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313" r:id="rId4"/>
    <p:sldId id="332" r:id="rId5"/>
    <p:sldId id="350" r:id="rId6"/>
    <p:sldId id="351" r:id="rId7"/>
    <p:sldId id="352" r:id="rId8"/>
    <p:sldId id="353" r:id="rId9"/>
    <p:sldId id="354" r:id="rId10"/>
    <p:sldId id="355" r:id="rId11"/>
    <p:sldId id="349" r:id="rId12"/>
    <p:sldId id="356" r:id="rId13"/>
    <p:sldId id="275" r:id="rId14"/>
    <p:sldId id="357" r:id="rId15"/>
    <p:sldId id="358" r:id="rId16"/>
    <p:sldId id="359" r:id="rId17"/>
    <p:sldId id="363" r:id="rId18"/>
    <p:sldId id="360" r:id="rId19"/>
    <p:sldId id="361" r:id="rId20"/>
    <p:sldId id="364" r:id="rId21"/>
    <p:sldId id="365" r:id="rId22"/>
    <p:sldId id="366" r:id="rId23"/>
    <p:sldId id="367" r:id="rId24"/>
    <p:sldId id="368" r:id="rId25"/>
    <p:sldId id="371" r:id="rId26"/>
    <p:sldId id="369" r:id="rId27"/>
    <p:sldId id="372" r:id="rId28"/>
    <p:sldId id="374" r:id="rId29"/>
    <p:sldId id="375" r:id="rId30"/>
    <p:sldId id="376" r:id="rId31"/>
    <p:sldId id="377" r:id="rId32"/>
    <p:sldId id="379" r:id="rId33"/>
    <p:sldId id="378" r:id="rId34"/>
    <p:sldId id="387" r:id="rId35"/>
    <p:sldId id="390" r:id="rId36"/>
    <p:sldId id="385" r:id="rId37"/>
    <p:sldId id="388" r:id="rId38"/>
    <p:sldId id="380" r:id="rId39"/>
    <p:sldId id="391" r:id="rId40"/>
    <p:sldId id="383" r:id="rId41"/>
    <p:sldId id="381" r:id="rId42"/>
    <p:sldId id="382" r:id="rId4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9696"/>
    <a:srgbClr val="FF6600"/>
    <a:srgbClr val="FFD54F"/>
    <a:srgbClr val="8DA9DB"/>
    <a:srgbClr val="8CC81E"/>
    <a:srgbClr val="5F5F5F"/>
    <a:srgbClr val="91420D"/>
    <a:srgbClr val="2B6748"/>
    <a:srgbClr val="808080"/>
    <a:srgbClr val="52B6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49" autoAdjust="0"/>
    <p:restoredTop sz="94660"/>
  </p:normalViewPr>
  <p:slideViewPr>
    <p:cSldViewPr snapToGrid="0">
      <p:cViewPr varScale="1">
        <p:scale>
          <a:sx n="89" d="100"/>
          <a:sy n="89" d="100"/>
        </p:scale>
        <p:origin x="102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131667-F9B7-404B-945D-1D849FCDA2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075068A-6586-469F-A906-E068A3D82F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DDD06A-942D-4B95-9619-A3CA884A4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3DE-7F23-4836-B226-D05014B808F1}" type="datetimeFigureOut">
              <a:rPr lang="ko-KR" altLang="en-US" smtClean="0"/>
              <a:t>2021-02-22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2D294F-6120-44DB-AAD1-747021F64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40ACDD-8C5E-4E41-811B-29EDF7481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280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F628B6-4076-41B8-98EC-7371616B1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144EE5E-3DCC-4A2D-B77E-0CBBD2A5ED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E195D3-A688-422B-A422-7858CE69B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3DE-7F23-4836-B226-D05014B808F1}" type="datetimeFigureOut">
              <a:rPr lang="ko-KR" altLang="en-US" smtClean="0"/>
              <a:t>2021-02-22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1600DC-25B6-463D-A532-4AEF20030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F98D3E-7F6E-4FBE-9BCC-E54787215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82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37CF7BA-5EFF-42EC-8040-7F862333B6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5B4E2B2-A8A4-43CD-8AE1-20662B31CA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A64F30-A754-45B5-986F-B2253ABF5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3DE-7F23-4836-B226-D05014B808F1}" type="datetimeFigureOut">
              <a:rPr lang="ko-KR" altLang="en-US" smtClean="0"/>
              <a:t>2021-02-22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8BC4BB-E45E-49D0-8150-5148B7F56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907101-7CCD-43C9-B262-DDB402074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459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3965D3-B7EF-49E2-A20B-F642C4758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C3E04E-7FEF-4182-BAF5-E667FF00C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0A2937-1A7B-4856-8373-C0D3A1AF3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3DE-7F23-4836-B226-D05014B808F1}" type="datetimeFigureOut">
              <a:rPr lang="ko-KR" altLang="en-US" smtClean="0"/>
              <a:t>2021-02-22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CB912B-214E-4E2D-A59D-3E3BBC80A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99012F-512C-4ED2-BA53-EA222CE1C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100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253415-0F86-4D20-B285-DDF0388AE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B86FC6-CF12-4FA1-93F9-02C8FCAD7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AECEAF-815D-4DF1-BB61-034B7F09D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3DE-7F23-4836-B226-D05014B808F1}" type="datetimeFigureOut">
              <a:rPr lang="ko-KR" altLang="en-US" smtClean="0"/>
              <a:t>2021-02-22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D1FCE3-EE1F-4990-B3C4-8882A11FA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2B1191-211B-405A-BC95-CF776EE92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593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C2C4CA-FCB8-406F-8D90-5982817B6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3A5D4A-17A5-4D8E-AF11-6DC495FF26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BAC5ED-D488-4D7C-96A9-71E5BDDBE8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949509-B814-44C0-ACC8-58A04B8C9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3DE-7F23-4836-B226-D05014B808F1}" type="datetimeFigureOut">
              <a:rPr lang="ko-KR" altLang="en-US" smtClean="0"/>
              <a:t>2021-02-22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6D3589-E28A-4DAD-BAD1-1F1EAC051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960377-56E9-45AD-935D-284F5449E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7439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55F912-E127-4D22-AD39-C3D82AF44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F5B26C-97D8-4727-8B11-CB262343A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8426AB9-C2A9-4427-92CB-A0353E2980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5D7C942-56BE-4D26-A63F-DE17FE4E03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8BBD675-4E72-40F4-8AA3-25A6B004FC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1E71B09-EA2D-4A6D-9855-27251865E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3DE-7F23-4836-B226-D05014B808F1}" type="datetimeFigureOut">
              <a:rPr lang="ko-KR" altLang="en-US" smtClean="0"/>
              <a:t>2021-02-22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EF2487B-B33D-464A-AEE5-A4C815805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3115026-C4FE-4CD3-874F-C6075803E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05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AF8B71-9D16-4293-97AC-BFB97A617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C342C8-66B1-4B77-B4DA-AB4AFD554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3DE-7F23-4836-B226-D05014B808F1}" type="datetimeFigureOut">
              <a:rPr lang="ko-KR" altLang="en-US" smtClean="0"/>
              <a:t>2021-02-22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CBA9220-147E-43D4-91A6-60137F981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9B992B-D388-4145-A446-C034B0B47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38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DDF8EDB-0346-496F-B549-57391C4FC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3DE-7F23-4836-B226-D05014B808F1}" type="datetimeFigureOut">
              <a:rPr lang="ko-KR" altLang="en-US" smtClean="0"/>
              <a:t>2021-02-22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B082E77-28BB-49EC-9132-F001A9356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368F45-91B0-4147-8DEF-68F86E546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219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139C3A-03CA-4485-9157-D1017D516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1F693E-B971-422F-BD8A-B60DD5D8F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86F170-0A94-4E7C-812C-F8DB668603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DBB626-E361-4CE6-9238-F76DF6B93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3DE-7F23-4836-B226-D05014B808F1}" type="datetimeFigureOut">
              <a:rPr lang="ko-KR" altLang="en-US" smtClean="0"/>
              <a:t>2021-02-22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68DE42-8E2E-4CD3-A7C0-2391624C5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18F52F-FC5E-439A-8692-E4AE21835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2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733B2A-B51C-4DD0-8900-56371549E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1A6115C-9B01-4E70-A24B-46F9A36FD7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E1DDE2-16CD-44C7-A028-C122FB9BB4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190B46-8CCA-46F4-8267-E0E079003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3DE-7F23-4836-B226-D05014B808F1}" type="datetimeFigureOut">
              <a:rPr lang="ko-KR" altLang="en-US" smtClean="0"/>
              <a:t>2021-02-22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BED6D2-8306-4B9A-8988-A0422C6D1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B81B5F-C0E6-4B7F-A894-8688A4894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15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FD2BDAA-936C-486C-AE75-E9140DD07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7F3DA2-B5C7-4852-8DB8-2CA7910A4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371872-D5D8-48D5-BEDA-70919A7203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823DE-7F23-4836-B226-D05014B808F1}" type="datetimeFigureOut">
              <a:rPr lang="ko-KR" altLang="en-US" smtClean="0"/>
              <a:t>2021-02-22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98CD4C-C240-4CF8-BD52-824F38328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06627B-A7B3-40CF-BD6B-3CD8296C41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708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E701EF2-1233-465B-A549-FAF0F8D793E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2E175DE-E425-4A1B-B94E-25D71388E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21975" y="4802400"/>
            <a:ext cx="3576810" cy="1655762"/>
          </a:xfrm>
        </p:spPr>
        <p:txBody>
          <a:bodyPr>
            <a:normAutofit/>
          </a:bodyPr>
          <a:lstStyle/>
          <a:p>
            <a:pPr algn="r"/>
            <a:endParaRPr lang="en-US" altLang="ko-KR" sz="1400">
              <a:solidFill>
                <a:schemeClr val="bg1"/>
              </a:solidFill>
            </a:endParaRPr>
          </a:p>
          <a:p>
            <a:pPr algn="r"/>
            <a:r>
              <a:rPr lang="ko-KR" altLang="en-US" sz="1400">
                <a:solidFill>
                  <a:schemeClr val="bg1"/>
                </a:solidFill>
              </a:rPr>
              <a:t>구태균</a:t>
            </a:r>
            <a:endParaRPr lang="en-US" altLang="ko-KR" sz="1400">
              <a:solidFill>
                <a:schemeClr val="bg1"/>
              </a:solidFill>
            </a:endParaRPr>
          </a:p>
          <a:p>
            <a:pPr algn="r"/>
            <a:r>
              <a:rPr lang="en-US" altLang="ko-KR" sz="1400">
                <a:solidFill>
                  <a:schemeClr val="bg1"/>
                </a:solidFill>
              </a:rPr>
              <a:t>010.7559.2426</a:t>
            </a:r>
          </a:p>
          <a:p>
            <a:pPr algn="r"/>
            <a:r>
              <a:rPr lang="en-US" altLang="ko-KR" sz="1400">
                <a:solidFill>
                  <a:schemeClr val="bg1"/>
                </a:solidFill>
              </a:rPr>
              <a:t>snrn2426@gmail.com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4671EDD-6527-4CE6-B6AC-EE3D3EFC34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9562" y="1527719"/>
            <a:ext cx="5767846" cy="1014413"/>
          </a:xfrm>
        </p:spPr>
        <p:txBody>
          <a:bodyPr>
            <a:noAutofit/>
          </a:bodyPr>
          <a:lstStyle/>
          <a:p>
            <a:r>
              <a:rPr lang="en-US" altLang="ko-KR" sz="8000">
                <a:solidFill>
                  <a:schemeClr val="accent2">
                    <a:lumMod val="60000"/>
                    <a:lumOff val="40000"/>
                  </a:schemeClr>
                </a:solidFill>
              </a:rPr>
              <a:t>P</a:t>
            </a:r>
            <a:r>
              <a:rPr lang="en-US" altLang="ko-KR" sz="8000">
                <a:solidFill>
                  <a:schemeClr val="bg1"/>
                </a:solidFill>
              </a:rPr>
              <a:t>ORT</a:t>
            </a:r>
            <a:r>
              <a:rPr lang="en-US" altLang="ko-KR" sz="8000">
                <a:solidFill>
                  <a:schemeClr val="accent4">
                    <a:lumMod val="60000"/>
                    <a:lumOff val="40000"/>
                  </a:schemeClr>
                </a:solidFill>
              </a:rPr>
              <a:t>F</a:t>
            </a:r>
            <a:r>
              <a:rPr lang="en-US" altLang="ko-KR" sz="8000">
                <a:solidFill>
                  <a:schemeClr val="bg1"/>
                </a:solidFill>
              </a:rPr>
              <a:t>OLIO</a:t>
            </a:r>
            <a:endParaRPr lang="ko-KR" altLang="en-US" sz="800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86B85EF-8F15-41F1-B3EC-6EFECD12F624}"/>
              </a:ext>
            </a:extLst>
          </p:cNvPr>
          <p:cNvSpPr/>
          <p:nvPr/>
        </p:nvSpPr>
        <p:spPr>
          <a:xfrm>
            <a:off x="11410626" y="5451549"/>
            <a:ext cx="45719" cy="537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3937F0D-877B-464C-864E-B73E74A5904A}"/>
              </a:ext>
            </a:extLst>
          </p:cNvPr>
          <p:cNvSpPr/>
          <p:nvPr/>
        </p:nvSpPr>
        <p:spPr>
          <a:xfrm>
            <a:off x="11410399" y="5087479"/>
            <a:ext cx="45719" cy="277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5FB96D1-873E-4AD5-97DB-38F8075A1C42}"/>
              </a:ext>
            </a:extLst>
          </p:cNvPr>
          <p:cNvCxnSpPr>
            <a:cxnSpLocks/>
          </p:cNvCxnSpPr>
          <p:nvPr/>
        </p:nvCxnSpPr>
        <p:spPr>
          <a:xfrm flipH="1" flipV="1">
            <a:off x="1250862" y="2518415"/>
            <a:ext cx="5324360" cy="63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7746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9B6257-1217-4465-8735-242BB6289A68}"/>
              </a:ext>
            </a:extLst>
          </p:cNvPr>
          <p:cNvSpPr txBox="1"/>
          <p:nvPr/>
        </p:nvSpPr>
        <p:spPr>
          <a:xfrm>
            <a:off x="947473" y="300422"/>
            <a:ext cx="43407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+mn-lt"/>
              </a:rPr>
              <a:t>C++11 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멀티스레드 프로그래밍을 위한</a:t>
            </a:r>
            <a:endParaRPr lang="en-US" altLang="ko-KR" sz="1400">
              <a:solidFill>
                <a:schemeClr val="bg1"/>
              </a:solidFill>
              <a:latin typeface="+mn-lt"/>
            </a:endParaRPr>
          </a:p>
          <a:p>
            <a:r>
              <a:rPr lang="en-US" altLang="ko-KR" sz="1400">
                <a:solidFill>
                  <a:schemeClr val="bg1"/>
                </a:solidFill>
              </a:rPr>
              <a:t>	</a:t>
            </a: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Lock-Free shared_ptr</a:t>
            </a:r>
            <a:r>
              <a:rPr lang="ko-KR" altLang="en-US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와 </a:t>
            </a: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weak_ptr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의 구현</a:t>
            </a:r>
            <a:endParaRPr lang="ko-KR" altLang="en-US" sz="1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CD2847-15E7-4FD6-AA30-F55735C44981}"/>
              </a:ext>
            </a:extLst>
          </p:cNvPr>
          <p:cNvSpPr txBox="1"/>
          <p:nvPr/>
        </p:nvSpPr>
        <p:spPr>
          <a:xfrm>
            <a:off x="173256" y="361977"/>
            <a:ext cx="7943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bg1"/>
                </a:solidFill>
              </a:rPr>
              <a:t>[</a:t>
            </a:r>
            <a:r>
              <a:rPr lang="ko-KR" altLang="en-US" sz="2000">
                <a:solidFill>
                  <a:schemeClr val="bg1"/>
                </a:solidFill>
              </a:rPr>
              <a:t>논문</a:t>
            </a:r>
            <a:r>
              <a:rPr lang="en-US" altLang="ko-KR" sz="2000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7476D2F5-1554-4F03-B175-1321DC8B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6931" y="156818"/>
            <a:ext cx="1906904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실험 결과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34B356E-C1A1-47CA-8ACC-635F206C009C}"/>
              </a:ext>
            </a:extLst>
          </p:cNvPr>
          <p:cNvCxnSpPr>
            <a:cxnSpLocks/>
          </p:cNvCxnSpPr>
          <p:nvPr/>
        </p:nvCxnSpPr>
        <p:spPr>
          <a:xfrm flipH="1">
            <a:off x="173257" y="908850"/>
            <a:ext cx="685370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48D20A89-F11C-4492-805E-A07F6D90DE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258357"/>
              </p:ext>
            </p:extLst>
          </p:nvPr>
        </p:nvGraphicFramePr>
        <p:xfrm>
          <a:off x="2265461" y="1359378"/>
          <a:ext cx="3016266" cy="1050292"/>
        </p:xfrm>
        <a:graphic>
          <a:graphicData uri="http://schemas.openxmlformats.org/drawingml/2006/table">
            <a:tbl>
              <a:tblPr/>
              <a:tblGrid>
                <a:gridCol w="1044325">
                  <a:extLst>
                    <a:ext uri="{9D8B030D-6E8A-4147-A177-3AD203B41FA5}">
                      <a16:colId xmlns:a16="http://schemas.microsoft.com/office/drawing/2014/main" val="727020863"/>
                    </a:ext>
                  </a:extLst>
                </a:gridCol>
                <a:gridCol w="1365898">
                  <a:extLst>
                    <a:ext uri="{9D8B030D-6E8A-4147-A177-3AD203B41FA5}">
                      <a16:colId xmlns:a16="http://schemas.microsoft.com/office/drawing/2014/main" val="2067377502"/>
                    </a:ext>
                  </a:extLst>
                </a:gridCol>
                <a:gridCol w="606043">
                  <a:extLst>
                    <a:ext uri="{9D8B030D-6E8A-4147-A177-3AD203B41FA5}">
                      <a16:colId xmlns:a16="http://schemas.microsoft.com/office/drawing/2014/main" val="3523639104"/>
                    </a:ext>
                  </a:extLst>
                </a:gridCol>
              </a:tblGrid>
              <a:tr h="19744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스레드 수</a:t>
                      </a:r>
                      <a:endParaRPr lang="en-US" sz="1200" kern="0" spc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1, 2, 4, 8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350637"/>
                  </a:ext>
                </a:extLst>
              </a:tr>
              <a:tr h="197443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최대 길이</a:t>
                      </a:r>
                      <a:r>
                        <a:rPr lang="en-US" sz="12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(L)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Short Domain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4430273"/>
                  </a:ext>
                </a:extLst>
              </a:tr>
              <a:tr h="1974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Balance Domain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8212935"/>
                  </a:ext>
                </a:extLst>
              </a:tr>
              <a:tr h="2313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Long Domain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3881025"/>
                  </a:ext>
                </a:extLst>
              </a:tr>
            </a:tbl>
          </a:graphicData>
        </a:graphic>
      </p:graphicFrame>
      <p:pic>
        <p:nvPicPr>
          <p:cNvPr id="14" name="그림 13">
            <a:extLst>
              <a:ext uri="{FF2B5EF4-FFF2-40B4-BE49-F238E27FC236}">
                <a16:creationId xmlns:a16="http://schemas.microsoft.com/office/drawing/2014/main" id="{A842137D-63D5-4DA3-98D9-50D1C404A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244" y="2531914"/>
            <a:ext cx="6682701" cy="210849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F9AD2F4-39AA-4EF9-A9C1-CEA1523D6D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1081" y="1373327"/>
            <a:ext cx="3858675" cy="3281029"/>
          </a:xfrm>
          <a:prstGeom prst="rect">
            <a:avLst/>
          </a:prstGeom>
        </p:spPr>
      </p:pic>
      <p:sp>
        <p:nvSpPr>
          <p:cNvPr id="16" name="제목 1">
            <a:extLst>
              <a:ext uri="{FF2B5EF4-FFF2-40B4-BE49-F238E27FC236}">
                <a16:creationId xmlns:a16="http://schemas.microsoft.com/office/drawing/2014/main" id="{33F4A325-DD4C-4627-95A4-4CC81E57234F}"/>
              </a:ext>
            </a:extLst>
          </p:cNvPr>
          <p:cNvSpPr txBox="1">
            <a:spLocks/>
          </p:cNvSpPr>
          <p:nvPr/>
        </p:nvSpPr>
        <p:spPr>
          <a:xfrm>
            <a:off x="330425" y="4654356"/>
            <a:ext cx="11531147" cy="365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1800" kern="1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스레드 경쟁 </a:t>
            </a:r>
            <a:r>
              <a:rPr lang="en-US" altLang="ko-KR" sz="18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en-US" sz="18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ZSL</a:t>
            </a:r>
            <a:r>
              <a:rPr lang="ko-KR" altLang="en-US" sz="18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의 최대 길이</a:t>
            </a:r>
            <a:r>
              <a:rPr lang="en-US" altLang="ko-KR" sz="18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(L)</a:t>
            </a:r>
            <a:r>
              <a:rPr lang="ko-KR" altLang="en-US" sz="18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가 짧을수록 높음 </a:t>
            </a:r>
            <a:r>
              <a:rPr lang="en-US" altLang="ko-KR" sz="1800" kern="1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( Short Domain &gt; Balance Domain &gt; Long Domain )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F369D43-4752-4812-869C-6DD4CC9C4DF8}"/>
              </a:ext>
            </a:extLst>
          </p:cNvPr>
          <p:cNvGrpSpPr/>
          <p:nvPr/>
        </p:nvGrpSpPr>
        <p:grpSpPr>
          <a:xfrm>
            <a:off x="438884" y="5187182"/>
            <a:ext cx="11369455" cy="1300639"/>
            <a:chOff x="7264854" y="4371825"/>
            <a:chExt cx="8638887" cy="1609847"/>
          </a:xfrm>
        </p:grpSpPr>
        <p:sp>
          <p:nvSpPr>
            <p:cNvPr id="21" name="제목 1">
              <a:extLst>
                <a:ext uri="{FF2B5EF4-FFF2-40B4-BE49-F238E27FC236}">
                  <a16:creationId xmlns:a16="http://schemas.microsoft.com/office/drawing/2014/main" id="{F5FC9AC7-DF00-4968-ABF4-F9A48B6F0FD4}"/>
                </a:ext>
              </a:extLst>
            </p:cNvPr>
            <p:cNvSpPr txBox="1">
              <a:spLocks/>
            </p:cNvSpPr>
            <p:nvPr/>
          </p:nvSpPr>
          <p:spPr>
            <a:xfrm>
              <a:off x="7299590" y="4371825"/>
              <a:ext cx="8604151" cy="160984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실험 결과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스레드에 비례해 성능이 악화되는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ATSPZSL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과 달리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800" kern="100"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LFSPZSL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는 </a:t>
              </a:r>
              <a:r>
                <a:rPr lang="en-US" altLang="ko-KR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Short Domain</a:t>
              </a:r>
              <a:r>
                <a:rPr lang="ko-KR" altLang="en-US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에서 완만</a:t>
              </a:r>
              <a:r>
                <a:rPr lang="en-US" altLang="ko-KR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/</a:t>
              </a:r>
              <a:r>
                <a:rPr lang="en-US" altLang="ko-KR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Long Domain</a:t>
              </a:r>
              <a:r>
                <a:rPr lang="ko-KR" altLang="en-US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에서 급격하게 </a:t>
              </a:r>
              <a:r>
                <a:rPr lang="ko-KR" altLang="en-US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성능이 향상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되었습니다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또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모든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Domain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에서 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ATSPZSL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보다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항상 성능이 높았고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Short Domain</a:t>
              </a:r>
              <a:r>
                <a:rPr lang="ko-KR" altLang="en-US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에서 최대 </a:t>
              </a:r>
              <a:r>
                <a:rPr lang="en-US" altLang="ko-KR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3767%, Long</a:t>
              </a:r>
              <a:r>
                <a:rPr lang="ko-KR" altLang="en-US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Domain</a:t>
              </a:r>
              <a:r>
                <a:rPr lang="ko-KR" altLang="en-US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에서 최대 </a:t>
              </a:r>
              <a:r>
                <a:rPr lang="en-US" altLang="ko-KR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7424% </a:t>
              </a:r>
              <a:r>
                <a:rPr lang="ko-KR" altLang="en-US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높은 성능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을 보였습니다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  <a:endParaRPr lang="en-US" altLang="ko-KR" sz="1800" kern="100">
                <a:solidFill>
                  <a:schemeClr val="bg1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8D2939CB-B07A-4C17-8D38-A8CAEF9BFE04}"/>
                </a:ext>
              </a:extLst>
            </p:cNvPr>
            <p:cNvSpPr/>
            <p:nvPr/>
          </p:nvSpPr>
          <p:spPr>
            <a:xfrm flipH="1">
              <a:off x="7264854" y="4385816"/>
              <a:ext cx="34739" cy="15958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83844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5" y="908850"/>
            <a:ext cx="610310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C9B6257-1217-4465-8735-242BB6289A68}"/>
              </a:ext>
            </a:extLst>
          </p:cNvPr>
          <p:cNvSpPr txBox="1"/>
          <p:nvPr/>
        </p:nvSpPr>
        <p:spPr>
          <a:xfrm>
            <a:off x="947473" y="300422"/>
            <a:ext cx="43407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+mn-lt"/>
              </a:rPr>
              <a:t>C++11 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멀티스레드 프로그래밍을 위한</a:t>
            </a:r>
            <a:endParaRPr lang="en-US" altLang="ko-KR" sz="1400">
              <a:solidFill>
                <a:schemeClr val="bg1"/>
              </a:solidFill>
              <a:latin typeface="+mn-lt"/>
            </a:endParaRPr>
          </a:p>
          <a:p>
            <a:r>
              <a:rPr lang="en-US" altLang="ko-KR" sz="1400">
                <a:solidFill>
                  <a:schemeClr val="bg1"/>
                </a:solidFill>
              </a:rPr>
              <a:t>	</a:t>
            </a: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Lock-Free shared_ptr</a:t>
            </a:r>
            <a:r>
              <a:rPr lang="ko-KR" altLang="en-US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와 </a:t>
            </a: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weak_ptr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의 구현</a:t>
            </a:r>
            <a:endParaRPr lang="ko-KR" altLang="en-US" sz="1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CD2847-15E7-4FD6-AA30-F55735C44981}"/>
              </a:ext>
            </a:extLst>
          </p:cNvPr>
          <p:cNvSpPr txBox="1"/>
          <p:nvPr/>
        </p:nvSpPr>
        <p:spPr>
          <a:xfrm>
            <a:off x="173256" y="361977"/>
            <a:ext cx="7943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bg1"/>
                </a:solidFill>
              </a:rPr>
              <a:t>[</a:t>
            </a:r>
            <a:r>
              <a:rPr lang="ko-KR" altLang="en-US" sz="2000">
                <a:solidFill>
                  <a:schemeClr val="bg1"/>
                </a:solidFill>
              </a:rPr>
              <a:t>논문</a:t>
            </a:r>
            <a:r>
              <a:rPr lang="en-US" altLang="ko-KR" sz="2000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7476D2F5-1554-4F03-B175-1321DC8B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6931" y="156818"/>
            <a:ext cx="918756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후기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602DCC5E-ACE6-4D41-98F4-35A81A8BCCC4}"/>
              </a:ext>
            </a:extLst>
          </p:cNvPr>
          <p:cNvGrpSpPr/>
          <p:nvPr/>
        </p:nvGrpSpPr>
        <p:grpSpPr>
          <a:xfrm>
            <a:off x="489061" y="1184272"/>
            <a:ext cx="11099103" cy="5311751"/>
            <a:chOff x="7264852" y="2437643"/>
            <a:chExt cx="8433465" cy="5311751"/>
          </a:xfrm>
        </p:grpSpPr>
        <p:sp>
          <p:nvSpPr>
            <p:cNvPr id="23" name="제목 1">
              <a:extLst>
                <a:ext uri="{FF2B5EF4-FFF2-40B4-BE49-F238E27FC236}">
                  <a16:creationId xmlns:a16="http://schemas.microsoft.com/office/drawing/2014/main" id="{B83946F2-3460-475E-B13E-C839AA788B49}"/>
                </a:ext>
              </a:extLst>
            </p:cNvPr>
            <p:cNvSpPr txBox="1">
              <a:spLocks/>
            </p:cNvSpPr>
            <p:nvPr/>
          </p:nvSpPr>
          <p:spPr>
            <a:xfrm>
              <a:off x="7299591" y="2437643"/>
              <a:ext cx="8398726" cy="531174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800" kern="1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논문을 진행하면서 가장 어려웠던 점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은 </a:t>
              </a:r>
              <a:r>
                <a:rPr lang="en-US" altLang="ko-KR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‘LFCB</a:t>
              </a:r>
              <a:r>
                <a:rPr lang="ko-KR" altLang="en-US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가 재사용 될 때</a:t>
              </a:r>
              <a:r>
                <a:rPr lang="en-US" altLang="ko-KR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</a:t>
              </a:r>
              <a:r>
                <a:rPr lang="ko-KR" altLang="en-US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LFSP</a:t>
              </a:r>
              <a:r>
                <a:rPr lang="ko-KR" altLang="en-US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가 잘못된 </a:t>
              </a:r>
              <a:r>
                <a:rPr lang="en-US" altLang="ko-KR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참조하는 상황</a:t>
              </a:r>
              <a:r>
                <a:rPr lang="en-US" altLang="ko-KR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’</a:t>
              </a:r>
              <a:r>
                <a:rPr lang="ko-KR" altLang="en-US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을 해결하는 것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이었습니다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저는 이 문제를 해결하기 위해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‘</a:t>
              </a:r>
              <a:r>
                <a:rPr lang="en-US" altLang="ko-KR" sz="1800" kern="1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800" kern="1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에 스레드 카운터를 추가</a:t>
              </a:r>
              <a:r>
                <a:rPr lang="en-US" altLang="ko-KR" sz="1800" kern="1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’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해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에 접근하는 스레드의 수를 관리해 보았습니다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하지만 스레드 카운터로 인해 </a:t>
              </a:r>
              <a:r>
                <a:rPr lang="en-US" altLang="ko-KR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재사용 알고리즘이 복잡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해졌고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발생 도수만 줄어들 뿐 완벽히 해결할 수 없었습니다</a:t>
              </a:r>
              <a:r>
                <a:rPr lang="en-US" altLang="ko-KR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결국 </a:t>
              </a:r>
              <a:r>
                <a:rPr lang="en-US" altLang="ko-KR" sz="16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add_shared_copy()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안에서 해결할 수 있는 다른 방법을 고민하게 되었고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문제가 발생하는 상황을 가정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/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구분하던 중 </a:t>
              </a:r>
              <a:r>
                <a:rPr lang="en-US" altLang="ko-KR" sz="1800" kern="1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‘LFCB </a:t>
              </a:r>
              <a:r>
                <a:rPr lang="ko-KR" altLang="en-US" sz="1800" kern="1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유효성 검사</a:t>
              </a:r>
              <a:r>
                <a:rPr lang="en-US" altLang="ko-KR" sz="1800" kern="1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’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생각해낼수 있었습니다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그 결과 </a:t>
              </a:r>
              <a:r>
                <a:rPr lang="en-US" altLang="ko-KR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‘</a:t>
              </a:r>
              <a:r>
                <a:rPr lang="ko-KR" altLang="en-US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수정 </a:t>
              </a:r>
              <a:r>
                <a:rPr lang="en-US" altLang="ko-KR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→ </a:t>
              </a:r>
              <a:r>
                <a:rPr lang="ko-KR" altLang="en-US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검사 </a:t>
              </a:r>
              <a:r>
                <a:rPr lang="en-US" altLang="ko-KR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→ </a:t>
              </a:r>
              <a:r>
                <a:rPr lang="ko-KR" altLang="en-US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재시도</a:t>
              </a:r>
              <a:r>
                <a:rPr lang="en-US" altLang="ko-KR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’</a:t>
              </a:r>
              <a:r>
                <a:rPr lang="ko-KR" altLang="en-US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로 인해 성능이 다소 저하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되었지만 </a:t>
              </a:r>
              <a:r>
                <a:rPr lang="en-US" altLang="ko-KR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’</a:t>
              </a:r>
              <a:r>
                <a:rPr lang="ko-KR" altLang="en-US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최소 하나의 작업이 성공</a:t>
              </a:r>
              <a:r>
                <a:rPr lang="en-US" altLang="ko-KR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’</a:t>
              </a:r>
              <a:r>
                <a:rPr lang="ko-KR" altLang="en-US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하는 </a:t>
              </a:r>
              <a:r>
                <a:rPr lang="en-US" altLang="ko-KR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Lock-Free </a:t>
              </a:r>
              <a:r>
                <a:rPr lang="ko-KR" altLang="en-US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알고리즘을 만족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하는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800" kern="1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‘LFCB </a:t>
              </a:r>
              <a:r>
                <a:rPr lang="ko-KR" altLang="en-US" sz="1800" kern="1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유효성 검사</a:t>
              </a:r>
              <a:r>
                <a:rPr lang="en-US" altLang="ko-KR" sz="1800" kern="1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’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이용해 문제를 완벽하게 해결할 수 있었습니다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저는 </a:t>
              </a:r>
              <a:r>
                <a:rPr lang="en-US" altLang="ko-KR" sz="1800" kern="1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’LFSP/LFWP</a:t>
              </a:r>
              <a:r>
                <a:rPr lang="ko-KR" altLang="en-US" sz="1800" kern="1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는 </a:t>
              </a:r>
              <a:r>
                <a:rPr lang="en-US" altLang="ko-KR" sz="1800" kern="1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EBR</a:t>
              </a:r>
              <a:r>
                <a:rPr lang="ko-KR" altLang="en-US" sz="1800" kern="1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을 이용한다면</a:t>
              </a:r>
              <a:r>
                <a:rPr lang="en-US" altLang="ko-KR" sz="1800" kern="1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</a:t>
              </a:r>
              <a:r>
                <a:rPr lang="ko-KR" altLang="en-US" sz="1800" kern="1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더 개선될 수 있다</a:t>
              </a:r>
              <a:r>
                <a:rPr lang="en-US" altLang="ko-KR" sz="1800" kern="1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’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고 생각합니다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논문의 목적이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EBR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사용의 대체였기 때문에 저는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EBR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을 이용하지 않는 알고리즘으로 해결하고 싶어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재사용하는 방법을 이용하였습니다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 EBR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성능을 향상시키는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DEBRA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와 같은 최근 연구를 보았을 때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EBR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을 이용해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해제한다면 </a:t>
              </a:r>
              <a:r>
                <a:rPr lang="ko-KR" altLang="en-US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재사용 </a:t>
              </a:r>
              <a:r>
                <a:rPr lang="en-US" altLang="ko-KR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메모리를 절약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할 수 있고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LFCB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재사용을 위한 </a:t>
              </a:r>
              <a:r>
                <a:rPr lang="en-US" altLang="ko-KR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RLL</a:t>
              </a:r>
              <a:r>
                <a:rPr lang="ko-KR" altLang="en-US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을 이용하지 않아 더 높은 성능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을 가질 수 있다고 생각합니다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  <a:endParaRPr lang="en-US" altLang="ko-KR" sz="1800" kern="100" dirty="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775F0B57-9307-487C-ABFB-EABB9B673A30}"/>
                </a:ext>
              </a:extLst>
            </p:cNvPr>
            <p:cNvSpPr/>
            <p:nvPr/>
          </p:nvSpPr>
          <p:spPr>
            <a:xfrm flipH="1">
              <a:off x="7264852" y="2437644"/>
              <a:ext cx="34739" cy="53117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4501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1031F2A-CCD5-4D22-BFD0-DA2536B7E457}"/>
              </a:ext>
            </a:extLst>
          </p:cNvPr>
          <p:cNvCxnSpPr>
            <a:cxnSpLocks/>
            <a:stCxn id="6" idx="0"/>
            <a:endCxn id="6" idx="4"/>
          </p:cNvCxnSpPr>
          <p:nvPr/>
        </p:nvCxnSpPr>
        <p:spPr>
          <a:xfrm flipH="1">
            <a:off x="4098275" y="0"/>
            <a:ext cx="1997725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F821D99-64D1-41B6-8591-FE7938A3DDA1}"/>
              </a:ext>
            </a:extLst>
          </p:cNvPr>
          <p:cNvSpPr txBox="1"/>
          <p:nvPr/>
        </p:nvSpPr>
        <p:spPr>
          <a:xfrm>
            <a:off x="6443860" y="1956952"/>
            <a:ext cx="48104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3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3600">
                <a:solidFill>
                  <a:schemeClr val="bg1"/>
                </a:solidFill>
              </a:rPr>
              <a:t>Prototype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789FA99-B3A5-4176-9185-EC01A4BCC0BE}"/>
              </a:ext>
            </a:extLst>
          </p:cNvPr>
          <p:cNvGrpSpPr/>
          <p:nvPr/>
        </p:nvGrpSpPr>
        <p:grpSpPr>
          <a:xfrm>
            <a:off x="7493749" y="3216536"/>
            <a:ext cx="4213126" cy="2194788"/>
            <a:chOff x="7367437" y="3636619"/>
            <a:chExt cx="4213126" cy="2194788"/>
          </a:xfrm>
        </p:grpSpPr>
        <p:sp>
          <p:nvSpPr>
            <p:cNvPr id="16" name="제목 1">
              <a:extLst>
                <a:ext uri="{FF2B5EF4-FFF2-40B4-BE49-F238E27FC236}">
                  <a16:creationId xmlns:a16="http://schemas.microsoft.com/office/drawing/2014/main" id="{3BC843BD-A800-4731-BF4A-0579F702E194}"/>
                </a:ext>
              </a:extLst>
            </p:cNvPr>
            <p:cNvSpPr txBox="1">
              <a:spLocks/>
            </p:cNvSpPr>
            <p:nvPr/>
          </p:nvSpPr>
          <p:spPr>
            <a:xfrm>
              <a:off x="7491470" y="4008982"/>
              <a:ext cx="4089093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장르 </a:t>
              </a:r>
              <a:r>
                <a:rPr lang="en-US" altLang="ko-KR" sz="2000" dirty="0">
                  <a:solidFill>
                    <a:schemeClr val="bg1"/>
                  </a:solidFill>
                  <a:latin typeface="+mn-lt"/>
                </a:rPr>
                <a:t>: MMORPG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사용 툴 </a:t>
              </a:r>
              <a:r>
                <a:rPr lang="en-US" altLang="ko-KR" sz="2000" dirty="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en-US" altLang="ko-KR" sz="2000" dirty="0" err="1">
                  <a:solidFill>
                    <a:schemeClr val="bg1"/>
                  </a:solidFill>
                  <a:latin typeface="+mn-lt"/>
                </a:rPr>
                <a:t>sfml</a:t>
              </a:r>
              <a:endParaRPr lang="en-US" altLang="ko-KR" sz="20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사용 언어 </a:t>
              </a:r>
              <a:r>
                <a:rPr lang="en-US" altLang="ko-KR" sz="2000" dirty="0">
                  <a:solidFill>
                    <a:schemeClr val="bg1"/>
                  </a:solidFill>
                  <a:latin typeface="+mn-lt"/>
                </a:rPr>
                <a:t>: C++11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제작 기간 </a:t>
              </a:r>
              <a:r>
                <a:rPr lang="en-US" altLang="ko-KR" sz="2000" dirty="0">
                  <a:solidFill>
                    <a:schemeClr val="bg1"/>
                  </a:solidFill>
                  <a:latin typeface="+mn-lt"/>
                </a:rPr>
                <a:t>: 2020.12 ~ </a:t>
              </a: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진행중</a:t>
              </a:r>
              <a:endParaRPr lang="en-US" altLang="ko-KR" sz="20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개발 인원 </a:t>
              </a:r>
              <a:r>
                <a:rPr lang="en-US" altLang="ko-KR" sz="2000" dirty="0">
                  <a:solidFill>
                    <a:schemeClr val="bg1"/>
                  </a:solidFill>
                  <a:latin typeface="+mn-lt"/>
                </a:rPr>
                <a:t>: 1</a:t>
              </a: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명</a:t>
              </a:r>
              <a:endParaRPr lang="en-US" altLang="ko-KR" sz="20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0FC90E9-2536-4D2E-8D64-35CA5E2A88D1}"/>
                </a:ext>
              </a:extLst>
            </p:cNvPr>
            <p:cNvSpPr/>
            <p:nvPr/>
          </p:nvSpPr>
          <p:spPr>
            <a:xfrm>
              <a:off x="7367437" y="3636619"/>
              <a:ext cx="45720" cy="21947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0" name="그림 19">
            <a:extLst>
              <a:ext uri="{FF2B5EF4-FFF2-40B4-BE49-F238E27FC236}">
                <a16:creationId xmlns:a16="http://schemas.microsoft.com/office/drawing/2014/main" id="{5A77DC33-C0BD-468B-AC34-856057426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25" y="1448180"/>
            <a:ext cx="5510024" cy="4281438"/>
          </a:xfrm>
          <a:prstGeom prst="rect">
            <a:avLst/>
          </a:prstGeom>
        </p:spPr>
      </p:pic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088996DB-F8B5-4D03-B2AF-B97A377375E1}"/>
              </a:ext>
            </a:extLst>
          </p:cNvPr>
          <p:cNvSpPr/>
          <p:nvPr/>
        </p:nvSpPr>
        <p:spPr>
          <a:xfrm flipH="1">
            <a:off x="4098275" y="0"/>
            <a:ext cx="1997725" cy="6858000"/>
          </a:xfrm>
          <a:prstGeom prst="triangle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563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C1161CDE-4547-454D-94F9-59B1EED43D0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FFDA03C-55D8-437D-92A2-0AD87B5EF071}"/>
              </a:ext>
            </a:extLst>
          </p:cNvPr>
          <p:cNvGrpSpPr/>
          <p:nvPr/>
        </p:nvGrpSpPr>
        <p:grpSpPr>
          <a:xfrm>
            <a:off x="775172" y="2276064"/>
            <a:ext cx="6010938" cy="2787608"/>
            <a:chOff x="7414595" y="3000973"/>
            <a:chExt cx="4567309" cy="3947816"/>
          </a:xfrm>
        </p:grpSpPr>
        <p:sp>
          <p:nvSpPr>
            <p:cNvPr id="7" name="제목 1">
              <a:extLst>
                <a:ext uri="{FF2B5EF4-FFF2-40B4-BE49-F238E27FC236}">
                  <a16:creationId xmlns:a16="http://schemas.microsoft.com/office/drawing/2014/main" id="{CB674AF5-70BD-4144-BC2B-7623B694F7CC}"/>
                </a:ext>
              </a:extLst>
            </p:cNvPr>
            <p:cNvSpPr txBox="1">
              <a:spLocks/>
            </p:cNvSpPr>
            <p:nvPr/>
          </p:nvSpPr>
          <p:spPr>
            <a:xfrm>
              <a:off x="7491470" y="3000973"/>
              <a:ext cx="4490434" cy="394779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목표</a:t>
              </a:r>
              <a:endParaRPr lang="en-US" altLang="ko-KR" sz="18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en-US" altLang="ko-KR" sz="18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IOCP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를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이용한 </a:t>
              </a:r>
              <a:r>
                <a:rPr lang="ko-KR" altLang="en-US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네트워크 구현</a:t>
              </a:r>
              <a:endParaRPr lang="en-US" altLang="ko-KR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en-US" altLang="ko-KR" sz="18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MSSQL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을 이용한 </a:t>
              </a:r>
              <a:r>
                <a:rPr lang="ko-KR" altLang="en-US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데이터 관리</a:t>
              </a:r>
              <a:r>
                <a:rPr lang="en-US" altLang="ko-KR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(x)</a:t>
              </a:r>
              <a:endParaRPr lang="en-US" altLang="ko-KR" sz="18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en-US" altLang="ko-KR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intel tbb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와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en-US" altLang="ko-KR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Lock-Free shared_ptr&amp;weak_ptr(x)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의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활용</a:t>
              </a:r>
              <a:endParaRPr lang="en-US" altLang="ko-KR" sz="18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</a:t>
              </a:r>
              <a:r>
                <a:rPr lang="en-US" altLang="ko-KR" sz="18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 </a:t>
              </a:r>
              <a:r>
                <a:rPr lang="ko-KR" altLang="en-US" sz="18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패킷 송수신의 최소화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를 고려한 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		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클라이언트</a:t>
              </a: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&amp;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서버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프로그램 구현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비정상적인 클라이언트를 고려한 서버 프로그래밍</a:t>
              </a:r>
              <a:endParaRPr lang="en-US" altLang="ko-KR" sz="18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30C8FF4-E167-47BF-AF20-AA831A229172}"/>
                </a:ext>
              </a:extLst>
            </p:cNvPr>
            <p:cNvSpPr/>
            <p:nvPr/>
          </p:nvSpPr>
          <p:spPr>
            <a:xfrm>
              <a:off x="7414595" y="3000973"/>
              <a:ext cx="34739" cy="39478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1280" y="156818"/>
            <a:ext cx="918756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개요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6" y="908850"/>
            <a:ext cx="344610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D5E1D305-844B-4A10-B38F-F91E8A6C5281}"/>
              </a:ext>
            </a:extLst>
          </p:cNvPr>
          <p:cNvGrpSpPr/>
          <p:nvPr/>
        </p:nvGrpSpPr>
        <p:grpSpPr>
          <a:xfrm>
            <a:off x="6864425" y="2276064"/>
            <a:ext cx="4657015" cy="2464902"/>
            <a:chOff x="7367437" y="3392234"/>
            <a:chExt cx="4657015" cy="2842587"/>
          </a:xfrm>
        </p:grpSpPr>
        <p:sp>
          <p:nvSpPr>
            <p:cNvPr id="28" name="제목 1">
              <a:extLst>
                <a:ext uri="{FF2B5EF4-FFF2-40B4-BE49-F238E27FC236}">
                  <a16:creationId xmlns:a16="http://schemas.microsoft.com/office/drawing/2014/main" id="{003B7969-BAF6-4A55-B6D8-685486990BB2}"/>
                </a:ext>
              </a:extLst>
            </p:cNvPr>
            <p:cNvSpPr txBox="1">
              <a:spLocks/>
            </p:cNvSpPr>
            <p:nvPr/>
          </p:nvSpPr>
          <p:spPr>
            <a:xfrm>
              <a:off x="7491470" y="3392234"/>
              <a:ext cx="4532982" cy="28425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특징</a:t>
              </a:r>
              <a:endParaRPr lang="en-US" altLang="ko-KR" sz="18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en-US" altLang="ko-KR" sz="1800" dirty="0" err="1">
                  <a:solidFill>
                    <a:schemeClr val="bg1"/>
                  </a:solidFill>
                  <a:latin typeface="+mn-lt"/>
                </a:rPr>
                <a:t>hight</a:t>
              </a:r>
              <a:r>
                <a:rPr lang="en-US" altLang="ko-KR" sz="1800" err="1">
                  <a:solidFill>
                    <a:schemeClr val="bg1"/>
                  </a:solidFill>
                  <a:latin typeface="+mn-lt"/>
                </a:rPr>
                <a:t>_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map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을 이용한 지형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&amp;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지물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(x)</a:t>
              </a:r>
              <a:endParaRPr lang="en-US" altLang="ko-KR" sz="18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추측항법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오브젝트의 다형성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타겟팅 방식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(x)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C4580F8-FC97-4BB6-BB87-A9F5139529DF}"/>
                </a:ext>
              </a:extLst>
            </p:cNvPr>
            <p:cNvSpPr/>
            <p:nvPr/>
          </p:nvSpPr>
          <p:spPr>
            <a:xfrm>
              <a:off x="7367437" y="3392234"/>
              <a:ext cx="45719" cy="28425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24818995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C1161CDE-4547-454D-94F9-59B1EED43D0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157" y="156818"/>
            <a:ext cx="4755261" cy="810427"/>
          </a:xfrm>
        </p:spPr>
        <p:txBody>
          <a:bodyPr>
            <a:normAutofit/>
          </a:bodyPr>
          <a:lstStyle/>
          <a:p>
            <a:r>
              <a:rPr lang="en-US" altLang="ko-KR" sz="2800">
                <a:solidFill>
                  <a:schemeClr val="bg1"/>
                </a:solidFill>
              </a:rPr>
              <a:t>Manager</a:t>
            </a:r>
            <a:endParaRPr lang="ko-KR" altLang="en-US" sz="2800">
              <a:solidFill>
                <a:schemeClr val="bg1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6" y="908850"/>
            <a:ext cx="427947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E1179B00-4BBE-43D8-BF16-13B4A31B7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910" y="2948831"/>
            <a:ext cx="1998632" cy="1576558"/>
          </a:xfrm>
          <a:prstGeom prst="rect">
            <a:avLst/>
          </a:prstGeom>
          <a:ln>
            <a:solidFill>
              <a:schemeClr val="bg1"/>
            </a:solidFill>
          </a:ln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B65FD49C-CE32-4995-B103-5A809126F9B6}"/>
              </a:ext>
            </a:extLst>
          </p:cNvPr>
          <p:cNvGrpSpPr/>
          <p:nvPr/>
        </p:nvGrpSpPr>
        <p:grpSpPr>
          <a:xfrm>
            <a:off x="5328146" y="2161115"/>
            <a:ext cx="5950337" cy="3151991"/>
            <a:chOff x="7385281" y="3300911"/>
            <a:chExt cx="5566673" cy="3151991"/>
          </a:xfrm>
        </p:grpSpPr>
        <p:sp>
          <p:nvSpPr>
            <p:cNvPr id="19" name="제목 1">
              <a:extLst>
                <a:ext uri="{FF2B5EF4-FFF2-40B4-BE49-F238E27FC236}">
                  <a16:creationId xmlns:a16="http://schemas.microsoft.com/office/drawing/2014/main" id="{ECC5DA31-2DEA-4820-8537-2DCE9790D129}"/>
                </a:ext>
              </a:extLst>
            </p:cNvPr>
            <p:cNvSpPr txBox="1">
              <a:spLocks/>
            </p:cNvSpPr>
            <p:nvPr/>
          </p:nvSpPr>
          <p:spPr>
            <a:xfrm>
              <a:off x="7491470" y="3300911"/>
              <a:ext cx="5460484" cy="315199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Manager</a:t>
              </a: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 : </a:t>
              </a:r>
              <a:r>
                <a:rPr lang="ko-KR" altLang="en-US" sz="1800" dirty="0" err="1">
                  <a:solidFill>
                    <a:schemeClr val="bg1"/>
                  </a:solidFill>
                  <a:latin typeface="+mn-lt"/>
                </a:rPr>
                <a:t>싱글톤으로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 구현된 매니저 클래스</a:t>
              </a:r>
              <a:endParaRPr lang="en-US" altLang="ko-KR" sz="18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 - </a:t>
              </a:r>
              <a:r>
                <a:rPr lang="en-US" altLang="ko-KR" sz="1800" dirty="0" err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Login_Manager</a:t>
              </a:r>
              <a:r>
                <a:rPr lang="en-US" altLang="ko-KR" sz="18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 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클라이언트 컨테이너의 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Index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 관리</a:t>
              </a:r>
              <a:endParaRPr lang="en-US" altLang="ko-KR" sz="18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 - </a:t>
              </a:r>
              <a:r>
                <a:rPr lang="en-US" altLang="ko-KR" sz="1800" dirty="0" err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Object_Manager</a:t>
              </a:r>
              <a:r>
                <a:rPr lang="en-US" altLang="ko-KR" sz="18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 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오브젝트 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관리</a:t>
              </a:r>
              <a:endParaRPr lang="en-US" altLang="ko-KR" sz="18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 - </a:t>
              </a:r>
              <a:r>
                <a:rPr lang="en-US" altLang="ko-KR" sz="1800" dirty="0" err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Sector</a:t>
              </a:r>
              <a:r>
                <a:rPr lang="en-US" altLang="ko-KR" sz="1800" err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_</a:t>
              </a:r>
              <a:r>
                <a:rPr lang="en-US" altLang="ko-KR" sz="18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Manger 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섹터 관리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 - </a:t>
              </a:r>
              <a:r>
                <a:rPr lang="en-US" altLang="ko-KR" sz="18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Send_Manager 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패킷 전송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 - </a:t>
              </a:r>
              <a:r>
                <a:rPr lang="en-US" altLang="ko-KR" sz="18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Terrain_Manager</a:t>
              </a:r>
              <a:r>
                <a:rPr lang="ko-KR" altLang="en-US" sz="18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 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월드 관리 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 - </a:t>
              </a:r>
              <a:r>
                <a:rPr lang="en-US" altLang="ko-KR" sz="18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Timer_Manager 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타이머 관리</a:t>
              </a:r>
              <a:endParaRPr lang="en-US" altLang="ko-KR" sz="18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11D84A0-9652-4FEA-92A5-1C426E89F8A9}"/>
                </a:ext>
              </a:extLst>
            </p:cNvPr>
            <p:cNvSpPr/>
            <p:nvPr/>
          </p:nvSpPr>
          <p:spPr>
            <a:xfrm>
              <a:off x="7385281" y="3300911"/>
              <a:ext cx="42771" cy="31519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599582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C1161CDE-4547-454D-94F9-59B1EED43D0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157" y="156818"/>
            <a:ext cx="4755261" cy="810427"/>
          </a:xfrm>
        </p:spPr>
        <p:txBody>
          <a:bodyPr>
            <a:normAutofit/>
          </a:bodyPr>
          <a:lstStyle/>
          <a:p>
            <a:r>
              <a:rPr lang="en-US" altLang="ko-KR" sz="2800">
                <a:solidFill>
                  <a:schemeClr val="bg1"/>
                </a:solidFill>
              </a:rPr>
              <a:t>Manager</a:t>
            </a:r>
            <a:endParaRPr lang="ko-KR" altLang="en-US" sz="2800">
              <a:solidFill>
                <a:schemeClr val="bg1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6" y="908850"/>
            <a:ext cx="427947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978D2E0-9D79-421A-A9E7-A8707669563E}"/>
              </a:ext>
            </a:extLst>
          </p:cNvPr>
          <p:cNvGrpSpPr/>
          <p:nvPr/>
        </p:nvGrpSpPr>
        <p:grpSpPr>
          <a:xfrm>
            <a:off x="4763806" y="1338386"/>
            <a:ext cx="6199056" cy="639166"/>
            <a:chOff x="7394324" y="4008982"/>
            <a:chExt cx="6199056" cy="1325564"/>
          </a:xfrm>
        </p:grpSpPr>
        <p:sp>
          <p:nvSpPr>
            <p:cNvPr id="12" name="제목 1">
              <a:extLst>
                <a:ext uri="{FF2B5EF4-FFF2-40B4-BE49-F238E27FC236}">
                  <a16:creationId xmlns:a16="http://schemas.microsoft.com/office/drawing/2014/main" id="{47B6A079-2975-46E9-9465-91B7B69A912E}"/>
                </a:ext>
              </a:extLst>
            </p:cNvPr>
            <p:cNvSpPr txBox="1">
              <a:spLocks/>
            </p:cNvSpPr>
            <p:nvPr/>
          </p:nvSpPr>
          <p:spPr>
            <a:xfrm>
              <a:off x="7491469" y="4008982"/>
              <a:ext cx="6101911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Object_Manager 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멀티스레드 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접근성을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높이기 위해 </a:t>
              </a:r>
              <a:r>
                <a:rPr lang="en-US" altLang="ko-KR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std::array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 사용</a:t>
              </a:r>
              <a:endParaRPr lang="en-US" altLang="ko-KR" sz="1800" dirty="0">
                <a:solidFill>
                  <a:schemeClr val="bg1"/>
                </a:solidFill>
                <a:latin typeface="+mn-lt"/>
              </a:endParaRPr>
            </a:p>
            <a:p>
              <a:pPr marL="742950" lvl="1" indent="-285750">
                <a:lnSpc>
                  <a:spcPct val="150000"/>
                </a:lnSpc>
                <a:buFontTx/>
                <a:buChar char="-"/>
              </a:pPr>
              <a:r>
                <a:rPr lang="ko-KR" altLang="en-US" sz="100" dirty="0">
                  <a:solidFill>
                    <a:schemeClr val="bg1"/>
                  </a:solidFill>
                  <a:latin typeface="+mn-lt"/>
                </a:rPr>
                <a:t> </a:t>
              </a:r>
              <a:endParaRPr lang="en-US" altLang="ko-KR" sz="1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4269C48-63F5-464F-8BC4-DFDB93C994CD}"/>
                </a:ext>
              </a:extLst>
            </p:cNvPr>
            <p:cNvSpPr/>
            <p:nvPr/>
          </p:nvSpPr>
          <p:spPr>
            <a:xfrm>
              <a:off x="7394324" y="4008982"/>
              <a:ext cx="45719" cy="13255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F07C4B06-EA39-456A-9A9E-5978718A1E00}"/>
              </a:ext>
            </a:extLst>
          </p:cNvPr>
          <p:cNvGrpSpPr/>
          <p:nvPr/>
        </p:nvGrpSpPr>
        <p:grpSpPr>
          <a:xfrm>
            <a:off x="6914844" y="2288365"/>
            <a:ext cx="3605341" cy="473370"/>
            <a:chOff x="7402405" y="4008983"/>
            <a:chExt cx="3165683" cy="473370"/>
          </a:xfrm>
        </p:grpSpPr>
        <p:sp>
          <p:nvSpPr>
            <p:cNvPr id="22" name="제목 1">
              <a:extLst>
                <a:ext uri="{FF2B5EF4-FFF2-40B4-BE49-F238E27FC236}">
                  <a16:creationId xmlns:a16="http://schemas.microsoft.com/office/drawing/2014/main" id="{23B1A13C-37C9-49FA-A907-B4C003E37100}"/>
                </a:ext>
              </a:extLst>
            </p:cNvPr>
            <p:cNvSpPr txBox="1">
              <a:spLocks/>
            </p:cNvSpPr>
            <p:nvPr/>
          </p:nvSpPr>
          <p:spPr>
            <a:xfrm>
              <a:off x="7491469" y="4008983"/>
              <a:ext cx="3076619" cy="43143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오브젝트 종류별 크기 및 인덱스</a:t>
              </a:r>
              <a:endParaRPr lang="en-US" altLang="ko-KR" sz="1800" dirty="0">
                <a:solidFill>
                  <a:srgbClr val="FF0000"/>
                </a:solidFill>
                <a:latin typeface="+mn-lt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2C8E54FF-FD6F-4529-A89C-79B7C1A56D7E}"/>
                </a:ext>
              </a:extLst>
            </p:cNvPr>
            <p:cNvSpPr/>
            <p:nvPr/>
          </p:nvSpPr>
          <p:spPr>
            <a:xfrm>
              <a:off x="7402405" y="4050920"/>
              <a:ext cx="54416" cy="4314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CFF4CD5D-9D2F-4ADF-A8A1-D63BE24ADADE}"/>
              </a:ext>
            </a:extLst>
          </p:cNvPr>
          <p:cNvGrpSpPr/>
          <p:nvPr/>
        </p:nvGrpSpPr>
        <p:grpSpPr>
          <a:xfrm>
            <a:off x="948023" y="2330303"/>
            <a:ext cx="5824330" cy="431432"/>
            <a:chOff x="5940218" y="5141111"/>
            <a:chExt cx="5824330" cy="431432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7D72AAB0-FE35-406F-954C-5FBC0B0AB538}"/>
                </a:ext>
              </a:extLst>
            </p:cNvPr>
            <p:cNvSpPr/>
            <p:nvPr/>
          </p:nvSpPr>
          <p:spPr>
            <a:xfrm>
              <a:off x="5940218" y="5141111"/>
              <a:ext cx="5824330" cy="43143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574C2D5C-05F9-4422-82DA-8D97AB21A4EE}"/>
                </a:ext>
              </a:extLst>
            </p:cNvPr>
            <p:cNvSpPr/>
            <p:nvPr/>
          </p:nvSpPr>
          <p:spPr>
            <a:xfrm>
              <a:off x="5983357" y="5197801"/>
              <a:ext cx="5738052" cy="3180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DF5DC2B2-3CDF-4A85-814B-F268F8DE321C}"/>
              </a:ext>
            </a:extLst>
          </p:cNvPr>
          <p:cNvCxnSpPr>
            <a:cxnSpLocks/>
          </p:cNvCxnSpPr>
          <p:nvPr/>
        </p:nvCxnSpPr>
        <p:spPr>
          <a:xfrm>
            <a:off x="6696184" y="2268240"/>
            <a:ext cx="0" cy="69267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F65D5B2-41A6-458A-A3A8-40376E4E251C}"/>
              </a:ext>
            </a:extLst>
          </p:cNvPr>
          <p:cNvSpPr txBox="1"/>
          <p:nvPr/>
        </p:nvSpPr>
        <p:spPr>
          <a:xfrm>
            <a:off x="6050140" y="2952914"/>
            <a:ext cx="12920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/>
              <a:t>MAX_OBJECTS</a:t>
            </a:r>
            <a:endParaRPr lang="ko-KR" altLang="en-US" sz="1200"/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F2D0F83B-1E8A-41D4-952A-E5F185186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139" y="1308735"/>
            <a:ext cx="3467100" cy="733425"/>
          </a:xfrm>
          <a:prstGeom prst="rect">
            <a:avLst/>
          </a:prstGeom>
          <a:ln>
            <a:solidFill>
              <a:schemeClr val="bg1"/>
            </a:solidFill>
          </a:ln>
        </p:spPr>
      </p:pic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770F28EF-4E2B-438B-8E9D-6281A4432A04}"/>
              </a:ext>
            </a:extLst>
          </p:cNvPr>
          <p:cNvCxnSpPr>
            <a:cxnSpLocks/>
          </p:cNvCxnSpPr>
          <p:nvPr/>
        </p:nvCxnSpPr>
        <p:spPr>
          <a:xfrm>
            <a:off x="2832651" y="2280430"/>
            <a:ext cx="0" cy="69267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6F7B0C1-6B9B-42BD-89BC-E7A0C09F9D02}"/>
              </a:ext>
            </a:extLst>
          </p:cNvPr>
          <p:cNvSpPr txBox="1"/>
          <p:nvPr/>
        </p:nvSpPr>
        <p:spPr>
          <a:xfrm>
            <a:off x="2186607" y="2965104"/>
            <a:ext cx="12920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/>
              <a:t>MAX_CLIENTS</a:t>
            </a:r>
            <a:endParaRPr lang="ko-KR" altLang="en-US" sz="120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A0D14DFC-D01F-4A7F-A95D-D823E6503947}"/>
              </a:ext>
            </a:extLst>
          </p:cNvPr>
          <p:cNvCxnSpPr>
            <a:cxnSpLocks/>
          </p:cNvCxnSpPr>
          <p:nvPr/>
        </p:nvCxnSpPr>
        <p:spPr>
          <a:xfrm>
            <a:off x="4521287" y="2284711"/>
            <a:ext cx="0" cy="69267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0EC682E-D9E3-40A6-B196-44FCC7FC6132}"/>
              </a:ext>
            </a:extLst>
          </p:cNvPr>
          <p:cNvSpPr txBox="1"/>
          <p:nvPr/>
        </p:nvSpPr>
        <p:spPr>
          <a:xfrm>
            <a:off x="3875243" y="2969385"/>
            <a:ext cx="12920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/>
              <a:t>MAX_MONTSER</a:t>
            </a:r>
            <a:endParaRPr lang="ko-KR" altLang="en-US" sz="1200"/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59E0E643-2739-4308-83F9-23A2399CDEF3}"/>
              </a:ext>
            </a:extLst>
          </p:cNvPr>
          <p:cNvGrpSpPr/>
          <p:nvPr/>
        </p:nvGrpSpPr>
        <p:grpSpPr>
          <a:xfrm>
            <a:off x="4472870" y="3539679"/>
            <a:ext cx="7573009" cy="731678"/>
            <a:chOff x="7428412" y="5059572"/>
            <a:chExt cx="7573009" cy="3460061"/>
          </a:xfrm>
        </p:grpSpPr>
        <p:sp>
          <p:nvSpPr>
            <p:cNvPr id="49" name="제목 1">
              <a:extLst>
                <a:ext uri="{FF2B5EF4-FFF2-40B4-BE49-F238E27FC236}">
                  <a16:creationId xmlns:a16="http://schemas.microsoft.com/office/drawing/2014/main" id="{E6A6BC62-A104-4AD5-8EDA-5D487AB330E1}"/>
                </a:ext>
              </a:extLst>
            </p:cNvPr>
            <p:cNvSpPr txBox="1">
              <a:spLocks/>
            </p:cNvSpPr>
            <p:nvPr/>
          </p:nvSpPr>
          <p:spPr>
            <a:xfrm>
              <a:off x="7524809" y="5059572"/>
              <a:ext cx="7476612" cy="346006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Login_Manager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Lock-Free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queue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를 이용하기 위해 </a:t>
              </a:r>
              <a:r>
                <a:rPr lang="en-US" altLang="ko-KR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tbb::concurrent_queue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 사용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E44AB89D-2997-4F4E-A760-5F4AC7378B84}"/>
                </a:ext>
              </a:extLst>
            </p:cNvPr>
            <p:cNvSpPr/>
            <p:nvPr/>
          </p:nvSpPr>
          <p:spPr>
            <a:xfrm flipH="1">
              <a:off x="7428412" y="5059572"/>
              <a:ext cx="45719" cy="34600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51" name="그림 50">
            <a:extLst>
              <a:ext uri="{FF2B5EF4-FFF2-40B4-BE49-F238E27FC236}">
                <a16:creationId xmlns:a16="http://schemas.microsoft.com/office/drawing/2014/main" id="{240ABCD1-EE7E-4610-A2B6-69FE0EEBB4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588" y="3559557"/>
            <a:ext cx="3048000" cy="714375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FE9EE1D-D8E9-4685-888B-473796D7B1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3575" y="4496752"/>
            <a:ext cx="3248025" cy="2105025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AF7792D-6618-4BEC-A951-EEF504355F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7111" y="4587105"/>
            <a:ext cx="3181350" cy="733425"/>
          </a:xfrm>
          <a:prstGeom prst="rect">
            <a:avLst/>
          </a:prstGeom>
          <a:ln>
            <a:solidFill>
              <a:schemeClr val="bg1"/>
            </a:solidFill>
          </a:ln>
        </p:spPr>
      </p:pic>
      <p:grpSp>
        <p:nvGrpSpPr>
          <p:cNvPr id="53" name="그룹 52">
            <a:extLst>
              <a:ext uri="{FF2B5EF4-FFF2-40B4-BE49-F238E27FC236}">
                <a16:creationId xmlns:a16="http://schemas.microsoft.com/office/drawing/2014/main" id="{337C5B38-1B00-4EBB-A653-6E19FD466165}"/>
              </a:ext>
            </a:extLst>
          </p:cNvPr>
          <p:cNvGrpSpPr/>
          <p:nvPr/>
        </p:nvGrpSpPr>
        <p:grpSpPr>
          <a:xfrm>
            <a:off x="4713363" y="5594440"/>
            <a:ext cx="5392741" cy="733426"/>
            <a:chOff x="7428412" y="5059572"/>
            <a:chExt cx="5392741" cy="3460061"/>
          </a:xfrm>
        </p:grpSpPr>
        <p:sp>
          <p:nvSpPr>
            <p:cNvPr id="54" name="제목 1">
              <a:extLst>
                <a:ext uri="{FF2B5EF4-FFF2-40B4-BE49-F238E27FC236}">
                  <a16:creationId xmlns:a16="http://schemas.microsoft.com/office/drawing/2014/main" id="{C8BF2DD8-F3EC-4FDD-B9AA-6AECEBDD9D1E}"/>
                </a:ext>
              </a:extLst>
            </p:cNvPr>
            <p:cNvSpPr txBox="1">
              <a:spLocks/>
            </p:cNvSpPr>
            <p:nvPr/>
          </p:nvSpPr>
          <p:spPr>
            <a:xfrm>
              <a:off x="7524809" y="5059572"/>
              <a:ext cx="5296344" cy="346006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Pop()</a:t>
              </a:r>
              <a:r>
                <a:rPr lang="ko-KR" altLang="en-US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 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: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 로그인한 클라이언트가 사용할 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index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반환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Push()</a:t>
              </a:r>
              <a:r>
                <a:rPr lang="ko-KR" altLang="en-US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 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: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 로그아웃한 클라이언트의 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index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등록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1231B153-5FCB-4D96-B097-B968E0DCAF34}"/>
                </a:ext>
              </a:extLst>
            </p:cNvPr>
            <p:cNvSpPr/>
            <p:nvPr/>
          </p:nvSpPr>
          <p:spPr>
            <a:xfrm flipH="1">
              <a:off x="7428412" y="5059572"/>
              <a:ext cx="45719" cy="34600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710552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C1161CDE-4547-454D-94F9-59B1EED43D0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157" y="156818"/>
            <a:ext cx="4755261" cy="810427"/>
          </a:xfrm>
        </p:spPr>
        <p:txBody>
          <a:bodyPr>
            <a:normAutofit/>
          </a:bodyPr>
          <a:lstStyle/>
          <a:p>
            <a:r>
              <a:rPr lang="en-US" altLang="ko-KR" sz="2800">
                <a:solidFill>
                  <a:schemeClr val="bg1"/>
                </a:solidFill>
              </a:rPr>
              <a:t>Manager</a:t>
            </a:r>
            <a:endParaRPr lang="ko-KR" altLang="en-US" sz="2800">
              <a:solidFill>
                <a:schemeClr val="bg1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6" y="908850"/>
            <a:ext cx="427947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그림 41">
            <a:extLst>
              <a:ext uri="{FF2B5EF4-FFF2-40B4-BE49-F238E27FC236}">
                <a16:creationId xmlns:a16="http://schemas.microsoft.com/office/drawing/2014/main" id="{BC0200E0-03CE-4B67-856B-9AE1C1990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2188" y="1644234"/>
            <a:ext cx="1762125" cy="676275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78EE4C16-88D6-447B-9471-FAEAF7A260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9736" y="3494809"/>
            <a:ext cx="3867150" cy="723900"/>
          </a:xfrm>
          <a:prstGeom prst="rect">
            <a:avLst/>
          </a:prstGeom>
          <a:ln>
            <a:solidFill>
              <a:schemeClr val="bg1"/>
            </a:solidFill>
          </a:ln>
        </p:spPr>
      </p:pic>
      <p:grpSp>
        <p:nvGrpSpPr>
          <p:cNvPr id="44" name="그룹 43">
            <a:extLst>
              <a:ext uri="{FF2B5EF4-FFF2-40B4-BE49-F238E27FC236}">
                <a16:creationId xmlns:a16="http://schemas.microsoft.com/office/drawing/2014/main" id="{1B6C0B81-FC14-4FAC-98F0-D8539E99D00E}"/>
              </a:ext>
            </a:extLst>
          </p:cNvPr>
          <p:cNvGrpSpPr/>
          <p:nvPr/>
        </p:nvGrpSpPr>
        <p:grpSpPr>
          <a:xfrm>
            <a:off x="5427715" y="3836503"/>
            <a:ext cx="6120607" cy="1252332"/>
            <a:chOff x="7091955" y="3228199"/>
            <a:chExt cx="10783799" cy="1709549"/>
          </a:xfrm>
        </p:grpSpPr>
        <p:sp>
          <p:nvSpPr>
            <p:cNvPr id="45" name="제목 1">
              <a:extLst>
                <a:ext uri="{FF2B5EF4-FFF2-40B4-BE49-F238E27FC236}">
                  <a16:creationId xmlns:a16="http://schemas.microsoft.com/office/drawing/2014/main" id="{D7EA19FC-60F3-45AB-A28A-47F684C13454}"/>
                </a:ext>
              </a:extLst>
            </p:cNvPr>
            <p:cNvSpPr txBox="1">
              <a:spLocks/>
            </p:cNvSpPr>
            <p:nvPr/>
          </p:nvSpPr>
          <p:spPr>
            <a:xfrm>
              <a:off x="7172510" y="3228199"/>
              <a:ext cx="10703244" cy="170954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Sector_Base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섹터 내 오브젝트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 관리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주변 오브젝트에 대한 </a:t>
              </a:r>
              <a:r>
                <a:rPr lang="ko-KR" altLang="en-US" sz="18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검색 효율성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을 높이기 위해 사용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7D74AEC4-987D-480B-B8F3-928E08EFD784}"/>
                </a:ext>
              </a:extLst>
            </p:cNvPr>
            <p:cNvSpPr/>
            <p:nvPr/>
          </p:nvSpPr>
          <p:spPr>
            <a:xfrm flipH="1">
              <a:off x="7091955" y="3228199"/>
              <a:ext cx="80552" cy="17095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C1D9898B-5AF1-4343-9137-72D2200F207F}"/>
              </a:ext>
            </a:extLst>
          </p:cNvPr>
          <p:cNvGrpSpPr/>
          <p:nvPr/>
        </p:nvGrpSpPr>
        <p:grpSpPr>
          <a:xfrm>
            <a:off x="6708824" y="2975194"/>
            <a:ext cx="3349576" cy="721952"/>
            <a:chOff x="7091955" y="3228199"/>
            <a:chExt cx="5901562" cy="1709549"/>
          </a:xfrm>
        </p:grpSpPr>
        <p:sp>
          <p:nvSpPr>
            <p:cNvPr id="48" name="제목 1">
              <a:extLst>
                <a:ext uri="{FF2B5EF4-FFF2-40B4-BE49-F238E27FC236}">
                  <a16:creationId xmlns:a16="http://schemas.microsoft.com/office/drawing/2014/main" id="{770FC70D-A295-41D5-8E91-0FC3B7DCE376}"/>
                </a:ext>
              </a:extLst>
            </p:cNvPr>
            <p:cNvSpPr txBox="1">
              <a:spLocks/>
            </p:cNvSpPr>
            <p:nvPr/>
          </p:nvSpPr>
          <p:spPr>
            <a:xfrm>
              <a:off x="7172508" y="3228199"/>
              <a:ext cx="5821009" cy="170954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Sector_Manager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- Sector_Base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 관리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03BCCB7E-735D-4861-AAA3-92720E44C328}"/>
                </a:ext>
              </a:extLst>
            </p:cNvPr>
            <p:cNvSpPr/>
            <p:nvPr/>
          </p:nvSpPr>
          <p:spPr>
            <a:xfrm flipH="1">
              <a:off x="7091955" y="3228199"/>
              <a:ext cx="80552" cy="17095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F6DBD746-3EB0-4DC0-A35F-46849FA94CF6}"/>
              </a:ext>
            </a:extLst>
          </p:cNvPr>
          <p:cNvGrpSpPr/>
          <p:nvPr/>
        </p:nvGrpSpPr>
        <p:grpSpPr>
          <a:xfrm>
            <a:off x="4327783" y="1620840"/>
            <a:ext cx="6120607" cy="721952"/>
            <a:chOff x="7091955" y="3228199"/>
            <a:chExt cx="10783799" cy="1709549"/>
          </a:xfrm>
        </p:grpSpPr>
        <p:sp>
          <p:nvSpPr>
            <p:cNvPr id="51" name="제목 1">
              <a:extLst>
                <a:ext uri="{FF2B5EF4-FFF2-40B4-BE49-F238E27FC236}">
                  <a16:creationId xmlns:a16="http://schemas.microsoft.com/office/drawing/2014/main" id="{8461D5D1-8156-4B80-97E6-D2CCE004128C}"/>
                </a:ext>
              </a:extLst>
            </p:cNvPr>
            <p:cNvSpPr txBox="1">
              <a:spLocks/>
            </p:cNvSpPr>
            <p:nvPr/>
          </p:nvSpPr>
          <p:spPr>
            <a:xfrm>
              <a:off x="7172510" y="3228199"/>
              <a:ext cx="10703244" cy="170954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Terrain_Manager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en-US" altLang="ko-KR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height_map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을 이용해 오브젝트의 높이 좌표 계산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4672DEBA-3C30-4E37-84ED-97ACD06D2E8A}"/>
                </a:ext>
              </a:extLst>
            </p:cNvPr>
            <p:cNvSpPr/>
            <p:nvPr/>
          </p:nvSpPr>
          <p:spPr>
            <a:xfrm flipH="1">
              <a:off x="7091955" y="3228199"/>
              <a:ext cx="80552" cy="17095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id="{7B7A3D9A-EB12-49FE-B335-A91F6CFC68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1564" y="2895277"/>
            <a:ext cx="3048000" cy="885825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9EA69DD-E5B9-4457-84EE-44EEE542C4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0277" y="5023750"/>
            <a:ext cx="3590925" cy="1352550"/>
          </a:xfrm>
          <a:prstGeom prst="rect">
            <a:avLst/>
          </a:prstGeom>
          <a:ln>
            <a:solidFill>
              <a:schemeClr val="bg1"/>
            </a:solidFill>
          </a:ln>
        </p:spPr>
      </p:pic>
      <p:grpSp>
        <p:nvGrpSpPr>
          <p:cNvPr id="60" name="그룹 59">
            <a:extLst>
              <a:ext uri="{FF2B5EF4-FFF2-40B4-BE49-F238E27FC236}">
                <a16:creationId xmlns:a16="http://schemas.microsoft.com/office/drawing/2014/main" id="{D98D9C56-4780-4F4F-9702-32E3127E0D14}"/>
              </a:ext>
            </a:extLst>
          </p:cNvPr>
          <p:cNvGrpSpPr/>
          <p:nvPr/>
        </p:nvGrpSpPr>
        <p:grpSpPr>
          <a:xfrm>
            <a:off x="5145736" y="5613991"/>
            <a:ext cx="3342283" cy="721952"/>
            <a:chOff x="7091955" y="3228199"/>
            <a:chExt cx="5888715" cy="1709549"/>
          </a:xfrm>
        </p:grpSpPr>
        <p:sp>
          <p:nvSpPr>
            <p:cNvPr id="61" name="제목 1">
              <a:extLst>
                <a:ext uri="{FF2B5EF4-FFF2-40B4-BE49-F238E27FC236}">
                  <a16:creationId xmlns:a16="http://schemas.microsoft.com/office/drawing/2014/main" id="{181BB475-A07C-4CF0-9AD4-B1D52E46E4D9}"/>
                </a:ext>
              </a:extLst>
            </p:cNvPr>
            <p:cNvSpPr txBox="1">
              <a:spLocks/>
            </p:cNvSpPr>
            <p:nvPr/>
          </p:nvSpPr>
          <p:spPr>
            <a:xfrm>
              <a:off x="7172510" y="3228199"/>
              <a:ext cx="5808160" cy="170954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Send_Manager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클라이언트에게 </a:t>
              </a:r>
              <a:r>
                <a:rPr lang="ko-KR" altLang="en-US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패킷을 송신</a:t>
              </a:r>
              <a:endParaRPr lang="en-US" altLang="ko-KR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AE745E3C-2811-44DB-8A25-BF0E0B386F53}"/>
                </a:ext>
              </a:extLst>
            </p:cNvPr>
            <p:cNvSpPr/>
            <p:nvPr/>
          </p:nvSpPr>
          <p:spPr>
            <a:xfrm flipH="1">
              <a:off x="7091955" y="3228199"/>
              <a:ext cx="80552" cy="17095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12369963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C1161CDE-4547-454D-94F9-59B1EED43D0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157" y="156818"/>
            <a:ext cx="4755261" cy="810427"/>
          </a:xfrm>
        </p:spPr>
        <p:txBody>
          <a:bodyPr>
            <a:normAutofit/>
          </a:bodyPr>
          <a:lstStyle/>
          <a:p>
            <a:r>
              <a:rPr lang="en-US" altLang="ko-KR" sz="2800">
                <a:solidFill>
                  <a:schemeClr val="bg1"/>
                </a:solidFill>
              </a:rPr>
              <a:t>Manager</a:t>
            </a:r>
            <a:endParaRPr lang="ko-KR" altLang="en-US" sz="2800">
              <a:solidFill>
                <a:schemeClr val="bg1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6" y="908850"/>
            <a:ext cx="427947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그림 55">
            <a:extLst>
              <a:ext uri="{FF2B5EF4-FFF2-40B4-BE49-F238E27FC236}">
                <a16:creationId xmlns:a16="http://schemas.microsoft.com/office/drawing/2014/main" id="{A5EFF629-6AD0-413F-8032-7276DB59F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802" y="2010025"/>
            <a:ext cx="2619375" cy="885825"/>
          </a:xfrm>
          <a:prstGeom prst="rect">
            <a:avLst/>
          </a:prstGeom>
          <a:ln>
            <a:solidFill>
              <a:schemeClr val="bg1"/>
            </a:solidFill>
          </a:ln>
        </p:spPr>
      </p:pic>
      <p:grpSp>
        <p:nvGrpSpPr>
          <p:cNvPr id="57" name="그룹 56">
            <a:extLst>
              <a:ext uri="{FF2B5EF4-FFF2-40B4-BE49-F238E27FC236}">
                <a16:creationId xmlns:a16="http://schemas.microsoft.com/office/drawing/2014/main" id="{24E2BF79-51C5-4327-BF6A-5E601093EE2F}"/>
              </a:ext>
            </a:extLst>
          </p:cNvPr>
          <p:cNvGrpSpPr/>
          <p:nvPr/>
        </p:nvGrpSpPr>
        <p:grpSpPr>
          <a:xfrm>
            <a:off x="3940110" y="1784792"/>
            <a:ext cx="6784317" cy="721952"/>
            <a:chOff x="7091955" y="3228199"/>
            <a:chExt cx="11953179" cy="1709549"/>
          </a:xfrm>
        </p:grpSpPr>
        <p:sp>
          <p:nvSpPr>
            <p:cNvPr id="58" name="제목 1">
              <a:extLst>
                <a:ext uri="{FF2B5EF4-FFF2-40B4-BE49-F238E27FC236}">
                  <a16:creationId xmlns:a16="http://schemas.microsoft.com/office/drawing/2014/main" id="{B63777CC-769C-48AD-AFA1-AF3D29F2601A}"/>
                </a:ext>
              </a:extLst>
            </p:cNvPr>
            <p:cNvSpPr txBox="1">
              <a:spLocks/>
            </p:cNvSpPr>
            <p:nvPr/>
          </p:nvSpPr>
          <p:spPr>
            <a:xfrm>
              <a:off x="7172508" y="3228199"/>
              <a:ext cx="11872626" cy="170954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Timer_Manager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이벤트를 실행 순서로 저장하기 위해 </a:t>
              </a:r>
              <a:r>
                <a:rPr lang="en-US" altLang="ko-KR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std::priority_queue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사용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9F9D0A8A-3173-4C1B-A6F3-C0D0BF59180B}"/>
                </a:ext>
              </a:extLst>
            </p:cNvPr>
            <p:cNvSpPr/>
            <p:nvPr/>
          </p:nvSpPr>
          <p:spPr>
            <a:xfrm flipH="1">
              <a:off x="7091955" y="3228199"/>
              <a:ext cx="80552" cy="17095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A9F29EA0-71DD-496E-BADE-C4FEE5E5F9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2198" y="2732451"/>
            <a:ext cx="4629150" cy="87630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D44C397-50FE-4B24-915D-0AFF7F8165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0028" y="3997024"/>
            <a:ext cx="2019300" cy="523875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C27EB8C-0B7B-49CA-946F-ED2CCD7265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0028" y="4574321"/>
            <a:ext cx="4419600" cy="714375"/>
          </a:xfrm>
          <a:prstGeom prst="rect">
            <a:avLst/>
          </a:prstGeom>
          <a:ln>
            <a:solidFill>
              <a:schemeClr val="bg1"/>
            </a:solidFill>
          </a:ln>
        </p:spPr>
      </p:pic>
      <p:grpSp>
        <p:nvGrpSpPr>
          <p:cNvPr id="33" name="그룹 32">
            <a:extLst>
              <a:ext uri="{FF2B5EF4-FFF2-40B4-BE49-F238E27FC236}">
                <a16:creationId xmlns:a16="http://schemas.microsoft.com/office/drawing/2014/main" id="{8ECACDDD-C509-4661-890A-50FE61A395C7}"/>
              </a:ext>
            </a:extLst>
          </p:cNvPr>
          <p:cNvGrpSpPr/>
          <p:nvPr/>
        </p:nvGrpSpPr>
        <p:grpSpPr>
          <a:xfrm>
            <a:off x="7779722" y="2809625"/>
            <a:ext cx="3578177" cy="721952"/>
            <a:chOff x="7091955" y="3228199"/>
            <a:chExt cx="6304332" cy="1709549"/>
          </a:xfrm>
        </p:grpSpPr>
        <p:sp>
          <p:nvSpPr>
            <p:cNvPr id="34" name="제목 1">
              <a:extLst>
                <a:ext uri="{FF2B5EF4-FFF2-40B4-BE49-F238E27FC236}">
                  <a16:creationId xmlns:a16="http://schemas.microsoft.com/office/drawing/2014/main" id="{57BBA8E9-7B8F-4B9D-B5C8-CA787374FA38}"/>
                </a:ext>
              </a:extLst>
            </p:cNvPr>
            <p:cNvSpPr txBox="1">
              <a:spLocks/>
            </p:cNvSpPr>
            <p:nvPr/>
          </p:nvSpPr>
          <p:spPr>
            <a:xfrm>
              <a:off x="7172510" y="3228199"/>
              <a:ext cx="6223777" cy="170954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EVENT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en-US" altLang="ko-KR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type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: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 종류 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/ </a:t>
              </a:r>
              <a:r>
                <a:rPr lang="en-US" altLang="ko-KR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detail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 :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상세 정보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05E53248-67CF-45C4-A685-8DB952475CBA}"/>
                </a:ext>
              </a:extLst>
            </p:cNvPr>
            <p:cNvSpPr/>
            <p:nvPr/>
          </p:nvSpPr>
          <p:spPr>
            <a:xfrm flipH="1">
              <a:off x="7091955" y="3228199"/>
              <a:ext cx="80552" cy="17095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C017BF0E-A489-4162-A42D-969C4679CE41}"/>
              </a:ext>
            </a:extLst>
          </p:cNvPr>
          <p:cNvGrpSpPr/>
          <p:nvPr/>
        </p:nvGrpSpPr>
        <p:grpSpPr>
          <a:xfrm>
            <a:off x="5821668" y="4902454"/>
            <a:ext cx="3578177" cy="375695"/>
            <a:chOff x="7091955" y="3228199"/>
            <a:chExt cx="6304332" cy="1709549"/>
          </a:xfrm>
        </p:grpSpPr>
        <p:sp>
          <p:nvSpPr>
            <p:cNvPr id="37" name="제목 1">
              <a:extLst>
                <a:ext uri="{FF2B5EF4-FFF2-40B4-BE49-F238E27FC236}">
                  <a16:creationId xmlns:a16="http://schemas.microsoft.com/office/drawing/2014/main" id="{D7B479CC-B5C9-477B-BA07-6D5EE0AC10D8}"/>
                </a:ext>
              </a:extLst>
            </p:cNvPr>
            <p:cNvSpPr txBox="1">
              <a:spLocks/>
            </p:cNvSpPr>
            <p:nvPr/>
          </p:nvSpPr>
          <p:spPr>
            <a:xfrm>
              <a:off x="7172510" y="3228199"/>
              <a:ext cx="6223777" cy="170954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detail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 종류</a:t>
              </a:r>
              <a:endParaRPr lang="en-US" altLang="ko-KR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5C79E75C-C264-4318-9E54-C8E2314BECC6}"/>
                </a:ext>
              </a:extLst>
            </p:cNvPr>
            <p:cNvSpPr/>
            <p:nvPr/>
          </p:nvSpPr>
          <p:spPr>
            <a:xfrm flipH="1">
              <a:off x="7091955" y="3228199"/>
              <a:ext cx="80552" cy="17095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41026066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C1161CDE-4547-454D-94F9-59B1EED43D0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157" y="156818"/>
            <a:ext cx="4755261" cy="810427"/>
          </a:xfrm>
        </p:spPr>
        <p:txBody>
          <a:bodyPr>
            <a:normAutofit/>
          </a:bodyPr>
          <a:lstStyle/>
          <a:p>
            <a:r>
              <a:rPr lang="en-US" altLang="ko-KR" sz="2800">
                <a:solidFill>
                  <a:schemeClr val="bg1"/>
                </a:solidFill>
              </a:rPr>
              <a:t>Object</a:t>
            </a:r>
            <a:endParaRPr lang="ko-KR" altLang="en-US" sz="2800">
              <a:solidFill>
                <a:schemeClr val="bg1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6" y="908850"/>
            <a:ext cx="427947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A141A0AB-1F16-4F32-9AD4-9484F226D37E}"/>
              </a:ext>
            </a:extLst>
          </p:cNvPr>
          <p:cNvSpPr/>
          <p:nvPr/>
        </p:nvSpPr>
        <p:spPr>
          <a:xfrm>
            <a:off x="3601068" y="3563105"/>
            <a:ext cx="1994267" cy="2177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/>
              <a:t>Monster_Base</a:t>
            </a:r>
            <a:endParaRPr lang="ko-KR" altLang="en-US"/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196F4105-A803-47F6-A95B-0BF9A055CF26}"/>
              </a:ext>
            </a:extLst>
          </p:cNvPr>
          <p:cNvSpPr/>
          <p:nvPr/>
        </p:nvSpPr>
        <p:spPr>
          <a:xfrm>
            <a:off x="659219" y="3459157"/>
            <a:ext cx="2133508" cy="241866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/>
              <a:t>Client</a:t>
            </a:r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1C92D7A7-1916-4AD2-852E-3DABCFA5A2B8}"/>
              </a:ext>
            </a:extLst>
          </p:cNvPr>
          <p:cNvCxnSpPr>
            <a:cxnSpLocks/>
            <a:stCxn id="88" idx="2"/>
            <a:endCxn id="70" idx="0"/>
          </p:cNvCxnSpPr>
          <p:nvPr/>
        </p:nvCxnSpPr>
        <p:spPr>
          <a:xfrm flipH="1">
            <a:off x="1725973" y="2445554"/>
            <a:ext cx="1432697" cy="1013603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0CDC7A00-FB5B-4134-AEA2-B5E00749CDA1}"/>
              </a:ext>
            </a:extLst>
          </p:cNvPr>
          <p:cNvCxnSpPr>
            <a:cxnSpLocks/>
            <a:stCxn id="88" idx="2"/>
            <a:endCxn id="69" idx="0"/>
          </p:cNvCxnSpPr>
          <p:nvPr/>
        </p:nvCxnSpPr>
        <p:spPr>
          <a:xfrm>
            <a:off x="3158670" y="2445554"/>
            <a:ext cx="1439532" cy="1117551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A00FA9AD-BA06-48CF-8A6A-BE00A5DF72B0}"/>
              </a:ext>
            </a:extLst>
          </p:cNvPr>
          <p:cNvCxnSpPr/>
          <p:nvPr/>
        </p:nvCxnSpPr>
        <p:spPr>
          <a:xfrm>
            <a:off x="3750155" y="3572527"/>
            <a:ext cx="1728840" cy="10331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A489CA05-9C17-4A0D-B594-276B22C8323D}"/>
              </a:ext>
            </a:extLst>
          </p:cNvPr>
          <p:cNvCxnSpPr>
            <a:cxnSpLocks/>
          </p:cNvCxnSpPr>
          <p:nvPr/>
        </p:nvCxnSpPr>
        <p:spPr>
          <a:xfrm flipV="1">
            <a:off x="3702729" y="3572527"/>
            <a:ext cx="1776266" cy="10331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CF84D937-5F83-40B3-9A47-CDD4B96EDD78}"/>
              </a:ext>
            </a:extLst>
          </p:cNvPr>
          <p:cNvSpPr txBox="1"/>
          <p:nvPr/>
        </p:nvSpPr>
        <p:spPr>
          <a:xfrm>
            <a:off x="4336873" y="5221919"/>
            <a:ext cx="1624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rgbClr val="FF0000"/>
                </a:solidFill>
              </a:rPr>
              <a:t>완성 </a:t>
            </a:r>
            <a:r>
              <a:rPr lang="en-US" altLang="ko-KR">
                <a:solidFill>
                  <a:srgbClr val="FF0000"/>
                </a:solidFill>
              </a:rPr>
              <a:t>x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A75D1793-A9C5-42E1-BC40-87EC3064F56C}"/>
              </a:ext>
            </a:extLst>
          </p:cNvPr>
          <p:cNvSpPr/>
          <p:nvPr/>
        </p:nvSpPr>
        <p:spPr>
          <a:xfrm>
            <a:off x="1884888" y="6108270"/>
            <a:ext cx="3004762" cy="51928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  Object </a:t>
            </a:r>
            <a:r>
              <a:rPr lang="ko-KR" altLang="en-US" dirty="0">
                <a:solidFill>
                  <a:schemeClr val="bg1"/>
                </a:solidFill>
              </a:rPr>
              <a:t>클래스 상속 관계 </a:t>
            </a:r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E2C35617-D292-46DE-A264-62C6B3F988BC}"/>
              </a:ext>
            </a:extLst>
          </p:cNvPr>
          <p:cNvGrpSpPr/>
          <p:nvPr/>
        </p:nvGrpSpPr>
        <p:grpSpPr>
          <a:xfrm>
            <a:off x="6010473" y="1791914"/>
            <a:ext cx="5761989" cy="3274172"/>
            <a:chOff x="7354584" y="4077946"/>
            <a:chExt cx="8338520" cy="2452744"/>
          </a:xfrm>
        </p:grpSpPr>
        <p:sp>
          <p:nvSpPr>
            <p:cNvPr id="83" name="제목 1">
              <a:extLst>
                <a:ext uri="{FF2B5EF4-FFF2-40B4-BE49-F238E27FC236}">
                  <a16:creationId xmlns:a16="http://schemas.microsoft.com/office/drawing/2014/main" id="{DF0092B7-D5B5-49C6-8884-4BDF62A99339}"/>
                </a:ext>
              </a:extLst>
            </p:cNvPr>
            <p:cNvSpPr txBox="1">
              <a:spLocks/>
            </p:cNvSpPr>
            <p:nvPr/>
          </p:nvSpPr>
          <p:spPr>
            <a:xfrm>
              <a:off x="7555975" y="4077946"/>
              <a:ext cx="8137129" cy="245274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600" dirty="0" err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Object_Base</a:t>
              </a:r>
              <a:r>
                <a:rPr lang="en-US" altLang="ko-KR" sz="16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 </a:t>
              </a: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기본 오브젝트</a:t>
              </a:r>
              <a:endParaRPr lang="en-US" altLang="ko-KR" sz="16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-</a:t>
              </a:r>
              <a:r>
                <a:rPr lang="en-US" altLang="ko-KR" sz="16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 Expand_Overlapped 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en-US" altLang="ko-KR" sz="16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WSAOverlapped</a:t>
              </a:r>
              <a:r>
                <a:rPr lang="ko-KR" altLang="en-US" sz="16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를 확장한</a:t>
              </a:r>
              <a:r>
                <a:rPr lang="en-US" altLang="ko-KR" sz="16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 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구조체</a:t>
              </a:r>
              <a:endParaRPr lang="en-US" altLang="ko-KR" sz="1600">
                <a:solidFill>
                  <a:srgbClr val="7030A0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endPara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Client</a:t>
              </a:r>
              <a:r>
                <a:rPr lang="en-US" altLang="ko-KR" sz="16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 </a:t>
              </a: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클라이언트 오브젝트</a:t>
              </a:r>
              <a:endParaRPr lang="en-US" altLang="ko-KR" sz="16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en-US" altLang="ko-KR" sz="16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Network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en-US" altLang="ko-KR" sz="16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Buffer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 : 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패킷 수신 버퍼</a:t>
              </a:r>
              <a:endParaRPr lang="en-US" altLang="ko-KR" sz="16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en-US" altLang="ko-KR" sz="16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Near_set 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16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시야 내 오브젝트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를 저장</a:t>
              </a:r>
              <a:endParaRPr lang="en-US" altLang="ko-KR" sz="1600">
                <a:solidFill>
                  <a:schemeClr val="bg1"/>
                </a:solidFill>
                <a:latin typeface="+mn-lt"/>
              </a:endParaRP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en-US" altLang="ko-KR" sz="16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Cooltime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행동 </a:t>
              </a:r>
              <a:r>
                <a:rPr lang="ko-KR" altLang="en-US" sz="16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쿨타임</a:t>
              </a:r>
              <a:endParaRPr lang="en-US" altLang="ko-KR" sz="16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endParaRP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endParaRPr lang="en-US" altLang="ko-KR" sz="16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Monster_Base 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몬스터 기본 오브젝트 </a:t>
              </a:r>
              <a:endParaRPr lang="en-US" altLang="ko-KR" sz="16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36967E08-0B14-48ED-9492-B266C0909E08}"/>
                </a:ext>
              </a:extLst>
            </p:cNvPr>
            <p:cNvSpPr/>
            <p:nvPr/>
          </p:nvSpPr>
          <p:spPr>
            <a:xfrm>
              <a:off x="7354584" y="4077946"/>
              <a:ext cx="66163" cy="24527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</p:grp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3CB9A47C-F1CC-44F2-AF6F-36C9B632273E}"/>
              </a:ext>
            </a:extLst>
          </p:cNvPr>
          <p:cNvSpPr/>
          <p:nvPr/>
        </p:nvSpPr>
        <p:spPr>
          <a:xfrm>
            <a:off x="963783" y="4605660"/>
            <a:ext cx="1524380" cy="41640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Near_set</a:t>
            </a:r>
            <a:endParaRPr lang="ko-KR" altLang="en-US" dirty="0"/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DB301CF8-C4A7-470F-9B84-3CEE8146AF31}"/>
              </a:ext>
            </a:extLst>
          </p:cNvPr>
          <p:cNvSpPr/>
          <p:nvPr/>
        </p:nvSpPr>
        <p:spPr>
          <a:xfrm>
            <a:off x="750510" y="4014567"/>
            <a:ext cx="1950926" cy="41506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Network Buffer</a:t>
            </a:r>
            <a:endParaRPr lang="ko-KR" altLang="en-US" dirty="0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E2FF01BD-F381-431D-9EC7-639C7E9F12D0}"/>
              </a:ext>
            </a:extLst>
          </p:cNvPr>
          <p:cNvSpPr/>
          <p:nvPr/>
        </p:nvSpPr>
        <p:spPr>
          <a:xfrm>
            <a:off x="963783" y="5163224"/>
            <a:ext cx="1524380" cy="4517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Cooltime</a:t>
            </a:r>
            <a:endParaRPr lang="ko-KR" altLang="en-US" dirty="0"/>
          </a:p>
        </p:txBody>
      </p:sp>
      <p:sp>
        <p:nvSpPr>
          <p:cNvPr id="88" name="사각형: 둥근 모서리 34">
            <a:extLst>
              <a:ext uri="{FF2B5EF4-FFF2-40B4-BE49-F238E27FC236}">
                <a16:creationId xmlns:a16="http://schemas.microsoft.com/office/drawing/2014/main" id="{1C8AA6D1-7422-4D7F-ADBE-B8A8E8B5DAF9}"/>
              </a:ext>
            </a:extLst>
          </p:cNvPr>
          <p:cNvSpPr/>
          <p:nvPr/>
        </p:nvSpPr>
        <p:spPr>
          <a:xfrm>
            <a:off x="1763175" y="1566895"/>
            <a:ext cx="2790990" cy="87865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Object</a:t>
            </a:r>
            <a:r>
              <a:rPr lang="en-US" altLang="ko-KR" err="1"/>
              <a:t>_</a:t>
            </a:r>
            <a:r>
              <a:rPr lang="en-US" altLang="ko-KR"/>
              <a:t>Base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89" name="사각형: 둥근 모서리 26">
            <a:extLst>
              <a:ext uri="{FF2B5EF4-FFF2-40B4-BE49-F238E27FC236}">
                <a16:creationId xmlns:a16="http://schemas.microsoft.com/office/drawing/2014/main" id="{FA482D97-4B1C-4CF3-9682-C3D94E1FBAC5}"/>
              </a:ext>
            </a:extLst>
          </p:cNvPr>
          <p:cNvSpPr/>
          <p:nvPr/>
        </p:nvSpPr>
        <p:spPr>
          <a:xfrm>
            <a:off x="3750155" y="4642352"/>
            <a:ext cx="1733474" cy="59421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전투 </a:t>
            </a:r>
            <a:r>
              <a:rPr lang="en-US" altLang="ko-KR" dirty="0"/>
              <a:t>AI</a:t>
            </a:r>
            <a:endParaRPr lang="ko-KR" altLang="en-US" dirty="0"/>
          </a:p>
        </p:txBody>
      </p:sp>
      <p:sp>
        <p:nvSpPr>
          <p:cNvPr id="92" name="사각형: 둥근 모서리 77">
            <a:extLst>
              <a:ext uri="{FF2B5EF4-FFF2-40B4-BE49-F238E27FC236}">
                <a16:creationId xmlns:a16="http://schemas.microsoft.com/office/drawing/2014/main" id="{7E3A1114-25D1-4214-8AD1-0AFF22C14EB3}"/>
              </a:ext>
            </a:extLst>
          </p:cNvPr>
          <p:cNvSpPr/>
          <p:nvPr/>
        </p:nvSpPr>
        <p:spPr>
          <a:xfrm>
            <a:off x="1867824" y="1914351"/>
            <a:ext cx="2581691" cy="41506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Expand_Overlapped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02234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C1161CDE-4547-454D-94F9-59B1EED43D0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156" y="156818"/>
            <a:ext cx="5822723" cy="810427"/>
          </a:xfrm>
        </p:spPr>
        <p:txBody>
          <a:bodyPr>
            <a:noAutofit/>
          </a:bodyPr>
          <a:lstStyle/>
          <a:p>
            <a:r>
              <a:rPr lang="en-US" altLang="ko-KR" sz="2800">
                <a:solidFill>
                  <a:schemeClr val="bg1"/>
                </a:solidFill>
              </a:rPr>
              <a:t>Object : Near_set / CoolTime class</a:t>
            </a:r>
            <a:endParaRPr lang="ko-KR" altLang="en-US" sz="2800">
              <a:solidFill>
                <a:schemeClr val="bg1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7" y="908850"/>
            <a:ext cx="815573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그림 30">
            <a:extLst>
              <a:ext uri="{FF2B5EF4-FFF2-40B4-BE49-F238E27FC236}">
                <a16:creationId xmlns:a16="http://schemas.microsoft.com/office/drawing/2014/main" id="{9A425B14-9582-4CBF-8047-58554D9A0C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624" y="4321510"/>
            <a:ext cx="4124325" cy="714375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AF1BE09E-3CBB-48AD-8D99-5777F3BDF2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548" y="2442648"/>
            <a:ext cx="3038475" cy="866775"/>
          </a:xfrm>
          <a:prstGeom prst="rect">
            <a:avLst/>
          </a:prstGeom>
        </p:spPr>
      </p:pic>
      <p:grpSp>
        <p:nvGrpSpPr>
          <p:cNvPr id="33" name="그룹 32">
            <a:extLst>
              <a:ext uri="{FF2B5EF4-FFF2-40B4-BE49-F238E27FC236}">
                <a16:creationId xmlns:a16="http://schemas.microsoft.com/office/drawing/2014/main" id="{C177641E-1A8A-457C-848D-DF1F1283A701}"/>
              </a:ext>
            </a:extLst>
          </p:cNvPr>
          <p:cNvGrpSpPr/>
          <p:nvPr/>
        </p:nvGrpSpPr>
        <p:grpSpPr>
          <a:xfrm>
            <a:off x="4140410" y="2283659"/>
            <a:ext cx="7450834" cy="1184752"/>
            <a:chOff x="7509682" y="3304536"/>
            <a:chExt cx="7450834" cy="2808237"/>
          </a:xfrm>
        </p:grpSpPr>
        <p:sp>
          <p:nvSpPr>
            <p:cNvPr id="34" name="제목 1">
              <a:extLst>
                <a:ext uri="{FF2B5EF4-FFF2-40B4-BE49-F238E27FC236}">
                  <a16:creationId xmlns:a16="http://schemas.microsoft.com/office/drawing/2014/main" id="{8D4FA64B-2C08-4A62-A05D-84AD625AC443}"/>
                </a:ext>
              </a:extLst>
            </p:cNvPr>
            <p:cNvSpPr txBox="1">
              <a:spLocks/>
            </p:cNvSpPr>
            <p:nvPr/>
          </p:nvSpPr>
          <p:spPr>
            <a:xfrm>
              <a:off x="7577568" y="3304536"/>
              <a:ext cx="7382948" cy="280823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Near_set</a:t>
              </a:r>
              <a:endParaRPr lang="en-US" altLang="ko-KR" sz="18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서버의 성능 향상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과 </a:t>
              </a:r>
              <a:r>
                <a:rPr lang="ko-KR" altLang="en-US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패킷 송수신 최소화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를 위해 사용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이동에 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의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한 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빈번한 삽입</a:t>
              </a: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&amp;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삭제를 고려해 </a:t>
              </a:r>
              <a:r>
                <a:rPr lang="en-US" altLang="ko-KR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std</a:t>
              </a:r>
              <a:r>
                <a:rPr lang="en-US" altLang="ko-KR" sz="18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::</a:t>
              </a:r>
              <a:r>
                <a:rPr lang="en-US" altLang="ko-KR" sz="1800" dirty="0" err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unordered_set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를 사용</a:t>
              </a:r>
              <a:endParaRPr lang="en-US" altLang="ko-KR" sz="18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C1FF3E84-6AA1-49DA-8DE7-273245F185E7}"/>
                </a:ext>
              </a:extLst>
            </p:cNvPr>
            <p:cNvSpPr/>
            <p:nvPr/>
          </p:nvSpPr>
          <p:spPr>
            <a:xfrm flipH="1">
              <a:off x="7509682" y="3304536"/>
              <a:ext cx="67885" cy="28082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19516CFB-BB00-475A-8421-8A88D6ADE086}"/>
              </a:ext>
            </a:extLst>
          </p:cNvPr>
          <p:cNvGrpSpPr/>
          <p:nvPr/>
        </p:nvGrpSpPr>
        <p:grpSpPr>
          <a:xfrm>
            <a:off x="4702677" y="4076093"/>
            <a:ext cx="7140699" cy="1205207"/>
            <a:chOff x="7344136" y="4198389"/>
            <a:chExt cx="7140699" cy="1144176"/>
          </a:xfrm>
        </p:grpSpPr>
        <p:sp>
          <p:nvSpPr>
            <p:cNvPr id="37" name="제목 1">
              <a:extLst>
                <a:ext uri="{FF2B5EF4-FFF2-40B4-BE49-F238E27FC236}">
                  <a16:creationId xmlns:a16="http://schemas.microsoft.com/office/drawing/2014/main" id="{4C63BBBF-3ED3-4F05-BB95-5516FC114369}"/>
                </a:ext>
              </a:extLst>
            </p:cNvPr>
            <p:cNvSpPr txBox="1">
              <a:spLocks/>
            </p:cNvSpPr>
            <p:nvPr/>
          </p:nvSpPr>
          <p:spPr>
            <a:xfrm>
              <a:off x="7389854" y="4198389"/>
              <a:ext cx="7094981" cy="11441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Cooltime</a:t>
              </a:r>
              <a:endParaRPr lang="en-US" altLang="ko-KR" sz="18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</a:t>
              </a: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서버에서 </a:t>
              </a:r>
              <a:r>
                <a:rPr lang="ko-KR" altLang="en-US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비정상적인 클라이언트의 행동을 검사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하기 위해 사용</a:t>
              </a:r>
              <a:endParaRPr lang="en-US" altLang="ko-KR" sz="18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 (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쿨타임을 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무시한 공격 패킷</a:t>
              </a: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,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정해진 이동속도를 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초과한 이동 패킷</a:t>
              </a: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))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7FE5E495-42AF-44A5-B6B4-02416330F25E}"/>
                </a:ext>
              </a:extLst>
            </p:cNvPr>
            <p:cNvSpPr/>
            <p:nvPr/>
          </p:nvSpPr>
          <p:spPr>
            <a:xfrm>
              <a:off x="7344136" y="4198389"/>
              <a:ext cx="45719" cy="1144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8888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325E0B7-E84A-440B-991B-923784E66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5644" y="313636"/>
            <a:ext cx="1315712" cy="810427"/>
          </a:xfrm>
        </p:spPr>
        <p:txBody>
          <a:bodyPr/>
          <a:lstStyle/>
          <a:p>
            <a:r>
              <a:rPr lang="ko-KR" altLang="en-US">
                <a:solidFill>
                  <a:schemeClr val="bg1"/>
                </a:solidFill>
              </a:rPr>
              <a:t>구성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99B794-BDA6-40A5-8B1C-57F3980FF596}"/>
              </a:ext>
            </a:extLst>
          </p:cNvPr>
          <p:cNvSpPr txBox="1"/>
          <p:nvPr/>
        </p:nvSpPr>
        <p:spPr>
          <a:xfrm>
            <a:off x="4965238" y="5421737"/>
            <a:ext cx="35481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>
                <a:solidFill>
                  <a:schemeClr val="bg1"/>
                </a:solidFill>
              </a:rPr>
              <a:t>2) </a:t>
            </a:r>
            <a:r>
              <a:rPr lang="en-US" altLang="ko-KR" sz="20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2000">
                <a:solidFill>
                  <a:schemeClr val="bg1"/>
                </a:solidFill>
              </a:rPr>
              <a:t> </a:t>
            </a:r>
            <a:r>
              <a:rPr lang="en-US" altLang="ko-KR" sz="2000">
                <a:solidFill>
                  <a:schemeClr val="bg1"/>
                </a:solidFill>
              </a:rPr>
              <a:t>Prototype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1031F2A-CCD5-4D22-BFD0-DA2536B7E457}"/>
              </a:ext>
            </a:extLst>
          </p:cNvPr>
          <p:cNvCxnSpPr>
            <a:cxnSpLocks/>
          </p:cNvCxnSpPr>
          <p:nvPr/>
        </p:nvCxnSpPr>
        <p:spPr>
          <a:xfrm flipH="1">
            <a:off x="325800" y="1124063"/>
            <a:ext cx="287540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E8550E8-2206-43F3-B2F2-C4C8DE1DA2EB}"/>
              </a:ext>
            </a:extLst>
          </p:cNvPr>
          <p:cNvSpPr txBox="1"/>
          <p:nvPr/>
        </p:nvSpPr>
        <p:spPr>
          <a:xfrm>
            <a:off x="8457368" y="5421737"/>
            <a:ext cx="31250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>
                <a:solidFill>
                  <a:schemeClr val="bg1"/>
                </a:solidFill>
              </a:rPr>
              <a:t>3) </a:t>
            </a:r>
            <a:r>
              <a:rPr lang="en-US" altLang="ko-KR" sz="2000">
                <a:solidFill>
                  <a:schemeClr val="accent2">
                    <a:lumMod val="60000"/>
                    <a:lumOff val="40000"/>
                  </a:schemeClr>
                </a:solidFill>
              </a:rPr>
              <a:t>[MO</a:t>
            </a:r>
            <a:r>
              <a:rPr lang="ko-KR" altLang="en-US" sz="2000">
                <a:solidFill>
                  <a:schemeClr val="accent2">
                    <a:lumMod val="60000"/>
                    <a:lumOff val="40000"/>
                  </a:schemeClr>
                </a:solidFill>
              </a:rPr>
              <a:t>슈팅</a:t>
            </a:r>
            <a:r>
              <a:rPr lang="en-US" altLang="ko-KR" sz="2000">
                <a:solidFill>
                  <a:schemeClr val="accent2">
                    <a:lumMod val="60000"/>
                    <a:lumOff val="40000"/>
                  </a:schemeClr>
                </a:solidFill>
              </a:rPr>
              <a:t>] </a:t>
            </a:r>
            <a:r>
              <a:rPr lang="en-US" altLang="ko-KR" sz="2000">
                <a:solidFill>
                  <a:schemeClr val="bg1"/>
                </a:solidFill>
              </a:rPr>
              <a:t>Fruit Crush</a:t>
            </a: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4AFD4827-2B11-4EB4-8EDA-CA2749D64FED}"/>
              </a:ext>
            </a:extLst>
          </p:cNvPr>
          <p:cNvGrpSpPr/>
          <p:nvPr/>
        </p:nvGrpSpPr>
        <p:grpSpPr>
          <a:xfrm>
            <a:off x="1762429" y="3710792"/>
            <a:ext cx="945133" cy="1268758"/>
            <a:chOff x="5533566" y="4174883"/>
            <a:chExt cx="945133" cy="1268758"/>
          </a:xfrm>
        </p:grpSpPr>
        <p:sp>
          <p:nvSpPr>
            <p:cNvPr id="65" name="순서도: 지연 64">
              <a:extLst>
                <a:ext uri="{FF2B5EF4-FFF2-40B4-BE49-F238E27FC236}">
                  <a16:creationId xmlns:a16="http://schemas.microsoft.com/office/drawing/2014/main" id="{5AE738C5-2773-4387-B582-993D8731885D}"/>
                </a:ext>
              </a:extLst>
            </p:cNvPr>
            <p:cNvSpPr/>
            <p:nvPr/>
          </p:nvSpPr>
          <p:spPr>
            <a:xfrm rot="16200000">
              <a:off x="5640041" y="4604982"/>
              <a:ext cx="732184" cy="945133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DCC14D4F-2D60-47DB-A62A-CEEF75E5F713}"/>
                </a:ext>
              </a:extLst>
            </p:cNvPr>
            <p:cNvSpPr/>
            <p:nvPr/>
          </p:nvSpPr>
          <p:spPr>
            <a:xfrm>
              <a:off x="5736547" y="4174883"/>
              <a:ext cx="527594" cy="5275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D852325A-9125-413E-B9E0-8A61967DF59F}"/>
              </a:ext>
            </a:extLst>
          </p:cNvPr>
          <p:cNvSpPr/>
          <p:nvPr/>
        </p:nvSpPr>
        <p:spPr>
          <a:xfrm>
            <a:off x="2324519" y="2042864"/>
            <a:ext cx="744280" cy="9683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E0BE3D5-6082-4D13-BECC-18F91F0FBE4D}"/>
              </a:ext>
            </a:extLst>
          </p:cNvPr>
          <p:cNvSpPr/>
          <p:nvPr/>
        </p:nvSpPr>
        <p:spPr>
          <a:xfrm>
            <a:off x="2324519" y="2959489"/>
            <a:ext cx="641623" cy="1467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EFFE7923-1263-4BCB-98FB-E89759EBBE34}"/>
              </a:ext>
            </a:extLst>
          </p:cNvPr>
          <p:cNvSpPr/>
          <p:nvPr/>
        </p:nvSpPr>
        <p:spPr>
          <a:xfrm>
            <a:off x="2324519" y="1953569"/>
            <a:ext cx="205314" cy="20531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71D4CB59-C9F4-490A-8E00-57DD78918651}"/>
              </a:ext>
            </a:extLst>
          </p:cNvPr>
          <p:cNvSpPr/>
          <p:nvPr/>
        </p:nvSpPr>
        <p:spPr>
          <a:xfrm>
            <a:off x="2863485" y="2900955"/>
            <a:ext cx="205314" cy="20531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45F76AD1-BF5D-4E9E-9FCB-C68CCDAA0A74}"/>
              </a:ext>
            </a:extLst>
          </p:cNvPr>
          <p:cNvSpPr/>
          <p:nvPr/>
        </p:nvSpPr>
        <p:spPr>
          <a:xfrm>
            <a:off x="2221862" y="2900955"/>
            <a:ext cx="205314" cy="20531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C9C36DBA-53D7-4673-A1CF-47E341E21381}"/>
              </a:ext>
            </a:extLst>
          </p:cNvPr>
          <p:cNvSpPr/>
          <p:nvPr/>
        </p:nvSpPr>
        <p:spPr>
          <a:xfrm>
            <a:off x="2427177" y="1951696"/>
            <a:ext cx="712898" cy="947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69123D75-9DD6-44FF-BCAF-9B276989099B}"/>
              </a:ext>
            </a:extLst>
          </p:cNvPr>
          <p:cNvSpPr/>
          <p:nvPr/>
        </p:nvSpPr>
        <p:spPr>
          <a:xfrm>
            <a:off x="3070270" y="1945361"/>
            <a:ext cx="205314" cy="20531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CA9B9DB5-B7A6-4611-B321-63E5A65FEB60}"/>
              </a:ext>
            </a:extLst>
          </p:cNvPr>
          <p:cNvCxnSpPr>
            <a:cxnSpLocks/>
          </p:cNvCxnSpPr>
          <p:nvPr/>
        </p:nvCxnSpPr>
        <p:spPr>
          <a:xfrm>
            <a:off x="2321344" y="2899368"/>
            <a:ext cx="639242" cy="0"/>
          </a:xfrm>
          <a:prstGeom prst="line">
            <a:avLst/>
          </a:prstGeom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원호 71">
            <a:extLst>
              <a:ext uri="{FF2B5EF4-FFF2-40B4-BE49-F238E27FC236}">
                <a16:creationId xmlns:a16="http://schemas.microsoft.com/office/drawing/2014/main" id="{B58C606D-5EC5-4312-8064-A33611B0C61F}"/>
              </a:ext>
            </a:extLst>
          </p:cNvPr>
          <p:cNvSpPr/>
          <p:nvPr/>
        </p:nvSpPr>
        <p:spPr>
          <a:xfrm>
            <a:off x="2861104" y="2906108"/>
            <a:ext cx="205314" cy="200433"/>
          </a:xfrm>
          <a:prstGeom prst="arc">
            <a:avLst>
              <a:gd name="adj1" fmla="val 5149759"/>
              <a:gd name="adj2" fmla="val 16147486"/>
            </a:avLst>
          </a:prstGeom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7982950-05F0-4AC4-9FE5-C39EE9642080}"/>
              </a:ext>
            </a:extLst>
          </p:cNvPr>
          <p:cNvCxnSpPr>
            <a:cxnSpLocks/>
          </p:cNvCxnSpPr>
          <p:nvPr/>
        </p:nvCxnSpPr>
        <p:spPr>
          <a:xfrm>
            <a:off x="2406981" y="2323797"/>
            <a:ext cx="606246" cy="0"/>
          </a:xfrm>
          <a:prstGeom prst="line">
            <a:avLst/>
          </a:prstGeom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38717664-80C4-43E4-BA9B-96CCC0856520}"/>
              </a:ext>
            </a:extLst>
          </p:cNvPr>
          <p:cNvCxnSpPr>
            <a:cxnSpLocks/>
          </p:cNvCxnSpPr>
          <p:nvPr/>
        </p:nvCxnSpPr>
        <p:spPr>
          <a:xfrm>
            <a:off x="2404440" y="2448729"/>
            <a:ext cx="606246" cy="0"/>
          </a:xfrm>
          <a:prstGeom prst="line">
            <a:avLst/>
          </a:prstGeom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B02C4C24-5CBE-4963-9289-39BD82351EF4}"/>
              </a:ext>
            </a:extLst>
          </p:cNvPr>
          <p:cNvCxnSpPr>
            <a:cxnSpLocks/>
          </p:cNvCxnSpPr>
          <p:nvPr/>
        </p:nvCxnSpPr>
        <p:spPr>
          <a:xfrm>
            <a:off x="2404440" y="2586952"/>
            <a:ext cx="606246" cy="0"/>
          </a:xfrm>
          <a:prstGeom prst="line">
            <a:avLst/>
          </a:prstGeom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84F47160-969D-4EDD-8C71-55C61FDC7E35}"/>
              </a:ext>
            </a:extLst>
          </p:cNvPr>
          <p:cNvCxnSpPr>
            <a:cxnSpLocks/>
          </p:cNvCxnSpPr>
          <p:nvPr/>
        </p:nvCxnSpPr>
        <p:spPr>
          <a:xfrm>
            <a:off x="2404440" y="2738134"/>
            <a:ext cx="606246" cy="0"/>
          </a:xfrm>
          <a:prstGeom prst="line">
            <a:avLst/>
          </a:prstGeom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D10E5B37-34DF-46AC-A061-4E5894409BC2}"/>
              </a:ext>
            </a:extLst>
          </p:cNvPr>
          <p:cNvCxnSpPr>
            <a:cxnSpLocks/>
          </p:cNvCxnSpPr>
          <p:nvPr/>
        </p:nvCxnSpPr>
        <p:spPr>
          <a:xfrm>
            <a:off x="2404440" y="2857197"/>
            <a:ext cx="606246" cy="0"/>
          </a:xfrm>
          <a:prstGeom prst="line">
            <a:avLst/>
          </a:prstGeom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E66B472D-1141-4726-83E9-ACB91B98C35F}"/>
              </a:ext>
            </a:extLst>
          </p:cNvPr>
          <p:cNvCxnSpPr>
            <a:cxnSpLocks/>
          </p:cNvCxnSpPr>
          <p:nvPr/>
        </p:nvCxnSpPr>
        <p:spPr>
          <a:xfrm>
            <a:off x="2493004" y="2160115"/>
            <a:ext cx="421428" cy="0"/>
          </a:xfrm>
          <a:prstGeom prst="line">
            <a:avLst/>
          </a:prstGeom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FE925920-53D6-49E6-994E-EF7936AB1906}"/>
              </a:ext>
            </a:extLst>
          </p:cNvPr>
          <p:cNvGrpSpPr/>
          <p:nvPr/>
        </p:nvGrpSpPr>
        <p:grpSpPr>
          <a:xfrm>
            <a:off x="5821377" y="1989693"/>
            <a:ext cx="1835887" cy="1299058"/>
            <a:chOff x="5821377" y="1989693"/>
            <a:chExt cx="1835887" cy="1299058"/>
          </a:xfrm>
        </p:grpSpPr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1CC86DB6-CA08-4A0A-94C3-3090CD814740}"/>
                </a:ext>
              </a:extLst>
            </p:cNvPr>
            <p:cNvSpPr/>
            <p:nvPr/>
          </p:nvSpPr>
          <p:spPr>
            <a:xfrm>
              <a:off x="5821377" y="1989693"/>
              <a:ext cx="1835887" cy="106272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6F273F4C-B7E6-4A1D-870D-7141BA6EA875}"/>
                </a:ext>
              </a:extLst>
            </p:cNvPr>
            <p:cNvSpPr/>
            <p:nvPr/>
          </p:nvSpPr>
          <p:spPr>
            <a:xfrm>
              <a:off x="5912020" y="2069496"/>
              <a:ext cx="1649594" cy="90988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4" name="직선 연결선 103">
              <a:extLst>
                <a:ext uri="{FF2B5EF4-FFF2-40B4-BE49-F238E27FC236}">
                  <a16:creationId xmlns:a16="http://schemas.microsoft.com/office/drawing/2014/main" id="{46065F28-A38F-4506-BAD6-B7C344D490FE}"/>
                </a:ext>
              </a:extLst>
            </p:cNvPr>
            <p:cNvCxnSpPr>
              <a:cxnSpLocks/>
            </p:cNvCxnSpPr>
            <p:nvPr/>
          </p:nvCxnSpPr>
          <p:spPr>
            <a:xfrm>
              <a:off x="5987468" y="2195007"/>
              <a:ext cx="712867" cy="0"/>
            </a:xfrm>
            <a:prstGeom prst="line">
              <a:avLst/>
            </a:prstGeom>
            <a:ln>
              <a:solidFill>
                <a:srgbClr val="9696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>
              <a:extLst>
                <a:ext uri="{FF2B5EF4-FFF2-40B4-BE49-F238E27FC236}">
                  <a16:creationId xmlns:a16="http://schemas.microsoft.com/office/drawing/2014/main" id="{FEF4991E-6D3E-4477-858A-99780EF5D048}"/>
                </a:ext>
              </a:extLst>
            </p:cNvPr>
            <p:cNvCxnSpPr>
              <a:cxnSpLocks/>
            </p:cNvCxnSpPr>
            <p:nvPr/>
          </p:nvCxnSpPr>
          <p:spPr>
            <a:xfrm>
              <a:off x="5987468" y="2358927"/>
              <a:ext cx="1010578" cy="6028"/>
            </a:xfrm>
            <a:prstGeom prst="line">
              <a:avLst/>
            </a:prstGeom>
            <a:ln>
              <a:solidFill>
                <a:srgbClr val="9696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>
              <a:extLst>
                <a:ext uri="{FF2B5EF4-FFF2-40B4-BE49-F238E27FC236}">
                  <a16:creationId xmlns:a16="http://schemas.microsoft.com/office/drawing/2014/main" id="{DE8F3A76-EFD8-4510-BFCB-A42EA86CF960}"/>
                </a:ext>
              </a:extLst>
            </p:cNvPr>
            <p:cNvCxnSpPr>
              <a:cxnSpLocks/>
            </p:cNvCxnSpPr>
            <p:nvPr/>
          </p:nvCxnSpPr>
          <p:spPr>
            <a:xfrm>
              <a:off x="5987468" y="2511943"/>
              <a:ext cx="1010578" cy="6028"/>
            </a:xfrm>
            <a:prstGeom prst="line">
              <a:avLst/>
            </a:prstGeom>
            <a:ln>
              <a:solidFill>
                <a:srgbClr val="9696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id="{4CF1AE6F-44D6-4D3C-AB2A-5D3B1E3B71E1}"/>
                </a:ext>
              </a:extLst>
            </p:cNvPr>
            <p:cNvCxnSpPr>
              <a:cxnSpLocks/>
            </p:cNvCxnSpPr>
            <p:nvPr/>
          </p:nvCxnSpPr>
          <p:spPr>
            <a:xfrm>
              <a:off x="5987468" y="2643945"/>
              <a:ext cx="826282" cy="0"/>
            </a:xfrm>
            <a:prstGeom prst="line">
              <a:avLst/>
            </a:prstGeom>
            <a:ln>
              <a:solidFill>
                <a:srgbClr val="9696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id="{4087E97D-59E8-4A85-A5D9-E223969E0126}"/>
                </a:ext>
              </a:extLst>
            </p:cNvPr>
            <p:cNvCxnSpPr>
              <a:cxnSpLocks/>
            </p:cNvCxnSpPr>
            <p:nvPr/>
          </p:nvCxnSpPr>
          <p:spPr>
            <a:xfrm>
              <a:off x="6002850" y="2779291"/>
              <a:ext cx="1250378" cy="0"/>
            </a:xfrm>
            <a:prstGeom prst="line">
              <a:avLst/>
            </a:prstGeom>
            <a:ln>
              <a:solidFill>
                <a:srgbClr val="9696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D2273753-856D-4F6B-9180-3BB15803C42D}"/>
                </a:ext>
              </a:extLst>
            </p:cNvPr>
            <p:cNvSpPr/>
            <p:nvPr/>
          </p:nvSpPr>
          <p:spPr>
            <a:xfrm>
              <a:off x="6437089" y="3140376"/>
              <a:ext cx="608519" cy="1483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2F4CE544-37DB-42DE-BC1C-DF0EC1FF8FD0}"/>
                </a:ext>
              </a:extLst>
            </p:cNvPr>
            <p:cNvSpPr/>
            <p:nvPr/>
          </p:nvSpPr>
          <p:spPr>
            <a:xfrm>
              <a:off x="6640147" y="2983093"/>
              <a:ext cx="198344" cy="30565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68B91493-9B06-49CD-A140-5D66ABF15861}"/>
              </a:ext>
            </a:extLst>
          </p:cNvPr>
          <p:cNvGrpSpPr/>
          <p:nvPr/>
        </p:nvGrpSpPr>
        <p:grpSpPr>
          <a:xfrm>
            <a:off x="9091346" y="1984093"/>
            <a:ext cx="1835887" cy="1299058"/>
            <a:chOff x="5821377" y="1989693"/>
            <a:chExt cx="1835887" cy="1299058"/>
          </a:xfrm>
        </p:grpSpPr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E29B0363-0E19-4FE9-BDAE-0A3DB5D46591}"/>
                </a:ext>
              </a:extLst>
            </p:cNvPr>
            <p:cNvSpPr/>
            <p:nvPr/>
          </p:nvSpPr>
          <p:spPr>
            <a:xfrm>
              <a:off x="5821377" y="1989693"/>
              <a:ext cx="1835887" cy="106272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31854855-E892-498A-99B7-EF5F41CA3E41}"/>
                </a:ext>
              </a:extLst>
            </p:cNvPr>
            <p:cNvSpPr/>
            <p:nvPr/>
          </p:nvSpPr>
          <p:spPr>
            <a:xfrm>
              <a:off x="5912020" y="2069496"/>
              <a:ext cx="1649594" cy="90988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8" name="직선 연결선 147">
              <a:extLst>
                <a:ext uri="{FF2B5EF4-FFF2-40B4-BE49-F238E27FC236}">
                  <a16:creationId xmlns:a16="http://schemas.microsoft.com/office/drawing/2014/main" id="{75CB88A2-D482-4A43-9B05-2D6C078B244E}"/>
                </a:ext>
              </a:extLst>
            </p:cNvPr>
            <p:cNvCxnSpPr>
              <a:cxnSpLocks/>
            </p:cNvCxnSpPr>
            <p:nvPr/>
          </p:nvCxnSpPr>
          <p:spPr>
            <a:xfrm>
              <a:off x="5987468" y="2195007"/>
              <a:ext cx="712867" cy="0"/>
            </a:xfrm>
            <a:prstGeom prst="line">
              <a:avLst/>
            </a:prstGeom>
            <a:ln>
              <a:solidFill>
                <a:srgbClr val="9696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>
              <a:extLst>
                <a:ext uri="{FF2B5EF4-FFF2-40B4-BE49-F238E27FC236}">
                  <a16:creationId xmlns:a16="http://schemas.microsoft.com/office/drawing/2014/main" id="{A653738C-39D3-4060-BBA3-DCEFA3336C19}"/>
                </a:ext>
              </a:extLst>
            </p:cNvPr>
            <p:cNvCxnSpPr>
              <a:cxnSpLocks/>
            </p:cNvCxnSpPr>
            <p:nvPr/>
          </p:nvCxnSpPr>
          <p:spPr>
            <a:xfrm>
              <a:off x="5987468" y="2358927"/>
              <a:ext cx="1010578" cy="6028"/>
            </a:xfrm>
            <a:prstGeom prst="line">
              <a:avLst/>
            </a:prstGeom>
            <a:ln>
              <a:solidFill>
                <a:srgbClr val="9696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직선 연결선 149">
              <a:extLst>
                <a:ext uri="{FF2B5EF4-FFF2-40B4-BE49-F238E27FC236}">
                  <a16:creationId xmlns:a16="http://schemas.microsoft.com/office/drawing/2014/main" id="{2F78932F-F3FF-4ED1-8B3C-0EC2A2C6B04D}"/>
                </a:ext>
              </a:extLst>
            </p:cNvPr>
            <p:cNvCxnSpPr>
              <a:cxnSpLocks/>
            </p:cNvCxnSpPr>
            <p:nvPr/>
          </p:nvCxnSpPr>
          <p:spPr>
            <a:xfrm>
              <a:off x="5987468" y="2511943"/>
              <a:ext cx="1010578" cy="6028"/>
            </a:xfrm>
            <a:prstGeom prst="line">
              <a:avLst/>
            </a:prstGeom>
            <a:ln>
              <a:solidFill>
                <a:srgbClr val="9696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직선 연결선 150">
              <a:extLst>
                <a:ext uri="{FF2B5EF4-FFF2-40B4-BE49-F238E27FC236}">
                  <a16:creationId xmlns:a16="http://schemas.microsoft.com/office/drawing/2014/main" id="{05D97995-F45E-4323-9753-A49C16DE18B9}"/>
                </a:ext>
              </a:extLst>
            </p:cNvPr>
            <p:cNvCxnSpPr>
              <a:cxnSpLocks/>
            </p:cNvCxnSpPr>
            <p:nvPr/>
          </p:nvCxnSpPr>
          <p:spPr>
            <a:xfrm>
              <a:off x="5987468" y="2643945"/>
              <a:ext cx="826282" cy="0"/>
            </a:xfrm>
            <a:prstGeom prst="line">
              <a:avLst/>
            </a:prstGeom>
            <a:ln>
              <a:solidFill>
                <a:srgbClr val="9696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연결선 151">
              <a:extLst>
                <a:ext uri="{FF2B5EF4-FFF2-40B4-BE49-F238E27FC236}">
                  <a16:creationId xmlns:a16="http://schemas.microsoft.com/office/drawing/2014/main" id="{14A6D538-A71B-4C71-8376-8CA16541D973}"/>
                </a:ext>
              </a:extLst>
            </p:cNvPr>
            <p:cNvCxnSpPr>
              <a:cxnSpLocks/>
            </p:cNvCxnSpPr>
            <p:nvPr/>
          </p:nvCxnSpPr>
          <p:spPr>
            <a:xfrm>
              <a:off x="6002850" y="2779291"/>
              <a:ext cx="1250378" cy="0"/>
            </a:xfrm>
            <a:prstGeom prst="line">
              <a:avLst/>
            </a:prstGeom>
            <a:ln>
              <a:solidFill>
                <a:srgbClr val="9696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893244C0-1B3A-4F02-A4B1-C6A3EBF993B7}"/>
                </a:ext>
              </a:extLst>
            </p:cNvPr>
            <p:cNvSpPr/>
            <p:nvPr/>
          </p:nvSpPr>
          <p:spPr>
            <a:xfrm>
              <a:off x="6437089" y="3140376"/>
              <a:ext cx="608519" cy="1483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42DB73A2-7A68-43B9-BC84-A23C1A9C6861}"/>
                </a:ext>
              </a:extLst>
            </p:cNvPr>
            <p:cNvSpPr/>
            <p:nvPr/>
          </p:nvSpPr>
          <p:spPr>
            <a:xfrm>
              <a:off x="6640147" y="2983093"/>
              <a:ext cx="198344" cy="30565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4CA57421-E2A2-446F-AEDF-6497E6EC1A06}"/>
              </a:ext>
            </a:extLst>
          </p:cNvPr>
          <p:cNvSpPr txBox="1"/>
          <p:nvPr/>
        </p:nvSpPr>
        <p:spPr>
          <a:xfrm>
            <a:off x="1001034" y="5421737"/>
            <a:ext cx="35481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>
                <a:solidFill>
                  <a:schemeClr val="bg1"/>
                </a:solidFill>
              </a:rPr>
              <a:t>1) </a:t>
            </a:r>
            <a:r>
              <a:rPr lang="en-US" altLang="ko-KR" sz="2000">
                <a:solidFill>
                  <a:schemeClr val="accent2">
                    <a:lumMod val="60000"/>
                    <a:lumOff val="40000"/>
                  </a:schemeClr>
                </a:solidFill>
              </a:rPr>
              <a:t>[</a:t>
            </a:r>
            <a:r>
              <a:rPr lang="ko-KR" altLang="en-US" sz="2000">
                <a:solidFill>
                  <a:schemeClr val="accent2">
                    <a:lumMod val="60000"/>
                    <a:lumOff val="40000"/>
                  </a:schemeClr>
                </a:solidFill>
              </a:rPr>
              <a:t>논문</a:t>
            </a:r>
            <a:r>
              <a:rPr lang="en-US" altLang="ko-KR" sz="2000">
                <a:solidFill>
                  <a:schemeClr val="accent2">
                    <a:lumMod val="60000"/>
                    <a:lumOff val="40000"/>
                  </a:schemeClr>
                </a:solidFill>
              </a:rPr>
              <a:t>] </a:t>
            </a:r>
            <a:r>
              <a:rPr lang="ko-KR" altLang="en-US" sz="2000">
                <a:solidFill>
                  <a:schemeClr val="bg1"/>
                </a:solidFill>
              </a:rPr>
              <a:t>한국게임학회 등재</a:t>
            </a:r>
            <a:endParaRPr lang="en-US" altLang="ko-KR" sz="2000">
              <a:solidFill>
                <a:schemeClr val="bg1"/>
              </a:solidFill>
            </a:endParaRPr>
          </a:p>
        </p:txBody>
      </p: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65262C3A-FC1A-4DA8-B4EA-E766A4D2C8B5}"/>
              </a:ext>
            </a:extLst>
          </p:cNvPr>
          <p:cNvGrpSpPr/>
          <p:nvPr/>
        </p:nvGrpSpPr>
        <p:grpSpPr>
          <a:xfrm>
            <a:off x="2728634" y="3709820"/>
            <a:ext cx="945133" cy="1268758"/>
            <a:chOff x="5533566" y="4174883"/>
            <a:chExt cx="945133" cy="1268758"/>
          </a:xfrm>
        </p:grpSpPr>
        <p:sp>
          <p:nvSpPr>
            <p:cNvPr id="77" name="순서도: 지연 76">
              <a:extLst>
                <a:ext uri="{FF2B5EF4-FFF2-40B4-BE49-F238E27FC236}">
                  <a16:creationId xmlns:a16="http://schemas.microsoft.com/office/drawing/2014/main" id="{780AE3AF-F1DC-4C81-918E-E779A8231D12}"/>
                </a:ext>
              </a:extLst>
            </p:cNvPr>
            <p:cNvSpPr/>
            <p:nvPr/>
          </p:nvSpPr>
          <p:spPr>
            <a:xfrm rot="16200000">
              <a:off x="5640041" y="4604982"/>
              <a:ext cx="732184" cy="945133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B06D8CCB-B932-41DF-808A-2F4437A7C383}"/>
                </a:ext>
              </a:extLst>
            </p:cNvPr>
            <p:cNvSpPr/>
            <p:nvPr/>
          </p:nvSpPr>
          <p:spPr>
            <a:xfrm>
              <a:off x="5736547" y="4174883"/>
              <a:ext cx="527594" cy="5275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38A048B0-3DBF-481C-A9A4-09E8769364F0}"/>
              </a:ext>
            </a:extLst>
          </p:cNvPr>
          <p:cNvGrpSpPr/>
          <p:nvPr/>
        </p:nvGrpSpPr>
        <p:grpSpPr>
          <a:xfrm>
            <a:off x="6264250" y="3713376"/>
            <a:ext cx="945133" cy="1268758"/>
            <a:chOff x="5533566" y="4174883"/>
            <a:chExt cx="945133" cy="1268758"/>
          </a:xfrm>
        </p:grpSpPr>
        <p:sp>
          <p:nvSpPr>
            <p:cNvPr id="80" name="순서도: 지연 79">
              <a:extLst>
                <a:ext uri="{FF2B5EF4-FFF2-40B4-BE49-F238E27FC236}">
                  <a16:creationId xmlns:a16="http://schemas.microsoft.com/office/drawing/2014/main" id="{C21FE410-BB61-41A3-AD8B-BF447AB29D18}"/>
                </a:ext>
              </a:extLst>
            </p:cNvPr>
            <p:cNvSpPr/>
            <p:nvPr/>
          </p:nvSpPr>
          <p:spPr>
            <a:xfrm rot="16200000">
              <a:off x="5640041" y="4604982"/>
              <a:ext cx="732184" cy="945133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A02AB85A-0071-4230-B504-FFF01D769FBD}"/>
                </a:ext>
              </a:extLst>
            </p:cNvPr>
            <p:cNvSpPr/>
            <p:nvPr/>
          </p:nvSpPr>
          <p:spPr>
            <a:xfrm>
              <a:off x="5736547" y="4174883"/>
              <a:ext cx="527594" cy="5275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3422B2D4-FE37-4C37-86A8-ABC365B7AAF0}"/>
              </a:ext>
            </a:extLst>
          </p:cNvPr>
          <p:cNvGrpSpPr/>
          <p:nvPr/>
        </p:nvGrpSpPr>
        <p:grpSpPr>
          <a:xfrm>
            <a:off x="9530280" y="3395751"/>
            <a:ext cx="945133" cy="1268758"/>
            <a:chOff x="5533566" y="4174883"/>
            <a:chExt cx="945133" cy="1268758"/>
          </a:xfrm>
        </p:grpSpPr>
        <p:sp>
          <p:nvSpPr>
            <p:cNvPr id="83" name="순서도: 지연 82">
              <a:extLst>
                <a:ext uri="{FF2B5EF4-FFF2-40B4-BE49-F238E27FC236}">
                  <a16:creationId xmlns:a16="http://schemas.microsoft.com/office/drawing/2014/main" id="{A0B94A6A-D207-461E-B763-057F5761172A}"/>
                </a:ext>
              </a:extLst>
            </p:cNvPr>
            <p:cNvSpPr/>
            <p:nvPr/>
          </p:nvSpPr>
          <p:spPr>
            <a:xfrm rot="16200000">
              <a:off x="5640041" y="4604982"/>
              <a:ext cx="732184" cy="945133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AF482753-9BBA-44BF-A004-0EF090662D5E}"/>
                </a:ext>
              </a:extLst>
            </p:cNvPr>
            <p:cNvSpPr/>
            <p:nvPr/>
          </p:nvSpPr>
          <p:spPr>
            <a:xfrm>
              <a:off x="5736547" y="4174883"/>
              <a:ext cx="527594" cy="5275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718F8ED0-985D-4408-88CE-ECA0B074510B}"/>
              </a:ext>
            </a:extLst>
          </p:cNvPr>
          <p:cNvGrpSpPr/>
          <p:nvPr/>
        </p:nvGrpSpPr>
        <p:grpSpPr>
          <a:xfrm>
            <a:off x="9057714" y="3853436"/>
            <a:ext cx="945133" cy="1268758"/>
            <a:chOff x="5533566" y="4174883"/>
            <a:chExt cx="945133" cy="1268758"/>
          </a:xfrm>
        </p:grpSpPr>
        <p:sp>
          <p:nvSpPr>
            <p:cNvPr id="86" name="순서도: 지연 85">
              <a:extLst>
                <a:ext uri="{FF2B5EF4-FFF2-40B4-BE49-F238E27FC236}">
                  <a16:creationId xmlns:a16="http://schemas.microsoft.com/office/drawing/2014/main" id="{CABA65CD-ADA7-40E5-A9B1-77FC2E5893A8}"/>
                </a:ext>
              </a:extLst>
            </p:cNvPr>
            <p:cNvSpPr/>
            <p:nvPr/>
          </p:nvSpPr>
          <p:spPr>
            <a:xfrm rot="16200000">
              <a:off x="5640041" y="4604982"/>
              <a:ext cx="732184" cy="945133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F9A370C5-5132-4F2A-B299-3B285EED55DE}"/>
                </a:ext>
              </a:extLst>
            </p:cNvPr>
            <p:cNvSpPr/>
            <p:nvPr/>
          </p:nvSpPr>
          <p:spPr>
            <a:xfrm>
              <a:off x="5736547" y="4174883"/>
              <a:ext cx="527594" cy="5275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E3C80F11-B4D0-414D-87E4-A27713E03EFF}"/>
              </a:ext>
            </a:extLst>
          </p:cNvPr>
          <p:cNvGrpSpPr/>
          <p:nvPr/>
        </p:nvGrpSpPr>
        <p:grpSpPr>
          <a:xfrm>
            <a:off x="10023919" y="3852464"/>
            <a:ext cx="945133" cy="1268758"/>
            <a:chOff x="5533566" y="4174883"/>
            <a:chExt cx="945133" cy="1268758"/>
          </a:xfrm>
        </p:grpSpPr>
        <p:sp>
          <p:nvSpPr>
            <p:cNvPr id="89" name="순서도: 지연 88">
              <a:extLst>
                <a:ext uri="{FF2B5EF4-FFF2-40B4-BE49-F238E27FC236}">
                  <a16:creationId xmlns:a16="http://schemas.microsoft.com/office/drawing/2014/main" id="{6EA0A059-C318-4CBB-9E81-5D4176F055E3}"/>
                </a:ext>
              </a:extLst>
            </p:cNvPr>
            <p:cNvSpPr/>
            <p:nvPr/>
          </p:nvSpPr>
          <p:spPr>
            <a:xfrm rot="16200000">
              <a:off x="5640041" y="4604982"/>
              <a:ext cx="732184" cy="945133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DB9D9DA3-F002-439A-8D55-8EA3003EC69D}"/>
                </a:ext>
              </a:extLst>
            </p:cNvPr>
            <p:cNvSpPr/>
            <p:nvPr/>
          </p:nvSpPr>
          <p:spPr>
            <a:xfrm>
              <a:off x="5736547" y="4174883"/>
              <a:ext cx="527594" cy="5275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206917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C1161CDE-4547-454D-94F9-59B1EED43D0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157" y="156818"/>
            <a:ext cx="5226376" cy="810427"/>
          </a:xfrm>
        </p:spPr>
        <p:txBody>
          <a:bodyPr>
            <a:normAutofit/>
          </a:bodyPr>
          <a:lstStyle/>
          <a:p>
            <a:r>
              <a:rPr lang="en-US" altLang="ko-KR" sz="2800">
                <a:solidFill>
                  <a:schemeClr val="bg1"/>
                </a:solidFill>
              </a:rPr>
              <a:t>World_Terrain</a:t>
            </a:r>
            <a:endParaRPr lang="ko-KR" altLang="en-US" sz="2800">
              <a:solidFill>
                <a:schemeClr val="bg1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7" y="908850"/>
            <a:ext cx="463728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3319912-AEC9-4315-9867-0D58154C2940}"/>
              </a:ext>
            </a:extLst>
          </p:cNvPr>
          <p:cNvSpPr/>
          <p:nvPr/>
        </p:nvSpPr>
        <p:spPr>
          <a:xfrm>
            <a:off x="672854" y="2185485"/>
            <a:ext cx="3542834" cy="18695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61300383-92B0-4989-AA6D-3D83667C607C}"/>
              </a:ext>
            </a:extLst>
          </p:cNvPr>
          <p:cNvGrpSpPr/>
          <p:nvPr/>
        </p:nvGrpSpPr>
        <p:grpSpPr>
          <a:xfrm>
            <a:off x="653259" y="4055047"/>
            <a:ext cx="3542835" cy="292735"/>
            <a:chOff x="6389669" y="4551157"/>
            <a:chExt cx="2354343" cy="292735"/>
          </a:xfrm>
        </p:grpSpPr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8BF1462A-EC43-41C2-AAA4-0A8BC82B1C59}"/>
                </a:ext>
              </a:extLst>
            </p:cNvPr>
            <p:cNvCxnSpPr>
              <a:cxnSpLocks/>
            </p:cNvCxnSpPr>
            <p:nvPr/>
          </p:nvCxnSpPr>
          <p:spPr>
            <a:xfrm>
              <a:off x="6404299" y="4693783"/>
              <a:ext cx="2339713" cy="0"/>
            </a:xfrm>
            <a:prstGeom prst="line">
              <a:avLst/>
            </a:prstGeom>
            <a:ln w="571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FC6BC425-B214-4A72-846A-CE6ACD78AF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89669" y="4551157"/>
              <a:ext cx="0" cy="285252"/>
            </a:xfrm>
            <a:prstGeom prst="line">
              <a:avLst/>
            </a:prstGeom>
            <a:ln w="571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85B8640A-2106-4BD0-BB7A-E460329E4F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44012" y="4558640"/>
              <a:ext cx="0" cy="285252"/>
            </a:xfrm>
            <a:prstGeom prst="line">
              <a:avLst/>
            </a:prstGeom>
            <a:ln w="571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EB82905F-C61F-4EFC-8D13-C2E431561C4E}"/>
              </a:ext>
            </a:extLst>
          </p:cNvPr>
          <p:cNvGrpSpPr/>
          <p:nvPr/>
        </p:nvGrpSpPr>
        <p:grpSpPr>
          <a:xfrm rot="16200000">
            <a:off x="3439377" y="2961795"/>
            <a:ext cx="1845357" cy="292735"/>
            <a:chOff x="6389669" y="4551157"/>
            <a:chExt cx="2354343" cy="292735"/>
          </a:xfrm>
        </p:grpSpPr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BC74BD20-84FC-46FF-96DD-16C6F6DF7F5B}"/>
                </a:ext>
              </a:extLst>
            </p:cNvPr>
            <p:cNvCxnSpPr>
              <a:cxnSpLocks/>
            </p:cNvCxnSpPr>
            <p:nvPr/>
          </p:nvCxnSpPr>
          <p:spPr>
            <a:xfrm>
              <a:off x="6404299" y="4693783"/>
              <a:ext cx="2339713" cy="0"/>
            </a:xfrm>
            <a:prstGeom prst="line">
              <a:avLst/>
            </a:prstGeom>
            <a:ln w="571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64912B81-ADB6-4A4C-9058-80BB4DDB7C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89669" y="4551157"/>
              <a:ext cx="0" cy="285252"/>
            </a:xfrm>
            <a:prstGeom prst="line">
              <a:avLst/>
            </a:prstGeom>
            <a:ln w="571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1C081025-0A29-4636-8B52-164A774FFD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44012" y="4558640"/>
              <a:ext cx="0" cy="285252"/>
            </a:xfrm>
            <a:prstGeom prst="line">
              <a:avLst/>
            </a:prstGeom>
            <a:ln w="571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2D785E11-DB70-4630-901E-CD0060A0B753}"/>
              </a:ext>
            </a:extLst>
          </p:cNvPr>
          <p:cNvSpPr txBox="1"/>
          <p:nvPr/>
        </p:nvSpPr>
        <p:spPr>
          <a:xfrm>
            <a:off x="730569" y="4224066"/>
            <a:ext cx="34521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bg1"/>
                </a:solidFill>
              </a:rPr>
              <a:t>WORLD_</a:t>
            </a:r>
            <a:r>
              <a:rPr lang="en-US" altLang="ko-KR" sz="1600">
                <a:solidFill>
                  <a:schemeClr val="accent6">
                    <a:lumMod val="60000"/>
                    <a:lumOff val="40000"/>
                  </a:schemeClr>
                </a:solidFill>
              </a:rPr>
              <a:t>MAP</a:t>
            </a:r>
            <a:r>
              <a:rPr lang="en-US" altLang="ko-KR" sz="1600">
                <a:solidFill>
                  <a:schemeClr val="bg1"/>
                </a:solidFill>
              </a:rPr>
              <a:t>_SIZE_</a:t>
            </a:r>
            <a:r>
              <a:rPr lang="en-US" altLang="ko-KR" sz="1600">
                <a:solidFill>
                  <a:schemeClr val="accent5">
                    <a:lumMod val="60000"/>
                    <a:lumOff val="40000"/>
                  </a:schemeClr>
                </a:solidFill>
              </a:rPr>
              <a:t>WIDTH</a:t>
            </a:r>
            <a:r>
              <a:rPr lang="en-US" altLang="ko-KR" sz="1600">
                <a:solidFill>
                  <a:schemeClr val="bg1"/>
                </a:solidFill>
              </a:rPr>
              <a:t> = 1000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255FEF2-F25C-4069-89F8-A6AB2C67C559}"/>
              </a:ext>
            </a:extLst>
          </p:cNvPr>
          <p:cNvSpPr txBox="1"/>
          <p:nvPr/>
        </p:nvSpPr>
        <p:spPr>
          <a:xfrm>
            <a:off x="3537765" y="4875016"/>
            <a:ext cx="33839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bg1"/>
                </a:solidFill>
              </a:rPr>
              <a:t>WORLD_</a:t>
            </a:r>
            <a:r>
              <a:rPr lang="en-US" altLang="ko-KR" sz="1600">
                <a:solidFill>
                  <a:schemeClr val="accent6">
                    <a:lumMod val="60000"/>
                    <a:lumOff val="40000"/>
                  </a:schemeClr>
                </a:solidFill>
              </a:rPr>
              <a:t>MAP</a:t>
            </a:r>
            <a:r>
              <a:rPr lang="en-US" altLang="ko-KR" sz="1600">
                <a:solidFill>
                  <a:schemeClr val="bg1"/>
                </a:solidFill>
              </a:rPr>
              <a:t>_SIZE_</a:t>
            </a:r>
            <a:r>
              <a:rPr lang="en-US" altLang="ko-KR" sz="1600">
                <a:solidFill>
                  <a:schemeClr val="accent4">
                    <a:lumMod val="60000"/>
                    <a:lumOff val="40000"/>
                  </a:schemeClr>
                </a:solidFill>
              </a:rPr>
              <a:t>HIGHT</a:t>
            </a:r>
            <a:r>
              <a:rPr lang="en-US" altLang="ko-KR" sz="1600">
                <a:solidFill>
                  <a:schemeClr val="bg1"/>
                </a:solidFill>
              </a:rPr>
              <a:t> = 1000</a:t>
            </a:r>
            <a:endParaRPr lang="ko-KR" altLang="en-US" sz="1600">
              <a:solidFill>
                <a:schemeClr val="bg1"/>
              </a:solidFill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1C192220-3AC9-4966-8957-B8DF9498B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582" y="5679289"/>
            <a:ext cx="3619500" cy="36195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548978CC-AC11-4F7D-9A9B-DF9D85514E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195" y="6252819"/>
            <a:ext cx="3724275" cy="381000"/>
          </a:xfrm>
          <a:prstGeom prst="rect">
            <a:avLst/>
          </a:prstGeom>
        </p:spPr>
      </p:pic>
      <p:sp>
        <p:nvSpPr>
          <p:cNvPr id="30" name="제목 1">
            <a:extLst>
              <a:ext uri="{FF2B5EF4-FFF2-40B4-BE49-F238E27FC236}">
                <a16:creationId xmlns:a16="http://schemas.microsoft.com/office/drawing/2014/main" id="{1BD24C29-33F5-4B37-938B-AD8531DBA6EB}"/>
              </a:ext>
            </a:extLst>
          </p:cNvPr>
          <p:cNvSpPr txBox="1">
            <a:spLocks/>
          </p:cNvSpPr>
          <p:nvPr/>
        </p:nvSpPr>
        <p:spPr>
          <a:xfrm>
            <a:off x="10521534" y="5033088"/>
            <a:ext cx="1418878" cy="3994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bg1"/>
                </a:solidFill>
                <a:latin typeface="+mn-lt"/>
              </a:rPr>
              <a:t>( 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단위 </a:t>
            </a:r>
            <a:r>
              <a:rPr lang="en-US" altLang="ko-KR" sz="1800">
                <a:solidFill>
                  <a:schemeClr val="bg1"/>
                </a:solidFill>
                <a:latin typeface="+mn-lt"/>
              </a:rPr>
              <a:t>: m )</a:t>
            </a:r>
            <a:endParaRPr lang="en-US" altLang="ko-KR" sz="18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3FA744E-FFA2-436C-B3B2-9345DA007B73}"/>
              </a:ext>
            </a:extLst>
          </p:cNvPr>
          <p:cNvSpPr/>
          <p:nvPr/>
        </p:nvSpPr>
        <p:spPr>
          <a:xfrm>
            <a:off x="665371" y="2191587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0198AE3-3EC5-4345-9752-603F8A23E73E}"/>
              </a:ext>
            </a:extLst>
          </p:cNvPr>
          <p:cNvSpPr/>
          <p:nvPr/>
        </p:nvSpPr>
        <p:spPr>
          <a:xfrm>
            <a:off x="926885" y="2191587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ACA6F39-12D0-4F7D-88C6-C9E33DF4DC0D}"/>
              </a:ext>
            </a:extLst>
          </p:cNvPr>
          <p:cNvSpPr/>
          <p:nvPr/>
        </p:nvSpPr>
        <p:spPr>
          <a:xfrm>
            <a:off x="1192948" y="2191587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5184E4C-01E0-4459-AC7C-A10255F6D05F}"/>
              </a:ext>
            </a:extLst>
          </p:cNvPr>
          <p:cNvSpPr/>
          <p:nvPr/>
        </p:nvSpPr>
        <p:spPr>
          <a:xfrm>
            <a:off x="3417869" y="2185484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720125D-1D4C-47E8-A3B3-569FAA9D8485}"/>
              </a:ext>
            </a:extLst>
          </p:cNvPr>
          <p:cNvSpPr/>
          <p:nvPr/>
        </p:nvSpPr>
        <p:spPr>
          <a:xfrm>
            <a:off x="3679383" y="2185484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96CDBF9-C214-4AC9-A2F0-5C6ED4C97F70}"/>
              </a:ext>
            </a:extLst>
          </p:cNvPr>
          <p:cNvSpPr/>
          <p:nvPr/>
        </p:nvSpPr>
        <p:spPr>
          <a:xfrm>
            <a:off x="3945446" y="2185484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218A050-3A44-483A-BD26-3B18D270A297}"/>
              </a:ext>
            </a:extLst>
          </p:cNvPr>
          <p:cNvSpPr/>
          <p:nvPr/>
        </p:nvSpPr>
        <p:spPr>
          <a:xfrm>
            <a:off x="3419001" y="2458375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662F95C-58F4-4FCC-A00F-F4ABF40ACABC}"/>
              </a:ext>
            </a:extLst>
          </p:cNvPr>
          <p:cNvSpPr/>
          <p:nvPr/>
        </p:nvSpPr>
        <p:spPr>
          <a:xfrm>
            <a:off x="3680515" y="2458375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D3FBDBC-6D3D-4DFD-8465-C9C7FE2A1DA1}"/>
              </a:ext>
            </a:extLst>
          </p:cNvPr>
          <p:cNvSpPr/>
          <p:nvPr/>
        </p:nvSpPr>
        <p:spPr>
          <a:xfrm>
            <a:off x="3946578" y="2458375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4BF22F9-099A-423A-8088-495F8979D5ED}"/>
              </a:ext>
            </a:extLst>
          </p:cNvPr>
          <p:cNvSpPr/>
          <p:nvPr/>
        </p:nvSpPr>
        <p:spPr>
          <a:xfrm>
            <a:off x="3419001" y="2321320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98A513B6-15C0-4C61-8DFC-5ACE97BD7079}"/>
              </a:ext>
            </a:extLst>
          </p:cNvPr>
          <p:cNvSpPr/>
          <p:nvPr/>
        </p:nvSpPr>
        <p:spPr>
          <a:xfrm>
            <a:off x="3680515" y="2321320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85A0F66-FE59-480D-8AFE-B35633F411B0}"/>
              </a:ext>
            </a:extLst>
          </p:cNvPr>
          <p:cNvSpPr/>
          <p:nvPr/>
        </p:nvSpPr>
        <p:spPr>
          <a:xfrm>
            <a:off x="3946578" y="2321320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9C2CAD9-4525-4308-98A1-BD1E795E2669}"/>
              </a:ext>
            </a:extLst>
          </p:cNvPr>
          <p:cNvSpPr/>
          <p:nvPr/>
        </p:nvSpPr>
        <p:spPr>
          <a:xfrm>
            <a:off x="665045" y="2459964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61B00B53-618B-4A4B-B9E7-73D2F3BDECCE}"/>
              </a:ext>
            </a:extLst>
          </p:cNvPr>
          <p:cNvSpPr/>
          <p:nvPr/>
        </p:nvSpPr>
        <p:spPr>
          <a:xfrm>
            <a:off x="926559" y="2459964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7DC1FEF-5644-4490-99E0-13F8AEE50396}"/>
              </a:ext>
            </a:extLst>
          </p:cNvPr>
          <p:cNvSpPr/>
          <p:nvPr/>
        </p:nvSpPr>
        <p:spPr>
          <a:xfrm>
            <a:off x="1192622" y="2459964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05F65230-A96B-4670-8FC8-B8AB4D9984CA}"/>
              </a:ext>
            </a:extLst>
          </p:cNvPr>
          <p:cNvSpPr/>
          <p:nvPr/>
        </p:nvSpPr>
        <p:spPr>
          <a:xfrm>
            <a:off x="665045" y="2322909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A465DA8-9EC2-4003-B43D-7B476D57F48D}"/>
              </a:ext>
            </a:extLst>
          </p:cNvPr>
          <p:cNvSpPr/>
          <p:nvPr/>
        </p:nvSpPr>
        <p:spPr>
          <a:xfrm>
            <a:off x="926559" y="2322909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5D56288-C0AE-4B5A-8968-2AC102B53C02}"/>
              </a:ext>
            </a:extLst>
          </p:cNvPr>
          <p:cNvSpPr/>
          <p:nvPr/>
        </p:nvSpPr>
        <p:spPr>
          <a:xfrm>
            <a:off x="1192622" y="2322909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9E05B276-86B4-49B7-B8EB-3D07F36203E7}"/>
              </a:ext>
            </a:extLst>
          </p:cNvPr>
          <p:cNvSpPr/>
          <p:nvPr/>
        </p:nvSpPr>
        <p:spPr>
          <a:xfrm>
            <a:off x="1589605" y="2359264"/>
            <a:ext cx="45720" cy="4572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0E274A77-9AF9-4F23-97A8-70BCB6FB8F93}"/>
              </a:ext>
            </a:extLst>
          </p:cNvPr>
          <p:cNvSpPr/>
          <p:nvPr/>
        </p:nvSpPr>
        <p:spPr>
          <a:xfrm>
            <a:off x="1720525" y="2359264"/>
            <a:ext cx="45720" cy="4572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6C110D41-F2D6-4452-AE0C-FFFFE8F9406D}"/>
              </a:ext>
            </a:extLst>
          </p:cNvPr>
          <p:cNvSpPr/>
          <p:nvPr/>
        </p:nvSpPr>
        <p:spPr>
          <a:xfrm>
            <a:off x="1853935" y="2359264"/>
            <a:ext cx="45720" cy="4572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E38363A8-13D2-43D2-9796-7EE4E4CC26D7}"/>
              </a:ext>
            </a:extLst>
          </p:cNvPr>
          <p:cNvSpPr/>
          <p:nvPr/>
        </p:nvSpPr>
        <p:spPr>
          <a:xfrm>
            <a:off x="3052861" y="2359264"/>
            <a:ext cx="45720" cy="4572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6B902088-03F2-4183-9794-BB6A732C5610}"/>
              </a:ext>
            </a:extLst>
          </p:cNvPr>
          <p:cNvSpPr/>
          <p:nvPr/>
        </p:nvSpPr>
        <p:spPr>
          <a:xfrm>
            <a:off x="3183781" y="2359264"/>
            <a:ext cx="45720" cy="4572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7EFEF20E-01AE-4D0A-9F48-909E1A719BE8}"/>
              </a:ext>
            </a:extLst>
          </p:cNvPr>
          <p:cNvSpPr/>
          <p:nvPr/>
        </p:nvSpPr>
        <p:spPr>
          <a:xfrm>
            <a:off x="3317191" y="2359264"/>
            <a:ext cx="45720" cy="4572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1BE41F3E-9940-40A9-AAD7-244DF3D0BD81}"/>
              </a:ext>
            </a:extLst>
          </p:cNvPr>
          <p:cNvSpPr/>
          <p:nvPr/>
        </p:nvSpPr>
        <p:spPr>
          <a:xfrm>
            <a:off x="1589605" y="3882361"/>
            <a:ext cx="45720" cy="4572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953790E5-1E1E-419B-A49A-4C3817188018}"/>
              </a:ext>
            </a:extLst>
          </p:cNvPr>
          <p:cNvSpPr/>
          <p:nvPr/>
        </p:nvSpPr>
        <p:spPr>
          <a:xfrm>
            <a:off x="1720525" y="3882361"/>
            <a:ext cx="45720" cy="4572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1224A92C-ADB0-4A1A-AAEB-A90D79F8726B}"/>
              </a:ext>
            </a:extLst>
          </p:cNvPr>
          <p:cNvSpPr/>
          <p:nvPr/>
        </p:nvSpPr>
        <p:spPr>
          <a:xfrm>
            <a:off x="1853935" y="3882361"/>
            <a:ext cx="45720" cy="4572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384ADBA4-6424-4916-87BB-158CE43E75AE}"/>
              </a:ext>
            </a:extLst>
          </p:cNvPr>
          <p:cNvSpPr/>
          <p:nvPr/>
        </p:nvSpPr>
        <p:spPr>
          <a:xfrm>
            <a:off x="3052861" y="3882361"/>
            <a:ext cx="45720" cy="4572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CB079510-9CD4-43DA-911B-4640FB249175}"/>
              </a:ext>
            </a:extLst>
          </p:cNvPr>
          <p:cNvSpPr/>
          <p:nvPr/>
        </p:nvSpPr>
        <p:spPr>
          <a:xfrm>
            <a:off x="3183781" y="3882361"/>
            <a:ext cx="45720" cy="4572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780054CF-E89D-46B3-9705-82C2CCCECA41}"/>
              </a:ext>
            </a:extLst>
          </p:cNvPr>
          <p:cNvSpPr/>
          <p:nvPr/>
        </p:nvSpPr>
        <p:spPr>
          <a:xfrm>
            <a:off x="3317191" y="3882361"/>
            <a:ext cx="45720" cy="4572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59F35FC0-46AA-40E0-A665-68FA83D542A2}"/>
              </a:ext>
            </a:extLst>
          </p:cNvPr>
          <p:cNvSpPr/>
          <p:nvPr/>
        </p:nvSpPr>
        <p:spPr>
          <a:xfrm>
            <a:off x="1042466" y="2666772"/>
            <a:ext cx="45720" cy="4572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8AEF7189-96B4-49FD-AEF6-D94858353EA1}"/>
              </a:ext>
            </a:extLst>
          </p:cNvPr>
          <p:cNvSpPr/>
          <p:nvPr/>
        </p:nvSpPr>
        <p:spPr>
          <a:xfrm>
            <a:off x="1042466" y="2774745"/>
            <a:ext cx="45720" cy="4572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9FE93887-504F-4509-86B3-ACF7C4860509}"/>
              </a:ext>
            </a:extLst>
          </p:cNvPr>
          <p:cNvSpPr/>
          <p:nvPr/>
        </p:nvSpPr>
        <p:spPr>
          <a:xfrm>
            <a:off x="1042466" y="2885588"/>
            <a:ext cx="45720" cy="4572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A9179CE9-B7CE-4B96-B93A-595BA4F7B32A}"/>
              </a:ext>
            </a:extLst>
          </p:cNvPr>
          <p:cNvSpPr/>
          <p:nvPr/>
        </p:nvSpPr>
        <p:spPr>
          <a:xfrm>
            <a:off x="1042466" y="3271740"/>
            <a:ext cx="45720" cy="4572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6DDA3549-CF5A-46CE-AD22-541F6C0CB3E9}"/>
              </a:ext>
            </a:extLst>
          </p:cNvPr>
          <p:cNvSpPr/>
          <p:nvPr/>
        </p:nvSpPr>
        <p:spPr>
          <a:xfrm>
            <a:off x="1042466" y="3379713"/>
            <a:ext cx="45720" cy="4572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34ABDFEC-A708-4D50-9410-13845DAAFBC9}"/>
              </a:ext>
            </a:extLst>
          </p:cNvPr>
          <p:cNvSpPr/>
          <p:nvPr/>
        </p:nvSpPr>
        <p:spPr>
          <a:xfrm>
            <a:off x="1042466" y="3490556"/>
            <a:ext cx="45720" cy="4572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FCA9A0DF-9AD6-4643-9F3A-24E8ABAA714E}"/>
              </a:ext>
            </a:extLst>
          </p:cNvPr>
          <p:cNvSpPr/>
          <p:nvPr/>
        </p:nvSpPr>
        <p:spPr>
          <a:xfrm>
            <a:off x="3791492" y="2661884"/>
            <a:ext cx="45720" cy="4572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EAEBCF24-9079-4E69-BA2A-43A8FC310B3C}"/>
              </a:ext>
            </a:extLst>
          </p:cNvPr>
          <p:cNvSpPr/>
          <p:nvPr/>
        </p:nvSpPr>
        <p:spPr>
          <a:xfrm>
            <a:off x="3791492" y="2769857"/>
            <a:ext cx="45720" cy="4572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F411F595-77CD-4336-8DBC-000BD82E314E}"/>
              </a:ext>
            </a:extLst>
          </p:cNvPr>
          <p:cNvSpPr/>
          <p:nvPr/>
        </p:nvSpPr>
        <p:spPr>
          <a:xfrm>
            <a:off x="3791492" y="2880700"/>
            <a:ext cx="45720" cy="4572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0679EFF0-3BF5-4787-B507-98DA8F0F08AD}"/>
              </a:ext>
            </a:extLst>
          </p:cNvPr>
          <p:cNvSpPr/>
          <p:nvPr/>
        </p:nvSpPr>
        <p:spPr>
          <a:xfrm>
            <a:off x="3791492" y="3276361"/>
            <a:ext cx="45720" cy="4572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8031A51F-E4A1-47C0-B26B-A6E44CAE58EB}"/>
              </a:ext>
            </a:extLst>
          </p:cNvPr>
          <p:cNvSpPr/>
          <p:nvPr/>
        </p:nvSpPr>
        <p:spPr>
          <a:xfrm>
            <a:off x="3791492" y="3384334"/>
            <a:ext cx="45720" cy="4572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B85558FA-F541-4D1C-ACCF-9920DA458AC1}"/>
              </a:ext>
            </a:extLst>
          </p:cNvPr>
          <p:cNvSpPr/>
          <p:nvPr/>
        </p:nvSpPr>
        <p:spPr>
          <a:xfrm>
            <a:off x="3791492" y="3495177"/>
            <a:ext cx="45720" cy="4572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871CB53C-6C81-417A-98EC-283C0A0FB4A3}"/>
              </a:ext>
            </a:extLst>
          </p:cNvPr>
          <p:cNvSpPr/>
          <p:nvPr/>
        </p:nvSpPr>
        <p:spPr>
          <a:xfrm>
            <a:off x="2211205" y="1445797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1FCAD1D3-5B9E-48F5-B123-C810D959B622}"/>
              </a:ext>
            </a:extLst>
          </p:cNvPr>
          <p:cNvGrpSpPr/>
          <p:nvPr/>
        </p:nvGrpSpPr>
        <p:grpSpPr>
          <a:xfrm rot="16200000">
            <a:off x="2491349" y="1425631"/>
            <a:ext cx="131323" cy="165551"/>
            <a:chOff x="6389669" y="4551157"/>
            <a:chExt cx="2354343" cy="292735"/>
          </a:xfrm>
        </p:grpSpPr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32A044AC-91F7-4A63-A4C5-66F9095E5E86}"/>
                </a:ext>
              </a:extLst>
            </p:cNvPr>
            <p:cNvCxnSpPr>
              <a:cxnSpLocks/>
            </p:cNvCxnSpPr>
            <p:nvPr/>
          </p:nvCxnSpPr>
          <p:spPr>
            <a:xfrm>
              <a:off x="6404299" y="4693783"/>
              <a:ext cx="2339713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11C34B2F-6FB1-43A4-AC32-DF0DF33340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89669" y="4551157"/>
              <a:ext cx="0" cy="285252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10760C96-98A8-49E9-8B3B-88E5DF08B8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44012" y="4558640"/>
              <a:ext cx="0" cy="285252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D5B901F0-5FF2-4C56-BEEF-931DDBF10DAF}"/>
              </a:ext>
            </a:extLst>
          </p:cNvPr>
          <p:cNvSpPr txBox="1"/>
          <p:nvPr/>
        </p:nvSpPr>
        <p:spPr>
          <a:xfrm>
            <a:off x="2574002" y="1327521"/>
            <a:ext cx="3395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bg1"/>
                </a:solidFill>
              </a:rPr>
              <a:t>WORLD_</a:t>
            </a:r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SECTOR</a:t>
            </a:r>
            <a:r>
              <a:rPr lang="en-US" altLang="ko-KR" sz="1600">
                <a:solidFill>
                  <a:schemeClr val="bg1"/>
                </a:solidFill>
              </a:rPr>
              <a:t>_SIZE_</a:t>
            </a:r>
            <a:r>
              <a:rPr lang="en-US" altLang="ko-KR" sz="1600">
                <a:solidFill>
                  <a:schemeClr val="accent4">
                    <a:lumMod val="60000"/>
                    <a:lumOff val="40000"/>
                  </a:schemeClr>
                </a:solidFill>
              </a:rPr>
              <a:t>HIGHT</a:t>
            </a:r>
            <a:r>
              <a:rPr lang="en-US" altLang="ko-KR" sz="1600">
                <a:solidFill>
                  <a:schemeClr val="bg1"/>
                </a:solidFill>
              </a:rPr>
              <a:t> = 25</a:t>
            </a:r>
            <a:endParaRPr lang="ko-KR" altLang="en-US" sz="1600">
              <a:solidFill>
                <a:schemeClr val="bg1"/>
              </a:solidFill>
            </a:endParaRPr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CC79BB90-1BF1-408C-BBE5-11D2CD7701A6}"/>
              </a:ext>
            </a:extLst>
          </p:cNvPr>
          <p:cNvGrpSpPr/>
          <p:nvPr/>
        </p:nvGrpSpPr>
        <p:grpSpPr>
          <a:xfrm>
            <a:off x="2206813" y="1574013"/>
            <a:ext cx="253706" cy="113821"/>
            <a:chOff x="6389669" y="4551157"/>
            <a:chExt cx="2354343" cy="292735"/>
          </a:xfrm>
        </p:grpSpPr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D6E9C1BB-D51C-4ACC-BCD8-BF0678AF449F}"/>
                </a:ext>
              </a:extLst>
            </p:cNvPr>
            <p:cNvCxnSpPr>
              <a:cxnSpLocks/>
            </p:cNvCxnSpPr>
            <p:nvPr/>
          </p:nvCxnSpPr>
          <p:spPr>
            <a:xfrm>
              <a:off x="6404299" y="4693783"/>
              <a:ext cx="2339713" cy="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1A897877-C299-4D3B-8ADE-1413186189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89669" y="4551157"/>
              <a:ext cx="0" cy="285252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DAC527A4-2C56-4BE4-AC81-8995831D05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44012" y="4558640"/>
              <a:ext cx="0" cy="285252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TextBox 93">
            <a:extLst>
              <a:ext uri="{FF2B5EF4-FFF2-40B4-BE49-F238E27FC236}">
                <a16:creationId xmlns:a16="http://schemas.microsoft.com/office/drawing/2014/main" id="{8C45BC14-E089-4FBF-8935-A2E2F8EBF76B}"/>
              </a:ext>
            </a:extLst>
          </p:cNvPr>
          <p:cNvSpPr txBox="1"/>
          <p:nvPr/>
        </p:nvSpPr>
        <p:spPr>
          <a:xfrm>
            <a:off x="616054" y="1609387"/>
            <a:ext cx="34521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bg1"/>
                </a:solidFill>
              </a:rPr>
              <a:t>WORLD_</a:t>
            </a:r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SECTOR</a:t>
            </a:r>
            <a:r>
              <a:rPr lang="en-US" altLang="ko-KR" sz="1600">
                <a:solidFill>
                  <a:schemeClr val="bg1"/>
                </a:solidFill>
              </a:rPr>
              <a:t>_SIZE_</a:t>
            </a:r>
            <a:r>
              <a:rPr lang="en-US" altLang="ko-KR" sz="1600">
                <a:solidFill>
                  <a:schemeClr val="accent5">
                    <a:lumMod val="60000"/>
                    <a:lumOff val="40000"/>
                  </a:schemeClr>
                </a:solidFill>
              </a:rPr>
              <a:t>WIDTH</a:t>
            </a:r>
            <a:r>
              <a:rPr lang="en-US" altLang="ko-KR" sz="1600">
                <a:solidFill>
                  <a:schemeClr val="bg1"/>
                </a:solidFill>
              </a:rPr>
              <a:t> = 40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7BFB69DD-B72D-426A-8244-3AF3EA3A7A96}"/>
              </a:ext>
            </a:extLst>
          </p:cNvPr>
          <p:cNvSpPr/>
          <p:nvPr/>
        </p:nvSpPr>
        <p:spPr>
          <a:xfrm>
            <a:off x="3416737" y="3643352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CDBAB580-3799-4F60-8710-55807D3EA31F}"/>
              </a:ext>
            </a:extLst>
          </p:cNvPr>
          <p:cNvSpPr/>
          <p:nvPr/>
        </p:nvSpPr>
        <p:spPr>
          <a:xfrm>
            <a:off x="3678251" y="3643352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C5DC3DC4-671B-4CE2-9197-A1516D8A68EA}"/>
              </a:ext>
            </a:extLst>
          </p:cNvPr>
          <p:cNvSpPr/>
          <p:nvPr/>
        </p:nvSpPr>
        <p:spPr>
          <a:xfrm>
            <a:off x="3944314" y="3643352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F1879C01-3816-41B7-A177-AC9DB189E4F7}"/>
              </a:ext>
            </a:extLst>
          </p:cNvPr>
          <p:cNvSpPr/>
          <p:nvPr/>
        </p:nvSpPr>
        <p:spPr>
          <a:xfrm>
            <a:off x="3417869" y="3916243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6A3FDAD9-243D-415A-B536-4D91E628AEDF}"/>
              </a:ext>
            </a:extLst>
          </p:cNvPr>
          <p:cNvSpPr/>
          <p:nvPr/>
        </p:nvSpPr>
        <p:spPr>
          <a:xfrm>
            <a:off x="3679383" y="3916243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E9CB3D46-1D9B-414C-95E8-477D1EAA2286}"/>
              </a:ext>
            </a:extLst>
          </p:cNvPr>
          <p:cNvSpPr/>
          <p:nvPr/>
        </p:nvSpPr>
        <p:spPr>
          <a:xfrm>
            <a:off x="3945446" y="3916243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71FDB794-8F7E-4A7B-8024-22C8A2D8A56C}"/>
              </a:ext>
            </a:extLst>
          </p:cNvPr>
          <p:cNvSpPr/>
          <p:nvPr/>
        </p:nvSpPr>
        <p:spPr>
          <a:xfrm>
            <a:off x="3417869" y="3779188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2BF4F771-1DA0-4D62-BB84-2EA4D3C7CD9D}"/>
              </a:ext>
            </a:extLst>
          </p:cNvPr>
          <p:cNvSpPr/>
          <p:nvPr/>
        </p:nvSpPr>
        <p:spPr>
          <a:xfrm>
            <a:off x="3679383" y="3779188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62127F6C-994D-40C6-9630-5CC7BFF3DFF0}"/>
              </a:ext>
            </a:extLst>
          </p:cNvPr>
          <p:cNvSpPr/>
          <p:nvPr/>
        </p:nvSpPr>
        <p:spPr>
          <a:xfrm>
            <a:off x="3945446" y="3779188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2D9AFD69-1427-44CC-9D2F-B2D283DB05EF}"/>
              </a:ext>
            </a:extLst>
          </p:cNvPr>
          <p:cNvSpPr/>
          <p:nvPr/>
        </p:nvSpPr>
        <p:spPr>
          <a:xfrm>
            <a:off x="681450" y="3640135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324D2662-CC75-4BE6-B4BF-26C2DD3357E5}"/>
              </a:ext>
            </a:extLst>
          </p:cNvPr>
          <p:cNvSpPr/>
          <p:nvPr/>
        </p:nvSpPr>
        <p:spPr>
          <a:xfrm>
            <a:off x="942964" y="3640135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5D7752C8-ADC4-42F1-97EF-F774F60D5E2E}"/>
              </a:ext>
            </a:extLst>
          </p:cNvPr>
          <p:cNvSpPr/>
          <p:nvPr/>
        </p:nvSpPr>
        <p:spPr>
          <a:xfrm>
            <a:off x="1209027" y="3640135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1E089319-B7A4-477F-A185-84A1D1B08223}"/>
              </a:ext>
            </a:extLst>
          </p:cNvPr>
          <p:cNvSpPr/>
          <p:nvPr/>
        </p:nvSpPr>
        <p:spPr>
          <a:xfrm>
            <a:off x="682582" y="3913026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2A590FC6-4181-44C7-A174-7697EEEC330E}"/>
              </a:ext>
            </a:extLst>
          </p:cNvPr>
          <p:cNvSpPr/>
          <p:nvPr/>
        </p:nvSpPr>
        <p:spPr>
          <a:xfrm>
            <a:off x="944096" y="3913026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F05647C8-A50A-4063-81E8-690F48F3B662}"/>
              </a:ext>
            </a:extLst>
          </p:cNvPr>
          <p:cNvSpPr/>
          <p:nvPr/>
        </p:nvSpPr>
        <p:spPr>
          <a:xfrm>
            <a:off x="1210159" y="3913026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DFBDFBEF-4EB3-4580-90F8-E76BF7046CA4}"/>
              </a:ext>
            </a:extLst>
          </p:cNvPr>
          <p:cNvSpPr/>
          <p:nvPr/>
        </p:nvSpPr>
        <p:spPr>
          <a:xfrm>
            <a:off x="682582" y="3775971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16B81E27-96A6-4BA4-A33B-BAFCCB1E3E40}"/>
              </a:ext>
            </a:extLst>
          </p:cNvPr>
          <p:cNvSpPr/>
          <p:nvPr/>
        </p:nvSpPr>
        <p:spPr>
          <a:xfrm>
            <a:off x="944096" y="3775971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59CECD75-A82F-43D0-B2D8-0DBA4D8FA0DA}"/>
              </a:ext>
            </a:extLst>
          </p:cNvPr>
          <p:cNvSpPr/>
          <p:nvPr/>
        </p:nvSpPr>
        <p:spPr>
          <a:xfrm>
            <a:off x="1210159" y="3775971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629DFEA-64C9-46CC-811F-52698FEF5098}"/>
              </a:ext>
            </a:extLst>
          </p:cNvPr>
          <p:cNvSpPr txBox="1"/>
          <p:nvPr/>
        </p:nvSpPr>
        <p:spPr>
          <a:xfrm>
            <a:off x="490834" y="4507817"/>
            <a:ext cx="39069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bg1"/>
                </a:solidFill>
              </a:rPr>
              <a:t>WORLD_</a:t>
            </a:r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SECTOR</a:t>
            </a:r>
            <a:r>
              <a:rPr lang="en-US" altLang="ko-KR" sz="1600">
                <a:solidFill>
                  <a:schemeClr val="bg1"/>
                </a:solidFill>
              </a:rPr>
              <a:t>_</a:t>
            </a:r>
            <a:r>
              <a:rPr lang="en-US" altLang="ko-KR" sz="1600">
                <a:solidFill>
                  <a:schemeClr val="bg1">
                    <a:lumMod val="75000"/>
                  </a:schemeClr>
                </a:solidFill>
              </a:rPr>
              <a:t>NUM</a:t>
            </a:r>
            <a:r>
              <a:rPr lang="en-US" altLang="ko-KR" sz="1600">
                <a:solidFill>
                  <a:schemeClr val="bg1"/>
                </a:solidFill>
              </a:rPr>
              <a:t>_</a:t>
            </a:r>
            <a:r>
              <a:rPr lang="en-US" altLang="ko-KR" sz="1600">
                <a:solidFill>
                  <a:schemeClr val="accent5">
                    <a:lumMod val="60000"/>
                    <a:lumOff val="40000"/>
                  </a:schemeClr>
                </a:solidFill>
              </a:rPr>
              <a:t>WIDTH</a:t>
            </a:r>
            <a:r>
              <a:rPr lang="en-US" altLang="ko-KR" sz="1600">
                <a:solidFill>
                  <a:schemeClr val="bg1"/>
                </a:solidFill>
              </a:rPr>
              <a:t> = 25</a:t>
            </a:r>
            <a:r>
              <a:rPr lang="ko-KR" altLang="en-US" sz="1600">
                <a:solidFill>
                  <a:schemeClr val="bg1"/>
                </a:solidFill>
              </a:rPr>
              <a:t>개</a:t>
            </a:r>
          </a:p>
        </p:txBody>
      </p:sp>
      <p:pic>
        <p:nvPicPr>
          <p:cNvPr id="114" name="그림 113">
            <a:extLst>
              <a:ext uri="{FF2B5EF4-FFF2-40B4-BE49-F238E27FC236}">
                <a16:creationId xmlns:a16="http://schemas.microsoft.com/office/drawing/2014/main" id="{6007DB4C-0F3A-4D51-B3D0-316585C113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6808" y="5506211"/>
            <a:ext cx="6915150" cy="1219200"/>
          </a:xfrm>
          <a:prstGeom prst="rect">
            <a:avLst/>
          </a:prstGeom>
        </p:spPr>
      </p:pic>
      <p:sp>
        <p:nvSpPr>
          <p:cNvPr id="115" name="TextBox 114">
            <a:extLst>
              <a:ext uri="{FF2B5EF4-FFF2-40B4-BE49-F238E27FC236}">
                <a16:creationId xmlns:a16="http://schemas.microsoft.com/office/drawing/2014/main" id="{D8DB66DC-2F0D-403C-B1CE-8755731F13D0}"/>
              </a:ext>
            </a:extLst>
          </p:cNvPr>
          <p:cNvSpPr txBox="1"/>
          <p:nvPr/>
        </p:nvSpPr>
        <p:spPr>
          <a:xfrm>
            <a:off x="3352785" y="5136993"/>
            <a:ext cx="37539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bg1"/>
                </a:solidFill>
              </a:rPr>
              <a:t>WORLD_</a:t>
            </a:r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SECTOR</a:t>
            </a:r>
            <a:r>
              <a:rPr lang="en-US" altLang="ko-KR" sz="1600">
                <a:solidFill>
                  <a:schemeClr val="bg1"/>
                </a:solidFill>
              </a:rPr>
              <a:t>_</a:t>
            </a:r>
            <a:r>
              <a:rPr lang="en-US" altLang="ko-KR" sz="1600">
                <a:solidFill>
                  <a:schemeClr val="bg1">
                    <a:lumMod val="75000"/>
                  </a:schemeClr>
                </a:solidFill>
              </a:rPr>
              <a:t>NUM</a:t>
            </a:r>
            <a:r>
              <a:rPr lang="en-US" altLang="ko-KR" sz="1600">
                <a:solidFill>
                  <a:schemeClr val="bg1"/>
                </a:solidFill>
              </a:rPr>
              <a:t>_</a:t>
            </a:r>
            <a:r>
              <a:rPr lang="en-US" altLang="ko-KR" sz="1600">
                <a:solidFill>
                  <a:schemeClr val="accent4">
                    <a:lumMod val="60000"/>
                    <a:lumOff val="40000"/>
                  </a:schemeClr>
                </a:solidFill>
              </a:rPr>
              <a:t>HIGHT</a:t>
            </a:r>
            <a:r>
              <a:rPr lang="en-US" altLang="ko-KR" sz="1600">
                <a:solidFill>
                  <a:schemeClr val="bg1"/>
                </a:solidFill>
              </a:rPr>
              <a:t> = 40</a:t>
            </a:r>
            <a:r>
              <a:rPr lang="ko-KR" altLang="en-US" sz="1600">
                <a:solidFill>
                  <a:schemeClr val="bg1"/>
                </a:solidFill>
              </a:rPr>
              <a:t>개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4948C5AF-CB98-4651-91BE-BC487D5E0324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4384926" y="3094078"/>
            <a:ext cx="844814" cy="1780938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7" name="그림 156">
            <a:extLst>
              <a:ext uri="{FF2B5EF4-FFF2-40B4-BE49-F238E27FC236}">
                <a16:creationId xmlns:a16="http://schemas.microsoft.com/office/drawing/2014/main" id="{8F34091C-0761-497D-A812-C0FE05AD69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8613" y="1385796"/>
            <a:ext cx="5278244" cy="3300446"/>
          </a:xfrm>
          <a:prstGeom prst="rect">
            <a:avLst/>
          </a:prstGeom>
        </p:spPr>
      </p:pic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49BDB766-7F88-483D-9386-F9CEB6B5AC3C}"/>
              </a:ext>
            </a:extLst>
          </p:cNvPr>
          <p:cNvSpPr/>
          <p:nvPr/>
        </p:nvSpPr>
        <p:spPr>
          <a:xfrm>
            <a:off x="6489757" y="1583330"/>
            <a:ext cx="261840" cy="253096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0</a:t>
            </a:r>
            <a:endParaRPr lang="ko-KR" altLang="en-US" sz="1600">
              <a:solidFill>
                <a:schemeClr val="tx1"/>
              </a:solidFill>
            </a:endParaRPr>
          </a:p>
        </p:txBody>
      </p:sp>
      <p:grpSp>
        <p:nvGrpSpPr>
          <p:cNvPr id="161" name="그룹 160">
            <a:extLst>
              <a:ext uri="{FF2B5EF4-FFF2-40B4-BE49-F238E27FC236}">
                <a16:creationId xmlns:a16="http://schemas.microsoft.com/office/drawing/2014/main" id="{B6C53EB5-2380-4FE0-ADE5-58D098D80486}"/>
              </a:ext>
            </a:extLst>
          </p:cNvPr>
          <p:cNvGrpSpPr/>
          <p:nvPr/>
        </p:nvGrpSpPr>
        <p:grpSpPr>
          <a:xfrm>
            <a:off x="6343984" y="2864763"/>
            <a:ext cx="2480599" cy="292735"/>
            <a:chOff x="6389669" y="4551157"/>
            <a:chExt cx="2354343" cy="292735"/>
          </a:xfrm>
        </p:grpSpPr>
        <p:cxnSp>
          <p:nvCxnSpPr>
            <p:cNvPr id="162" name="직선 연결선 161">
              <a:extLst>
                <a:ext uri="{FF2B5EF4-FFF2-40B4-BE49-F238E27FC236}">
                  <a16:creationId xmlns:a16="http://schemas.microsoft.com/office/drawing/2014/main" id="{016021FD-7A03-4CBE-8DA3-AA1262BE0E37}"/>
                </a:ext>
              </a:extLst>
            </p:cNvPr>
            <p:cNvCxnSpPr>
              <a:cxnSpLocks/>
            </p:cNvCxnSpPr>
            <p:nvPr/>
          </p:nvCxnSpPr>
          <p:spPr>
            <a:xfrm>
              <a:off x="6404299" y="4693783"/>
              <a:ext cx="2339713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>
              <a:extLst>
                <a:ext uri="{FF2B5EF4-FFF2-40B4-BE49-F238E27FC236}">
                  <a16:creationId xmlns:a16="http://schemas.microsoft.com/office/drawing/2014/main" id="{50CF6075-DE26-4EF9-A9C4-9541533FC9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89669" y="4551157"/>
              <a:ext cx="0" cy="285252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>
              <a:extLst>
                <a:ext uri="{FF2B5EF4-FFF2-40B4-BE49-F238E27FC236}">
                  <a16:creationId xmlns:a16="http://schemas.microsoft.com/office/drawing/2014/main" id="{E293F980-074B-4C3D-BF32-A59F8269D0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44012" y="4558640"/>
              <a:ext cx="0" cy="285252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5" name="그룹 164">
            <a:extLst>
              <a:ext uri="{FF2B5EF4-FFF2-40B4-BE49-F238E27FC236}">
                <a16:creationId xmlns:a16="http://schemas.microsoft.com/office/drawing/2014/main" id="{2CECE6C0-A81B-47D2-A221-2C46495C9534}"/>
              </a:ext>
            </a:extLst>
          </p:cNvPr>
          <p:cNvGrpSpPr/>
          <p:nvPr/>
        </p:nvGrpSpPr>
        <p:grpSpPr>
          <a:xfrm rot="16200000">
            <a:off x="8227317" y="1994574"/>
            <a:ext cx="1487270" cy="292735"/>
            <a:chOff x="6389669" y="4551157"/>
            <a:chExt cx="2354343" cy="292735"/>
          </a:xfrm>
        </p:grpSpPr>
        <p:cxnSp>
          <p:nvCxnSpPr>
            <p:cNvPr id="166" name="직선 연결선 165">
              <a:extLst>
                <a:ext uri="{FF2B5EF4-FFF2-40B4-BE49-F238E27FC236}">
                  <a16:creationId xmlns:a16="http://schemas.microsoft.com/office/drawing/2014/main" id="{A355E2C2-863A-4A26-9B19-462FC2FA6C98}"/>
                </a:ext>
              </a:extLst>
            </p:cNvPr>
            <p:cNvCxnSpPr>
              <a:cxnSpLocks/>
            </p:cNvCxnSpPr>
            <p:nvPr/>
          </p:nvCxnSpPr>
          <p:spPr>
            <a:xfrm>
              <a:off x="6404299" y="4693783"/>
              <a:ext cx="2339713" cy="0"/>
            </a:xfrm>
            <a:prstGeom prst="line">
              <a:avLst/>
            </a:prstGeom>
            <a:ln w="571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>
              <a:extLst>
                <a:ext uri="{FF2B5EF4-FFF2-40B4-BE49-F238E27FC236}">
                  <a16:creationId xmlns:a16="http://schemas.microsoft.com/office/drawing/2014/main" id="{A0DB7D93-531A-4B7C-990A-810D767E06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89669" y="4551157"/>
              <a:ext cx="0" cy="285252"/>
            </a:xfrm>
            <a:prstGeom prst="line">
              <a:avLst/>
            </a:prstGeom>
            <a:ln w="571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>
              <a:extLst>
                <a:ext uri="{FF2B5EF4-FFF2-40B4-BE49-F238E27FC236}">
                  <a16:creationId xmlns:a16="http://schemas.microsoft.com/office/drawing/2014/main" id="{D074F72C-D372-4961-82B1-24D3DFCFDF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44012" y="4558640"/>
              <a:ext cx="0" cy="285252"/>
            </a:xfrm>
            <a:prstGeom prst="line">
              <a:avLst/>
            </a:prstGeom>
            <a:ln w="571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9" name="그룹 168">
            <a:extLst>
              <a:ext uri="{FF2B5EF4-FFF2-40B4-BE49-F238E27FC236}">
                <a16:creationId xmlns:a16="http://schemas.microsoft.com/office/drawing/2014/main" id="{BABCB008-2870-4F49-853D-4E21A95BE319}"/>
              </a:ext>
            </a:extLst>
          </p:cNvPr>
          <p:cNvGrpSpPr/>
          <p:nvPr/>
        </p:nvGrpSpPr>
        <p:grpSpPr>
          <a:xfrm rot="16200000">
            <a:off x="8210987" y="3810253"/>
            <a:ext cx="1519927" cy="292735"/>
            <a:chOff x="6389669" y="4551157"/>
            <a:chExt cx="2354343" cy="292735"/>
          </a:xfrm>
        </p:grpSpPr>
        <p:cxnSp>
          <p:nvCxnSpPr>
            <p:cNvPr id="170" name="직선 연결선 169">
              <a:extLst>
                <a:ext uri="{FF2B5EF4-FFF2-40B4-BE49-F238E27FC236}">
                  <a16:creationId xmlns:a16="http://schemas.microsoft.com/office/drawing/2014/main" id="{1FC205FB-5137-4D5F-907E-3D64BA290746}"/>
                </a:ext>
              </a:extLst>
            </p:cNvPr>
            <p:cNvCxnSpPr>
              <a:cxnSpLocks/>
            </p:cNvCxnSpPr>
            <p:nvPr/>
          </p:nvCxnSpPr>
          <p:spPr>
            <a:xfrm>
              <a:off x="6404299" y="4693783"/>
              <a:ext cx="2339713" cy="0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>
              <a:extLst>
                <a:ext uri="{FF2B5EF4-FFF2-40B4-BE49-F238E27FC236}">
                  <a16:creationId xmlns:a16="http://schemas.microsoft.com/office/drawing/2014/main" id="{3844AF5B-96BE-4CA0-B9D7-2BCCE30B2A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89669" y="4551157"/>
              <a:ext cx="0" cy="285252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>
              <a:extLst>
                <a:ext uri="{FF2B5EF4-FFF2-40B4-BE49-F238E27FC236}">
                  <a16:creationId xmlns:a16="http://schemas.microsoft.com/office/drawing/2014/main" id="{A2480B25-35C9-48E3-B436-E3DE8A03DB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44012" y="4558640"/>
              <a:ext cx="0" cy="285252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3" name="직선 화살표 연결선 172">
            <a:extLst>
              <a:ext uri="{FF2B5EF4-FFF2-40B4-BE49-F238E27FC236}">
                <a16:creationId xmlns:a16="http://schemas.microsoft.com/office/drawing/2014/main" id="{BD74F18C-1E59-42AD-BD4F-A8F2E2CF8EED}"/>
              </a:ext>
            </a:extLst>
          </p:cNvPr>
          <p:cNvCxnSpPr>
            <a:cxnSpLocks/>
            <a:stCxn id="177" idx="2"/>
          </p:cNvCxnSpPr>
          <p:nvPr/>
        </p:nvCxnSpPr>
        <p:spPr>
          <a:xfrm flipH="1">
            <a:off x="8974693" y="1132118"/>
            <a:ext cx="1078604" cy="977948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화살표 연결선 173">
            <a:extLst>
              <a:ext uri="{FF2B5EF4-FFF2-40B4-BE49-F238E27FC236}">
                <a16:creationId xmlns:a16="http://schemas.microsoft.com/office/drawing/2014/main" id="{815FC970-4D23-4CB8-BFCD-DE2DE0D0C606}"/>
              </a:ext>
            </a:extLst>
          </p:cNvPr>
          <p:cNvCxnSpPr>
            <a:cxnSpLocks/>
            <a:stCxn id="177" idx="2"/>
          </p:cNvCxnSpPr>
          <p:nvPr/>
        </p:nvCxnSpPr>
        <p:spPr>
          <a:xfrm flipH="1">
            <a:off x="8971241" y="1132118"/>
            <a:ext cx="1082056" cy="294524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화살표 연결선 174">
            <a:extLst>
              <a:ext uri="{FF2B5EF4-FFF2-40B4-BE49-F238E27FC236}">
                <a16:creationId xmlns:a16="http://schemas.microsoft.com/office/drawing/2014/main" id="{9CA3FED7-3E17-46AD-A42E-DC774CA8320B}"/>
              </a:ext>
            </a:extLst>
          </p:cNvPr>
          <p:cNvCxnSpPr>
            <a:cxnSpLocks/>
            <a:stCxn id="178" idx="0"/>
          </p:cNvCxnSpPr>
          <p:nvPr/>
        </p:nvCxnSpPr>
        <p:spPr>
          <a:xfrm flipV="1">
            <a:off x="9378029" y="3068027"/>
            <a:ext cx="863598" cy="1772273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화살표 연결선 175">
            <a:extLst>
              <a:ext uri="{FF2B5EF4-FFF2-40B4-BE49-F238E27FC236}">
                <a16:creationId xmlns:a16="http://schemas.microsoft.com/office/drawing/2014/main" id="{192F3DB5-C619-4795-91E8-AF5133A58FB0}"/>
              </a:ext>
            </a:extLst>
          </p:cNvPr>
          <p:cNvCxnSpPr>
            <a:cxnSpLocks/>
            <a:stCxn id="178" idx="0"/>
          </p:cNvCxnSpPr>
          <p:nvPr/>
        </p:nvCxnSpPr>
        <p:spPr>
          <a:xfrm flipH="1" flipV="1">
            <a:off x="7587533" y="3029397"/>
            <a:ext cx="1790496" cy="1810903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C4C15ED5-F8EC-46BA-B31E-A7E84E30C4AC}"/>
              </a:ext>
            </a:extLst>
          </p:cNvPr>
          <p:cNvSpPr txBox="1"/>
          <p:nvPr/>
        </p:nvSpPr>
        <p:spPr>
          <a:xfrm>
            <a:off x="8299174" y="793564"/>
            <a:ext cx="35082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bg1"/>
                </a:solidFill>
              </a:rPr>
              <a:t>CLIENT_VIEW_SIZE_</a:t>
            </a:r>
            <a:r>
              <a:rPr lang="en-US" altLang="ko-KR" sz="1600">
                <a:solidFill>
                  <a:schemeClr val="accent4">
                    <a:lumMod val="60000"/>
                    <a:lumOff val="40000"/>
                  </a:schemeClr>
                </a:solidFill>
              </a:rPr>
              <a:t>HEIGHT</a:t>
            </a:r>
            <a:r>
              <a:rPr lang="en-US" altLang="ko-KR" sz="1600">
                <a:solidFill>
                  <a:schemeClr val="bg1"/>
                </a:solidFill>
              </a:rPr>
              <a:t> = 6.25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5BE72A2F-3968-4B79-92CB-45166B26342B}"/>
              </a:ext>
            </a:extLst>
          </p:cNvPr>
          <p:cNvSpPr txBox="1"/>
          <p:nvPr/>
        </p:nvSpPr>
        <p:spPr>
          <a:xfrm>
            <a:off x="7792280" y="4840300"/>
            <a:ext cx="31714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bg1"/>
                </a:solidFill>
              </a:rPr>
              <a:t>CLIENT_VIEW_SIZE_</a:t>
            </a:r>
            <a:r>
              <a:rPr lang="en-US" altLang="ko-KR" sz="1600">
                <a:solidFill>
                  <a:schemeClr val="accent1">
                    <a:lumMod val="60000"/>
                    <a:lumOff val="40000"/>
                  </a:schemeClr>
                </a:solidFill>
              </a:rPr>
              <a:t>WIDTH</a:t>
            </a:r>
            <a:r>
              <a:rPr lang="en-US" altLang="ko-KR" sz="1600">
                <a:solidFill>
                  <a:schemeClr val="bg1"/>
                </a:solidFill>
              </a:rPr>
              <a:t> = 10</a:t>
            </a:r>
            <a:endParaRPr lang="ko-KR" altLang="en-US" sz="1600">
              <a:solidFill>
                <a:schemeClr val="bg1"/>
              </a:solidFill>
            </a:endParaRPr>
          </a:p>
        </p:txBody>
      </p:sp>
      <p:grpSp>
        <p:nvGrpSpPr>
          <p:cNvPr id="179" name="그룹 178">
            <a:extLst>
              <a:ext uri="{FF2B5EF4-FFF2-40B4-BE49-F238E27FC236}">
                <a16:creationId xmlns:a16="http://schemas.microsoft.com/office/drawing/2014/main" id="{7EB4BB57-EC5C-44BF-9D2A-F336248DF6AE}"/>
              </a:ext>
            </a:extLst>
          </p:cNvPr>
          <p:cNvGrpSpPr/>
          <p:nvPr/>
        </p:nvGrpSpPr>
        <p:grpSpPr>
          <a:xfrm>
            <a:off x="9124466" y="2877096"/>
            <a:ext cx="2494498" cy="292735"/>
            <a:chOff x="6389669" y="4551157"/>
            <a:chExt cx="2354343" cy="292735"/>
          </a:xfrm>
        </p:grpSpPr>
        <p:cxnSp>
          <p:nvCxnSpPr>
            <p:cNvPr id="180" name="직선 연결선 179">
              <a:extLst>
                <a:ext uri="{FF2B5EF4-FFF2-40B4-BE49-F238E27FC236}">
                  <a16:creationId xmlns:a16="http://schemas.microsoft.com/office/drawing/2014/main" id="{4C43A9EF-B037-460E-9F85-4A96860B6925}"/>
                </a:ext>
              </a:extLst>
            </p:cNvPr>
            <p:cNvCxnSpPr>
              <a:cxnSpLocks/>
            </p:cNvCxnSpPr>
            <p:nvPr/>
          </p:nvCxnSpPr>
          <p:spPr>
            <a:xfrm>
              <a:off x="6404299" y="4693783"/>
              <a:ext cx="2339713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직선 연결선 180">
              <a:extLst>
                <a:ext uri="{FF2B5EF4-FFF2-40B4-BE49-F238E27FC236}">
                  <a16:creationId xmlns:a16="http://schemas.microsoft.com/office/drawing/2014/main" id="{1AAB4581-CCA5-47F3-904A-15EDC62B99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89669" y="4551157"/>
              <a:ext cx="0" cy="285252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직선 연결선 181">
              <a:extLst>
                <a:ext uri="{FF2B5EF4-FFF2-40B4-BE49-F238E27FC236}">
                  <a16:creationId xmlns:a16="http://schemas.microsoft.com/office/drawing/2014/main" id="{5E2E9418-B4CE-46A9-8F96-415432E591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44012" y="4558640"/>
              <a:ext cx="0" cy="285252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29D4845D-44CD-49AC-8C2E-3F621FDF58A7}"/>
              </a:ext>
            </a:extLst>
          </p:cNvPr>
          <p:cNvSpPr/>
          <p:nvPr/>
        </p:nvSpPr>
        <p:spPr>
          <a:xfrm>
            <a:off x="6502090" y="2110066"/>
            <a:ext cx="261840" cy="253096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D719270A-DE03-4418-B2A6-9F75D4736CEB}"/>
              </a:ext>
            </a:extLst>
          </p:cNvPr>
          <p:cNvSpPr/>
          <p:nvPr/>
        </p:nvSpPr>
        <p:spPr>
          <a:xfrm>
            <a:off x="6494142" y="2638639"/>
            <a:ext cx="261840" cy="253096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2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6B724F81-FFBD-4470-B9A6-3328D2A64306}"/>
              </a:ext>
            </a:extLst>
          </p:cNvPr>
          <p:cNvSpPr/>
          <p:nvPr/>
        </p:nvSpPr>
        <p:spPr>
          <a:xfrm>
            <a:off x="6489757" y="3171875"/>
            <a:ext cx="261840" cy="253096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3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58DB6E6B-2FE6-4DA9-9849-E6D790477D7E}"/>
              </a:ext>
            </a:extLst>
          </p:cNvPr>
          <p:cNvSpPr/>
          <p:nvPr/>
        </p:nvSpPr>
        <p:spPr>
          <a:xfrm>
            <a:off x="6486826" y="4225206"/>
            <a:ext cx="261840" cy="253096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5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5FD8B516-A7C1-4BA7-9073-E2E841C067BD}"/>
              </a:ext>
            </a:extLst>
          </p:cNvPr>
          <p:cNvSpPr/>
          <p:nvPr/>
        </p:nvSpPr>
        <p:spPr>
          <a:xfrm>
            <a:off x="6479511" y="3674141"/>
            <a:ext cx="261840" cy="253096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4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4D20A564-D713-4A62-966D-7EF00C80E495}"/>
              </a:ext>
            </a:extLst>
          </p:cNvPr>
          <p:cNvSpPr txBox="1"/>
          <p:nvPr/>
        </p:nvSpPr>
        <p:spPr>
          <a:xfrm>
            <a:off x="5896827" y="920403"/>
            <a:ext cx="1472366" cy="338554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/>
              <a:t>hight_map[n] 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3133446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C1161CDE-4547-454D-94F9-59B1EED43D0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157" y="156818"/>
            <a:ext cx="5226376" cy="810427"/>
          </a:xfrm>
        </p:spPr>
        <p:txBody>
          <a:bodyPr>
            <a:normAutofit/>
          </a:bodyPr>
          <a:lstStyle/>
          <a:p>
            <a:r>
              <a:rPr lang="en-US" altLang="ko-KR" sz="2800">
                <a:solidFill>
                  <a:schemeClr val="bg1"/>
                </a:solidFill>
              </a:rPr>
              <a:t>Server</a:t>
            </a:r>
            <a:endParaRPr lang="ko-KR" altLang="en-US" sz="2800">
              <a:solidFill>
                <a:schemeClr val="bg1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7" y="908850"/>
            <a:ext cx="350499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541DF6F1-94D4-4713-A770-704B0D0E7D32}"/>
              </a:ext>
            </a:extLst>
          </p:cNvPr>
          <p:cNvGrpSpPr/>
          <p:nvPr/>
        </p:nvGrpSpPr>
        <p:grpSpPr>
          <a:xfrm>
            <a:off x="1133850" y="5964658"/>
            <a:ext cx="3880064" cy="503046"/>
            <a:chOff x="8218867" y="4530554"/>
            <a:chExt cx="6146328" cy="503046"/>
          </a:xfrm>
        </p:grpSpPr>
        <p:sp>
          <p:nvSpPr>
            <p:cNvPr id="127" name="제목 1">
              <a:extLst>
                <a:ext uri="{FF2B5EF4-FFF2-40B4-BE49-F238E27FC236}">
                  <a16:creationId xmlns:a16="http://schemas.microsoft.com/office/drawing/2014/main" id="{19045C9D-BE96-4BF4-B788-6303E695610E}"/>
                </a:ext>
              </a:extLst>
            </p:cNvPr>
            <p:cNvSpPr txBox="1">
              <a:spLocks/>
            </p:cNvSpPr>
            <p:nvPr/>
          </p:nvSpPr>
          <p:spPr>
            <a:xfrm>
              <a:off x="8218867" y="4530554"/>
              <a:ext cx="6073907" cy="50304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using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키워드를 이용해 가독성 향상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AD00B8C6-B067-46EA-A342-FB34FF326847}"/>
                </a:ext>
              </a:extLst>
            </p:cNvPr>
            <p:cNvSpPr/>
            <p:nvPr/>
          </p:nvSpPr>
          <p:spPr>
            <a:xfrm>
              <a:off x="14292772" y="4530554"/>
              <a:ext cx="72423" cy="5030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29" name="그림 128">
            <a:extLst>
              <a:ext uri="{FF2B5EF4-FFF2-40B4-BE49-F238E27FC236}">
                <a16:creationId xmlns:a16="http://schemas.microsoft.com/office/drawing/2014/main" id="{840A7451-B52D-48BB-8729-2680F8F61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850" y="1439624"/>
            <a:ext cx="3486150" cy="3124200"/>
          </a:xfrm>
          <a:prstGeom prst="rect">
            <a:avLst/>
          </a:prstGeom>
        </p:spPr>
      </p:pic>
      <p:pic>
        <p:nvPicPr>
          <p:cNvPr id="130" name="그림 129">
            <a:extLst>
              <a:ext uri="{FF2B5EF4-FFF2-40B4-BE49-F238E27FC236}">
                <a16:creationId xmlns:a16="http://schemas.microsoft.com/office/drawing/2014/main" id="{6DEE1FFD-C6F4-4F03-A8CB-1BA1E2C429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5755" y="3717502"/>
            <a:ext cx="6029325" cy="2800350"/>
          </a:xfrm>
          <a:prstGeom prst="rect">
            <a:avLst/>
          </a:prstGeom>
        </p:spPr>
      </p:pic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2B9736B8-3702-4FA4-A3D3-D3A1CA3D3B01}"/>
              </a:ext>
            </a:extLst>
          </p:cNvPr>
          <p:cNvGrpSpPr/>
          <p:nvPr/>
        </p:nvGrpSpPr>
        <p:grpSpPr>
          <a:xfrm>
            <a:off x="4866905" y="1659393"/>
            <a:ext cx="7099807" cy="1717961"/>
            <a:chOff x="7349923" y="4122405"/>
            <a:chExt cx="6304382" cy="2050556"/>
          </a:xfrm>
        </p:grpSpPr>
        <p:sp>
          <p:nvSpPr>
            <p:cNvPr id="132" name="제목 1">
              <a:extLst>
                <a:ext uri="{FF2B5EF4-FFF2-40B4-BE49-F238E27FC236}">
                  <a16:creationId xmlns:a16="http://schemas.microsoft.com/office/drawing/2014/main" id="{3BA7D517-8E5B-4521-8F6B-7CD360DC2706}"/>
                </a:ext>
              </a:extLst>
            </p:cNvPr>
            <p:cNvSpPr txBox="1">
              <a:spLocks/>
            </p:cNvSpPr>
            <p:nvPr/>
          </p:nvSpPr>
          <p:spPr>
            <a:xfrm>
              <a:off x="7476579" y="4122405"/>
              <a:ext cx="6177726" cy="205055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Server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en-US" altLang="ko-KR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IOCP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를 이용해 </a:t>
              </a:r>
              <a:r>
                <a:rPr lang="ko-KR" altLang="en-US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통신 </a:t>
              </a:r>
              <a:r>
                <a:rPr lang="en-US" altLang="ko-KR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&amp; </a:t>
              </a:r>
              <a:r>
                <a:rPr lang="ko-KR" altLang="en-US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컨텐츠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 실행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std::vector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를 이용해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 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	GetQueuedCompletionStatus()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를 실행하는 스레드 관리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3357BBE5-154F-4871-9AAE-5676478C5792}"/>
                </a:ext>
              </a:extLst>
            </p:cNvPr>
            <p:cNvSpPr/>
            <p:nvPr/>
          </p:nvSpPr>
          <p:spPr>
            <a:xfrm flipH="1">
              <a:off x="7349923" y="4122405"/>
              <a:ext cx="45719" cy="20505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341843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C1161CDE-4547-454D-94F9-59B1EED43D0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157" y="156818"/>
            <a:ext cx="5226376" cy="810427"/>
          </a:xfrm>
        </p:spPr>
        <p:txBody>
          <a:bodyPr>
            <a:normAutofit/>
          </a:bodyPr>
          <a:lstStyle/>
          <a:p>
            <a:r>
              <a:rPr lang="en-US" altLang="ko-KR" sz="2800">
                <a:solidFill>
                  <a:schemeClr val="bg1"/>
                </a:solidFill>
              </a:rPr>
              <a:t>Server </a:t>
            </a:r>
            <a:r>
              <a:rPr lang="ko-KR" altLang="en-US" sz="2800">
                <a:solidFill>
                  <a:schemeClr val="bg1"/>
                </a:solidFill>
              </a:rPr>
              <a:t>생성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7" y="908850"/>
            <a:ext cx="430929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56FCD235-3487-4293-98D8-DECAFDA4A7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677" y="3186644"/>
            <a:ext cx="4838700" cy="1609725"/>
          </a:xfrm>
          <a:prstGeom prst="rect">
            <a:avLst/>
          </a:prstGeom>
          <a:ln w="9525">
            <a:solidFill>
              <a:schemeClr val="bg1"/>
            </a:solidFill>
          </a:ln>
        </p:spPr>
      </p:pic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62A69AFB-1E8E-4591-B2F6-673B49F7D7F9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4035285" y="1876309"/>
            <a:ext cx="865312" cy="1732355"/>
          </a:xfrm>
          <a:prstGeom prst="line">
            <a:avLst/>
          </a:prstGeom>
          <a:ln w="952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제목 1">
            <a:extLst>
              <a:ext uri="{FF2B5EF4-FFF2-40B4-BE49-F238E27FC236}">
                <a16:creationId xmlns:a16="http://schemas.microsoft.com/office/drawing/2014/main" id="{BCB4F8B1-7660-4615-948A-FDA32BAD6651}"/>
              </a:ext>
            </a:extLst>
          </p:cNvPr>
          <p:cNvSpPr txBox="1">
            <a:spLocks/>
          </p:cNvSpPr>
          <p:nvPr/>
        </p:nvSpPr>
        <p:spPr>
          <a:xfrm>
            <a:off x="4900597" y="1423871"/>
            <a:ext cx="5225015" cy="904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Login_Manager 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생성</a:t>
            </a:r>
            <a:endParaRPr lang="en-US" altLang="ko-KR" sz="1800">
              <a:solidFill>
                <a:schemeClr val="bg1"/>
              </a:solidFill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bg1"/>
                </a:solidFill>
                <a:latin typeface="+mn-lt"/>
              </a:rPr>
              <a:t> - 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사용 가능한 </a:t>
            </a:r>
            <a:r>
              <a:rPr lang="en-US" altLang="ko-KR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index(0~MAX_CLIENTS)</a:t>
            </a:r>
            <a:r>
              <a:rPr lang="en-US" altLang="ko-KR" sz="1800">
                <a:solidFill>
                  <a:schemeClr val="bg1"/>
                </a:solidFill>
                <a:latin typeface="+mn-lt"/>
              </a:rPr>
              <a:t> 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삽입 </a:t>
            </a:r>
            <a:endParaRPr lang="en-US" altLang="ko-KR" sz="180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A0FEC1BF-7EC4-4D46-8743-E8ADA688D4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9067" y="945455"/>
            <a:ext cx="3038475" cy="904875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sp>
        <p:nvSpPr>
          <p:cNvPr id="21" name="제목 1">
            <a:extLst>
              <a:ext uri="{FF2B5EF4-FFF2-40B4-BE49-F238E27FC236}">
                <a16:creationId xmlns:a16="http://schemas.microsoft.com/office/drawing/2014/main" id="{36D9F498-DC70-4A93-A609-BB1F367E4F96}"/>
              </a:ext>
            </a:extLst>
          </p:cNvPr>
          <p:cNvSpPr txBox="1">
            <a:spLocks/>
          </p:cNvSpPr>
          <p:nvPr/>
        </p:nvSpPr>
        <p:spPr>
          <a:xfrm>
            <a:off x="173255" y="981351"/>
            <a:ext cx="3931606" cy="5030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bg1"/>
                </a:solidFill>
                <a:latin typeface="+mn-lt"/>
              </a:rPr>
              <a:t>-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 </a:t>
            </a:r>
            <a:r>
              <a:rPr lang="en-US" altLang="ko-KR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Manager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을 </a:t>
            </a:r>
            <a:r>
              <a:rPr lang="ko-KR" altLang="en-US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싱글톤 객체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로 생성</a:t>
            </a:r>
            <a:endParaRPr lang="en-US" altLang="ko-KR" sz="18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B477ED92-E2CD-45FD-97C9-64FD1CBEAE25}"/>
              </a:ext>
            </a:extLst>
          </p:cNvPr>
          <p:cNvSpPr txBox="1">
            <a:spLocks/>
          </p:cNvSpPr>
          <p:nvPr/>
        </p:nvSpPr>
        <p:spPr>
          <a:xfrm>
            <a:off x="6551156" y="2734206"/>
            <a:ext cx="5225015" cy="904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Terrain_Manager</a:t>
            </a:r>
            <a:r>
              <a:rPr lang="ko-KR" altLang="en-US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 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생성</a:t>
            </a:r>
            <a:r>
              <a:rPr lang="en-US" altLang="ko-KR" sz="1800">
                <a:solidFill>
                  <a:schemeClr val="bg1"/>
                </a:solidFill>
                <a:latin typeface="+mn-lt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bg1"/>
                </a:solidFill>
                <a:latin typeface="+mn-lt"/>
              </a:rPr>
              <a:t>- 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파일을 읽어 </a:t>
            </a:r>
            <a:r>
              <a:rPr lang="en-US" altLang="ko-KR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hight_map</a:t>
            </a:r>
            <a:r>
              <a:rPr lang="ko-KR" altLang="en-US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 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생성</a:t>
            </a:r>
            <a:endParaRPr lang="en-US" altLang="ko-KR" sz="18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3" name="제목 1">
            <a:extLst>
              <a:ext uri="{FF2B5EF4-FFF2-40B4-BE49-F238E27FC236}">
                <a16:creationId xmlns:a16="http://schemas.microsoft.com/office/drawing/2014/main" id="{6B0850FF-E932-4288-831E-8060CC68229C}"/>
              </a:ext>
            </a:extLst>
          </p:cNvPr>
          <p:cNvSpPr txBox="1">
            <a:spLocks/>
          </p:cNvSpPr>
          <p:nvPr/>
        </p:nvSpPr>
        <p:spPr>
          <a:xfrm>
            <a:off x="996668" y="5123255"/>
            <a:ext cx="4458769" cy="904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Object_Manager</a:t>
            </a:r>
            <a:r>
              <a:rPr lang="ko-KR" altLang="en-US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 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생성</a:t>
            </a:r>
            <a:r>
              <a:rPr lang="en-US" altLang="ko-KR" sz="1800">
                <a:solidFill>
                  <a:schemeClr val="bg1"/>
                </a:solidFill>
                <a:latin typeface="+mn-lt"/>
              </a:rPr>
              <a:t> </a:t>
            </a:r>
            <a:r>
              <a:rPr lang="en-US" altLang="ko-KR" sz="1800">
                <a:solidFill>
                  <a:srgbClr val="7030A0"/>
                </a:solidFill>
                <a:latin typeface="+mn-lt"/>
              </a:rPr>
              <a:t>(</a:t>
            </a:r>
            <a:r>
              <a:rPr lang="ko-KR" altLang="en-US" sz="1800">
                <a:solidFill>
                  <a:srgbClr val="7030A0"/>
                </a:solidFill>
                <a:latin typeface="+mn-lt"/>
              </a:rPr>
              <a:t>미완</a:t>
            </a:r>
            <a:r>
              <a:rPr lang="en-US" altLang="ko-KR" sz="1800">
                <a:solidFill>
                  <a:srgbClr val="7030A0"/>
                </a:solidFill>
                <a:latin typeface="+mn-lt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bg1"/>
                </a:solidFill>
                <a:latin typeface="+mn-lt"/>
              </a:rPr>
              <a:t>- </a:t>
            </a:r>
            <a:r>
              <a:rPr lang="ko-KR" altLang="en-US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몬스터 오브젝트 생성 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및</a:t>
            </a:r>
            <a:r>
              <a:rPr lang="ko-KR" altLang="en-US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 </a:t>
            </a:r>
            <a:r>
              <a:rPr lang="en-US" altLang="ko-KR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Sector</a:t>
            </a:r>
            <a:r>
              <a:rPr lang="ko-KR" altLang="en-US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에 추가</a:t>
            </a:r>
            <a:endParaRPr lang="en-US" altLang="ko-KR" sz="1800">
              <a:solidFill>
                <a:schemeClr val="accent4">
                  <a:lumMod val="60000"/>
                  <a:lumOff val="40000"/>
                </a:schemeClr>
              </a:solidFill>
              <a:latin typeface="+mn-lt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31A0782A-39FF-4773-AA49-708B3683F6ED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4252870" y="3186644"/>
            <a:ext cx="2298286" cy="751119"/>
          </a:xfrm>
          <a:prstGeom prst="line">
            <a:avLst/>
          </a:prstGeom>
          <a:ln w="952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80AF22A-B3D3-41EE-89FC-BAFEC0502CCB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3150704" y="4204252"/>
            <a:ext cx="75349" cy="919003"/>
          </a:xfrm>
          <a:prstGeom prst="line">
            <a:avLst/>
          </a:prstGeom>
          <a:ln w="952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6" name="그림 25">
            <a:extLst>
              <a:ext uri="{FF2B5EF4-FFF2-40B4-BE49-F238E27FC236}">
                <a16:creationId xmlns:a16="http://schemas.microsoft.com/office/drawing/2014/main" id="{E7E52AA5-DBCE-4A8D-98B1-13E8250A46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7762" y="3639081"/>
            <a:ext cx="4362450" cy="2790825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8405609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C1161CDE-4547-454D-94F9-59B1EED43D0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157" y="156818"/>
            <a:ext cx="5226376" cy="810427"/>
          </a:xfrm>
        </p:spPr>
        <p:txBody>
          <a:bodyPr>
            <a:normAutofit/>
          </a:bodyPr>
          <a:lstStyle/>
          <a:p>
            <a:r>
              <a:rPr lang="en-US" altLang="ko-KR" sz="2800">
                <a:solidFill>
                  <a:schemeClr val="bg1"/>
                </a:solidFill>
              </a:rPr>
              <a:t>Server </a:t>
            </a:r>
            <a:r>
              <a:rPr lang="ko-KR" altLang="en-US" sz="2800">
                <a:solidFill>
                  <a:schemeClr val="bg1"/>
                </a:solidFill>
              </a:rPr>
              <a:t>실행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7" y="908850"/>
            <a:ext cx="430929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그림 26">
            <a:extLst>
              <a:ext uri="{FF2B5EF4-FFF2-40B4-BE49-F238E27FC236}">
                <a16:creationId xmlns:a16="http://schemas.microsoft.com/office/drawing/2014/main" id="{E8B74DE8-6263-43D0-A43C-12B6E668C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55" y="2815582"/>
            <a:ext cx="1628775" cy="1419225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8" name="제목 1">
            <a:extLst>
              <a:ext uri="{FF2B5EF4-FFF2-40B4-BE49-F238E27FC236}">
                <a16:creationId xmlns:a16="http://schemas.microsoft.com/office/drawing/2014/main" id="{7D2A299F-78DB-4CCC-A941-C7D69EF1FEDF}"/>
              </a:ext>
            </a:extLst>
          </p:cNvPr>
          <p:cNvSpPr txBox="1">
            <a:spLocks/>
          </p:cNvSpPr>
          <p:nvPr/>
        </p:nvSpPr>
        <p:spPr>
          <a:xfrm>
            <a:off x="5844872" y="5602362"/>
            <a:ext cx="6165196" cy="8965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>
              <a:solidFill>
                <a:schemeClr val="accent6">
                  <a:lumMod val="40000"/>
                  <a:lumOff val="60000"/>
                </a:schemeClr>
              </a:solidFill>
              <a:latin typeface="+mn-lt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FDE9E64F-F11B-4D89-89F3-4017E49AEC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019" y="3844015"/>
            <a:ext cx="3819525" cy="1457325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923DAF0E-13C5-4F87-BD32-720429A608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2857" y="5672052"/>
            <a:ext cx="4410075" cy="904875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1203BA63-5F43-41CB-94CB-BFA0B02B13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2028" y="5371626"/>
            <a:ext cx="3067050" cy="22860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689541B1-06B1-4991-AA46-7A6BAE9D0B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40703" y="2256870"/>
            <a:ext cx="6381750" cy="1838325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33" name="제목 1">
            <a:extLst>
              <a:ext uri="{FF2B5EF4-FFF2-40B4-BE49-F238E27FC236}">
                <a16:creationId xmlns:a16="http://schemas.microsoft.com/office/drawing/2014/main" id="{56326ED9-083B-470E-96FD-45286C8B6899}"/>
              </a:ext>
            </a:extLst>
          </p:cNvPr>
          <p:cNvSpPr txBox="1">
            <a:spLocks/>
          </p:cNvSpPr>
          <p:nvPr/>
        </p:nvSpPr>
        <p:spPr>
          <a:xfrm>
            <a:off x="6334382" y="4843512"/>
            <a:ext cx="5702687" cy="7908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Create_Process_thread </a:t>
            </a:r>
            <a:r>
              <a:rPr lang="en-US" altLang="ko-KR" sz="1800">
                <a:solidFill>
                  <a:schemeClr val="bg1"/>
                </a:solidFill>
                <a:latin typeface="+mn-lt"/>
              </a:rPr>
              <a:t>: </a:t>
            </a:r>
            <a:r>
              <a:rPr lang="en-US" altLang="ko-KR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Server::Process()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를 실행할</a:t>
            </a:r>
            <a:r>
              <a:rPr lang="en-US" altLang="ko-KR" sz="1800">
                <a:solidFill>
                  <a:schemeClr val="bg1"/>
                </a:solidFill>
                <a:latin typeface="+mn-lt"/>
              </a:rPr>
              <a:t> 				        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스레드</a:t>
            </a:r>
            <a:r>
              <a:rPr lang="en-US" altLang="ko-KR" sz="18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rPr>
              <a:t> 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생성 및 실행</a:t>
            </a:r>
            <a:endParaRPr lang="en-US" altLang="ko-KR" sz="180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590BEF23-8003-4233-802B-7A1C60AA94F2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5120544" y="4770783"/>
            <a:ext cx="1213838" cy="468146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63E9F39C-770C-4E26-BAC0-6D686F5DEA4B}"/>
              </a:ext>
            </a:extLst>
          </p:cNvPr>
          <p:cNvCxnSpPr>
            <a:cxnSpLocks/>
            <a:endCxn id="36" idx="1"/>
          </p:cNvCxnSpPr>
          <p:nvPr/>
        </p:nvCxnSpPr>
        <p:spPr>
          <a:xfrm flipV="1">
            <a:off x="2652713" y="1984680"/>
            <a:ext cx="2887989" cy="2318298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제목 1">
            <a:extLst>
              <a:ext uri="{FF2B5EF4-FFF2-40B4-BE49-F238E27FC236}">
                <a16:creationId xmlns:a16="http://schemas.microsoft.com/office/drawing/2014/main" id="{DABE02AE-1742-467A-9EFE-A8982D817520}"/>
              </a:ext>
            </a:extLst>
          </p:cNvPr>
          <p:cNvSpPr txBox="1">
            <a:spLocks/>
          </p:cNvSpPr>
          <p:nvPr/>
        </p:nvSpPr>
        <p:spPr>
          <a:xfrm>
            <a:off x="5540702" y="1791456"/>
            <a:ext cx="4108909" cy="386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Do_Connect </a:t>
            </a:r>
            <a:r>
              <a:rPr lang="en-US" altLang="ko-KR" sz="1800">
                <a:solidFill>
                  <a:schemeClr val="bg1"/>
                </a:solidFill>
                <a:latin typeface="+mn-lt"/>
              </a:rPr>
              <a:t>:</a:t>
            </a:r>
            <a:r>
              <a:rPr lang="en-US" altLang="ko-KR" sz="18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rPr>
              <a:t> </a:t>
            </a:r>
            <a:r>
              <a:rPr lang="en-US" altLang="ko-KR" sz="1800">
                <a:solidFill>
                  <a:schemeClr val="bg1"/>
                </a:solidFill>
                <a:latin typeface="+mn-lt"/>
              </a:rPr>
              <a:t>IOCP 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핸들 생성 및 등록</a:t>
            </a:r>
            <a:endParaRPr lang="en-US" altLang="ko-KR" sz="180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F0D0D3B1-C7F2-4B39-A7C6-0784E98D0472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2709026" y="4452938"/>
            <a:ext cx="2958569" cy="43264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제목 1">
            <a:extLst>
              <a:ext uri="{FF2B5EF4-FFF2-40B4-BE49-F238E27FC236}">
                <a16:creationId xmlns:a16="http://schemas.microsoft.com/office/drawing/2014/main" id="{11D38053-0A10-4534-A4A5-407F55D58CCC}"/>
              </a:ext>
            </a:extLst>
          </p:cNvPr>
          <p:cNvSpPr txBox="1">
            <a:spLocks/>
          </p:cNvSpPr>
          <p:nvPr/>
        </p:nvSpPr>
        <p:spPr>
          <a:xfrm>
            <a:off x="5667595" y="4302978"/>
            <a:ext cx="4433838" cy="386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Do_Acceptex </a:t>
            </a:r>
            <a:r>
              <a:rPr lang="en-US" altLang="ko-KR" sz="1800">
                <a:solidFill>
                  <a:schemeClr val="bg1"/>
                </a:solidFill>
                <a:latin typeface="+mn-lt"/>
              </a:rPr>
              <a:t>:</a:t>
            </a:r>
            <a:r>
              <a:rPr lang="en-US" altLang="ko-KR" sz="18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rPr>
              <a:t> </a:t>
            </a:r>
            <a:r>
              <a:rPr lang="en-US" altLang="ko-KR" sz="1800">
                <a:solidFill>
                  <a:schemeClr val="bg1"/>
                </a:solidFill>
                <a:latin typeface="+mn-lt"/>
              </a:rPr>
              <a:t>AcceptEx 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초기화 및 호출</a:t>
            </a:r>
            <a:endParaRPr lang="en-US" altLang="ko-KR" sz="180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A95E7D60-D803-4CDC-91E9-08F8C2B94F76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2709026" y="5085648"/>
            <a:ext cx="126893" cy="94570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제목 1">
            <a:extLst>
              <a:ext uri="{FF2B5EF4-FFF2-40B4-BE49-F238E27FC236}">
                <a16:creationId xmlns:a16="http://schemas.microsoft.com/office/drawing/2014/main" id="{B51B5783-E02A-42CE-AE63-2851DD9BBEFF}"/>
              </a:ext>
            </a:extLst>
          </p:cNvPr>
          <p:cNvSpPr txBox="1">
            <a:spLocks/>
          </p:cNvSpPr>
          <p:nvPr/>
        </p:nvSpPr>
        <p:spPr>
          <a:xfrm>
            <a:off x="2835919" y="5838124"/>
            <a:ext cx="3397734" cy="386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Timer_Manager::Process() 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실행</a:t>
            </a:r>
            <a:endParaRPr lang="en-US" altLang="ko-KR" sz="18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1" name="제목 1">
            <a:extLst>
              <a:ext uri="{FF2B5EF4-FFF2-40B4-BE49-F238E27FC236}">
                <a16:creationId xmlns:a16="http://schemas.microsoft.com/office/drawing/2014/main" id="{552D92A5-1C84-4B9F-903F-4931DDAE14A7}"/>
              </a:ext>
            </a:extLst>
          </p:cNvPr>
          <p:cNvSpPr txBox="1">
            <a:spLocks/>
          </p:cNvSpPr>
          <p:nvPr/>
        </p:nvSpPr>
        <p:spPr>
          <a:xfrm>
            <a:off x="119465" y="973720"/>
            <a:ext cx="7529220" cy="8104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bg1"/>
                </a:solidFill>
                <a:latin typeface="+mn-lt"/>
              </a:rPr>
              <a:t> - </a:t>
            </a:r>
            <a:r>
              <a:rPr lang="en-US" altLang="ko-KR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GetQueuedCompletionStatus()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를 실행하는 </a:t>
            </a:r>
            <a:r>
              <a:rPr lang="en-US" altLang="ko-KR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Server::Process()</a:t>
            </a:r>
            <a:r>
              <a:rPr lang="en-US" altLang="ko-KR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 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호출</a:t>
            </a:r>
            <a:endParaRPr lang="en-US" altLang="ko-KR" sz="1800">
              <a:solidFill>
                <a:schemeClr val="bg1"/>
              </a:solidFill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bg1"/>
                </a:solidFill>
                <a:latin typeface="+mn-lt"/>
              </a:rPr>
              <a:t> - </a:t>
            </a:r>
            <a:r>
              <a:rPr lang="ko-KR" altLang="en-US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타이머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를 실행하는 </a:t>
            </a:r>
            <a:r>
              <a:rPr lang="en-US" altLang="ko-KR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Timer_Manager::Process()</a:t>
            </a:r>
            <a:r>
              <a:rPr lang="ko-KR" altLang="en-US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 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호출</a:t>
            </a:r>
            <a:endParaRPr lang="en-US" altLang="ko-KR" sz="18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378842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C1161CDE-4547-454D-94F9-59B1EED43D0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157" y="156818"/>
            <a:ext cx="5226376" cy="810427"/>
          </a:xfrm>
        </p:spPr>
        <p:txBody>
          <a:bodyPr>
            <a:normAutofit/>
          </a:bodyPr>
          <a:lstStyle/>
          <a:p>
            <a:r>
              <a:rPr lang="en-US" altLang="ko-KR" sz="2800">
                <a:solidFill>
                  <a:schemeClr val="bg1"/>
                </a:solidFill>
              </a:rPr>
              <a:t>Server </a:t>
            </a:r>
            <a:r>
              <a:rPr lang="ko-KR" altLang="en-US" sz="2800">
                <a:solidFill>
                  <a:schemeClr val="bg1"/>
                </a:solidFill>
              </a:rPr>
              <a:t>실행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7" y="908850"/>
            <a:ext cx="430929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제목 1">
            <a:extLst>
              <a:ext uri="{FF2B5EF4-FFF2-40B4-BE49-F238E27FC236}">
                <a16:creationId xmlns:a16="http://schemas.microsoft.com/office/drawing/2014/main" id="{923BC33C-42CB-48A3-B3F7-155A4C51A8AB}"/>
              </a:ext>
            </a:extLst>
          </p:cNvPr>
          <p:cNvSpPr txBox="1">
            <a:spLocks/>
          </p:cNvSpPr>
          <p:nvPr/>
        </p:nvSpPr>
        <p:spPr>
          <a:xfrm>
            <a:off x="5769566" y="4991368"/>
            <a:ext cx="6165196" cy="8965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>
              <a:solidFill>
                <a:schemeClr val="accent6">
                  <a:lumMod val="40000"/>
                  <a:lumOff val="60000"/>
                </a:schemeClr>
              </a:solidFill>
              <a:latin typeface="+mn-lt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B9798044-A9BF-4AF3-B3BA-88B469C92C2C}"/>
              </a:ext>
            </a:extLst>
          </p:cNvPr>
          <p:cNvGrpSpPr/>
          <p:nvPr/>
        </p:nvGrpSpPr>
        <p:grpSpPr>
          <a:xfrm>
            <a:off x="307441" y="4737764"/>
            <a:ext cx="6376713" cy="739013"/>
            <a:chOff x="733475" y="4789768"/>
            <a:chExt cx="6376713" cy="1967432"/>
          </a:xfrm>
        </p:grpSpPr>
        <p:sp>
          <p:nvSpPr>
            <p:cNvPr id="23" name="제목 1">
              <a:extLst>
                <a:ext uri="{FF2B5EF4-FFF2-40B4-BE49-F238E27FC236}">
                  <a16:creationId xmlns:a16="http://schemas.microsoft.com/office/drawing/2014/main" id="{1AE9EB9F-5E07-4094-9FDB-61BAFF6B0DA6}"/>
                </a:ext>
              </a:extLst>
            </p:cNvPr>
            <p:cNvSpPr txBox="1">
              <a:spLocks/>
            </p:cNvSpPr>
            <p:nvPr/>
          </p:nvSpPr>
          <p:spPr>
            <a:xfrm>
              <a:off x="780117" y="4789768"/>
              <a:ext cx="6330071" cy="196743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en-US" altLang="ko-KR" sz="18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IO</a:t>
              </a:r>
              <a:r>
                <a:rPr lang="ko-KR" altLang="en-US" sz="18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가 완료된 </a:t>
              </a:r>
              <a:r>
                <a:rPr lang="en-US" altLang="ko-KR" sz="18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Overlapped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의 </a:t>
              </a:r>
              <a:r>
                <a:rPr lang="en-US" altLang="ko-KR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type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에 따라 처리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en-US" altLang="ko-KR" sz="18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keyptr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을 오브젝트의 </a:t>
              </a:r>
              <a:r>
                <a:rPr lang="ko-KR" altLang="en-US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식별 </a:t>
              </a:r>
              <a:r>
                <a:rPr lang="en-US" altLang="ko-KR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Index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로 이용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CBC1C575-79A7-4016-8401-E1EDB5BC2D95}"/>
                </a:ext>
              </a:extLst>
            </p:cNvPr>
            <p:cNvSpPr/>
            <p:nvPr/>
          </p:nvSpPr>
          <p:spPr>
            <a:xfrm flipH="1">
              <a:off x="733475" y="4789768"/>
              <a:ext cx="45719" cy="196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</p:grpSp>
      <p:pic>
        <p:nvPicPr>
          <p:cNvPr id="25" name="그림 24">
            <a:extLst>
              <a:ext uri="{FF2B5EF4-FFF2-40B4-BE49-F238E27FC236}">
                <a16:creationId xmlns:a16="http://schemas.microsoft.com/office/drawing/2014/main" id="{53BFF09F-DDFC-4907-B1DF-AA5030DCA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615" y="1486420"/>
            <a:ext cx="4571656" cy="2948152"/>
          </a:xfrm>
          <a:prstGeom prst="rect">
            <a:avLst/>
          </a:prstGeom>
          <a:ln>
            <a:solidFill>
              <a:schemeClr val="bg1"/>
            </a:solidFill>
          </a:ln>
        </p:spPr>
      </p:pic>
      <p:grpSp>
        <p:nvGrpSpPr>
          <p:cNvPr id="26" name="그룹 25">
            <a:extLst>
              <a:ext uri="{FF2B5EF4-FFF2-40B4-BE49-F238E27FC236}">
                <a16:creationId xmlns:a16="http://schemas.microsoft.com/office/drawing/2014/main" id="{D3950272-51C6-4860-9CB3-01120C81CD7D}"/>
              </a:ext>
            </a:extLst>
          </p:cNvPr>
          <p:cNvGrpSpPr/>
          <p:nvPr/>
        </p:nvGrpSpPr>
        <p:grpSpPr>
          <a:xfrm>
            <a:off x="1114533" y="6191074"/>
            <a:ext cx="6210916" cy="394809"/>
            <a:chOff x="217387" y="4789768"/>
            <a:chExt cx="6210916" cy="2112349"/>
          </a:xfrm>
        </p:grpSpPr>
        <p:sp>
          <p:nvSpPr>
            <p:cNvPr id="42" name="제목 1">
              <a:extLst>
                <a:ext uri="{FF2B5EF4-FFF2-40B4-BE49-F238E27FC236}">
                  <a16:creationId xmlns:a16="http://schemas.microsoft.com/office/drawing/2014/main" id="{C577CF67-47BC-4040-A123-E8FC5667C1AC}"/>
                </a:ext>
              </a:extLst>
            </p:cNvPr>
            <p:cNvSpPr txBox="1">
              <a:spLocks/>
            </p:cNvSpPr>
            <p:nvPr/>
          </p:nvSpPr>
          <p:spPr>
            <a:xfrm>
              <a:off x="217387" y="4789768"/>
              <a:ext cx="6165197" cy="196743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8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이벤트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의 </a:t>
              </a:r>
              <a:r>
                <a:rPr lang="en-US" altLang="ko-KR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type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에 따라 처리 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&amp;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detail </a:t>
              </a:r>
              <a:r>
                <a:rPr lang="ko-KR" altLang="en-US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메모리 해제</a:t>
              </a:r>
              <a:endParaRPr lang="en-US" altLang="ko-KR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EF807436-F02E-4C30-BDDF-C91B4BDA6B9B}"/>
                </a:ext>
              </a:extLst>
            </p:cNvPr>
            <p:cNvSpPr/>
            <p:nvPr/>
          </p:nvSpPr>
          <p:spPr>
            <a:xfrm flipH="1">
              <a:off x="6382584" y="4934684"/>
              <a:ext cx="45719" cy="19674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</p:grpSp>
      <p:pic>
        <p:nvPicPr>
          <p:cNvPr id="44" name="그림 43">
            <a:extLst>
              <a:ext uri="{FF2B5EF4-FFF2-40B4-BE49-F238E27FC236}">
                <a16:creationId xmlns:a16="http://schemas.microsoft.com/office/drawing/2014/main" id="{7E144077-33EA-4467-9213-4212AA64BB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3197" y="1535097"/>
            <a:ext cx="4539348" cy="2011204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D4F105C9-5539-4A2D-ABDB-113CB65A08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8670" y="2789436"/>
            <a:ext cx="4603964" cy="3828560"/>
          </a:xfrm>
          <a:prstGeom prst="rect">
            <a:avLst/>
          </a:prstGeom>
          <a:ln>
            <a:solidFill>
              <a:schemeClr val="bg1"/>
            </a:solidFill>
          </a:ln>
        </p:spPr>
      </p:pic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7725AA7B-97D8-4B3E-B8A7-54ECC6799541}"/>
              </a:ext>
            </a:extLst>
          </p:cNvPr>
          <p:cNvCxnSpPr>
            <a:cxnSpLocks/>
          </p:cNvCxnSpPr>
          <p:nvPr/>
        </p:nvCxnSpPr>
        <p:spPr>
          <a:xfrm>
            <a:off x="7086600" y="2405270"/>
            <a:ext cx="382070" cy="384166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8" name="제목 1">
            <a:extLst>
              <a:ext uri="{FF2B5EF4-FFF2-40B4-BE49-F238E27FC236}">
                <a16:creationId xmlns:a16="http://schemas.microsoft.com/office/drawing/2014/main" id="{930D3FE4-CECF-4B4A-B88B-CF3163C7C5DE}"/>
              </a:ext>
            </a:extLst>
          </p:cNvPr>
          <p:cNvSpPr txBox="1">
            <a:spLocks/>
          </p:cNvSpPr>
          <p:nvPr/>
        </p:nvSpPr>
        <p:spPr>
          <a:xfrm>
            <a:off x="293615" y="1015955"/>
            <a:ext cx="4571656" cy="40750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altLang="ko-KR" sz="2000" b="1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Server::Process()</a:t>
            </a:r>
            <a:endParaRPr lang="en-US" altLang="ko-KR" sz="2000" b="1" dirty="0">
              <a:solidFill>
                <a:schemeClr val="accent4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49" name="제목 1">
            <a:extLst>
              <a:ext uri="{FF2B5EF4-FFF2-40B4-BE49-F238E27FC236}">
                <a16:creationId xmlns:a16="http://schemas.microsoft.com/office/drawing/2014/main" id="{81029747-0C99-455E-A53F-56ADED30889D}"/>
              </a:ext>
            </a:extLst>
          </p:cNvPr>
          <p:cNvSpPr txBox="1">
            <a:spLocks/>
          </p:cNvSpPr>
          <p:nvPr/>
        </p:nvSpPr>
        <p:spPr>
          <a:xfrm>
            <a:off x="5462709" y="1015955"/>
            <a:ext cx="4539348" cy="40750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altLang="ko-KR" sz="2000" b="1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Timer_Manager::Process()</a:t>
            </a:r>
            <a:endParaRPr lang="en-US" altLang="ko-KR" sz="2000" b="1" dirty="0">
              <a:solidFill>
                <a:schemeClr val="accent4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E029AA5-7F78-4F03-A903-B9BB9A27E169}"/>
              </a:ext>
            </a:extLst>
          </p:cNvPr>
          <p:cNvSpPr txBox="1"/>
          <p:nvPr/>
        </p:nvSpPr>
        <p:spPr>
          <a:xfrm>
            <a:off x="9208155" y="5914076"/>
            <a:ext cx="2601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accent6"/>
                </a:solidFill>
              </a:rPr>
              <a:t>// </a:t>
            </a:r>
            <a:r>
              <a:rPr lang="ko-KR" altLang="en-US" sz="1200">
                <a:solidFill>
                  <a:schemeClr val="accent6"/>
                </a:solidFill>
              </a:rPr>
              <a:t>실행할 이벤트 반환</a:t>
            </a:r>
          </a:p>
        </p:txBody>
      </p:sp>
    </p:spTree>
    <p:extLst>
      <p:ext uri="{BB962C8B-B14F-4D97-AF65-F5344CB8AC3E}">
        <p14:creationId xmlns:p14="http://schemas.microsoft.com/office/powerpoint/2010/main" val="20115184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C1161CDE-4547-454D-94F9-59B1EED43D0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157" y="156818"/>
            <a:ext cx="5226376" cy="810427"/>
          </a:xfrm>
        </p:spPr>
        <p:txBody>
          <a:bodyPr>
            <a:normAutofit/>
          </a:bodyPr>
          <a:lstStyle/>
          <a:p>
            <a:r>
              <a:rPr lang="en-US" altLang="ko-KR" sz="2800">
                <a:solidFill>
                  <a:schemeClr val="bg1"/>
                </a:solidFill>
              </a:rPr>
              <a:t>Server </a:t>
            </a:r>
            <a:r>
              <a:rPr lang="ko-KR" altLang="en-US" sz="2800">
                <a:solidFill>
                  <a:schemeClr val="bg1"/>
                </a:solidFill>
              </a:rPr>
              <a:t>구현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7" y="908850"/>
            <a:ext cx="453789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3574B31-B482-4DB7-A5A3-81737AE4FE4B}"/>
              </a:ext>
            </a:extLst>
          </p:cNvPr>
          <p:cNvSpPr txBox="1"/>
          <p:nvPr/>
        </p:nvSpPr>
        <p:spPr>
          <a:xfrm>
            <a:off x="1125976" y="2370857"/>
            <a:ext cx="2961067" cy="28028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>
                <a:solidFill>
                  <a:schemeClr val="bg1"/>
                </a:solidFill>
              </a:rPr>
              <a:t>클라이언트 로그인</a:t>
            </a:r>
            <a:endParaRPr lang="en-US" altLang="ko-KR" sz="200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>
                <a:solidFill>
                  <a:schemeClr val="bg1"/>
                </a:solidFill>
              </a:rPr>
              <a:t>클라이언트 로그아웃</a:t>
            </a:r>
            <a:endParaRPr lang="en-US" altLang="ko-KR" sz="200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>
                <a:solidFill>
                  <a:schemeClr val="bg1"/>
                </a:solidFill>
              </a:rPr>
              <a:t>오브젝트 이동</a:t>
            </a:r>
            <a:endParaRPr lang="en-US" altLang="ko-KR" sz="200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>
                <a:solidFill>
                  <a:schemeClr val="bg1"/>
                </a:solidFill>
              </a:rPr>
              <a:t>클라이언트 이동</a:t>
            </a:r>
            <a:endParaRPr lang="en-US" altLang="ko-KR" sz="200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>
                <a:solidFill>
                  <a:schemeClr val="bg1"/>
                </a:solidFill>
              </a:rPr>
              <a:t>클라이언트 이동 수신</a:t>
            </a:r>
            <a:endParaRPr lang="en-US" altLang="ko-KR" sz="200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>
                <a:solidFill>
                  <a:schemeClr val="bg1"/>
                </a:solidFill>
              </a:rPr>
              <a:t>몬스터 이동</a:t>
            </a:r>
          </a:p>
        </p:txBody>
      </p:sp>
    </p:spTree>
    <p:extLst>
      <p:ext uri="{BB962C8B-B14F-4D97-AF65-F5344CB8AC3E}">
        <p14:creationId xmlns:p14="http://schemas.microsoft.com/office/powerpoint/2010/main" val="41954783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C1161CDE-4547-454D-94F9-59B1EED43D0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157" y="156818"/>
            <a:ext cx="5226376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클라이언트 로그인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9" y="908850"/>
            <a:ext cx="549204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1D36D8D7-43D2-41F6-85E6-F23725A1F765}"/>
              </a:ext>
            </a:extLst>
          </p:cNvPr>
          <p:cNvSpPr/>
          <p:nvPr/>
        </p:nvSpPr>
        <p:spPr>
          <a:xfrm>
            <a:off x="2230016" y="1514120"/>
            <a:ext cx="2033776" cy="386470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클라이언트</a:t>
            </a:r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ko-KR" altLang="en-US" sz="160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9F00C3EF-DA80-463E-AB43-44F950F4D75F}"/>
              </a:ext>
            </a:extLst>
          </p:cNvPr>
          <p:cNvSpPr/>
          <p:nvPr/>
        </p:nvSpPr>
        <p:spPr>
          <a:xfrm>
            <a:off x="2323780" y="1705431"/>
            <a:ext cx="1846248" cy="41640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로그인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8D09EC67-30AA-429B-B2F7-7DCBA0C4E2A2}"/>
              </a:ext>
            </a:extLst>
          </p:cNvPr>
          <p:cNvSpPr/>
          <p:nvPr/>
        </p:nvSpPr>
        <p:spPr>
          <a:xfrm>
            <a:off x="8087468" y="1514120"/>
            <a:ext cx="2033776" cy="418743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서버</a:t>
            </a:r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ko-KR" altLang="en-US" sz="160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BD4A417A-46E2-41E5-ABBB-CD027C2EDE55}"/>
              </a:ext>
            </a:extLst>
          </p:cNvPr>
          <p:cNvSpPr/>
          <p:nvPr/>
        </p:nvSpPr>
        <p:spPr>
          <a:xfrm>
            <a:off x="8181232" y="1705431"/>
            <a:ext cx="1846248" cy="41640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Process_Accept()</a:t>
            </a:r>
            <a:endParaRPr lang="ko-KR" altLang="en-US" sz="160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6FE01698-4D50-450F-8921-F440FE766373}"/>
              </a:ext>
            </a:extLst>
          </p:cNvPr>
          <p:cNvCxnSpPr>
            <a:cxnSpLocks/>
            <a:stCxn id="28" idx="3"/>
            <a:endCxn id="30" idx="1"/>
          </p:cNvCxnSpPr>
          <p:nvPr/>
        </p:nvCxnSpPr>
        <p:spPr>
          <a:xfrm>
            <a:off x="4170028" y="1913632"/>
            <a:ext cx="4011204" cy="0"/>
          </a:xfrm>
          <a:prstGeom prst="straightConnector1">
            <a:avLst/>
          </a:prstGeom>
          <a:ln>
            <a:solidFill>
              <a:schemeClr val="bg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05F6B1F1-ED9C-4496-8B8A-1B054FA9C1F4}"/>
              </a:ext>
            </a:extLst>
          </p:cNvPr>
          <p:cNvSpPr/>
          <p:nvPr/>
        </p:nvSpPr>
        <p:spPr>
          <a:xfrm>
            <a:off x="8181232" y="2523541"/>
            <a:ext cx="1846248" cy="123614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접속</a:t>
            </a:r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ko-KR" altLang="en-US" sz="160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35611ECA-0C15-4D87-8EF7-484B4E90099E}"/>
              </a:ext>
            </a:extLst>
          </p:cNvPr>
          <p:cNvSpPr/>
          <p:nvPr/>
        </p:nvSpPr>
        <p:spPr>
          <a:xfrm>
            <a:off x="9126113" y="3216591"/>
            <a:ext cx="813589" cy="32254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accent3">
                    <a:lumMod val="75000"/>
                  </a:schemeClr>
                </a:solidFill>
              </a:rPr>
              <a:t>실패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79C56EEA-3BF0-4015-A6ED-075FED6A040C}"/>
              </a:ext>
            </a:extLst>
          </p:cNvPr>
          <p:cNvSpPr/>
          <p:nvPr/>
        </p:nvSpPr>
        <p:spPr>
          <a:xfrm>
            <a:off x="8272457" y="2848375"/>
            <a:ext cx="813590" cy="32254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accent3">
                    <a:lumMod val="75000"/>
                  </a:schemeClr>
                </a:solidFill>
              </a:rPr>
              <a:t>성공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A8EB6BAC-20D3-48CB-AE7A-021C02237639}"/>
              </a:ext>
            </a:extLst>
          </p:cNvPr>
          <p:cNvSpPr/>
          <p:nvPr/>
        </p:nvSpPr>
        <p:spPr>
          <a:xfrm>
            <a:off x="2323780" y="2523541"/>
            <a:ext cx="1846248" cy="123614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접속</a:t>
            </a:r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ko-KR" altLang="en-US" sz="1600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BA85D025-19C3-4AEE-8A9C-5D3591E42B7E}"/>
              </a:ext>
            </a:extLst>
          </p:cNvPr>
          <p:cNvSpPr/>
          <p:nvPr/>
        </p:nvSpPr>
        <p:spPr>
          <a:xfrm>
            <a:off x="3268661" y="3216591"/>
            <a:ext cx="813589" cy="32254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accent3">
                    <a:lumMod val="75000"/>
                  </a:schemeClr>
                </a:solidFill>
              </a:rPr>
              <a:t>실패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B76129F9-B622-437E-BAAA-DD6E9F58F5A8}"/>
              </a:ext>
            </a:extLst>
          </p:cNvPr>
          <p:cNvSpPr/>
          <p:nvPr/>
        </p:nvSpPr>
        <p:spPr>
          <a:xfrm>
            <a:off x="2415005" y="2848375"/>
            <a:ext cx="813590" cy="32254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accent3">
                    <a:lumMod val="75000"/>
                  </a:schemeClr>
                </a:solidFill>
              </a:rPr>
              <a:t>성공</a:t>
            </a: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A3C406DE-23DE-45AA-890C-A0F475907E8E}"/>
              </a:ext>
            </a:extLst>
          </p:cNvPr>
          <p:cNvCxnSpPr>
            <a:cxnSpLocks/>
            <a:stCxn id="33" idx="1"/>
            <a:endCxn id="36" idx="3"/>
          </p:cNvCxnSpPr>
          <p:nvPr/>
        </p:nvCxnSpPr>
        <p:spPr>
          <a:xfrm flipH="1">
            <a:off x="4082250" y="3377863"/>
            <a:ext cx="5043863" cy="0"/>
          </a:xfrm>
          <a:prstGeom prst="straightConnector1">
            <a:avLst/>
          </a:prstGeom>
          <a:ln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0E1776DC-4F71-4C2C-A287-364F0FCB2867}"/>
              </a:ext>
            </a:extLst>
          </p:cNvPr>
          <p:cNvCxnSpPr>
            <a:cxnSpLocks/>
            <a:stCxn id="34" idx="1"/>
            <a:endCxn id="37" idx="3"/>
          </p:cNvCxnSpPr>
          <p:nvPr/>
        </p:nvCxnSpPr>
        <p:spPr>
          <a:xfrm flipH="1">
            <a:off x="3228595" y="3009647"/>
            <a:ext cx="5043862" cy="0"/>
          </a:xfrm>
          <a:prstGeom prst="straightConnector1">
            <a:avLst/>
          </a:prstGeom>
          <a:ln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E25EAF8D-3090-488F-8A0C-B713CD877412}"/>
              </a:ext>
            </a:extLst>
          </p:cNvPr>
          <p:cNvSpPr/>
          <p:nvPr/>
        </p:nvSpPr>
        <p:spPr>
          <a:xfrm>
            <a:off x="8181232" y="4220334"/>
            <a:ext cx="1846248" cy="138884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Near_set</a:t>
            </a:r>
          </a:p>
          <a:p>
            <a:pPr algn="ctr"/>
            <a:r>
              <a:rPr lang="ko-KR" altLang="en-US" sz="1600"/>
              <a:t>업데이트</a:t>
            </a:r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ko-KR" altLang="en-US" sz="1600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C01A6E9E-65E0-4A7E-9A15-A19C1AC021D8}"/>
              </a:ext>
            </a:extLst>
          </p:cNvPr>
          <p:cNvSpPr/>
          <p:nvPr/>
        </p:nvSpPr>
        <p:spPr>
          <a:xfrm>
            <a:off x="8292459" y="5182609"/>
            <a:ext cx="1623795" cy="32254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accent3">
                    <a:lumMod val="75000"/>
                  </a:schemeClr>
                </a:solidFill>
              </a:rPr>
              <a:t>이외의 오브젝트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D7458B6D-465E-4657-B15B-4238F542D9C6}"/>
              </a:ext>
            </a:extLst>
          </p:cNvPr>
          <p:cNvSpPr/>
          <p:nvPr/>
        </p:nvSpPr>
        <p:spPr>
          <a:xfrm>
            <a:off x="8292458" y="4730575"/>
            <a:ext cx="1623796" cy="32254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accent3">
                    <a:lumMod val="75000"/>
                  </a:schemeClr>
                </a:solidFill>
              </a:rPr>
              <a:t>클라이언트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0CF3463D-0788-4635-910E-BE78025F5294}"/>
              </a:ext>
            </a:extLst>
          </p:cNvPr>
          <p:cNvSpPr/>
          <p:nvPr/>
        </p:nvSpPr>
        <p:spPr>
          <a:xfrm>
            <a:off x="2230016" y="5778336"/>
            <a:ext cx="2033776" cy="61576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주변 클라이언트</a:t>
            </a:r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ko-KR" altLang="en-US" sz="160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1DFFBA5C-C412-4BBD-852A-AB93424522D5}"/>
              </a:ext>
            </a:extLst>
          </p:cNvPr>
          <p:cNvCxnSpPr>
            <a:cxnSpLocks/>
            <a:stCxn id="50" idx="1"/>
            <a:endCxn id="53" idx="3"/>
          </p:cNvCxnSpPr>
          <p:nvPr/>
        </p:nvCxnSpPr>
        <p:spPr>
          <a:xfrm flipH="1" flipV="1">
            <a:off x="4170028" y="4890579"/>
            <a:ext cx="4122430" cy="1268"/>
          </a:xfrm>
          <a:prstGeom prst="straightConnector1">
            <a:avLst/>
          </a:prstGeom>
          <a:ln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5A7894BF-DF48-4030-A53F-EF5A1477641A}"/>
              </a:ext>
            </a:extLst>
          </p:cNvPr>
          <p:cNvSpPr/>
          <p:nvPr/>
        </p:nvSpPr>
        <p:spPr>
          <a:xfrm>
            <a:off x="2323780" y="4682379"/>
            <a:ext cx="1846248" cy="4164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ProcessPacket()</a:t>
            </a:r>
            <a:endParaRPr lang="ko-KR" altLang="en-US" sz="1600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EE5E9C54-E083-4FFB-8E3C-117C5FE0028B}"/>
              </a:ext>
            </a:extLst>
          </p:cNvPr>
          <p:cNvSpPr/>
          <p:nvPr/>
        </p:nvSpPr>
        <p:spPr>
          <a:xfrm>
            <a:off x="2323780" y="5892678"/>
            <a:ext cx="1846248" cy="4164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업데이트</a:t>
            </a:r>
          </a:p>
        </p:txBody>
      </p: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B0982828-A433-4145-8234-0E66C060D2CC}"/>
              </a:ext>
            </a:extLst>
          </p:cNvPr>
          <p:cNvCxnSpPr>
            <a:cxnSpLocks/>
            <a:stCxn id="50" idx="1"/>
            <a:endCxn id="54" idx="3"/>
          </p:cNvCxnSpPr>
          <p:nvPr/>
        </p:nvCxnSpPr>
        <p:spPr>
          <a:xfrm rot="10800000" flipV="1">
            <a:off x="4170028" y="4891846"/>
            <a:ext cx="4122430" cy="1209031"/>
          </a:xfrm>
          <a:prstGeom prst="bentConnector3">
            <a:avLst>
              <a:gd name="adj1" fmla="val 11118"/>
            </a:avLst>
          </a:prstGeom>
          <a:ln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FFE19CAA-38C5-475C-B389-79ED6E43D2C0}"/>
              </a:ext>
            </a:extLst>
          </p:cNvPr>
          <p:cNvCxnSpPr>
            <a:cxnSpLocks/>
            <a:stCxn id="32" idx="2"/>
            <a:endCxn id="40" idx="0"/>
          </p:cNvCxnSpPr>
          <p:nvPr/>
        </p:nvCxnSpPr>
        <p:spPr>
          <a:xfrm>
            <a:off x="9104356" y="3759681"/>
            <a:ext cx="0" cy="46065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B4A1F53B-03C4-46D7-9DE8-70E7484029F0}"/>
              </a:ext>
            </a:extLst>
          </p:cNvPr>
          <p:cNvSpPr txBox="1"/>
          <p:nvPr/>
        </p:nvSpPr>
        <p:spPr>
          <a:xfrm>
            <a:off x="5224293" y="2706131"/>
            <a:ext cx="2033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SCP_LOGIN_SUCCESS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6838C4A-8EDA-466F-861B-0D3D6CDEEEF9}"/>
              </a:ext>
            </a:extLst>
          </p:cNvPr>
          <p:cNvSpPr txBox="1"/>
          <p:nvPr/>
        </p:nvSpPr>
        <p:spPr>
          <a:xfrm>
            <a:off x="5254443" y="3094210"/>
            <a:ext cx="1884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SCP_LOGIN_FAILURE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BFF5069-6F3F-4276-8239-90FA6841B360}"/>
              </a:ext>
            </a:extLst>
          </p:cNvPr>
          <p:cNvSpPr txBox="1"/>
          <p:nvPr/>
        </p:nvSpPr>
        <p:spPr>
          <a:xfrm>
            <a:off x="4480938" y="4582802"/>
            <a:ext cx="34365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SCP_PLAYER_SIGHT_IN(</a:t>
            </a:r>
            <a:r>
              <a:rPr lang="ko-KR" altLang="en-US" sz="1400">
                <a:solidFill>
                  <a:schemeClr val="bg1"/>
                </a:solidFill>
              </a:rPr>
              <a:t>주변 클라이언트</a:t>
            </a:r>
            <a:r>
              <a:rPr lang="en-US" altLang="ko-KR" sz="1400">
                <a:solidFill>
                  <a:schemeClr val="bg1"/>
                </a:solidFill>
              </a:rPr>
              <a:t>)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A5D12EE-6D7C-4FC4-84A5-FDC9899DFEEE}"/>
              </a:ext>
            </a:extLst>
          </p:cNvPr>
          <p:cNvSpPr txBox="1"/>
          <p:nvPr/>
        </p:nvSpPr>
        <p:spPr>
          <a:xfrm>
            <a:off x="4613484" y="5793101"/>
            <a:ext cx="30309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SCP_PLAYER_SIGHT_IN(</a:t>
            </a:r>
            <a:r>
              <a:rPr lang="ko-KR" altLang="en-US" sz="1400">
                <a:solidFill>
                  <a:schemeClr val="bg1"/>
                </a:solidFill>
              </a:rPr>
              <a:t>클라이언트</a:t>
            </a:r>
            <a:r>
              <a:rPr lang="en-US" altLang="ko-KR" sz="1400">
                <a:solidFill>
                  <a:schemeClr val="bg1"/>
                </a:solidFill>
              </a:rPr>
              <a:t>)</a:t>
            </a:r>
            <a:endParaRPr lang="ko-KR" altLang="en-US" sz="1400">
              <a:solidFill>
                <a:schemeClr val="bg1"/>
              </a:solidFill>
            </a:endParaRP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7979BEBC-4787-49FB-BC68-68EACA1D1B2C}"/>
              </a:ext>
            </a:extLst>
          </p:cNvPr>
          <p:cNvCxnSpPr>
            <a:cxnSpLocks/>
            <a:stCxn id="30" idx="2"/>
            <a:endCxn id="32" idx="0"/>
          </p:cNvCxnSpPr>
          <p:nvPr/>
        </p:nvCxnSpPr>
        <p:spPr>
          <a:xfrm>
            <a:off x="9104356" y="2121833"/>
            <a:ext cx="0" cy="40170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1017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C1161CDE-4547-454D-94F9-59B1EED43D0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2124AF5-9429-48A8-AE90-89473829ED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4338" y="1632747"/>
            <a:ext cx="6115050" cy="4371975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157" y="156818"/>
            <a:ext cx="5226376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클라이언트 로그인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8" y="908850"/>
            <a:ext cx="518393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7F81F583-2470-4D81-BA0F-88AD105D597B}"/>
              </a:ext>
            </a:extLst>
          </p:cNvPr>
          <p:cNvGrpSpPr/>
          <p:nvPr/>
        </p:nvGrpSpPr>
        <p:grpSpPr>
          <a:xfrm>
            <a:off x="198990" y="1641199"/>
            <a:ext cx="5267326" cy="714375"/>
            <a:chOff x="268563" y="1291809"/>
            <a:chExt cx="5267326" cy="714375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68EBBCA1-5EC4-4958-9388-C86EBE441E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8563" y="1291809"/>
              <a:ext cx="5267325" cy="714375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A7F3A4E-AAFA-476A-ABA5-0CE336712458}"/>
                </a:ext>
              </a:extLst>
            </p:cNvPr>
            <p:cNvSpPr txBox="1"/>
            <p:nvPr/>
          </p:nvSpPr>
          <p:spPr>
            <a:xfrm>
              <a:off x="2832652" y="1314230"/>
              <a:ext cx="2703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클라이언트 로그인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8F31163F-458D-420C-9510-B2B9451E320B}"/>
              </a:ext>
            </a:extLst>
          </p:cNvPr>
          <p:cNvSpPr txBox="1"/>
          <p:nvPr/>
        </p:nvSpPr>
        <p:spPr>
          <a:xfrm>
            <a:off x="9609931" y="1661081"/>
            <a:ext cx="2367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서버 </a:t>
            </a:r>
            <a:r>
              <a:rPr lang="en-US" altLang="ko-KR">
                <a:solidFill>
                  <a:schemeClr val="accent4">
                    <a:lumMod val="60000"/>
                    <a:lumOff val="40000"/>
                  </a:schemeClr>
                </a:solidFill>
              </a:rPr>
              <a:t>Process_Accept()</a:t>
            </a:r>
            <a:endParaRPr lang="ko-KR" alt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95C1D26-6CBE-41C8-9897-BFFE4E79C0B0}"/>
              </a:ext>
            </a:extLst>
          </p:cNvPr>
          <p:cNvSpPr txBox="1"/>
          <p:nvPr/>
        </p:nvSpPr>
        <p:spPr>
          <a:xfrm>
            <a:off x="9507511" y="4175450"/>
            <a:ext cx="255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accent6"/>
                </a:solidFill>
              </a:rPr>
              <a:t>// </a:t>
            </a:r>
            <a:r>
              <a:rPr lang="ko-KR" altLang="en-US" sz="1200">
                <a:solidFill>
                  <a:schemeClr val="accent6"/>
                </a:solidFill>
              </a:rPr>
              <a:t>오브젝트</a:t>
            </a:r>
            <a:r>
              <a:rPr lang="en-US" altLang="ko-KR" sz="1200">
                <a:solidFill>
                  <a:schemeClr val="accent6"/>
                </a:solidFill>
              </a:rPr>
              <a:t>(client)</a:t>
            </a:r>
            <a:r>
              <a:rPr lang="ko-KR" altLang="en-US" sz="1200">
                <a:solidFill>
                  <a:schemeClr val="accent6"/>
                </a:solidFill>
              </a:rPr>
              <a:t> 생성 및 초기화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986E566-3E59-46A8-BBD6-2D3C87B8607C}"/>
              </a:ext>
            </a:extLst>
          </p:cNvPr>
          <p:cNvSpPr txBox="1"/>
          <p:nvPr/>
        </p:nvSpPr>
        <p:spPr>
          <a:xfrm>
            <a:off x="8847037" y="4666384"/>
            <a:ext cx="3150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accent6"/>
                </a:solidFill>
              </a:rPr>
              <a:t>// client</a:t>
            </a:r>
            <a:r>
              <a:rPr lang="ko-KR" altLang="en-US" sz="1200">
                <a:solidFill>
                  <a:schemeClr val="accent6"/>
                </a:solidFill>
              </a:rPr>
              <a:t> 이동 타이머 생성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CD3B64E-0D5B-431B-AE9E-54D2620E4188}"/>
              </a:ext>
            </a:extLst>
          </p:cNvPr>
          <p:cNvSpPr txBox="1"/>
          <p:nvPr/>
        </p:nvSpPr>
        <p:spPr>
          <a:xfrm>
            <a:off x="8064395" y="4334879"/>
            <a:ext cx="3150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accent6"/>
                </a:solidFill>
              </a:rPr>
              <a:t>// client </a:t>
            </a:r>
            <a:r>
              <a:rPr lang="ko-KR" altLang="en-US" sz="1200">
                <a:solidFill>
                  <a:schemeClr val="accent6"/>
                </a:solidFill>
              </a:rPr>
              <a:t>오브젝트</a:t>
            </a:r>
            <a:r>
              <a:rPr lang="en-US" altLang="ko-KR" sz="1200">
                <a:solidFill>
                  <a:schemeClr val="accent6"/>
                </a:solidFill>
              </a:rPr>
              <a:t> </a:t>
            </a:r>
            <a:r>
              <a:rPr lang="ko-KR" altLang="en-US" sz="1200">
                <a:solidFill>
                  <a:schemeClr val="accent6"/>
                </a:solidFill>
              </a:rPr>
              <a:t>등록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240C128-0FBB-4723-9F28-1486C9B29960}"/>
              </a:ext>
            </a:extLst>
          </p:cNvPr>
          <p:cNvSpPr txBox="1"/>
          <p:nvPr/>
        </p:nvSpPr>
        <p:spPr>
          <a:xfrm>
            <a:off x="8328921" y="2611512"/>
            <a:ext cx="3596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accent6"/>
                </a:solidFill>
              </a:rPr>
              <a:t>// </a:t>
            </a:r>
            <a:r>
              <a:rPr lang="ko-KR" altLang="en-US" sz="1200">
                <a:solidFill>
                  <a:schemeClr val="accent6"/>
                </a:solidFill>
              </a:rPr>
              <a:t>로그인 접속 가능 여부 확인</a:t>
            </a:r>
            <a:endParaRPr lang="en-US" altLang="ko-KR" sz="1200">
              <a:solidFill>
                <a:schemeClr val="accent6"/>
              </a:solidFill>
            </a:endParaRPr>
          </a:p>
          <a:p>
            <a:r>
              <a:rPr lang="en-US" altLang="ko-KR" sz="1200">
                <a:solidFill>
                  <a:schemeClr val="accent6"/>
                </a:solidFill>
              </a:rPr>
              <a:t>  	Pop() </a:t>
            </a:r>
            <a:r>
              <a:rPr lang="ko-KR" altLang="en-US" sz="1200">
                <a:solidFill>
                  <a:schemeClr val="accent6"/>
                </a:solidFill>
              </a:rPr>
              <a:t>결과 </a:t>
            </a:r>
            <a:r>
              <a:rPr lang="en-US" altLang="ko-KR" sz="1200">
                <a:solidFill>
                  <a:schemeClr val="accent6"/>
                </a:solidFill>
              </a:rPr>
              <a:t>	- </a:t>
            </a:r>
            <a:r>
              <a:rPr lang="ko-KR" altLang="en-US" sz="1200">
                <a:solidFill>
                  <a:schemeClr val="accent6"/>
                </a:solidFill>
              </a:rPr>
              <a:t>가능한 경우 </a:t>
            </a:r>
            <a:r>
              <a:rPr lang="en-US" altLang="ko-KR" sz="1200">
                <a:solidFill>
                  <a:schemeClr val="accent6"/>
                </a:solidFill>
              </a:rPr>
              <a:t>: index</a:t>
            </a:r>
          </a:p>
          <a:p>
            <a:r>
              <a:rPr lang="en-US" altLang="ko-KR" sz="1200">
                <a:solidFill>
                  <a:schemeClr val="accent6"/>
                </a:solidFill>
              </a:rPr>
              <a:t> 		- </a:t>
            </a:r>
            <a:r>
              <a:rPr lang="ko-KR" altLang="en-US" sz="1200">
                <a:solidFill>
                  <a:schemeClr val="accent6"/>
                </a:solidFill>
              </a:rPr>
              <a:t>불가능한 경우 </a:t>
            </a:r>
            <a:r>
              <a:rPr lang="en-US" altLang="ko-KR" sz="1200">
                <a:solidFill>
                  <a:schemeClr val="accent6"/>
                </a:solidFill>
              </a:rPr>
              <a:t>: -1</a:t>
            </a:r>
            <a:endParaRPr lang="ko-KR" altLang="en-US" sz="1200">
              <a:solidFill>
                <a:schemeClr val="accent6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F16288D-3228-452B-A420-EE885658D59C}"/>
              </a:ext>
            </a:extLst>
          </p:cNvPr>
          <p:cNvSpPr txBox="1"/>
          <p:nvPr/>
        </p:nvSpPr>
        <p:spPr>
          <a:xfrm>
            <a:off x="7278414" y="2270530"/>
            <a:ext cx="2601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accent6"/>
                </a:solidFill>
              </a:rPr>
              <a:t>// AcceptEx </a:t>
            </a:r>
            <a:r>
              <a:rPr lang="ko-KR" altLang="en-US" sz="1200">
                <a:solidFill>
                  <a:schemeClr val="accent6"/>
                </a:solidFill>
              </a:rPr>
              <a:t>초기화 및 호출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9C18834-CA9C-4F62-A50E-D8D84D875691}"/>
              </a:ext>
            </a:extLst>
          </p:cNvPr>
          <p:cNvSpPr txBox="1"/>
          <p:nvPr/>
        </p:nvSpPr>
        <p:spPr>
          <a:xfrm>
            <a:off x="7240208" y="3308201"/>
            <a:ext cx="2601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accent6"/>
                </a:solidFill>
              </a:rPr>
              <a:t>// </a:t>
            </a:r>
            <a:r>
              <a:rPr lang="ko-KR" altLang="en-US" sz="1200">
                <a:solidFill>
                  <a:schemeClr val="accent6"/>
                </a:solidFill>
              </a:rPr>
              <a:t>로그인 접속 실패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24F79E0-773A-42B8-A3C1-4C93F9D58B49}"/>
              </a:ext>
            </a:extLst>
          </p:cNvPr>
          <p:cNvSpPr txBox="1"/>
          <p:nvPr/>
        </p:nvSpPr>
        <p:spPr>
          <a:xfrm>
            <a:off x="6763507" y="3818735"/>
            <a:ext cx="2601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accent6"/>
                </a:solidFill>
              </a:rPr>
              <a:t>// </a:t>
            </a:r>
            <a:r>
              <a:rPr lang="ko-KR" altLang="en-US" sz="1200">
                <a:solidFill>
                  <a:schemeClr val="accent6"/>
                </a:solidFill>
              </a:rPr>
              <a:t>로그인 접속 성공</a:t>
            </a:r>
          </a:p>
        </p:txBody>
      </p:sp>
      <p:sp>
        <p:nvSpPr>
          <p:cNvPr id="67" name="화살표: 아래쪽 66">
            <a:extLst>
              <a:ext uri="{FF2B5EF4-FFF2-40B4-BE49-F238E27FC236}">
                <a16:creationId xmlns:a16="http://schemas.microsoft.com/office/drawing/2014/main" id="{B94F9FCD-2BC7-4504-B06E-4548010B7807}"/>
              </a:ext>
            </a:extLst>
          </p:cNvPr>
          <p:cNvSpPr/>
          <p:nvPr/>
        </p:nvSpPr>
        <p:spPr>
          <a:xfrm rot="16200000">
            <a:off x="5574701" y="1872557"/>
            <a:ext cx="214305" cy="227714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69D27CD-25D9-4292-B0CF-5285D00BAC13}"/>
              </a:ext>
            </a:extLst>
          </p:cNvPr>
          <p:cNvSpPr txBox="1"/>
          <p:nvPr/>
        </p:nvSpPr>
        <p:spPr>
          <a:xfrm>
            <a:off x="173256" y="2675536"/>
            <a:ext cx="5507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bg1"/>
                </a:solidFill>
              </a:rPr>
              <a:t>Acceptsocket</a:t>
            </a:r>
            <a:r>
              <a:rPr lang="ko-KR" altLang="en-US">
                <a:solidFill>
                  <a:schemeClr val="bg1"/>
                </a:solidFill>
              </a:rPr>
              <a:t>을 </a:t>
            </a:r>
            <a:r>
              <a:rPr lang="en-US" altLang="ko-KR">
                <a:solidFill>
                  <a:schemeClr val="bg1"/>
                </a:solidFill>
              </a:rPr>
              <a:t>client_socket</a:t>
            </a:r>
            <a:r>
              <a:rPr lang="ko-KR" altLang="en-US">
                <a:solidFill>
                  <a:schemeClr val="bg1"/>
                </a:solidFill>
              </a:rPr>
              <a:t>에 저장한 후</a:t>
            </a:r>
            <a:r>
              <a:rPr lang="en-US" altLang="ko-KR">
                <a:solidFill>
                  <a:schemeClr val="bg1"/>
                </a:solidFill>
              </a:rPr>
              <a:t>, </a:t>
            </a:r>
          </a:p>
          <a:p>
            <a:pPr algn="r"/>
            <a:r>
              <a:rPr lang="ko-KR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바로 </a:t>
            </a:r>
            <a:r>
              <a:rPr lang="en-US" altLang="ko-KR">
                <a:solidFill>
                  <a:schemeClr val="accent2">
                    <a:lumMod val="60000"/>
                    <a:lumOff val="40000"/>
                  </a:schemeClr>
                </a:solidFill>
              </a:rPr>
              <a:t>AcceptEx()</a:t>
            </a:r>
            <a:r>
              <a:rPr lang="ko-KR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를 호출</a:t>
            </a:r>
            <a:r>
              <a:rPr lang="ko-KR" altLang="en-US">
                <a:solidFill>
                  <a:schemeClr val="bg1"/>
                </a:solidFill>
              </a:rPr>
              <a:t>해 </a:t>
            </a:r>
            <a:endParaRPr lang="en-US" altLang="ko-KR">
              <a:solidFill>
                <a:schemeClr val="bg1"/>
              </a:solidFill>
            </a:endParaRPr>
          </a:p>
          <a:p>
            <a:pPr algn="r"/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다른 클라이언트의 로그인을 준비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0E7371B-C656-4A78-A6AA-1D557F4AC31F}"/>
              </a:ext>
            </a:extLst>
          </p:cNvPr>
          <p:cNvSpPr txBox="1"/>
          <p:nvPr/>
        </p:nvSpPr>
        <p:spPr>
          <a:xfrm>
            <a:off x="198017" y="3909491"/>
            <a:ext cx="54417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오브젝트 생성 및 초기화</a:t>
            </a:r>
            <a:r>
              <a:rPr lang="en-US" altLang="ko-KR">
                <a:solidFill>
                  <a:schemeClr val="accent2">
                    <a:lumMod val="60000"/>
                    <a:lumOff val="40000"/>
                  </a:schemeClr>
                </a:solidFill>
              </a:rPr>
              <a:t>(MSSQL)(x)</a:t>
            </a:r>
            <a:r>
              <a:rPr lang="ko-KR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>
                <a:solidFill>
                  <a:schemeClr val="bg1"/>
                </a:solidFill>
              </a:rPr>
              <a:t>→</a:t>
            </a:r>
          </a:p>
          <a:p>
            <a:pPr algn="r"/>
            <a:r>
              <a:rPr lang="en-US" altLang="ko-KR">
                <a:solidFill>
                  <a:schemeClr val="bg1"/>
                </a:solidFill>
              </a:rPr>
              <a:t> </a:t>
            </a:r>
            <a:r>
              <a:rPr lang="en-US" altLang="ko-KR">
                <a:solidFill>
                  <a:schemeClr val="accent2">
                    <a:lumMod val="60000"/>
                    <a:lumOff val="40000"/>
                  </a:schemeClr>
                </a:solidFill>
              </a:rPr>
              <a:t>ObjMgr</a:t>
            </a:r>
            <a:r>
              <a:rPr lang="ko-KR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에 추가</a:t>
            </a:r>
            <a:r>
              <a:rPr lang="ko-KR" altLang="en-US">
                <a:solidFill>
                  <a:schemeClr val="bg1"/>
                </a:solidFill>
              </a:rPr>
              <a:t> 순서로 </a:t>
            </a:r>
            <a:endParaRPr lang="en-US" altLang="ko-KR">
              <a:solidFill>
                <a:schemeClr val="bg1"/>
              </a:solidFill>
            </a:endParaRPr>
          </a:p>
          <a:p>
            <a:pPr algn="r"/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클라이언트 오브젝트를 생성</a:t>
            </a:r>
            <a:r>
              <a:rPr lang="ko-KR" altLang="en-US">
                <a:solidFill>
                  <a:schemeClr val="bg1"/>
                </a:solidFill>
              </a:rPr>
              <a:t>   </a:t>
            </a:r>
            <a:r>
              <a:rPr lang="en-US" altLang="ko-KR">
                <a:solidFill>
                  <a:schemeClr val="bg1"/>
                </a:solidFill>
              </a:rPr>
              <a:t> 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0F8CDDD-ADD8-4F68-AEAC-63DA40F4F8D1}"/>
              </a:ext>
            </a:extLst>
          </p:cNvPr>
          <p:cNvSpPr txBox="1"/>
          <p:nvPr/>
        </p:nvSpPr>
        <p:spPr>
          <a:xfrm>
            <a:off x="227803" y="5342648"/>
            <a:ext cx="5441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>
                <a:solidFill>
                  <a:schemeClr val="bg1"/>
                </a:solidFill>
              </a:rPr>
              <a:t>서버는 </a:t>
            </a:r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클라이언트의 로그인 작업이 끝난 이후</a:t>
            </a:r>
            <a:r>
              <a:rPr lang="en-US" altLang="ko-KR">
                <a:solidFill>
                  <a:schemeClr val="bg1"/>
                </a:solidFill>
              </a:rPr>
              <a:t>,</a:t>
            </a:r>
            <a:r>
              <a:rPr lang="ko-KR" altLang="en-US">
                <a:solidFill>
                  <a:schemeClr val="bg1"/>
                </a:solidFill>
              </a:rPr>
              <a:t> </a:t>
            </a:r>
            <a:endParaRPr lang="en-US" altLang="ko-KR">
              <a:solidFill>
                <a:schemeClr val="bg1"/>
              </a:solidFill>
            </a:endParaRPr>
          </a:p>
          <a:p>
            <a:pPr algn="r"/>
            <a:r>
              <a:rPr lang="ko-KR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클라이언트 </a:t>
            </a:r>
            <a:r>
              <a:rPr lang="en-US" altLang="ko-KR">
                <a:solidFill>
                  <a:schemeClr val="accent2">
                    <a:lumMod val="60000"/>
                    <a:lumOff val="40000"/>
                  </a:schemeClr>
                </a:solidFill>
              </a:rPr>
              <a:t>id</a:t>
            </a:r>
            <a:r>
              <a:rPr lang="ko-KR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를 </a:t>
            </a:r>
            <a:r>
              <a:rPr lang="en-US" altLang="ko-KR">
                <a:solidFill>
                  <a:schemeClr val="accent2">
                    <a:lumMod val="60000"/>
                    <a:lumOff val="40000"/>
                  </a:schemeClr>
                </a:solidFill>
              </a:rPr>
              <a:t>IOCP</a:t>
            </a:r>
            <a:r>
              <a:rPr lang="ko-KR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에 등록</a:t>
            </a:r>
            <a:r>
              <a:rPr lang="ko-KR" altLang="en-US">
                <a:solidFill>
                  <a:schemeClr val="bg1"/>
                </a:solidFill>
              </a:rPr>
              <a:t>  </a:t>
            </a:r>
            <a:r>
              <a:rPr lang="en-US" altLang="ko-KR">
                <a:solidFill>
                  <a:schemeClr val="bg1"/>
                </a:solidFill>
              </a:rPr>
              <a:t> </a:t>
            </a:r>
            <a:endParaRPr lang="ko-KR" altLang="en-US">
              <a:solidFill>
                <a:schemeClr val="bg1"/>
              </a:solidFill>
            </a:endParaRPr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EE675B29-0160-4C53-BE4D-96D77B5ABD2C}"/>
              </a:ext>
            </a:extLst>
          </p:cNvPr>
          <p:cNvCxnSpPr>
            <a:cxnSpLocks/>
            <a:stCxn id="68" idx="3"/>
          </p:cNvCxnSpPr>
          <p:nvPr/>
        </p:nvCxnSpPr>
        <p:spPr>
          <a:xfrm flipV="1">
            <a:off x="5680328" y="2416732"/>
            <a:ext cx="581324" cy="72046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9C683C63-EDDA-4644-99D3-4F01B1F4E9FA}"/>
              </a:ext>
            </a:extLst>
          </p:cNvPr>
          <p:cNvCxnSpPr>
            <a:cxnSpLocks/>
            <a:stCxn id="76" idx="3"/>
          </p:cNvCxnSpPr>
          <p:nvPr/>
        </p:nvCxnSpPr>
        <p:spPr>
          <a:xfrm flipV="1">
            <a:off x="5669591" y="5526471"/>
            <a:ext cx="861090" cy="13934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2CB8B459-49F8-4E6D-9D48-87468C1821FD}"/>
              </a:ext>
            </a:extLst>
          </p:cNvPr>
          <p:cNvCxnSpPr>
            <a:cxnSpLocks/>
            <a:stCxn id="74" idx="3"/>
          </p:cNvCxnSpPr>
          <p:nvPr/>
        </p:nvCxnSpPr>
        <p:spPr>
          <a:xfrm flipV="1">
            <a:off x="5639805" y="4117250"/>
            <a:ext cx="890876" cy="25390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9F91203-441E-4BC8-BEEC-F84C2C236315}"/>
              </a:ext>
            </a:extLst>
          </p:cNvPr>
          <p:cNvCxnSpPr>
            <a:cxnSpLocks/>
            <a:stCxn id="74" idx="3"/>
          </p:cNvCxnSpPr>
          <p:nvPr/>
        </p:nvCxnSpPr>
        <p:spPr>
          <a:xfrm>
            <a:off x="5639805" y="4371156"/>
            <a:ext cx="890876" cy="10280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32085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C1161CDE-4547-454D-94F9-59B1EED43D0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157" y="156818"/>
            <a:ext cx="5226376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클라이언트 로그인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8" y="908850"/>
            <a:ext cx="518393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3A9D1C76-3C4A-40B2-B517-D33278BD8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419" y="1131567"/>
            <a:ext cx="6105525" cy="2390775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968DBC5C-27E0-4DE6-9A65-04FDDBCDB488}"/>
              </a:ext>
            </a:extLst>
          </p:cNvPr>
          <p:cNvSpPr txBox="1"/>
          <p:nvPr/>
        </p:nvSpPr>
        <p:spPr>
          <a:xfrm>
            <a:off x="4100635" y="1131567"/>
            <a:ext cx="2367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서버 </a:t>
            </a:r>
            <a:r>
              <a:rPr lang="en-US" altLang="ko-KR">
                <a:solidFill>
                  <a:schemeClr val="accent4">
                    <a:lumMod val="60000"/>
                    <a:lumOff val="40000"/>
                  </a:schemeClr>
                </a:solidFill>
              </a:rPr>
              <a:t>Process_Accept()</a:t>
            </a:r>
            <a:endParaRPr lang="ko-KR" alt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1243B510-FD98-4B96-AC17-4D75140C16C5}"/>
              </a:ext>
            </a:extLst>
          </p:cNvPr>
          <p:cNvSpPr txBox="1"/>
          <p:nvPr/>
        </p:nvSpPr>
        <p:spPr>
          <a:xfrm>
            <a:off x="1687222" y="1656379"/>
            <a:ext cx="2601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accent6"/>
                </a:solidFill>
              </a:rPr>
              <a:t>// </a:t>
            </a:r>
            <a:r>
              <a:rPr lang="ko-KR" altLang="en-US" sz="1200">
                <a:solidFill>
                  <a:schemeClr val="accent6"/>
                </a:solidFill>
              </a:rPr>
              <a:t>로그인 접속 실패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0E5479C-6714-4D88-B978-618E51215703}"/>
              </a:ext>
            </a:extLst>
          </p:cNvPr>
          <p:cNvSpPr txBox="1"/>
          <p:nvPr/>
        </p:nvSpPr>
        <p:spPr>
          <a:xfrm>
            <a:off x="1223844" y="2181191"/>
            <a:ext cx="2601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accent6"/>
                </a:solidFill>
              </a:rPr>
              <a:t>// </a:t>
            </a:r>
            <a:r>
              <a:rPr lang="ko-KR" altLang="en-US" sz="1200">
                <a:solidFill>
                  <a:schemeClr val="accent6"/>
                </a:solidFill>
              </a:rPr>
              <a:t>로그인 접속 성공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336057C9-C069-41ED-ADDF-4273FCAF9B76}"/>
              </a:ext>
            </a:extLst>
          </p:cNvPr>
          <p:cNvGrpSpPr/>
          <p:nvPr/>
        </p:nvGrpSpPr>
        <p:grpSpPr>
          <a:xfrm>
            <a:off x="6673796" y="1167380"/>
            <a:ext cx="4617154" cy="742950"/>
            <a:chOff x="3736056" y="2289258"/>
            <a:chExt cx="4617154" cy="742950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B62AE5AA-71B3-497A-BEE8-747785BB41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36056" y="2289258"/>
              <a:ext cx="4419600" cy="74295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8315CFDF-CDCB-4BC5-8D14-E5FF24E3954A}"/>
                </a:ext>
              </a:extLst>
            </p:cNvPr>
            <p:cNvSpPr txBox="1"/>
            <p:nvPr/>
          </p:nvSpPr>
          <p:spPr>
            <a:xfrm>
              <a:off x="6035058" y="2573324"/>
              <a:ext cx="23181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chemeClr val="accent6"/>
                  </a:solidFill>
                </a:rPr>
                <a:t>// </a:t>
              </a:r>
              <a:r>
                <a:rPr lang="ko-KR" altLang="en-US" sz="1200">
                  <a:solidFill>
                    <a:schemeClr val="accent6"/>
                  </a:solidFill>
                </a:rPr>
                <a:t>로그인 접속 실패 송신</a:t>
              </a:r>
            </a:p>
          </p:txBody>
        </p: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995A7756-5107-42BD-910F-0019C9194510}"/>
              </a:ext>
            </a:extLst>
          </p:cNvPr>
          <p:cNvGrpSpPr/>
          <p:nvPr/>
        </p:nvGrpSpPr>
        <p:grpSpPr>
          <a:xfrm>
            <a:off x="2122037" y="3029138"/>
            <a:ext cx="4621332" cy="914400"/>
            <a:chOff x="1918300" y="3130663"/>
            <a:chExt cx="4621332" cy="914400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1FB5D7C4-94BE-42EE-9D37-DDA6F60F74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18300" y="3130663"/>
              <a:ext cx="4429125" cy="91440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C3435E0B-C9AA-4954-9DAA-34BA781C7133}"/>
                </a:ext>
              </a:extLst>
            </p:cNvPr>
            <p:cNvSpPr txBox="1"/>
            <p:nvPr/>
          </p:nvSpPr>
          <p:spPr>
            <a:xfrm>
              <a:off x="4221480" y="3419061"/>
              <a:ext cx="23181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chemeClr val="accent6"/>
                  </a:solidFill>
                </a:rPr>
                <a:t>// </a:t>
              </a:r>
              <a:r>
                <a:rPr lang="ko-KR" altLang="en-US" sz="1200">
                  <a:solidFill>
                    <a:schemeClr val="accent6"/>
                  </a:solidFill>
                </a:rPr>
                <a:t>로그인 접속 성공 송신</a:t>
              </a:r>
            </a:p>
          </p:txBody>
        </p:sp>
      </p:grp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6CB2C692-3A59-4AFA-8BAF-02F2D956ED57}"/>
              </a:ext>
            </a:extLst>
          </p:cNvPr>
          <p:cNvCxnSpPr>
            <a:cxnSpLocks/>
          </p:cNvCxnSpPr>
          <p:nvPr/>
        </p:nvCxnSpPr>
        <p:spPr>
          <a:xfrm flipV="1">
            <a:off x="4130452" y="1728446"/>
            <a:ext cx="2536693" cy="27926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8FADC092-097C-4688-9FE4-E0A58113AFCA}"/>
              </a:ext>
            </a:extLst>
          </p:cNvPr>
          <p:cNvCxnSpPr>
            <a:cxnSpLocks/>
          </p:cNvCxnSpPr>
          <p:nvPr/>
        </p:nvCxnSpPr>
        <p:spPr>
          <a:xfrm>
            <a:off x="2458569" y="2876085"/>
            <a:ext cx="121246" cy="140866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30" name="그림 29">
            <a:extLst>
              <a:ext uri="{FF2B5EF4-FFF2-40B4-BE49-F238E27FC236}">
                <a16:creationId xmlns:a16="http://schemas.microsoft.com/office/drawing/2014/main" id="{6F136539-EFCF-45DF-A37B-D5AC315369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7145" y="2081807"/>
            <a:ext cx="5114925" cy="4505325"/>
          </a:xfrm>
          <a:prstGeom prst="rect">
            <a:avLst/>
          </a:prstGeom>
          <a:ln>
            <a:solidFill>
              <a:schemeClr val="bg1"/>
            </a:solidFill>
          </a:ln>
        </p:spPr>
      </p:pic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B04479E-0A9A-46D2-BA1D-DEAD3EB59977}"/>
              </a:ext>
            </a:extLst>
          </p:cNvPr>
          <p:cNvCxnSpPr>
            <a:cxnSpLocks/>
          </p:cNvCxnSpPr>
          <p:nvPr/>
        </p:nvCxnSpPr>
        <p:spPr>
          <a:xfrm flipV="1">
            <a:off x="6376988" y="3573022"/>
            <a:ext cx="290157" cy="53537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53CE0EA-853B-4D8A-AAF1-3C49FEE3DFEE}"/>
              </a:ext>
            </a:extLst>
          </p:cNvPr>
          <p:cNvSpPr txBox="1"/>
          <p:nvPr/>
        </p:nvSpPr>
        <p:spPr>
          <a:xfrm>
            <a:off x="964578" y="4011530"/>
            <a:ext cx="5507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동일한 종류의 패킷 생성을 피하기 위해 </a:t>
            </a:r>
            <a:endParaRPr lang="en-US" altLang="ko-KR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r"/>
            <a:r>
              <a:rPr lang="ko-KR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패킷 구조체의 내용을 수정해 재사용</a:t>
            </a:r>
            <a:endParaRPr lang="ko-KR" altLang="en-US">
              <a:solidFill>
                <a:schemeClr val="bg1"/>
              </a:solidFill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36E3BF73-5C7E-4A5F-BE1E-6A80367EC464}"/>
              </a:ext>
            </a:extLst>
          </p:cNvPr>
          <p:cNvCxnSpPr>
            <a:cxnSpLocks/>
            <a:stCxn id="38" idx="3"/>
          </p:cNvCxnSpPr>
          <p:nvPr/>
        </p:nvCxnSpPr>
        <p:spPr>
          <a:xfrm>
            <a:off x="6471650" y="4334696"/>
            <a:ext cx="843547" cy="7827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B48A9EE-01D1-4FF4-81FB-8BB04216A672}"/>
              </a:ext>
            </a:extLst>
          </p:cNvPr>
          <p:cNvSpPr txBox="1"/>
          <p:nvPr/>
        </p:nvSpPr>
        <p:spPr>
          <a:xfrm>
            <a:off x="4101518" y="3497616"/>
            <a:ext cx="23914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accent6"/>
                </a:solidFill>
              </a:rPr>
              <a:t>// </a:t>
            </a:r>
            <a:r>
              <a:rPr lang="ko-KR" altLang="en-US" sz="1200">
                <a:solidFill>
                  <a:schemeClr val="accent6"/>
                </a:solidFill>
              </a:rPr>
              <a:t>시야 내 클라이언트에게 알림</a:t>
            </a: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4EC16963-CFFA-4CE1-8C44-EE5ECFF6F666}"/>
              </a:ext>
            </a:extLst>
          </p:cNvPr>
          <p:cNvCxnSpPr>
            <a:cxnSpLocks/>
            <a:stCxn id="38" idx="3"/>
          </p:cNvCxnSpPr>
          <p:nvPr/>
        </p:nvCxnSpPr>
        <p:spPr>
          <a:xfrm flipV="1">
            <a:off x="6471650" y="3389880"/>
            <a:ext cx="585130" cy="94481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E9EF1FCC-69CA-4A60-A6AF-F9435BE8B5ED}"/>
              </a:ext>
            </a:extLst>
          </p:cNvPr>
          <p:cNvCxnSpPr>
            <a:cxnSpLocks/>
            <a:stCxn id="38" idx="3"/>
          </p:cNvCxnSpPr>
          <p:nvPr/>
        </p:nvCxnSpPr>
        <p:spPr>
          <a:xfrm flipV="1">
            <a:off x="6471650" y="3177100"/>
            <a:ext cx="585130" cy="115759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25EF45D5-0E00-4A41-A7E4-A61D4B29FCE3}"/>
              </a:ext>
            </a:extLst>
          </p:cNvPr>
          <p:cNvSpPr txBox="1"/>
          <p:nvPr/>
        </p:nvSpPr>
        <p:spPr>
          <a:xfrm>
            <a:off x="387419" y="4947988"/>
            <a:ext cx="6105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로그인한 클라이언트</a:t>
            </a:r>
            <a:r>
              <a:rPr lang="ko-KR" altLang="en-US">
                <a:solidFill>
                  <a:schemeClr val="bg1"/>
                </a:solidFill>
              </a:rPr>
              <a:t>에게 </a:t>
            </a:r>
            <a:endParaRPr lang="en-US" altLang="ko-KR">
              <a:solidFill>
                <a:schemeClr val="bg1"/>
              </a:solidFill>
            </a:endParaRPr>
          </a:p>
          <a:p>
            <a:pPr algn="r"/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시야 내 오브젝트</a:t>
            </a:r>
            <a:r>
              <a:rPr lang="ko-KR" altLang="en-US">
                <a:solidFill>
                  <a:schemeClr val="bg1"/>
                </a:solidFill>
              </a:rPr>
              <a:t>의 정보를 전송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4CF444F-39F8-4A4D-9C59-4E7E2DC63BB8}"/>
              </a:ext>
            </a:extLst>
          </p:cNvPr>
          <p:cNvSpPr txBox="1"/>
          <p:nvPr/>
        </p:nvSpPr>
        <p:spPr>
          <a:xfrm>
            <a:off x="387419" y="5845578"/>
            <a:ext cx="6105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시야 내 클라이언트</a:t>
            </a:r>
            <a:r>
              <a:rPr lang="ko-KR" altLang="en-US">
                <a:solidFill>
                  <a:schemeClr val="bg1"/>
                </a:solidFill>
              </a:rPr>
              <a:t>에게 </a:t>
            </a:r>
            <a:endParaRPr lang="en-US" altLang="ko-KR">
              <a:solidFill>
                <a:schemeClr val="bg1"/>
              </a:solidFill>
            </a:endParaRPr>
          </a:p>
          <a:p>
            <a:pPr algn="r"/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로그인한 클라이언트</a:t>
            </a:r>
            <a:r>
              <a:rPr lang="ko-KR" altLang="en-US">
                <a:solidFill>
                  <a:schemeClr val="bg1"/>
                </a:solidFill>
              </a:rPr>
              <a:t>의 정보를 전송</a:t>
            </a: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00870663-F0E9-4189-9C09-ABBC0192E5CA}"/>
              </a:ext>
            </a:extLst>
          </p:cNvPr>
          <p:cNvCxnSpPr>
            <a:cxnSpLocks/>
            <a:stCxn id="56" idx="3"/>
          </p:cNvCxnSpPr>
          <p:nvPr/>
        </p:nvCxnSpPr>
        <p:spPr>
          <a:xfrm flipV="1">
            <a:off x="6492944" y="5225368"/>
            <a:ext cx="1080671" cy="4578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7705F073-5BE6-48A6-8905-D401C70B0DC6}"/>
              </a:ext>
            </a:extLst>
          </p:cNvPr>
          <p:cNvCxnSpPr>
            <a:cxnSpLocks/>
            <a:stCxn id="56" idx="3"/>
          </p:cNvCxnSpPr>
          <p:nvPr/>
        </p:nvCxnSpPr>
        <p:spPr>
          <a:xfrm>
            <a:off x="6492944" y="5271154"/>
            <a:ext cx="1080671" cy="67652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6CD3FDE1-866B-4D8C-918B-5AEE22DEBDAD}"/>
              </a:ext>
            </a:extLst>
          </p:cNvPr>
          <p:cNvCxnSpPr>
            <a:cxnSpLocks/>
            <a:stCxn id="57" idx="3"/>
          </p:cNvCxnSpPr>
          <p:nvPr/>
        </p:nvCxnSpPr>
        <p:spPr>
          <a:xfrm flipV="1">
            <a:off x="6492944" y="5442631"/>
            <a:ext cx="1080671" cy="72611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7F8FE43-2BB0-4DF4-BF39-023617BC2A81}"/>
              </a:ext>
            </a:extLst>
          </p:cNvPr>
          <p:cNvSpPr txBox="1"/>
          <p:nvPr/>
        </p:nvSpPr>
        <p:spPr>
          <a:xfrm>
            <a:off x="191467" y="5554716"/>
            <a:ext cx="4355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Near_set</a:t>
            </a:r>
            <a:r>
              <a:rPr lang="ko-KR" altLang="en-US">
                <a:solidFill>
                  <a:srgbClr val="FF0000"/>
                </a:solidFill>
              </a:rPr>
              <a:t>이랑 비교해서 패킷을 보내야함</a:t>
            </a:r>
            <a:endParaRPr lang="en-US" altLang="ko-KR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27338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C1161CDE-4547-454D-94F9-59B1EED43D0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6399F72-3AED-4CF4-8749-7C956CCA1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1466" y="1348412"/>
            <a:ext cx="6334125" cy="436245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157" y="156818"/>
            <a:ext cx="5226376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클라이언트 로그인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8" y="908850"/>
            <a:ext cx="518393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그림 33">
            <a:extLst>
              <a:ext uri="{FF2B5EF4-FFF2-40B4-BE49-F238E27FC236}">
                <a16:creationId xmlns:a16="http://schemas.microsoft.com/office/drawing/2014/main" id="{024F1BDE-CCAE-47D9-86E8-CB8DC55E8F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591" y="1344530"/>
            <a:ext cx="4905375" cy="2200275"/>
          </a:xfrm>
          <a:prstGeom prst="rect">
            <a:avLst/>
          </a:prstGeom>
          <a:ln>
            <a:solidFill>
              <a:schemeClr val="bg1"/>
            </a:solidFill>
          </a:ln>
        </p:spPr>
      </p:pic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411CF87-55BB-463C-965E-821B2B243286}"/>
              </a:ext>
            </a:extLst>
          </p:cNvPr>
          <p:cNvCxnSpPr>
            <a:cxnSpLocks/>
          </p:cNvCxnSpPr>
          <p:nvPr/>
        </p:nvCxnSpPr>
        <p:spPr>
          <a:xfrm flipV="1">
            <a:off x="4729445" y="2456539"/>
            <a:ext cx="810435" cy="515026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2E73C02-1B46-496B-82D4-C90AFE70D750}"/>
              </a:ext>
            </a:extLst>
          </p:cNvPr>
          <p:cNvSpPr/>
          <p:nvPr/>
        </p:nvSpPr>
        <p:spPr>
          <a:xfrm>
            <a:off x="5893905" y="1981048"/>
            <a:ext cx="3766930" cy="162007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53D6D6B-4682-49C9-913C-949EAC430D29}"/>
              </a:ext>
            </a:extLst>
          </p:cNvPr>
          <p:cNvSpPr/>
          <p:nvPr/>
        </p:nvSpPr>
        <p:spPr>
          <a:xfrm>
            <a:off x="5893904" y="4276283"/>
            <a:ext cx="3985591" cy="120053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013EC6-29A5-4D27-BA2C-A99377B1DBC3}"/>
              </a:ext>
            </a:extLst>
          </p:cNvPr>
          <p:cNvSpPr txBox="1"/>
          <p:nvPr/>
        </p:nvSpPr>
        <p:spPr>
          <a:xfrm>
            <a:off x="353591" y="3673768"/>
            <a:ext cx="4895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>
                <a:solidFill>
                  <a:schemeClr val="bg1"/>
                </a:solidFill>
              </a:rPr>
              <a:t>섹터에서 </a:t>
            </a:r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시야 내 오브젝트</a:t>
            </a:r>
            <a:r>
              <a:rPr lang="ko-KR" altLang="en-US">
                <a:solidFill>
                  <a:schemeClr val="bg1"/>
                </a:solidFill>
              </a:rPr>
              <a:t>를 </a:t>
            </a:r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검색</a:t>
            </a:r>
            <a:r>
              <a:rPr lang="ko-KR" altLang="en-US">
                <a:solidFill>
                  <a:schemeClr val="bg1"/>
                </a:solidFill>
              </a:rPr>
              <a:t>해</a:t>
            </a:r>
            <a:endParaRPr lang="en-US" altLang="ko-KR">
              <a:solidFill>
                <a:schemeClr val="bg1"/>
              </a:solidFill>
            </a:endParaRPr>
          </a:p>
          <a:p>
            <a:pPr algn="r"/>
            <a:r>
              <a:rPr lang="en-US" altLang="ko-KR">
                <a:solidFill>
                  <a:schemeClr val="accent2">
                    <a:lumMod val="60000"/>
                    <a:lumOff val="40000"/>
                  </a:schemeClr>
                </a:solidFill>
              </a:rPr>
              <a:t>std::vector</a:t>
            </a:r>
            <a:r>
              <a:rPr lang="ko-KR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에 추가</a:t>
            </a:r>
            <a:endParaRPr lang="ko-KR" altLang="en-US">
              <a:solidFill>
                <a:schemeClr val="bg1"/>
              </a:solidFill>
            </a:endParaRP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B7F79D16-D3D1-4735-A7AC-86C9B7E10C53}"/>
              </a:ext>
            </a:extLst>
          </p:cNvPr>
          <p:cNvCxnSpPr>
            <a:cxnSpLocks/>
            <a:stCxn id="56" idx="3"/>
            <a:endCxn id="36" idx="1"/>
          </p:cNvCxnSpPr>
          <p:nvPr/>
        </p:nvCxnSpPr>
        <p:spPr>
          <a:xfrm flipV="1">
            <a:off x="5249027" y="2791087"/>
            <a:ext cx="644878" cy="120584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74D66041-0521-4A38-A3E7-56ADB85448CA}"/>
              </a:ext>
            </a:extLst>
          </p:cNvPr>
          <p:cNvSpPr txBox="1"/>
          <p:nvPr/>
        </p:nvSpPr>
        <p:spPr>
          <a:xfrm>
            <a:off x="173256" y="4915407"/>
            <a:ext cx="5085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로그인 클라이언트</a:t>
            </a:r>
            <a:r>
              <a:rPr lang="ko-KR" altLang="en-US">
                <a:solidFill>
                  <a:schemeClr val="bg1"/>
                </a:solidFill>
              </a:rPr>
              <a:t>와</a:t>
            </a:r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>
                <a:solidFill>
                  <a:schemeClr val="accent4">
                    <a:lumMod val="60000"/>
                    <a:lumOff val="40000"/>
                  </a:schemeClr>
                </a:solidFill>
              </a:rPr>
              <a:t>std::vector</a:t>
            </a:r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 클라이언트</a:t>
            </a:r>
            <a:r>
              <a:rPr lang="ko-KR" altLang="en-US">
                <a:solidFill>
                  <a:schemeClr val="bg1"/>
                </a:solidFill>
              </a:rPr>
              <a:t>의 </a:t>
            </a:r>
            <a:r>
              <a:rPr lang="en-US" altLang="ko-KR">
                <a:solidFill>
                  <a:schemeClr val="accent2">
                    <a:lumMod val="60000"/>
                    <a:lumOff val="40000"/>
                  </a:schemeClr>
                </a:solidFill>
              </a:rPr>
              <a:t>Near_set</a:t>
            </a:r>
            <a:r>
              <a:rPr lang="ko-KR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에 서로를 추가</a:t>
            </a:r>
            <a:endParaRPr lang="ko-KR" altLang="en-US">
              <a:solidFill>
                <a:schemeClr val="bg1"/>
              </a:solidFill>
            </a:endParaRPr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AF73F2E7-B0CF-4769-BC66-0DA4B6B4E068}"/>
              </a:ext>
            </a:extLst>
          </p:cNvPr>
          <p:cNvCxnSpPr>
            <a:cxnSpLocks/>
            <a:stCxn id="61" idx="3"/>
            <a:endCxn id="55" idx="1"/>
          </p:cNvCxnSpPr>
          <p:nvPr/>
        </p:nvCxnSpPr>
        <p:spPr>
          <a:xfrm flipV="1">
            <a:off x="5258965" y="4876551"/>
            <a:ext cx="634939" cy="36202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850AF60D-C9F9-4186-8418-D7955383504E}"/>
              </a:ext>
            </a:extLst>
          </p:cNvPr>
          <p:cNvGrpSpPr/>
          <p:nvPr/>
        </p:nvGrpSpPr>
        <p:grpSpPr>
          <a:xfrm>
            <a:off x="353591" y="5738568"/>
            <a:ext cx="11484818" cy="896514"/>
            <a:chOff x="733475" y="4789768"/>
            <a:chExt cx="11484818" cy="1967432"/>
          </a:xfrm>
        </p:grpSpPr>
        <p:sp>
          <p:nvSpPr>
            <p:cNvPr id="70" name="제목 1">
              <a:extLst>
                <a:ext uri="{FF2B5EF4-FFF2-40B4-BE49-F238E27FC236}">
                  <a16:creationId xmlns:a16="http://schemas.microsoft.com/office/drawing/2014/main" id="{10C495BA-7216-4361-B88A-A465FDF2C8C6}"/>
                </a:ext>
              </a:extLst>
            </p:cNvPr>
            <p:cNvSpPr txBox="1">
              <a:spLocks/>
            </p:cNvSpPr>
            <p:nvPr/>
          </p:nvSpPr>
          <p:spPr>
            <a:xfrm>
              <a:off x="780117" y="4789768"/>
              <a:ext cx="11438176" cy="196743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18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클라이언트 오브젝트를 월드에 추가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하는 과정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오브젝트 생성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 → </a:t>
              </a:r>
              <a:r>
                <a:rPr lang="ko-KR" altLang="en-US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위치 수정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→ </a:t>
              </a:r>
              <a:r>
                <a:rPr lang="ko-KR" altLang="en-US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주변 오브젝트 검색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 → </a:t>
              </a:r>
              <a:r>
                <a:rPr lang="ko-KR" altLang="en-US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섹터에 추가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 → 클라이언트 </a:t>
              </a:r>
              <a:r>
                <a:rPr lang="en-US" altLang="ko-KR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Near_set </a:t>
              </a:r>
              <a:r>
                <a:rPr lang="ko-KR" altLang="en-US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수정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 → </a:t>
              </a:r>
              <a:r>
                <a:rPr lang="ko-KR" altLang="en-US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패킷 전송</a:t>
              </a:r>
              <a:endParaRPr lang="en-US" altLang="ko-KR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7C69AB9E-8F19-41C0-B58F-6F534B19F308}"/>
                </a:ext>
              </a:extLst>
            </p:cNvPr>
            <p:cNvSpPr/>
            <p:nvPr/>
          </p:nvSpPr>
          <p:spPr>
            <a:xfrm flipH="1">
              <a:off x="733475" y="4789768"/>
              <a:ext cx="45719" cy="196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301F5543-1975-4207-BD1B-49974C64E69E}"/>
              </a:ext>
            </a:extLst>
          </p:cNvPr>
          <p:cNvSpPr txBox="1"/>
          <p:nvPr/>
        </p:nvSpPr>
        <p:spPr>
          <a:xfrm>
            <a:off x="345395" y="4402739"/>
            <a:ext cx="4895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>
                <a:solidFill>
                  <a:schemeClr val="bg1"/>
                </a:solidFill>
              </a:rPr>
              <a:t>오브젝트를 섹터에 추가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13A8636-CB98-467A-B369-0B7809B78132}"/>
              </a:ext>
            </a:extLst>
          </p:cNvPr>
          <p:cNvCxnSpPr>
            <a:cxnSpLocks/>
          </p:cNvCxnSpPr>
          <p:nvPr/>
        </p:nvCxnSpPr>
        <p:spPr>
          <a:xfrm flipV="1">
            <a:off x="5240831" y="3871816"/>
            <a:ext cx="684691" cy="71094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9172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1031F2A-CCD5-4D22-BFD0-DA2536B7E457}"/>
              </a:ext>
            </a:extLst>
          </p:cNvPr>
          <p:cNvCxnSpPr>
            <a:cxnSpLocks/>
            <a:stCxn id="6" idx="0"/>
            <a:endCxn id="6" idx="4"/>
          </p:cNvCxnSpPr>
          <p:nvPr/>
        </p:nvCxnSpPr>
        <p:spPr>
          <a:xfrm flipH="1">
            <a:off x="4098275" y="0"/>
            <a:ext cx="1997725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BFFDA03C-55D8-437D-92A2-0AD87B5EF071}"/>
              </a:ext>
            </a:extLst>
          </p:cNvPr>
          <p:cNvGrpSpPr/>
          <p:nvPr/>
        </p:nvGrpSpPr>
        <p:grpSpPr>
          <a:xfrm>
            <a:off x="6725194" y="3596088"/>
            <a:ext cx="4924900" cy="2194788"/>
            <a:chOff x="7367437" y="3636619"/>
            <a:chExt cx="4924900" cy="2194788"/>
          </a:xfrm>
        </p:grpSpPr>
        <p:sp>
          <p:nvSpPr>
            <p:cNvPr id="7" name="제목 1">
              <a:extLst>
                <a:ext uri="{FF2B5EF4-FFF2-40B4-BE49-F238E27FC236}">
                  <a16:creationId xmlns:a16="http://schemas.microsoft.com/office/drawing/2014/main" id="{CB674AF5-70BD-4144-BC2B-7623B694F7CC}"/>
                </a:ext>
              </a:extLst>
            </p:cNvPr>
            <p:cNvSpPr txBox="1">
              <a:spLocks/>
            </p:cNvSpPr>
            <p:nvPr/>
          </p:nvSpPr>
          <p:spPr>
            <a:xfrm>
              <a:off x="7491470" y="4008982"/>
              <a:ext cx="4800867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학회 </a:t>
              </a:r>
              <a:r>
                <a:rPr lang="en-US" altLang="ko-KR" sz="2000" dirty="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한국게임학회 </a:t>
              </a:r>
              <a:r>
                <a:rPr lang="en-US" altLang="ko-KR" sz="2000" dirty="0">
                  <a:solidFill>
                    <a:schemeClr val="bg1"/>
                  </a:solidFill>
                  <a:latin typeface="+mn-lt"/>
                </a:rPr>
                <a:t>(KCI </a:t>
              </a: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등재지</a:t>
              </a:r>
              <a:r>
                <a:rPr lang="en-US" altLang="ko-KR" sz="2000" dirty="0">
                  <a:solidFill>
                    <a:schemeClr val="bg1"/>
                  </a:solidFill>
                  <a:latin typeface="+mn-lt"/>
                </a:rPr>
                <a:t>)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구현 및 작성 기간 </a:t>
              </a:r>
              <a:r>
                <a:rPr lang="en-US" altLang="ko-KR" sz="2000" dirty="0">
                  <a:solidFill>
                    <a:schemeClr val="bg1"/>
                  </a:solidFill>
                  <a:latin typeface="+mn-lt"/>
                </a:rPr>
                <a:t>: 2019.12 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~ 2021.2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논문 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en-US" altLang="ko-KR" sz="2000">
                  <a:solidFill>
                    <a:srgbClr val="FF0000"/>
                  </a:solidFill>
                  <a:latin typeface="+mn-lt"/>
                </a:rPr>
                <a:t>URL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코드 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en-US" altLang="ko-KR" sz="2000">
                  <a:solidFill>
                    <a:srgbClr val="FF0000"/>
                  </a:solidFill>
                  <a:latin typeface="+mn-lt"/>
                </a:rPr>
                <a:t>URL</a:t>
              </a:r>
              <a:endParaRPr lang="en-US" altLang="ko-KR" sz="2000" dirty="0">
                <a:solidFill>
                  <a:srgbClr val="FF0000"/>
                </a:solidFill>
                <a:latin typeface="+mn-lt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30C8FF4-E167-47BF-AF20-AA831A229172}"/>
                </a:ext>
              </a:extLst>
            </p:cNvPr>
            <p:cNvSpPr/>
            <p:nvPr/>
          </p:nvSpPr>
          <p:spPr>
            <a:xfrm>
              <a:off x="7367437" y="3636619"/>
              <a:ext cx="45720" cy="21947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0599B794-BDA6-40A5-8B1C-57F3980FF596}"/>
              </a:ext>
            </a:extLst>
          </p:cNvPr>
          <p:cNvSpPr txBox="1"/>
          <p:nvPr/>
        </p:nvSpPr>
        <p:spPr>
          <a:xfrm>
            <a:off x="5627636" y="1059754"/>
            <a:ext cx="6408243" cy="16829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>
                <a:solidFill>
                  <a:schemeClr val="bg1"/>
                </a:solidFill>
                <a:latin typeface="+mn-lt"/>
              </a:rPr>
              <a:t>[</a:t>
            </a:r>
            <a:r>
              <a:rPr lang="ko-KR" altLang="en-US" sz="2400">
                <a:solidFill>
                  <a:schemeClr val="bg1"/>
                </a:solidFill>
                <a:latin typeface="+mn-lt"/>
              </a:rPr>
              <a:t>논문</a:t>
            </a:r>
            <a:r>
              <a:rPr lang="en-US" altLang="ko-KR" sz="2400">
                <a:solidFill>
                  <a:schemeClr val="bg1"/>
                </a:solidFill>
                <a:latin typeface="+mn-lt"/>
              </a:rPr>
              <a:t>] </a:t>
            </a:r>
          </a:p>
          <a:p>
            <a:pPr algn="ctr">
              <a:lnSpc>
                <a:spcPct val="150000"/>
              </a:lnSpc>
            </a:pPr>
            <a:r>
              <a:rPr lang="en-US" altLang="ko-KR" sz="2400">
                <a:solidFill>
                  <a:schemeClr val="bg1"/>
                </a:solidFill>
                <a:latin typeface="+mn-lt"/>
              </a:rPr>
              <a:t>C++11 </a:t>
            </a:r>
            <a:r>
              <a:rPr lang="ko-KR" altLang="en-US" sz="2400">
                <a:solidFill>
                  <a:schemeClr val="bg1"/>
                </a:solidFill>
                <a:latin typeface="+mn-lt"/>
              </a:rPr>
              <a:t>멀티스레드 프로그래밍을 위한 </a:t>
            </a:r>
            <a:endParaRPr lang="en-US" altLang="ko-KR" sz="2400">
              <a:solidFill>
                <a:schemeClr val="bg1"/>
              </a:solidFill>
              <a:latin typeface="+mn-lt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Lock-Free shared_ptr</a:t>
            </a:r>
            <a:r>
              <a:rPr lang="ko-KR" altLang="en-US" sz="2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와 </a:t>
            </a:r>
            <a:r>
              <a:rPr lang="en-US" altLang="ko-KR" sz="2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weak_ptr</a:t>
            </a:r>
            <a:r>
              <a:rPr lang="ko-KR" altLang="en-US" sz="2400">
                <a:solidFill>
                  <a:schemeClr val="bg1"/>
                </a:solidFill>
                <a:latin typeface="+mn-lt"/>
              </a:rPr>
              <a:t>의 구현</a:t>
            </a:r>
            <a:endParaRPr lang="en-US" altLang="ko-KR" sz="2400">
              <a:solidFill>
                <a:schemeClr val="accent6">
                  <a:lumMod val="40000"/>
                  <a:lumOff val="60000"/>
                </a:schemeClr>
              </a:solidFill>
              <a:latin typeface="+mn-lt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5985F3E-6489-4F54-8ADD-414A2C06F9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833" y="247650"/>
            <a:ext cx="4314825" cy="6362700"/>
          </a:xfrm>
          <a:prstGeom prst="rect">
            <a:avLst/>
          </a:prstGeom>
        </p:spPr>
      </p:pic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088996DB-F8B5-4D03-B2AF-B97A377375E1}"/>
              </a:ext>
            </a:extLst>
          </p:cNvPr>
          <p:cNvSpPr/>
          <p:nvPr/>
        </p:nvSpPr>
        <p:spPr>
          <a:xfrm flipH="1">
            <a:off x="4098275" y="0"/>
            <a:ext cx="1997725" cy="6858000"/>
          </a:xfrm>
          <a:prstGeom prst="triangle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417EBC-C831-438F-9E8C-2BB14ADB26A2}"/>
              </a:ext>
            </a:extLst>
          </p:cNvPr>
          <p:cNvSpPr txBox="1"/>
          <p:nvPr/>
        </p:nvSpPr>
        <p:spPr>
          <a:xfrm>
            <a:off x="1316735" y="3708400"/>
            <a:ext cx="2433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(*</a:t>
            </a:r>
            <a:r>
              <a:rPr lang="ko-KR" altLang="en-US">
                <a:solidFill>
                  <a:srgbClr val="FF0000"/>
                </a:solidFill>
              </a:rPr>
              <a:t>학회 논문지로 수정</a:t>
            </a:r>
            <a:r>
              <a:rPr lang="en-US" altLang="ko-KR">
                <a:solidFill>
                  <a:srgbClr val="FF0000"/>
                </a:solidFill>
              </a:rPr>
              <a:t>)</a:t>
            </a:r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85792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C1161CDE-4547-454D-94F9-59B1EED43D0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157" y="156818"/>
            <a:ext cx="5226376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클라이언트 로그아웃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9" y="908850"/>
            <a:ext cx="549204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218268C4-A439-442E-B912-2E33A5755CD7}"/>
              </a:ext>
            </a:extLst>
          </p:cNvPr>
          <p:cNvSpPr/>
          <p:nvPr/>
        </p:nvSpPr>
        <p:spPr>
          <a:xfrm>
            <a:off x="8098217" y="2450039"/>
            <a:ext cx="2033776" cy="245545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서버</a:t>
            </a:r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ko-KR" altLang="en-US" sz="1600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3B81793E-DD67-466D-B7E7-241573D16431}"/>
              </a:ext>
            </a:extLst>
          </p:cNvPr>
          <p:cNvSpPr/>
          <p:nvPr/>
        </p:nvSpPr>
        <p:spPr>
          <a:xfrm>
            <a:off x="8191981" y="2641350"/>
            <a:ext cx="1846248" cy="41640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Process_Recv</a:t>
            </a:r>
            <a:endParaRPr lang="ko-KR" altLang="en-US" sz="160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5B743534-8AC6-4855-B0F2-3DFFD0138CB7}"/>
              </a:ext>
            </a:extLst>
          </p:cNvPr>
          <p:cNvCxnSpPr>
            <a:cxnSpLocks/>
            <a:stCxn id="64" idx="3"/>
            <a:endCxn id="43" idx="1"/>
          </p:cNvCxnSpPr>
          <p:nvPr/>
        </p:nvCxnSpPr>
        <p:spPr>
          <a:xfrm>
            <a:off x="3957930" y="2849550"/>
            <a:ext cx="4234051" cy="1"/>
          </a:xfrm>
          <a:prstGeom prst="straightConnector1">
            <a:avLst/>
          </a:prstGeom>
          <a:ln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82371861-2E35-4E6C-91BA-EDBFCDF1C67F}"/>
              </a:ext>
            </a:extLst>
          </p:cNvPr>
          <p:cNvSpPr/>
          <p:nvPr/>
        </p:nvSpPr>
        <p:spPr>
          <a:xfrm>
            <a:off x="8191981" y="3345627"/>
            <a:ext cx="1846248" cy="144960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Near_set</a:t>
            </a:r>
          </a:p>
          <a:p>
            <a:pPr algn="ctr"/>
            <a:r>
              <a:rPr lang="ko-KR" altLang="en-US" sz="1600"/>
              <a:t>업데이트</a:t>
            </a:r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ko-KR" altLang="en-US" sz="1600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32108A85-3A05-4E5A-A6E1-32F10C05CC08}"/>
              </a:ext>
            </a:extLst>
          </p:cNvPr>
          <p:cNvSpPr/>
          <p:nvPr/>
        </p:nvSpPr>
        <p:spPr>
          <a:xfrm>
            <a:off x="8303208" y="4368663"/>
            <a:ext cx="1623795" cy="32254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accent3">
                    <a:lumMod val="75000"/>
                  </a:schemeClr>
                </a:solidFill>
              </a:rPr>
              <a:t>이외의 오브젝트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92F8E1B2-B096-4878-A346-A4253B0F8EFC}"/>
              </a:ext>
            </a:extLst>
          </p:cNvPr>
          <p:cNvSpPr/>
          <p:nvPr/>
        </p:nvSpPr>
        <p:spPr>
          <a:xfrm>
            <a:off x="8303207" y="3916629"/>
            <a:ext cx="1623796" cy="32254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accent3">
                    <a:lumMod val="75000"/>
                  </a:schemeClr>
                </a:solidFill>
              </a:rPr>
              <a:t>클라이언트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365FE9FA-D7B3-4610-BE70-18CAAB849DC5}"/>
              </a:ext>
            </a:extLst>
          </p:cNvPr>
          <p:cNvSpPr/>
          <p:nvPr/>
        </p:nvSpPr>
        <p:spPr>
          <a:xfrm>
            <a:off x="2017918" y="3753533"/>
            <a:ext cx="2033776" cy="61576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주변 클라이언트</a:t>
            </a:r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ko-KR" altLang="en-US" sz="1600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969C6783-0960-4543-A287-88858ECACD97}"/>
              </a:ext>
            </a:extLst>
          </p:cNvPr>
          <p:cNvCxnSpPr>
            <a:cxnSpLocks/>
            <a:stCxn id="47" idx="1"/>
            <a:endCxn id="62" idx="3"/>
          </p:cNvCxnSpPr>
          <p:nvPr/>
        </p:nvCxnSpPr>
        <p:spPr>
          <a:xfrm flipH="1" flipV="1">
            <a:off x="3957930" y="4076075"/>
            <a:ext cx="4345277" cy="1826"/>
          </a:xfrm>
          <a:prstGeom prst="straightConnector1">
            <a:avLst/>
          </a:prstGeom>
          <a:ln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8451201D-8BF5-484B-AE31-25015B1F872D}"/>
              </a:ext>
            </a:extLst>
          </p:cNvPr>
          <p:cNvSpPr/>
          <p:nvPr/>
        </p:nvSpPr>
        <p:spPr>
          <a:xfrm>
            <a:off x="2111682" y="3867875"/>
            <a:ext cx="1846248" cy="4164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ProcessPacket()</a:t>
            </a:r>
            <a:endParaRPr lang="ko-KR" altLang="en-US" sz="1600"/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6AAE98CC-926A-434F-9DB8-6992957CE44F}"/>
              </a:ext>
            </a:extLst>
          </p:cNvPr>
          <p:cNvSpPr/>
          <p:nvPr/>
        </p:nvSpPr>
        <p:spPr>
          <a:xfrm>
            <a:off x="2017918" y="2527008"/>
            <a:ext cx="2033776" cy="61576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클라이언트</a:t>
            </a:r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ko-KR" altLang="en-US" sz="1600"/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071491D5-0F50-4036-9F15-D3DA1D5BC520}"/>
              </a:ext>
            </a:extLst>
          </p:cNvPr>
          <p:cNvSpPr/>
          <p:nvPr/>
        </p:nvSpPr>
        <p:spPr>
          <a:xfrm>
            <a:off x="2111682" y="2641350"/>
            <a:ext cx="1846248" cy="4164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로그아웃</a:t>
            </a: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4041EB9B-76EF-451A-8DEE-17146DFB37C3}"/>
              </a:ext>
            </a:extLst>
          </p:cNvPr>
          <p:cNvCxnSpPr>
            <a:cxnSpLocks/>
            <a:stCxn id="43" idx="2"/>
            <a:endCxn id="45" idx="0"/>
          </p:cNvCxnSpPr>
          <p:nvPr/>
        </p:nvCxnSpPr>
        <p:spPr>
          <a:xfrm>
            <a:off x="9115105" y="3057752"/>
            <a:ext cx="0" cy="28787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28F68E8A-6F9C-475A-A6FE-8DED60C9F410}"/>
              </a:ext>
            </a:extLst>
          </p:cNvPr>
          <p:cNvSpPr txBox="1"/>
          <p:nvPr/>
        </p:nvSpPr>
        <p:spPr>
          <a:xfrm>
            <a:off x="4585531" y="3772875"/>
            <a:ext cx="3196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SCP_PLAYER_SIGHT_OUT(</a:t>
            </a:r>
            <a:r>
              <a:rPr lang="ko-KR" altLang="en-US" sz="1400">
                <a:solidFill>
                  <a:schemeClr val="bg1"/>
                </a:solidFill>
              </a:rPr>
              <a:t>클라이언트</a:t>
            </a:r>
            <a:r>
              <a:rPr lang="en-US" altLang="ko-KR" sz="1400">
                <a:solidFill>
                  <a:schemeClr val="bg1"/>
                </a:solidFill>
              </a:rPr>
              <a:t>)</a:t>
            </a:r>
            <a:endParaRPr lang="ko-KR" altLang="en-US" sz="1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65955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C1161CDE-4547-454D-94F9-59B1EED43D0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157" y="156818"/>
            <a:ext cx="5226376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클라이언트 로그아웃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9" y="908850"/>
            <a:ext cx="549204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3606AAC6-4031-4C27-8A8E-BB137D0288B2}"/>
              </a:ext>
            </a:extLst>
          </p:cNvPr>
          <p:cNvGrpSpPr/>
          <p:nvPr/>
        </p:nvGrpSpPr>
        <p:grpSpPr>
          <a:xfrm>
            <a:off x="1062967" y="1906634"/>
            <a:ext cx="3884750" cy="764589"/>
            <a:chOff x="4101962" y="5073503"/>
            <a:chExt cx="3884750" cy="764589"/>
          </a:xfrm>
        </p:grpSpPr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CA65B4C1-1803-4D7D-8183-26AA70C924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01962" y="5114192"/>
              <a:ext cx="3829050" cy="72390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2525956-710B-40F7-935D-9BCCBA479BE0}"/>
                </a:ext>
              </a:extLst>
            </p:cNvPr>
            <p:cNvSpPr txBox="1"/>
            <p:nvPr/>
          </p:nvSpPr>
          <p:spPr>
            <a:xfrm>
              <a:off x="5665304" y="5073503"/>
              <a:ext cx="23214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클라이언트 로그아웃</a:t>
              </a:r>
            </a:p>
          </p:txBody>
        </p:sp>
      </p:grp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2F4280ED-266F-4608-AB1F-F1E9E86C3E22}"/>
              </a:ext>
            </a:extLst>
          </p:cNvPr>
          <p:cNvSpPr/>
          <p:nvPr/>
        </p:nvSpPr>
        <p:spPr>
          <a:xfrm rot="16200000">
            <a:off x="5496865" y="2173167"/>
            <a:ext cx="214305" cy="227714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5A3C7679-9F77-4B11-850F-9F2D2189F46F}"/>
              </a:ext>
            </a:extLst>
          </p:cNvPr>
          <p:cNvGrpSpPr/>
          <p:nvPr/>
        </p:nvGrpSpPr>
        <p:grpSpPr>
          <a:xfrm>
            <a:off x="6316018" y="1947323"/>
            <a:ext cx="5191125" cy="3810000"/>
            <a:chOff x="2763300" y="1940106"/>
            <a:chExt cx="5191125" cy="381000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E5F7C509-B2B6-4A0A-91C1-152CE1EF7F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63300" y="1940106"/>
              <a:ext cx="5191125" cy="381000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F42D3C3-9C73-4CC5-8AEF-F4A200A7A6B9}"/>
                </a:ext>
              </a:extLst>
            </p:cNvPr>
            <p:cNvSpPr txBox="1"/>
            <p:nvPr/>
          </p:nvSpPr>
          <p:spPr>
            <a:xfrm>
              <a:off x="5488072" y="5380774"/>
              <a:ext cx="2466353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서버 </a:t>
              </a:r>
              <a:r>
                <a:rPr lang="en-US" altLang="ko-KR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Process_Receive()</a:t>
              </a:r>
              <a:endParaRPr lang="ko-KR" altLang="en-US">
                <a:solidFill>
                  <a:schemeClr val="accent4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BF20CE9A-93BF-4BA6-9A02-388658E1E290}"/>
              </a:ext>
            </a:extLst>
          </p:cNvPr>
          <p:cNvSpPr txBox="1"/>
          <p:nvPr/>
        </p:nvSpPr>
        <p:spPr>
          <a:xfrm>
            <a:off x="8592175" y="3086949"/>
            <a:ext cx="255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accent6"/>
                </a:solidFill>
              </a:rPr>
              <a:t>// closesocket()</a:t>
            </a:r>
            <a:endParaRPr lang="ko-KR" altLang="en-US" sz="1200">
              <a:solidFill>
                <a:schemeClr val="accent6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2E30EB2-61FA-44CE-A31F-35E9646C9887}"/>
              </a:ext>
            </a:extLst>
          </p:cNvPr>
          <p:cNvSpPr txBox="1"/>
          <p:nvPr/>
        </p:nvSpPr>
        <p:spPr>
          <a:xfrm>
            <a:off x="8592175" y="3433690"/>
            <a:ext cx="255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accent6"/>
                </a:solidFill>
              </a:rPr>
              <a:t>// </a:t>
            </a:r>
            <a:r>
              <a:rPr lang="ko-KR" altLang="en-US" sz="1200">
                <a:solidFill>
                  <a:schemeClr val="accent6"/>
                </a:solidFill>
              </a:rPr>
              <a:t>섹터에서 </a:t>
            </a:r>
            <a:r>
              <a:rPr lang="en-US" altLang="ko-KR" sz="1200">
                <a:solidFill>
                  <a:schemeClr val="accent6"/>
                </a:solidFill>
              </a:rPr>
              <a:t>client</a:t>
            </a:r>
            <a:r>
              <a:rPr lang="ko-KR" altLang="en-US" sz="1200">
                <a:solidFill>
                  <a:schemeClr val="accent6"/>
                </a:solidFill>
              </a:rPr>
              <a:t> 제거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36BB650-4124-410B-9B9F-A603199B6BDD}"/>
              </a:ext>
            </a:extLst>
          </p:cNvPr>
          <p:cNvSpPr txBox="1"/>
          <p:nvPr/>
        </p:nvSpPr>
        <p:spPr>
          <a:xfrm>
            <a:off x="8656721" y="3786902"/>
            <a:ext cx="255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accent6"/>
                </a:solidFill>
              </a:rPr>
              <a:t>// client </a:t>
            </a:r>
            <a:r>
              <a:rPr lang="ko-KR" altLang="en-US" sz="1200">
                <a:solidFill>
                  <a:schemeClr val="accent6"/>
                </a:solidFill>
              </a:rPr>
              <a:t>오브젝트 제거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EBE9BBB-9A31-454C-BB1B-2F3FB42B5480}"/>
              </a:ext>
            </a:extLst>
          </p:cNvPr>
          <p:cNvSpPr txBox="1"/>
          <p:nvPr/>
        </p:nvSpPr>
        <p:spPr>
          <a:xfrm>
            <a:off x="8238966" y="4477501"/>
            <a:ext cx="255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accent6"/>
                </a:solidFill>
              </a:rPr>
              <a:t>// client index </a:t>
            </a:r>
            <a:r>
              <a:rPr lang="ko-KR" altLang="en-US" sz="1200">
                <a:solidFill>
                  <a:schemeClr val="accent6"/>
                </a:solidFill>
              </a:rPr>
              <a:t>등록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E7C3DCA-7D67-4C72-B736-2FFE9EE41A88}"/>
              </a:ext>
            </a:extLst>
          </p:cNvPr>
          <p:cNvSpPr txBox="1"/>
          <p:nvPr/>
        </p:nvSpPr>
        <p:spPr>
          <a:xfrm>
            <a:off x="556060" y="3136335"/>
            <a:ext cx="54920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소켓 종료 </a:t>
            </a:r>
            <a:r>
              <a:rPr lang="en-US" altLang="ko-KR">
                <a:solidFill>
                  <a:schemeClr val="bg1"/>
                </a:solidFill>
              </a:rPr>
              <a:t>→ </a:t>
            </a:r>
            <a:r>
              <a:rPr lang="ko-KR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섹터에서 제거</a:t>
            </a:r>
            <a:r>
              <a:rPr lang="en-US" altLang="ko-KR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>
                <a:solidFill>
                  <a:schemeClr val="bg1"/>
                </a:solidFill>
              </a:rPr>
              <a:t>→ </a:t>
            </a:r>
          </a:p>
          <a:p>
            <a:pPr algn="r"/>
            <a:r>
              <a:rPr lang="en-US" altLang="ko-KR">
                <a:solidFill>
                  <a:schemeClr val="accent2">
                    <a:lumMod val="60000"/>
                    <a:lumOff val="40000"/>
                  </a:schemeClr>
                </a:solidFill>
              </a:rPr>
              <a:t>ObjMgr</a:t>
            </a:r>
            <a:r>
              <a:rPr lang="ko-KR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에서 제거</a:t>
            </a:r>
            <a:r>
              <a:rPr lang="ko-KR" altLang="en-US">
                <a:solidFill>
                  <a:schemeClr val="bg1"/>
                </a:solidFill>
              </a:rPr>
              <a:t> 순서로 </a:t>
            </a:r>
            <a:endParaRPr lang="en-US" altLang="ko-KR">
              <a:solidFill>
                <a:schemeClr val="bg1"/>
              </a:solidFill>
            </a:endParaRPr>
          </a:p>
          <a:p>
            <a:pPr algn="r"/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클라이언트 오브젝트를 제거</a:t>
            </a:r>
            <a:r>
              <a:rPr lang="ko-KR" altLang="en-US">
                <a:solidFill>
                  <a:schemeClr val="bg1"/>
                </a:solidFill>
              </a:rPr>
              <a:t>   </a:t>
            </a:r>
            <a:r>
              <a:rPr lang="en-US" altLang="ko-KR">
                <a:solidFill>
                  <a:schemeClr val="bg1"/>
                </a:solidFill>
              </a:rPr>
              <a:t> </a:t>
            </a:r>
            <a:endParaRPr lang="ko-KR" altLang="en-US">
              <a:solidFill>
                <a:schemeClr val="bg1"/>
              </a:solidFill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79069D1F-7F32-4EAD-91B6-AA39EAE3ABBD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6048105" y="3240137"/>
            <a:ext cx="890876" cy="35786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44A5EEE-37DF-48C6-888E-17DAEC83CE0B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6048105" y="3594266"/>
            <a:ext cx="890876" cy="373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7BF6B09B-3AC1-400F-9DD1-09E1B6576D7B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6048105" y="3598000"/>
            <a:ext cx="890876" cy="35174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43988E25-FD46-4BD3-8DB7-E2CF7679058A}"/>
              </a:ext>
            </a:extLst>
          </p:cNvPr>
          <p:cNvCxnSpPr>
            <a:cxnSpLocks/>
            <a:stCxn id="40" idx="3"/>
          </p:cNvCxnSpPr>
          <p:nvPr/>
        </p:nvCxnSpPr>
        <p:spPr>
          <a:xfrm flipV="1">
            <a:off x="6048105" y="4628934"/>
            <a:ext cx="890876" cy="741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969AC74-F147-4493-AEC7-DF38ED8D4E06}"/>
              </a:ext>
            </a:extLst>
          </p:cNvPr>
          <p:cNvSpPr txBox="1"/>
          <p:nvPr/>
        </p:nvSpPr>
        <p:spPr>
          <a:xfrm>
            <a:off x="606317" y="4313183"/>
            <a:ext cx="5441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>
                <a:solidFill>
                  <a:schemeClr val="bg1"/>
                </a:solidFill>
              </a:rPr>
              <a:t>서버는 </a:t>
            </a:r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클라이언트의 로그아웃 작업이 끝난 이후</a:t>
            </a:r>
            <a:r>
              <a:rPr lang="en-US" altLang="ko-KR">
                <a:solidFill>
                  <a:schemeClr val="bg1"/>
                </a:solidFill>
              </a:rPr>
              <a:t>,</a:t>
            </a:r>
            <a:r>
              <a:rPr lang="ko-KR" altLang="en-US">
                <a:solidFill>
                  <a:schemeClr val="bg1"/>
                </a:solidFill>
              </a:rPr>
              <a:t> </a:t>
            </a:r>
            <a:endParaRPr lang="en-US" altLang="ko-KR">
              <a:solidFill>
                <a:schemeClr val="bg1"/>
              </a:solidFill>
            </a:endParaRPr>
          </a:p>
          <a:p>
            <a:pPr algn="r"/>
            <a:r>
              <a:rPr lang="ko-KR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클라이언트가 사용한 컨테이너를 재사용</a:t>
            </a:r>
            <a:r>
              <a:rPr lang="ko-KR" altLang="en-US">
                <a:solidFill>
                  <a:schemeClr val="bg1"/>
                </a:solidFill>
              </a:rPr>
              <a:t>  </a:t>
            </a:r>
            <a:r>
              <a:rPr lang="en-US" altLang="ko-KR">
                <a:solidFill>
                  <a:schemeClr val="bg1"/>
                </a:solidFill>
              </a:rPr>
              <a:t> </a:t>
            </a:r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4575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C1161CDE-4547-454D-94F9-59B1EED43D0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157" y="156818"/>
            <a:ext cx="5226376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클라이언트 로그아웃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9" y="908850"/>
            <a:ext cx="549204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D363EE96-9D8D-4FFE-88E2-4E6775528A97}"/>
              </a:ext>
            </a:extLst>
          </p:cNvPr>
          <p:cNvGrpSpPr/>
          <p:nvPr/>
        </p:nvGrpSpPr>
        <p:grpSpPr>
          <a:xfrm>
            <a:off x="433620" y="1708563"/>
            <a:ext cx="5210175" cy="2770142"/>
            <a:chOff x="164672" y="1697806"/>
            <a:chExt cx="5210175" cy="2770142"/>
          </a:xfrm>
        </p:grpSpPr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8996E067-E600-45F9-A17B-C15C39CCE7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672" y="1697806"/>
              <a:ext cx="5210175" cy="276225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E67F4ED-EF8B-4976-8E78-BF6F729A112E}"/>
                </a:ext>
              </a:extLst>
            </p:cNvPr>
            <p:cNvSpPr txBox="1"/>
            <p:nvPr/>
          </p:nvSpPr>
          <p:spPr>
            <a:xfrm>
              <a:off x="2908494" y="4098616"/>
              <a:ext cx="2466353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서버 </a:t>
              </a:r>
              <a:r>
                <a:rPr lang="en-US" altLang="ko-KR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Process_Receive()</a:t>
              </a:r>
              <a:endParaRPr lang="ko-KR" altLang="en-US">
                <a:solidFill>
                  <a:schemeClr val="accent4">
                    <a:lumMod val="60000"/>
                    <a:lumOff val="40000"/>
                  </a:schemeClr>
                </a:solidFill>
              </a:endParaRPr>
            </a:p>
          </p:txBody>
        </p:sp>
      </p:grp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5A839BEB-9033-4D50-9583-C7F3458DDE58}"/>
              </a:ext>
            </a:extLst>
          </p:cNvPr>
          <p:cNvCxnSpPr>
            <a:cxnSpLocks/>
          </p:cNvCxnSpPr>
          <p:nvPr/>
        </p:nvCxnSpPr>
        <p:spPr>
          <a:xfrm>
            <a:off x="2166328" y="3018043"/>
            <a:ext cx="151089" cy="226032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40877696-8682-4387-8100-FC6C7DA9A015}"/>
              </a:ext>
            </a:extLst>
          </p:cNvPr>
          <p:cNvCxnSpPr>
            <a:cxnSpLocks/>
          </p:cNvCxnSpPr>
          <p:nvPr/>
        </p:nvCxnSpPr>
        <p:spPr>
          <a:xfrm>
            <a:off x="2215490" y="3761152"/>
            <a:ext cx="101927" cy="17557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54" name="그림 53">
            <a:extLst>
              <a:ext uri="{FF2B5EF4-FFF2-40B4-BE49-F238E27FC236}">
                <a16:creationId xmlns:a16="http://schemas.microsoft.com/office/drawing/2014/main" id="{5412AC36-56EE-484E-BAC0-8AA263299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0467" y="3251967"/>
            <a:ext cx="4514850" cy="76200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48C4508-116F-4701-859A-4C46E60A8B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0476" y="2759136"/>
            <a:ext cx="5200650" cy="316230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54F34A5E-1DC0-4170-BC02-1802BE747849}"/>
              </a:ext>
            </a:extLst>
          </p:cNvPr>
          <p:cNvSpPr txBox="1"/>
          <p:nvPr/>
        </p:nvSpPr>
        <p:spPr>
          <a:xfrm>
            <a:off x="3920340" y="3550898"/>
            <a:ext cx="2363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accent6"/>
                </a:solidFill>
              </a:rPr>
              <a:t>// </a:t>
            </a:r>
            <a:r>
              <a:rPr lang="ko-KR" altLang="en-US" sz="1200">
                <a:solidFill>
                  <a:schemeClr val="accent6"/>
                </a:solidFill>
              </a:rPr>
              <a:t>시야 내 클라이언트에게 알림</a:t>
            </a: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C4B02B4E-C83D-4D36-BF2B-A85270940DA5}"/>
              </a:ext>
            </a:extLst>
          </p:cNvPr>
          <p:cNvCxnSpPr>
            <a:cxnSpLocks/>
          </p:cNvCxnSpPr>
          <p:nvPr/>
        </p:nvCxnSpPr>
        <p:spPr>
          <a:xfrm>
            <a:off x="6176653" y="3691162"/>
            <a:ext cx="443823" cy="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957134CD-C9FD-4294-BB42-A9A01153F41F}"/>
              </a:ext>
            </a:extLst>
          </p:cNvPr>
          <p:cNvCxnSpPr>
            <a:cxnSpLocks/>
            <a:stCxn id="75" idx="3"/>
          </p:cNvCxnSpPr>
          <p:nvPr/>
        </p:nvCxnSpPr>
        <p:spPr>
          <a:xfrm>
            <a:off x="6096000" y="5258799"/>
            <a:ext cx="140208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8CACD38D-F1F0-48D9-8A5A-EB821A1F56FF}"/>
              </a:ext>
            </a:extLst>
          </p:cNvPr>
          <p:cNvSpPr txBox="1"/>
          <p:nvPr/>
        </p:nvSpPr>
        <p:spPr>
          <a:xfrm>
            <a:off x="1341265" y="4935633"/>
            <a:ext cx="4754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시야 내 클라이언트</a:t>
            </a:r>
            <a:r>
              <a:rPr lang="ko-KR" altLang="en-US">
                <a:solidFill>
                  <a:schemeClr val="bg1"/>
                </a:solidFill>
              </a:rPr>
              <a:t>에게 </a:t>
            </a:r>
            <a:endParaRPr lang="en-US" altLang="ko-KR">
              <a:solidFill>
                <a:schemeClr val="bg1"/>
              </a:solidFill>
            </a:endParaRPr>
          </a:p>
          <a:p>
            <a:pPr algn="r"/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로그아웃한 클라이언트</a:t>
            </a:r>
            <a:r>
              <a:rPr lang="ko-KR" altLang="en-US">
                <a:solidFill>
                  <a:schemeClr val="bg1"/>
                </a:solidFill>
              </a:rPr>
              <a:t>를 전송</a:t>
            </a:r>
          </a:p>
        </p:txBody>
      </p:sp>
    </p:spTree>
    <p:extLst>
      <p:ext uri="{BB962C8B-B14F-4D97-AF65-F5344CB8AC3E}">
        <p14:creationId xmlns:p14="http://schemas.microsoft.com/office/powerpoint/2010/main" val="8871435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C1161CDE-4547-454D-94F9-59B1EED43D0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157" y="156818"/>
            <a:ext cx="5226376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클라이언트 로그아웃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9" y="908850"/>
            <a:ext cx="549204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D2537AEB-6027-4370-9891-12F4277838C0}"/>
              </a:ext>
            </a:extLst>
          </p:cNvPr>
          <p:cNvGrpSpPr/>
          <p:nvPr/>
        </p:nvGrpSpPr>
        <p:grpSpPr>
          <a:xfrm>
            <a:off x="391212" y="5440550"/>
            <a:ext cx="11484818" cy="896514"/>
            <a:chOff x="733475" y="4789768"/>
            <a:chExt cx="11484818" cy="1967432"/>
          </a:xfrm>
        </p:grpSpPr>
        <p:sp>
          <p:nvSpPr>
            <p:cNvPr id="79" name="제목 1">
              <a:extLst>
                <a:ext uri="{FF2B5EF4-FFF2-40B4-BE49-F238E27FC236}">
                  <a16:creationId xmlns:a16="http://schemas.microsoft.com/office/drawing/2014/main" id="{54AB4E78-13E1-4395-A38B-1A5410275DCC}"/>
                </a:ext>
              </a:extLst>
            </p:cNvPr>
            <p:cNvSpPr txBox="1">
              <a:spLocks/>
            </p:cNvSpPr>
            <p:nvPr/>
          </p:nvSpPr>
          <p:spPr>
            <a:xfrm>
              <a:off x="780117" y="4789768"/>
              <a:ext cx="11438176" cy="196743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18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클라이언트 오브젝트를 월드에서 제거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하는 과정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소켓 종료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→ </a:t>
              </a:r>
              <a:r>
                <a:rPr lang="ko-KR" altLang="en-US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섹터에서 제거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 → </a:t>
              </a:r>
              <a:r>
                <a:rPr lang="ko-KR" altLang="en-US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오브젝트 제거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→ 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Near_set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클라이언트의 </a:t>
              </a:r>
              <a:r>
                <a:rPr lang="en-US" altLang="ko-KR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Near_set </a:t>
              </a:r>
              <a:r>
                <a:rPr lang="ko-KR" altLang="en-US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수정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 → </a:t>
              </a:r>
              <a:r>
                <a:rPr lang="ko-KR" altLang="en-US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패킷 전송</a:t>
              </a:r>
              <a:endParaRPr lang="en-US" altLang="ko-KR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9A1A1DE6-8E19-42C9-B586-57E7237FB109}"/>
                </a:ext>
              </a:extLst>
            </p:cNvPr>
            <p:cNvSpPr/>
            <p:nvPr/>
          </p:nvSpPr>
          <p:spPr>
            <a:xfrm flipH="1">
              <a:off x="733475" y="4789768"/>
              <a:ext cx="45719" cy="196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</p:grpSp>
      <p:pic>
        <p:nvPicPr>
          <p:cNvPr id="82" name="그림 81">
            <a:extLst>
              <a:ext uri="{FF2B5EF4-FFF2-40B4-BE49-F238E27FC236}">
                <a16:creationId xmlns:a16="http://schemas.microsoft.com/office/drawing/2014/main" id="{F6A955E2-7CBD-4CCF-AAE5-207766925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804" y="1610659"/>
            <a:ext cx="5162550" cy="2009775"/>
          </a:xfrm>
          <a:prstGeom prst="rect">
            <a:avLst/>
          </a:prstGeom>
          <a:ln>
            <a:solidFill>
              <a:schemeClr val="bg1"/>
            </a:solidFill>
          </a:ln>
        </p:spPr>
      </p:pic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957134CD-C9FD-4294-BB42-A9A01153F41F}"/>
              </a:ext>
            </a:extLst>
          </p:cNvPr>
          <p:cNvCxnSpPr>
            <a:cxnSpLocks/>
          </p:cNvCxnSpPr>
          <p:nvPr/>
        </p:nvCxnSpPr>
        <p:spPr>
          <a:xfrm flipH="1" flipV="1">
            <a:off x="9024551" y="4968825"/>
            <a:ext cx="876610" cy="25418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397D111A-7B6F-4259-8E88-C2FE0450BE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9303" y="1946894"/>
            <a:ext cx="6391275" cy="331470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A8E8D749-7434-4548-A894-4D01129446F0}"/>
              </a:ext>
            </a:extLst>
          </p:cNvPr>
          <p:cNvSpPr/>
          <p:nvPr/>
        </p:nvSpPr>
        <p:spPr>
          <a:xfrm>
            <a:off x="5885481" y="2561011"/>
            <a:ext cx="3282367" cy="135631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0C53203-F47C-4FC0-A73A-5E914E8CBCC0}"/>
              </a:ext>
            </a:extLst>
          </p:cNvPr>
          <p:cNvSpPr txBox="1"/>
          <p:nvPr/>
        </p:nvSpPr>
        <p:spPr>
          <a:xfrm>
            <a:off x="436931" y="3771517"/>
            <a:ext cx="4963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>
                <a:solidFill>
                  <a:schemeClr val="bg1"/>
                </a:solidFill>
              </a:rPr>
              <a:t>시야 내 클라이언트를 저장한 </a:t>
            </a:r>
            <a:r>
              <a:rPr lang="en-US" altLang="ko-KR">
                <a:solidFill>
                  <a:schemeClr val="accent4">
                    <a:lumMod val="60000"/>
                    <a:lumOff val="40000"/>
                  </a:schemeClr>
                </a:solidFill>
              </a:rPr>
              <a:t>Near_set</a:t>
            </a:r>
            <a:r>
              <a:rPr lang="ko-KR" altLang="en-US">
                <a:solidFill>
                  <a:schemeClr val="bg1"/>
                </a:solidFill>
              </a:rPr>
              <a:t>을 </a:t>
            </a:r>
            <a:r>
              <a:rPr lang="en-US" altLang="ko-KR">
                <a:solidFill>
                  <a:schemeClr val="accent2">
                    <a:lumMod val="60000"/>
                    <a:lumOff val="40000"/>
                  </a:schemeClr>
                </a:solidFill>
              </a:rPr>
              <a:t>std::vector</a:t>
            </a:r>
            <a:r>
              <a:rPr lang="ko-KR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에 복사한 뒤</a:t>
            </a:r>
            <a:r>
              <a:rPr lang="en-US" altLang="ko-KR">
                <a:solidFill>
                  <a:schemeClr val="accent2">
                    <a:lumMod val="60000"/>
                    <a:lumOff val="40000"/>
                  </a:schemeClr>
                </a:solidFill>
              </a:rPr>
              <a:t>, clear()</a:t>
            </a:r>
            <a:endParaRPr lang="ko-KR" altLang="en-US">
              <a:solidFill>
                <a:schemeClr val="bg1"/>
              </a:solidFill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E8016134-3982-437B-BED5-16B52E581F2D}"/>
              </a:ext>
            </a:extLst>
          </p:cNvPr>
          <p:cNvCxnSpPr>
            <a:cxnSpLocks/>
            <a:stCxn id="37" idx="1"/>
            <a:endCxn id="38" idx="3"/>
          </p:cNvCxnSpPr>
          <p:nvPr/>
        </p:nvCxnSpPr>
        <p:spPr>
          <a:xfrm flipH="1">
            <a:off x="5400354" y="3239170"/>
            <a:ext cx="485127" cy="85551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1005D8A8-96E0-4113-A575-F1CB9B01D719}"/>
              </a:ext>
            </a:extLst>
          </p:cNvPr>
          <p:cNvSpPr/>
          <p:nvPr/>
        </p:nvSpPr>
        <p:spPr>
          <a:xfrm>
            <a:off x="5883208" y="3980878"/>
            <a:ext cx="4328162" cy="111061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32D1E8C-0DDF-4A80-956A-293C8286663F}"/>
              </a:ext>
            </a:extLst>
          </p:cNvPr>
          <p:cNvSpPr txBox="1"/>
          <p:nvPr/>
        </p:nvSpPr>
        <p:spPr>
          <a:xfrm>
            <a:off x="237804" y="4568931"/>
            <a:ext cx="5200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bg1"/>
                </a:solidFill>
              </a:rPr>
              <a:t>std::vector</a:t>
            </a:r>
            <a:r>
              <a:rPr lang="ko-KR" altLang="en-US">
                <a:solidFill>
                  <a:schemeClr val="bg1"/>
                </a:solidFill>
              </a:rPr>
              <a:t> 클라이언트의 </a:t>
            </a:r>
            <a:r>
              <a:rPr lang="en-US" altLang="ko-KR">
                <a:solidFill>
                  <a:schemeClr val="accent4">
                    <a:lumMod val="60000"/>
                    <a:lumOff val="40000"/>
                  </a:schemeClr>
                </a:solidFill>
              </a:rPr>
              <a:t>Near_set</a:t>
            </a:r>
            <a:r>
              <a:rPr lang="ko-KR" altLang="en-US">
                <a:solidFill>
                  <a:schemeClr val="bg1"/>
                </a:solidFill>
              </a:rPr>
              <a:t>을 </a:t>
            </a:r>
            <a:r>
              <a:rPr lang="ko-KR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수정</a:t>
            </a:r>
            <a:endParaRPr lang="ko-KR" altLang="en-US">
              <a:solidFill>
                <a:schemeClr val="bg1"/>
              </a:solidFill>
            </a:endParaRP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F1B1B853-E640-411C-B656-AB220913E7BE}"/>
              </a:ext>
            </a:extLst>
          </p:cNvPr>
          <p:cNvCxnSpPr>
            <a:cxnSpLocks/>
            <a:stCxn id="67" idx="3"/>
          </p:cNvCxnSpPr>
          <p:nvPr/>
        </p:nvCxnSpPr>
        <p:spPr>
          <a:xfrm flipV="1">
            <a:off x="5438454" y="4417848"/>
            <a:ext cx="444754" cy="33574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92AA2596-6620-4585-B127-5DFADF66166D}"/>
              </a:ext>
            </a:extLst>
          </p:cNvPr>
          <p:cNvCxnSpPr>
            <a:cxnSpLocks/>
          </p:cNvCxnSpPr>
          <p:nvPr/>
        </p:nvCxnSpPr>
        <p:spPr>
          <a:xfrm>
            <a:off x="4840241" y="3098675"/>
            <a:ext cx="709062" cy="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66007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C1161CDE-4547-454D-94F9-59B1EED43D0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157" y="156818"/>
            <a:ext cx="5226376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오브젝트 이동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62" y="908850"/>
            <a:ext cx="53238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제목 1">
            <a:extLst>
              <a:ext uri="{FF2B5EF4-FFF2-40B4-BE49-F238E27FC236}">
                <a16:creationId xmlns:a16="http://schemas.microsoft.com/office/drawing/2014/main" id="{5C01E4E3-29DC-4455-9F6A-84C87FBD2DB3}"/>
              </a:ext>
            </a:extLst>
          </p:cNvPr>
          <p:cNvSpPr txBox="1">
            <a:spLocks/>
          </p:cNvSpPr>
          <p:nvPr/>
        </p:nvSpPr>
        <p:spPr>
          <a:xfrm>
            <a:off x="173254" y="981351"/>
            <a:ext cx="8755593" cy="8104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bg1"/>
                </a:solidFill>
                <a:latin typeface="+mn-lt"/>
              </a:rPr>
              <a:t>- 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오브젝트는 </a:t>
            </a:r>
            <a:r>
              <a:rPr lang="ko-KR" altLang="en-US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이동속도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를 이용해 이동</a:t>
            </a:r>
            <a:endParaRPr lang="en-US" altLang="ko-KR" sz="1800">
              <a:solidFill>
                <a:schemeClr val="bg1"/>
              </a:solidFill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bg1"/>
                </a:solidFill>
                <a:latin typeface="+mn-lt"/>
              </a:rPr>
              <a:t>- </a:t>
            </a:r>
            <a:r>
              <a:rPr lang="ko-KR" altLang="en-US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서버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는 </a:t>
            </a:r>
            <a:r>
              <a:rPr lang="en-US" altLang="ko-KR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500ms 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마다 오브젝트의 위치를 업데이트</a:t>
            </a:r>
            <a:endParaRPr lang="en-US" altLang="ko-KR" sz="18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2F90B38A-C72E-4E88-8CAB-536D00112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581" y="1859848"/>
            <a:ext cx="6286500" cy="4791075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E902DD66-4ADC-4DC4-A326-F6D5BC6D408B}"/>
              </a:ext>
            </a:extLst>
          </p:cNvPr>
          <p:cNvSpPr txBox="1"/>
          <p:nvPr/>
        </p:nvSpPr>
        <p:spPr>
          <a:xfrm>
            <a:off x="4260028" y="6311742"/>
            <a:ext cx="2283824" cy="3385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>
                <a:solidFill>
                  <a:schemeClr val="accent4">
                    <a:lumMod val="60000"/>
                    <a:lumOff val="40000"/>
                  </a:schemeClr>
                </a:solidFill>
              </a:rPr>
              <a:t>서버 </a:t>
            </a:r>
            <a:r>
              <a:rPr lang="en-US" altLang="ko-KR" sz="1600">
                <a:solidFill>
                  <a:schemeClr val="accent4">
                    <a:lumMod val="60000"/>
                    <a:lumOff val="40000"/>
                  </a:schemeClr>
                </a:solidFill>
              </a:rPr>
              <a:t>Update_position()</a:t>
            </a:r>
            <a:endParaRPr lang="ko-KR" altLang="en-US" sz="160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335A22A-3ACC-4DC3-B19B-DD6556D658B5}"/>
              </a:ext>
            </a:extLst>
          </p:cNvPr>
          <p:cNvSpPr/>
          <p:nvPr/>
        </p:nvSpPr>
        <p:spPr>
          <a:xfrm>
            <a:off x="333293" y="1900332"/>
            <a:ext cx="6121295" cy="56316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7EEAA3A-449C-47BF-A546-6BC1E9BB17EE}"/>
              </a:ext>
            </a:extLst>
          </p:cNvPr>
          <p:cNvSpPr txBox="1"/>
          <p:nvPr/>
        </p:nvSpPr>
        <p:spPr>
          <a:xfrm>
            <a:off x="6743450" y="1995741"/>
            <a:ext cx="5305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accent2">
                    <a:lumMod val="60000"/>
                    <a:lumOff val="40000"/>
                  </a:schemeClr>
                </a:solidFill>
              </a:rPr>
              <a:t>time</a:t>
            </a:r>
            <a:r>
              <a:rPr lang="ko-KR" altLang="en-US">
                <a:solidFill>
                  <a:schemeClr val="bg1"/>
                </a:solidFill>
              </a:rPr>
              <a:t> </a:t>
            </a:r>
            <a:r>
              <a:rPr lang="en-US" altLang="ko-KR">
                <a:solidFill>
                  <a:schemeClr val="bg1"/>
                </a:solidFill>
              </a:rPr>
              <a:t>:</a:t>
            </a:r>
            <a:r>
              <a:rPr lang="ko-KR" altLang="en-US">
                <a:solidFill>
                  <a:schemeClr val="bg1"/>
                </a:solidFill>
              </a:rPr>
              <a:t> 업데이트 주기</a:t>
            </a:r>
            <a:r>
              <a:rPr lang="en-US" altLang="ko-KR">
                <a:solidFill>
                  <a:schemeClr val="bg1"/>
                </a:solidFill>
              </a:rPr>
              <a:t>(</a:t>
            </a:r>
            <a:r>
              <a:rPr lang="ko-KR" altLang="en-US">
                <a:solidFill>
                  <a:schemeClr val="bg1"/>
                </a:solidFill>
              </a:rPr>
              <a:t>클라이언트 </a:t>
            </a:r>
            <a:r>
              <a:rPr lang="en-US" altLang="ko-KR">
                <a:solidFill>
                  <a:schemeClr val="bg1"/>
                </a:solidFill>
              </a:rPr>
              <a:t>: 20 / </a:t>
            </a:r>
            <a:r>
              <a:rPr lang="ko-KR" altLang="en-US">
                <a:solidFill>
                  <a:schemeClr val="bg1"/>
                </a:solidFill>
              </a:rPr>
              <a:t>서버 </a:t>
            </a:r>
            <a:r>
              <a:rPr lang="en-US" altLang="ko-KR">
                <a:solidFill>
                  <a:schemeClr val="bg1"/>
                </a:solidFill>
              </a:rPr>
              <a:t>: 500)</a:t>
            </a:r>
            <a:endParaRPr lang="ko-KR" altLang="en-US">
              <a:solidFill>
                <a:schemeClr val="bg1"/>
              </a:solidFill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F143BD0D-9721-4CFF-B7FD-A79BB4EDCF9A}"/>
              </a:ext>
            </a:extLst>
          </p:cNvPr>
          <p:cNvCxnSpPr>
            <a:cxnSpLocks/>
            <a:stCxn id="53" idx="1"/>
            <a:endCxn id="17" idx="3"/>
          </p:cNvCxnSpPr>
          <p:nvPr/>
        </p:nvCxnSpPr>
        <p:spPr>
          <a:xfrm flipH="1">
            <a:off x="6454588" y="2180407"/>
            <a:ext cx="288862" cy="151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BEDFDB9D-0371-4D9B-8FA8-077260EE2297}"/>
              </a:ext>
            </a:extLst>
          </p:cNvPr>
          <p:cNvSpPr/>
          <p:nvPr/>
        </p:nvSpPr>
        <p:spPr>
          <a:xfrm>
            <a:off x="335081" y="2547587"/>
            <a:ext cx="6121295" cy="30152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0134707-D65B-4751-A2A0-03A1520F925D}"/>
              </a:ext>
            </a:extLst>
          </p:cNvPr>
          <p:cNvSpPr txBox="1"/>
          <p:nvPr/>
        </p:nvSpPr>
        <p:spPr>
          <a:xfrm>
            <a:off x="6745238" y="2513903"/>
            <a:ext cx="5305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오브젝트가 </a:t>
            </a:r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이미 목적지</a:t>
            </a:r>
            <a:r>
              <a:rPr lang="ko-KR" altLang="en-US">
                <a:solidFill>
                  <a:schemeClr val="bg1"/>
                </a:solidFill>
              </a:rPr>
              <a:t>에 있는 경우</a:t>
            </a:r>
            <a:r>
              <a:rPr lang="en-US" altLang="ko-KR">
                <a:solidFill>
                  <a:schemeClr val="bg1"/>
                </a:solidFill>
              </a:rPr>
              <a:t>, </a:t>
            </a:r>
            <a:r>
              <a:rPr lang="ko-KR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이동 실패</a:t>
            </a: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1156FAB4-9DF6-4999-9515-27CE09C437A8}"/>
              </a:ext>
            </a:extLst>
          </p:cNvPr>
          <p:cNvCxnSpPr>
            <a:cxnSpLocks/>
            <a:stCxn id="56" idx="1"/>
            <a:endCxn id="55" idx="3"/>
          </p:cNvCxnSpPr>
          <p:nvPr/>
        </p:nvCxnSpPr>
        <p:spPr>
          <a:xfrm flipH="1" flipV="1">
            <a:off x="6456376" y="2698350"/>
            <a:ext cx="288862" cy="21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D5F66406-F526-4A24-84D0-05632549CFC3}"/>
              </a:ext>
            </a:extLst>
          </p:cNvPr>
          <p:cNvSpPr/>
          <p:nvPr/>
        </p:nvSpPr>
        <p:spPr>
          <a:xfrm>
            <a:off x="333293" y="4109507"/>
            <a:ext cx="6121295" cy="78522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EF82592-E5AA-4CBB-B9F2-F3334BBEB1EC}"/>
              </a:ext>
            </a:extLst>
          </p:cNvPr>
          <p:cNvSpPr txBox="1"/>
          <p:nvPr/>
        </p:nvSpPr>
        <p:spPr>
          <a:xfrm>
            <a:off x="6743450" y="4170391"/>
            <a:ext cx="5305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목적지까지의 거리와 이동 가능 거리를 비교해</a:t>
            </a:r>
            <a:endParaRPr lang="en-US" altLang="ko-KR">
              <a:solidFill>
                <a:schemeClr val="bg1"/>
              </a:solidFill>
            </a:endParaRPr>
          </a:p>
          <a:p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목적지가 더 짧은</a:t>
            </a:r>
            <a:r>
              <a:rPr lang="ko-KR" altLang="en-US">
                <a:solidFill>
                  <a:schemeClr val="bg1"/>
                </a:solidFill>
              </a:rPr>
              <a:t> 경우</a:t>
            </a:r>
            <a:r>
              <a:rPr lang="en-US" altLang="ko-KR">
                <a:solidFill>
                  <a:schemeClr val="bg1"/>
                </a:solidFill>
              </a:rPr>
              <a:t>,</a:t>
            </a:r>
            <a:r>
              <a:rPr lang="ko-KR" altLang="en-US">
                <a:solidFill>
                  <a:schemeClr val="bg1"/>
                </a:solidFill>
              </a:rPr>
              <a:t> </a:t>
            </a:r>
            <a:r>
              <a:rPr lang="ko-KR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목적지로 바로 이동</a:t>
            </a: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08749205-7283-4D54-B698-1E113FE15834}"/>
              </a:ext>
            </a:extLst>
          </p:cNvPr>
          <p:cNvCxnSpPr>
            <a:cxnSpLocks/>
            <a:stCxn id="66" idx="1"/>
            <a:endCxn id="63" idx="3"/>
          </p:cNvCxnSpPr>
          <p:nvPr/>
        </p:nvCxnSpPr>
        <p:spPr>
          <a:xfrm flipH="1">
            <a:off x="6454588" y="4493557"/>
            <a:ext cx="288862" cy="856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D17D5CB6-5932-45B2-B3F5-1FE153D8D349}"/>
              </a:ext>
            </a:extLst>
          </p:cNvPr>
          <p:cNvSpPr/>
          <p:nvPr/>
        </p:nvSpPr>
        <p:spPr>
          <a:xfrm>
            <a:off x="335183" y="5003550"/>
            <a:ext cx="6121295" cy="126531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57F9125-1316-44F2-94B0-493F59F4170B}"/>
              </a:ext>
            </a:extLst>
          </p:cNvPr>
          <p:cNvSpPr txBox="1"/>
          <p:nvPr/>
        </p:nvSpPr>
        <p:spPr>
          <a:xfrm>
            <a:off x="6745340" y="5453967"/>
            <a:ext cx="5305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목적지가 더 긴 </a:t>
            </a:r>
            <a:r>
              <a:rPr lang="ko-KR" altLang="en-US">
                <a:solidFill>
                  <a:schemeClr val="bg1"/>
                </a:solidFill>
              </a:rPr>
              <a:t>경우</a:t>
            </a:r>
            <a:r>
              <a:rPr lang="en-US" altLang="ko-KR">
                <a:solidFill>
                  <a:schemeClr val="bg1"/>
                </a:solidFill>
              </a:rPr>
              <a:t>,</a:t>
            </a:r>
            <a:r>
              <a:rPr lang="ko-KR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 이동 가능 거리만큼 이동</a:t>
            </a: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04B4013F-8D8A-48D2-BB46-441A3B80CE96}"/>
              </a:ext>
            </a:extLst>
          </p:cNvPr>
          <p:cNvCxnSpPr>
            <a:cxnSpLocks/>
            <a:stCxn id="70" idx="1"/>
            <a:endCxn id="68" idx="3"/>
          </p:cNvCxnSpPr>
          <p:nvPr/>
        </p:nvCxnSpPr>
        <p:spPr>
          <a:xfrm flipH="1" flipV="1">
            <a:off x="6456478" y="5636209"/>
            <a:ext cx="288862" cy="242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5252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C1161CDE-4547-454D-94F9-59B1EED43D0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157" y="156818"/>
            <a:ext cx="5226376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오브젝트 이동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62" y="908850"/>
            <a:ext cx="53238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제목 1">
            <a:extLst>
              <a:ext uri="{FF2B5EF4-FFF2-40B4-BE49-F238E27FC236}">
                <a16:creationId xmlns:a16="http://schemas.microsoft.com/office/drawing/2014/main" id="{5C01E4E3-29DC-4455-9F6A-84C87FBD2DB3}"/>
              </a:ext>
            </a:extLst>
          </p:cNvPr>
          <p:cNvSpPr txBox="1">
            <a:spLocks/>
          </p:cNvSpPr>
          <p:nvPr/>
        </p:nvSpPr>
        <p:spPr>
          <a:xfrm>
            <a:off x="173254" y="981351"/>
            <a:ext cx="9271960" cy="8104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bg1"/>
                </a:solidFill>
                <a:latin typeface="+mn-lt"/>
              </a:rPr>
              <a:t>- </a:t>
            </a:r>
            <a:r>
              <a:rPr lang="ko-KR" altLang="en-US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클라이언트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는 </a:t>
            </a:r>
            <a:r>
              <a:rPr lang="en-US" altLang="ko-KR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20ms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 마다 오브젝트의 위치를 업데이트</a:t>
            </a:r>
            <a:endParaRPr lang="en-US" altLang="ko-KR" sz="1800">
              <a:solidFill>
                <a:schemeClr val="bg1"/>
              </a:solidFill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bg1"/>
                </a:solidFill>
                <a:latin typeface="+mn-lt"/>
              </a:rPr>
              <a:t>- </a:t>
            </a:r>
            <a:r>
              <a:rPr lang="ko-KR" altLang="en-US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레이턴시로 인한 지연을 보간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하기 위해</a:t>
            </a:r>
            <a:r>
              <a:rPr lang="en-US" altLang="ko-KR" sz="1800">
                <a:solidFill>
                  <a:schemeClr val="bg1"/>
                </a:solidFill>
                <a:latin typeface="+mn-lt"/>
              </a:rPr>
              <a:t> </a:t>
            </a:r>
            <a:r>
              <a:rPr lang="ko-KR" altLang="en-US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일정 범위의 오차 허용</a:t>
            </a:r>
            <a:endParaRPr lang="en-US" altLang="ko-KR" sz="1800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6248A463-B34D-4454-BB4E-D05A01661E51}"/>
              </a:ext>
            </a:extLst>
          </p:cNvPr>
          <p:cNvGrpSpPr/>
          <p:nvPr/>
        </p:nvGrpSpPr>
        <p:grpSpPr>
          <a:xfrm>
            <a:off x="333293" y="2597458"/>
            <a:ext cx="5048250" cy="3714750"/>
            <a:chOff x="333293" y="2231696"/>
            <a:chExt cx="5048250" cy="371475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02E27C42-EAE1-4B0B-A9C6-AB886DC402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3293" y="2231696"/>
              <a:ext cx="5048250" cy="371475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902DD66-4ADC-4DC4-A326-F6D5BC6D408B}"/>
                </a:ext>
              </a:extLst>
            </p:cNvPr>
            <p:cNvSpPr txBox="1"/>
            <p:nvPr/>
          </p:nvSpPr>
          <p:spPr>
            <a:xfrm>
              <a:off x="2233522" y="5599826"/>
              <a:ext cx="314802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클라이언트 </a:t>
              </a:r>
              <a:r>
                <a:rPr lang="en-US" altLang="ko-KR" sz="160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Update_position()</a:t>
              </a:r>
              <a:endParaRPr lang="ko-KR" altLang="en-US" sz="1600">
                <a:solidFill>
                  <a:schemeClr val="accent4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335A22A-3ACC-4DC3-B19B-DD6556D658B5}"/>
              </a:ext>
            </a:extLst>
          </p:cNvPr>
          <p:cNvSpPr/>
          <p:nvPr/>
        </p:nvSpPr>
        <p:spPr>
          <a:xfrm>
            <a:off x="408792" y="2644771"/>
            <a:ext cx="4152450" cy="2167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7EEAA3A-449C-47BF-A546-6BC1E9BB17EE}"/>
              </a:ext>
            </a:extLst>
          </p:cNvPr>
          <p:cNvSpPr txBox="1"/>
          <p:nvPr/>
        </p:nvSpPr>
        <p:spPr>
          <a:xfrm>
            <a:off x="5497157" y="2424616"/>
            <a:ext cx="64438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최대 허용 오차 </a:t>
            </a:r>
            <a:r>
              <a:rPr lang="en-US" altLang="ko-KR">
                <a:solidFill>
                  <a:schemeClr val="bg1"/>
                </a:solidFill>
              </a:rPr>
              <a:t>:</a:t>
            </a:r>
            <a:r>
              <a:rPr lang="ko-KR" altLang="en-US">
                <a:solidFill>
                  <a:schemeClr val="bg1"/>
                </a:solidFill>
              </a:rPr>
              <a:t> 서버의 업데이트 한번</a:t>
            </a:r>
            <a:r>
              <a:rPr lang="en-US" altLang="ko-KR">
                <a:solidFill>
                  <a:schemeClr val="bg1"/>
                </a:solidFill>
              </a:rPr>
              <a:t>(500ms)</a:t>
            </a:r>
            <a:r>
              <a:rPr lang="ko-KR" altLang="en-US">
                <a:solidFill>
                  <a:schemeClr val="bg1"/>
                </a:solidFill>
              </a:rPr>
              <a:t>으로 </a:t>
            </a:r>
            <a:endParaRPr lang="en-US" altLang="ko-KR">
              <a:solidFill>
                <a:schemeClr val="bg1"/>
              </a:solidFill>
            </a:endParaRPr>
          </a:p>
          <a:p>
            <a:r>
              <a:rPr lang="en-US" altLang="ko-KR">
                <a:solidFill>
                  <a:schemeClr val="bg1"/>
                </a:solidFill>
              </a:rPr>
              <a:t>		  </a:t>
            </a:r>
            <a:r>
              <a:rPr lang="ko-KR" altLang="en-US">
                <a:solidFill>
                  <a:schemeClr val="bg1"/>
                </a:solidFill>
              </a:rPr>
              <a:t>오브젝트가 이동할 수 있는 최대 거리</a:t>
            </a:r>
            <a:r>
              <a:rPr lang="en-US" altLang="ko-KR">
                <a:solidFill>
                  <a:schemeClr val="bg1"/>
                </a:solidFill>
              </a:rPr>
              <a:t> </a:t>
            </a: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F143BD0D-9721-4CFF-B7FD-A79BB4EDCF9A}"/>
              </a:ext>
            </a:extLst>
          </p:cNvPr>
          <p:cNvCxnSpPr>
            <a:cxnSpLocks/>
            <a:stCxn id="53" idx="1"/>
            <a:endCxn id="17" idx="3"/>
          </p:cNvCxnSpPr>
          <p:nvPr/>
        </p:nvCxnSpPr>
        <p:spPr>
          <a:xfrm flipH="1">
            <a:off x="4561242" y="2747782"/>
            <a:ext cx="935915" cy="537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>
            <a:extLst>
              <a:ext uri="{FF2B5EF4-FFF2-40B4-BE49-F238E27FC236}">
                <a16:creationId xmlns:a16="http://schemas.microsoft.com/office/drawing/2014/main" id="{4E07F81E-CCD3-4DA0-B2F8-B939921F5A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549" y="2141234"/>
            <a:ext cx="8467725" cy="20955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083FA7CA-0957-49EF-8945-76CA14752F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549" y="1929190"/>
            <a:ext cx="2505075" cy="17145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A277D261-66C1-4252-8438-063FCA1249FD}"/>
              </a:ext>
            </a:extLst>
          </p:cNvPr>
          <p:cNvSpPr/>
          <p:nvPr/>
        </p:nvSpPr>
        <p:spPr>
          <a:xfrm>
            <a:off x="408792" y="3850177"/>
            <a:ext cx="4152450" cy="72182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501A870-E7D5-4110-8714-E0F4C5D1A569}"/>
              </a:ext>
            </a:extLst>
          </p:cNvPr>
          <p:cNvSpPr txBox="1"/>
          <p:nvPr/>
        </p:nvSpPr>
        <p:spPr>
          <a:xfrm>
            <a:off x="5497157" y="4028056"/>
            <a:ext cx="6361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허용 오차를 넘으면 </a:t>
            </a:r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서버의 오브젝트 좌표</a:t>
            </a:r>
            <a:r>
              <a:rPr lang="ko-KR" altLang="en-US">
                <a:solidFill>
                  <a:schemeClr val="bg1"/>
                </a:solidFill>
              </a:rPr>
              <a:t>로 </a:t>
            </a:r>
            <a:r>
              <a:rPr lang="ko-KR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강제 이동</a:t>
            </a:r>
            <a:endParaRPr lang="en-US" altLang="ko-KR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BA6B88D9-2095-49EE-984B-1E38A56628AC}"/>
              </a:ext>
            </a:extLst>
          </p:cNvPr>
          <p:cNvCxnSpPr>
            <a:cxnSpLocks/>
            <a:stCxn id="32" idx="1"/>
            <a:endCxn id="31" idx="3"/>
          </p:cNvCxnSpPr>
          <p:nvPr/>
        </p:nvCxnSpPr>
        <p:spPr>
          <a:xfrm flipH="1" flipV="1">
            <a:off x="4561242" y="4211089"/>
            <a:ext cx="935915" cy="163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7C990D6-CBA7-46A1-B2D8-E2E31DA9D3B5}"/>
              </a:ext>
            </a:extLst>
          </p:cNvPr>
          <p:cNvSpPr/>
          <p:nvPr/>
        </p:nvSpPr>
        <p:spPr>
          <a:xfrm>
            <a:off x="408792" y="3481199"/>
            <a:ext cx="3130474" cy="2167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F2EEF1B-71EC-4E1F-BE7A-82FCA33C274A}"/>
              </a:ext>
            </a:extLst>
          </p:cNvPr>
          <p:cNvSpPr txBox="1"/>
          <p:nvPr/>
        </p:nvSpPr>
        <p:spPr>
          <a:xfrm>
            <a:off x="5497157" y="3412101"/>
            <a:ext cx="5249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오브젝트의 </a:t>
            </a:r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서버 좌표와 클라이언트 좌표의 거리</a:t>
            </a:r>
            <a:endParaRPr lang="en-US" altLang="ko-KR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8676E9FE-67E0-4DEB-83B0-DF1D483B93F3}"/>
              </a:ext>
            </a:extLst>
          </p:cNvPr>
          <p:cNvCxnSpPr>
            <a:cxnSpLocks/>
            <a:stCxn id="39" idx="1"/>
            <a:endCxn id="38" idx="3"/>
          </p:cNvCxnSpPr>
          <p:nvPr/>
        </p:nvCxnSpPr>
        <p:spPr>
          <a:xfrm flipH="1" flipV="1">
            <a:off x="3539266" y="3589582"/>
            <a:ext cx="1957891" cy="718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72203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C1161CDE-4547-454D-94F9-59B1EED43D0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157" y="156818"/>
            <a:ext cx="5226376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오브젝트 이동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62" y="908850"/>
            <a:ext cx="53238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제목 1">
            <a:extLst>
              <a:ext uri="{FF2B5EF4-FFF2-40B4-BE49-F238E27FC236}">
                <a16:creationId xmlns:a16="http://schemas.microsoft.com/office/drawing/2014/main" id="{5C01E4E3-29DC-4455-9F6A-84C87FBD2DB3}"/>
              </a:ext>
            </a:extLst>
          </p:cNvPr>
          <p:cNvSpPr txBox="1">
            <a:spLocks/>
          </p:cNvSpPr>
          <p:nvPr/>
        </p:nvSpPr>
        <p:spPr>
          <a:xfrm>
            <a:off x="173254" y="981351"/>
            <a:ext cx="8755593" cy="737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bg1"/>
                </a:solidFill>
                <a:latin typeface="+mn-lt"/>
              </a:rPr>
              <a:t>- 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클라이언트와 서버의 </a:t>
            </a:r>
            <a:r>
              <a:rPr lang="en-US" altLang="ko-KR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Terrain_Manager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는 </a:t>
            </a:r>
            <a:r>
              <a:rPr lang="ko-KR" altLang="en-US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동일한 </a:t>
            </a:r>
            <a:r>
              <a:rPr lang="en-US" altLang="ko-KR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height_map</a:t>
            </a:r>
            <a:r>
              <a:rPr lang="ko-KR" altLang="en-US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과</a:t>
            </a:r>
            <a:r>
              <a:rPr lang="en-US" altLang="ko-KR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 </a:t>
            </a:r>
            <a:r>
              <a:rPr lang="ko-KR" altLang="en-US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선형보간을 이용</a:t>
            </a:r>
            <a:endParaRPr lang="en-US" altLang="ko-KR" sz="180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bg1"/>
                </a:solidFill>
                <a:latin typeface="+mn-lt"/>
              </a:rPr>
              <a:t>- 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오브젝트는 </a:t>
            </a:r>
            <a:r>
              <a:rPr lang="en-US" altLang="ko-KR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height_map</a:t>
            </a:r>
            <a:r>
              <a:rPr lang="ko-KR" altLang="en-US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의 높이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가 </a:t>
            </a:r>
            <a:r>
              <a:rPr lang="en-US" altLang="ko-KR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1</a:t>
            </a:r>
            <a:r>
              <a:rPr lang="ko-KR" altLang="en-US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보다 작거나</a:t>
            </a:r>
            <a:r>
              <a:rPr lang="en-US" altLang="ko-KR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, 4</a:t>
            </a:r>
            <a:r>
              <a:rPr lang="ko-KR" altLang="en-US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보다 큰 곳으로 움직일 수 없음</a:t>
            </a:r>
            <a:endParaRPr lang="en-US" altLang="ko-KR" sz="1800" dirty="0">
              <a:solidFill>
                <a:schemeClr val="accent4">
                  <a:lumMod val="60000"/>
                  <a:lumOff val="40000"/>
                </a:schemeClr>
              </a:solidFill>
              <a:latin typeface="+mn-lt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F870432-8175-442C-A1BD-FF106026B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272" y="2346164"/>
            <a:ext cx="5278244" cy="3300446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1EC92951-F26F-4A26-9510-DD2A37586940}"/>
              </a:ext>
            </a:extLst>
          </p:cNvPr>
          <p:cNvSpPr/>
          <p:nvPr/>
        </p:nvSpPr>
        <p:spPr>
          <a:xfrm>
            <a:off x="771416" y="2543698"/>
            <a:ext cx="261840" cy="253096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0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75F7F43-4F27-4AF7-86CC-92D73DD84B0C}"/>
              </a:ext>
            </a:extLst>
          </p:cNvPr>
          <p:cNvSpPr/>
          <p:nvPr/>
        </p:nvSpPr>
        <p:spPr>
          <a:xfrm>
            <a:off x="783749" y="3070434"/>
            <a:ext cx="261840" cy="253096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E52A24A-5B67-4AAB-A9A3-B456D92AA1D8}"/>
              </a:ext>
            </a:extLst>
          </p:cNvPr>
          <p:cNvSpPr/>
          <p:nvPr/>
        </p:nvSpPr>
        <p:spPr>
          <a:xfrm>
            <a:off x="775801" y="3599007"/>
            <a:ext cx="261840" cy="253096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2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3257928-6F03-47CD-B30B-BDCA4E57DA5F}"/>
              </a:ext>
            </a:extLst>
          </p:cNvPr>
          <p:cNvSpPr/>
          <p:nvPr/>
        </p:nvSpPr>
        <p:spPr>
          <a:xfrm>
            <a:off x="771416" y="4132243"/>
            <a:ext cx="261840" cy="253096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3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6BFB78E-4179-4218-9000-61BFD961ABDD}"/>
              </a:ext>
            </a:extLst>
          </p:cNvPr>
          <p:cNvSpPr/>
          <p:nvPr/>
        </p:nvSpPr>
        <p:spPr>
          <a:xfrm>
            <a:off x="768485" y="5185574"/>
            <a:ext cx="261840" cy="253096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5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58B706E-9888-442B-B29C-27D517C7EFD7}"/>
              </a:ext>
            </a:extLst>
          </p:cNvPr>
          <p:cNvSpPr/>
          <p:nvPr/>
        </p:nvSpPr>
        <p:spPr>
          <a:xfrm>
            <a:off x="761170" y="4634509"/>
            <a:ext cx="261840" cy="253096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4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4926F70-B9E3-49A1-8754-7B4EF640EB53}"/>
              </a:ext>
            </a:extLst>
          </p:cNvPr>
          <p:cNvSpPr txBox="1"/>
          <p:nvPr/>
        </p:nvSpPr>
        <p:spPr>
          <a:xfrm>
            <a:off x="155907" y="1964930"/>
            <a:ext cx="1472366" cy="338554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/>
              <a:t>hight_map[n] </a:t>
            </a:r>
            <a:endParaRPr lang="ko-KR" altLang="en-US" sz="160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EBFA34E-ACF2-4CA4-AE01-45DF32444660}"/>
              </a:ext>
            </a:extLst>
          </p:cNvPr>
          <p:cNvSpPr txBox="1"/>
          <p:nvPr/>
        </p:nvSpPr>
        <p:spPr>
          <a:xfrm>
            <a:off x="3114357" y="3599007"/>
            <a:ext cx="554717" cy="53323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600"/>
          </a:p>
        </p:txBody>
      </p:sp>
      <p:pic>
        <p:nvPicPr>
          <p:cNvPr id="83" name="그림 82">
            <a:extLst>
              <a:ext uri="{FF2B5EF4-FFF2-40B4-BE49-F238E27FC236}">
                <a16:creationId xmlns:a16="http://schemas.microsoft.com/office/drawing/2014/main" id="{D77A9AD1-8FE0-4865-BD86-73745B2A53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5939" y="4268237"/>
            <a:ext cx="2312082" cy="2233698"/>
          </a:xfrm>
          <a:prstGeom prst="rect">
            <a:avLst/>
          </a:prstGeom>
          <a:ln w="38100">
            <a:solidFill>
              <a:schemeClr val="accent2"/>
            </a:solidFill>
          </a:ln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BF67D278-9952-465B-BC8B-6E48F46DF53B}"/>
              </a:ext>
            </a:extLst>
          </p:cNvPr>
          <p:cNvSpPr txBox="1"/>
          <p:nvPr/>
        </p:nvSpPr>
        <p:spPr>
          <a:xfrm>
            <a:off x="2841269" y="4773120"/>
            <a:ext cx="1200808" cy="1103593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40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FABFD55-5DE0-47D7-B656-1E9F4F7F6A11}"/>
              </a:ext>
            </a:extLst>
          </p:cNvPr>
          <p:cNvSpPr/>
          <p:nvPr/>
        </p:nvSpPr>
        <p:spPr>
          <a:xfrm>
            <a:off x="4063395" y="4542770"/>
            <a:ext cx="203150" cy="19636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5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3184B91-CA68-4F46-8C64-C5C10A2DAAC9}"/>
              </a:ext>
            </a:extLst>
          </p:cNvPr>
          <p:cNvSpPr/>
          <p:nvPr/>
        </p:nvSpPr>
        <p:spPr>
          <a:xfrm>
            <a:off x="2588922" y="4544573"/>
            <a:ext cx="203150" cy="19636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4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E6BE53C4-7BE1-479D-91A4-74D9E3D8E679}"/>
              </a:ext>
            </a:extLst>
          </p:cNvPr>
          <p:cNvSpPr/>
          <p:nvPr/>
        </p:nvSpPr>
        <p:spPr>
          <a:xfrm>
            <a:off x="2644775" y="5894021"/>
            <a:ext cx="203150" cy="19636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4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E02B62BC-859E-4CC9-97F1-A2619027960F}"/>
              </a:ext>
            </a:extLst>
          </p:cNvPr>
          <p:cNvSpPr/>
          <p:nvPr/>
        </p:nvSpPr>
        <p:spPr>
          <a:xfrm>
            <a:off x="4047936" y="5874107"/>
            <a:ext cx="203150" cy="19636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4</a:t>
            </a:r>
            <a:endParaRPr lang="ko-KR" altLang="en-US" sz="1400">
              <a:solidFill>
                <a:schemeClr val="tx1"/>
              </a:solidFill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3BA33BE5-95E9-4B8E-912D-E9D0FACD8ECB}"/>
              </a:ext>
            </a:extLst>
          </p:cNvPr>
          <p:cNvCxnSpPr>
            <a:cxnSpLocks/>
          </p:cNvCxnSpPr>
          <p:nvPr/>
        </p:nvCxnSpPr>
        <p:spPr>
          <a:xfrm>
            <a:off x="3172638" y="4761057"/>
            <a:ext cx="0" cy="111305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36853F90-4FFF-4A61-BB97-77BF39C59F59}"/>
              </a:ext>
            </a:extLst>
          </p:cNvPr>
          <p:cNvCxnSpPr>
            <a:cxnSpLocks/>
          </p:cNvCxnSpPr>
          <p:nvPr/>
        </p:nvCxnSpPr>
        <p:spPr>
          <a:xfrm>
            <a:off x="2841269" y="5621664"/>
            <a:ext cx="1222126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타원 68">
            <a:extLst>
              <a:ext uri="{FF2B5EF4-FFF2-40B4-BE49-F238E27FC236}">
                <a16:creationId xmlns:a16="http://schemas.microsoft.com/office/drawing/2014/main" id="{20CD84BC-7F8C-48B6-830A-9F5EED058F54}"/>
              </a:ext>
            </a:extLst>
          </p:cNvPr>
          <p:cNvSpPr/>
          <p:nvPr/>
        </p:nvSpPr>
        <p:spPr>
          <a:xfrm flipH="1" flipV="1">
            <a:off x="3112271" y="5571634"/>
            <a:ext cx="120736" cy="12177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91CBE2E-48DF-43D4-A5F6-008C17F5D185}"/>
              </a:ext>
            </a:extLst>
          </p:cNvPr>
          <p:cNvSpPr txBox="1"/>
          <p:nvPr/>
        </p:nvSpPr>
        <p:spPr>
          <a:xfrm>
            <a:off x="2852774" y="5324916"/>
            <a:ext cx="350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/>
              <a:t>xr</a:t>
            </a:r>
            <a:endParaRPr lang="ko-KR" altLang="en-US" sz="160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ED239DE-E8DE-4DAC-8EB6-ED4516C03800}"/>
              </a:ext>
            </a:extLst>
          </p:cNvPr>
          <p:cNvSpPr txBox="1"/>
          <p:nvPr/>
        </p:nvSpPr>
        <p:spPr>
          <a:xfrm>
            <a:off x="3150068" y="5553126"/>
            <a:ext cx="457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/>
              <a:t>yr</a:t>
            </a:r>
            <a:endParaRPr lang="ko-KR" altLang="en-US" sz="160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449D23F-BFEB-44F4-8648-F807E5E08CA6}"/>
              </a:ext>
            </a:extLst>
          </p:cNvPr>
          <p:cNvSpPr txBox="1"/>
          <p:nvPr/>
        </p:nvSpPr>
        <p:spPr>
          <a:xfrm>
            <a:off x="3179935" y="5256604"/>
            <a:ext cx="589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/>
              <a:t>4.1</a:t>
            </a:r>
            <a:endParaRPr lang="ko-KR" altLang="en-US" sz="1600"/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CA8FD3CD-04A5-4534-94CB-A8835B613FB7}"/>
              </a:ext>
            </a:extLst>
          </p:cNvPr>
          <p:cNvCxnSpPr>
            <a:cxnSpLocks/>
          </p:cNvCxnSpPr>
          <p:nvPr/>
        </p:nvCxnSpPr>
        <p:spPr>
          <a:xfrm flipV="1">
            <a:off x="2835410" y="5646610"/>
            <a:ext cx="337228" cy="220032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136069F5-4DA2-4A5D-8296-17118D6BE531}"/>
              </a:ext>
            </a:extLst>
          </p:cNvPr>
          <p:cNvSpPr txBox="1"/>
          <p:nvPr/>
        </p:nvSpPr>
        <p:spPr>
          <a:xfrm>
            <a:off x="3402222" y="6124145"/>
            <a:ext cx="1141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>
                <a:solidFill>
                  <a:schemeClr val="accent4"/>
                </a:solidFill>
              </a:rPr>
              <a:t>이동 불가</a:t>
            </a:r>
          </a:p>
        </p:txBody>
      </p:sp>
      <p:pic>
        <p:nvPicPr>
          <p:cNvPr id="85" name="그림 84">
            <a:extLst>
              <a:ext uri="{FF2B5EF4-FFF2-40B4-BE49-F238E27FC236}">
                <a16:creationId xmlns:a16="http://schemas.microsoft.com/office/drawing/2014/main" id="{AEA8F753-D941-413C-8E46-40D2CE189D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9414" y="2349949"/>
            <a:ext cx="6000750" cy="4219575"/>
          </a:xfrm>
          <a:prstGeom prst="rect">
            <a:avLst/>
          </a:prstGeom>
          <a:ln>
            <a:solidFill>
              <a:schemeClr val="bg1"/>
            </a:solidFill>
          </a:ln>
        </p:spPr>
      </p:pic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3810708C-B9E2-46FD-B7F7-2557D6A41004}"/>
              </a:ext>
            </a:extLst>
          </p:cNvPr>
          <p:cNvCxnSpPr>
            <a:cxnSpLocks/>
          </p:cNvCxnSpPr>
          <p:nvPr/>
        </p:nvCxnSpPr>
        <p:spPr>
          <a:xfrm flipH="1">
            <a:off x="2255939" y="3599007"/>
            <a:ext cx="856332" cy="611043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83C5A6A7-4A61-47FF-9C47-65EDFEF75793}"/>
              </a:ext>
            </a:extLst>
          </p:cNvPr>
          <p:cNvCxnSpPr>
            <a:cxnSpLocks/>
          </p:cNvCxnSpPr>
          <p:nvPr/>
        </p:nvCxnSpPr>
        <p:spPr>
          <a:xfrm>
            <a:off x="3669075" y="3599007"/>
            <a:ext cx="898946" cy="611043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EB2C654C-A8F8-451D-91EC-DBDA88013816}"/>
              </a:ext>
            </a:extLst>
          </p:cNvPr>
          <p:cNvCxnSpPr>
            <a:cxnSpLocks/>
          </p:cNvCxnSpPr>
          <p:nvPr/>
        </p:nvCxnSpPr>
        <p:spPr>
          <a:xfrm>
            <a:off x="3669074" y="4132243"/>
            <a:ext cx="45676" cy="77807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E31E1533-986A-427B-A2D8-8BB7AB680592}"/>
              </a:ext>
            </a:extLst>
          </p:cNvPr>
          <p:cNvCxnSpPr>
            <a:cxnSpLocks/>
          </p:cNvCxnSpPr>
          <p:nvPr/>
        </p:nvCxnSpPr>
        <p:spPr>
          <a:xfrm flipH="1">
            <a:off x="3067050" y="4132243"/>
            <a:ext cx="45221" cy="1359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39873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C1161CDE-4547-454D-94F9-59B1EED43D0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157" y="156818"/>
            <a:ext cx="5226376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오브젝트 이동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62" y="908850"/>
            <a:ext cx="53238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제목 1">
            <a:extLst>
              <a:ext uri="{FF2B5EF4-FFF2-40B4-BE49-F238E27FC236}">
                <a16:creationId xmlns:a16="http://schemas.microsoft.com/office/drawing/2014/main" id="{5C01E4E3-29DC-4455-9F6A-84C87FBD2DB3}"/>
              </a:ext>
            </a:extLst>
          </p:cNvPr>
          <p:cNvSpPr txBox="1">
            <a:spLocks/>
          </p:cNvSpPr>
          <p:nvPr/>
        </p:nvSpPr>
        <p:spPr>
          <a:xfrm>
            <a:off x="173253" y="981351"/>
            <a:ext cx="10767273" cy="8406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- </a:t>
            </a:r>
            <a:r>
              <a:rPr lang="ko-KR" altLang="en-US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문제점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 </a:t>
            </a:r>
            <a:r>
              <a:rPr lang="en-US" altLang="ko-KR" sz="1800">
                <a:solidFill>
                  <a:schemeClr val="bg1"/>
                </a:solidFill>
                <a:latin typeface="+mn-lt"/>
              </a:rPr>
              <a:t>: 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클라이언트와 서버의 오브젝트의 이동 업데이트 주기가 달라 </a:t>
            </a:r>
            <a:r>
              <a:rPr lang="ko-KR" altLang="en-US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텔레포트 현상 발생</a:t>
            </a:r>
            <a:endParaRPr lang="en-US" altLang="ko-KR" sz="1800">
              <a:solidFill>
                <a:schemeClr val="accent4">
                  <a:lumMod val="60000"/>
                  <a:lumOff val="40000"/>
                </a:schemeClr>
              </a:solidFill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bg1"/>
                </a:solidFill>
                <a:latin typeface="+mn-lt"/>
              </a:rPr>
              <a:t>- 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서버에서 오브젝트가 목적지까지 한번에 이동할 때</a:t>
            </a:r>
            <a:r>
              <a:rPr lang="en-US" altLang="ko-KR" sz="1800">
                <a:solidFill>
                  <a:schemeClr val="bg1"/>
                </a:solidFill>
                <a:latin typeface="+mn-lt"/>
              </a:rPr>
              <a:t>, 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클라이언트는 </a:t>
            </a:r>
            <a:r>
              <a:rPr lang="en-US" altLang="ko-KR" sz="1800">
                <a:solidFill>
                  <a:schemeClr val="bg1"/>
                </a:solidFill>
                <a:latin typeface="+mn-lt"/>
              </a:rPr>
              <a:t>25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번에 나누어 이동 </a:t>
            </a:r>
            <a:r>
              <a:rPr lang="en-US" altLang="ko-KR" sz="1800">
                <a:solidFill>
                  <a:schemeClr val="bg1"/>
                </a:solidFill>
                <a:latin typeface="+mn-lt"/>
              </a:rPr>
              <a:t>(500ms, 20ms)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FD2F8FF-D65C-42EF-84B4-8288F139DBE6}"/>
              </a:ext>
            </a:extLst>
          </p:cNvPr>
          <p:cNvSpPr txBox="1"/>
          <p:nvPr/>
        </p:nvSpPr>
        <p:spPr>
          <a:xfrm>
            <a:off x="2500321" y="6189727"/>
            <a:ext cx="147236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>
                <a:solidFill>
                  <a:schemeClr val="bg1"/>
                </a:solidFill>
              </a:rPr>
              <a:t>클라이언트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E2BD476-2138-46D9-84E5-0FC15AB2F0DD}"/>
              </a:ext>
            </a:extLst>
          </p:cNvPr>
          <p:cNvSpPr txBox="1"/>
          <p:nvPr/>
        </p:nvSpPr>
        <p:spPr>
          <a:xfrm>
            <a:off x="8622970" y="6189727"/>
            <a:ext cx="147236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>
                <a:solidFill>
                  <a:schemeClr val="bg1"/>
                </a:solidFill>
              </a:rPr>
              <a:t>서버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8267A453-4891-4BF2-AB03-3724CA14F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575" y="2471605"/>
            <a:ext cx="5295858" cy="3389348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CDFC2A9E-F8EC-416F-8F12-ABB80D424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0287" y="2470660"/>
            <a:ext cx="5295858" cy="3389348"/>
          </a:xfrm>
          <a:prstGeom prst="rect">
            <a:avLst/>
          </a:prstGeom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2D7DC37-A223-4910-B99A-EF1DEC458107}"/>
              </a:ext>
            </a:extLst>
          </p:cNvPr>
          <p:cNvCxnSpPr>
            <a:cxnSpLocks/>
          </p:cNvCxnSpPr>
          <p:nvPr/>
        </p:nvCxnSpPr>
        <p:spPr>
          <a:xfrm flipH="1">
            <a:off x="7917628" y="3593054"/>
            <a:ext cx="957431" cy="1038750"/>
          </a:xfrm>
          <a:prstGeom prst="straightConnector1">
            <a:avLst/>
          </a:prstGeom>
          <a:ln w="38100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36EF0806-8365-4951-85D5-F27D483649BA}"/>
              </a:ext>
            </a:extLst>
          </p:cNvPr>
          <p:cNvCxnSpPr>
            <a:cxnSpLocks/>
          </p:cNvCxnSpPr>
          <p:nvPr/>
        </p:nvCxnSpPr>
        <p:spPr>
          <a:xfrm flipH="1">
            <a:off x="2113732" y="3593054"/>
            <a:ext cx="930682" cy="1015782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1C46B435-32A9-40F5-BB96-9D4297F00D76}"/>
              </a:ext>
            </a:extLst>
          </p:cNvPr>
          <p:cNvSpPr txBox="1"/>
          <p:nvPr/>
        </p:nvSpPr>
        <p:spPr>
          <a:xfrm>
            <a:off x="8622970" y="3259723"/>
            <a:ext cx="589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/>
              <a:t>4</a:t>
            </a:r>
            <a:endParaRPr lang="ko-KR" altLang="en-US" sz="160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971F0D5-8CE9-4091-95F2-EB86C33987E5}"/>
              </a:ext>
            </a:extLst>
          </p:cNvPr>
          <p:cNvSpPr txBox="1"/>
          <p:nvPr/>
        </p:nvSpPr>
        <p:spPr>
          <a:xfrm>
            <a:off x="7622934" y="4311467"/>
            <a:ext cx="589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/>
              <a:t>4</a:t>
            </a:r>
            <a:endParaRPr lang="ko-KR" altLang="en-US" sz="16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6FCD438-A72E-4407-9BDE-FDAD8F886D51}"/>
              </a:ext>
            </a:extLst>
          </p:cNvPr>
          <p:cNvSpPr txBox="1"/>
          <p:nvPr/>
        </p:nvSpPr>
        <p:spPr>
          <a:xfrm>
            <a:off x="1819038" y="4293250"/>
            <a:ext cx="589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/>
              <a:t>4</a:t>
            </a:r>
            <a:endParaRPr lang="ko-KR" altLang="en-US" sz="160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3ED87AB-D0D1-463E-9AA9-DD3ABFE8B334}"/>
              </a:ext>
            </a:extLst>
          </p:cNvPr>
          <p:cNvSpPr txBox="1"/>
          <p:nvPr/>
        </p:nvSpPr>
        <p:spPr>
          <a:xfrm>
            <a:off x="2752834" y="3250424"/>
            <a:ext cx="589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/>
              <a:t>4</a:t>
            </a:r>
            <a:endParaRPr lang="ko-KR" altLang="en-US" sz="160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3C0E95C-6B4A-4580-8A2A-256434E097DA}"/>
              </a:ext>
            </a:extLst>
          </p:cNvPr>
          <p:cNvSpPr txBox="1"/>
          <p:nvPr/>
        </p:nvSpPr>
        <p:spPr>
          <a:xfrm>
            <a:off x="2458140" y="3429000"/>
            <a:ext cx="589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/>
              <a:t>4.2</a:t>
            </a:r>
            <a:endParaRPr lang="ko-KR" altLang="en-US" sz="160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C8193FE-7A84-4772-899F-9A6B497DA171}"/>
              </a:ext>
            </a:extLst>
          </p:cNvPr>
          <p:cNvSpPr txBox="1"/>
          <p:nvPr/>
        </p:nvSpPr>
        <p:spPr>
          <a:xfrm>
            <a:off x="2226019" y="3671065"/>
            <a:ext cx="589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/>
              <a:t>4.4</a:t>
            </a:r>
            <a:endParaRPr lang="ko-KR" altLang="en-US" sz="160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6DE819E-D0E2-48BB-A799-3B7A51B225FC}"/>
              </a:ext>
            </a:extLst>
          </p:cNvPr>
          <p:cNvSpPr txBox="1"/>
          <p:nvPr/>
        </p:nvSpPr>
        <p:spPr>
          <a:xfrm>
            <a:off x="2012333" y="3929096"/>
            <a:ext cx="589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/>
              <a:t>4.2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6152448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C1161CDE-4547-454D-94F9-59B1EED43D0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157" y="156818"/>
            <a:ext cx="5226376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클라이언트 이동 수신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60" y="908850"/>
            <a:ext cx="581874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A1548F9E-5B23-4DF8-A943-51559366EC6A}"/>
              </a:ext>
            </a:extLst>
          </p:cNvPr>
          <p:cNvSpPr/>
          <p:nvPr/>
        </p:nvSpPr>
        <p:spPr>
          <a:xfrm>
            <a:off x="2240773" y="2414308"/>
            <a:ext cx="2033776" cy="146574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클라이언트</a:t>
            </a:r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ko-KR" altLang="en-US" sz="1600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CF806F81-4D8C-4706-8B4F-57F20527099C}"/>
              </a:ext>
            </a:extLst>
          </p:cNvPr>
          <p:cNvSpPr/>
          <p:nvPr/>
        </p:nvSpPr>
        <p:spPr>
          <a:xfrm>
            <a:off x="7947616" y="2421044"/>
            <a:ext cx="2033776" cy="2918024"/>
          </a:xfrm>
          <a:prstGeom prst="roundRect">
            <a:avLst>
              <a:gd name="adj" fmla="val 10848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서버</a:t>
            </a:r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ko-KR" altLang="en-US" sz="1600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5CF79BC1-9D8D-4814-8AB7-9B8422628C1B}"/>
              </a:ext>
            </a:extLst>
          </p:cNvPr>
          <p:cNvSpPr/>
          <p:nvPr/>
        </p:nvSpPr>
        <p:spPr>
          <a:xfrm>
            <a:off x="8041380" y="2813241"/>
            <a:ext cx="1846248" cy="41640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Process_Recv</a:t>
            </a:r>
            <a:endParaRPr lang="ko-KR" altLang="en-US" sz="1600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3A9932E9-2BAC-4877-9DE9-7E61070D66C4}"/>
              </a:ext>
            </a:extLst>
          </p:cNvPr>
          <p:cNvSpPr/>
          <p:nvPr/>
        </p:nvSpPr>
        <p:spPr>
          <a:xfrm>
            <a:off x="2334536" y="2556920"/>
            <a:ext cx="1846248" cy="123614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마우스 클릭</a:t>
            </a:r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ko-KR" altLang="en-US" sz="1600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433BC4D1-D730-48E5-98A5-C486C6533439}"/>
              </a:ext>
            </a:extLst>
          </p:cNvPr>
          <p:cNvSpPr/>
          <p:nvPr/>
        </p:nvSpPr>
        <p:spPr>
          <a:xfrm>
            <a:off x="3279417" y="3249970"/>
            <a:ext cx="813589" cy="32254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accent3">
                    <a:lumMod val="75000"/>
                  </a:schemeClr>
                </a:solidFill>
              </a:rPr>
              <a:t>불가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4A6C984C-FFD9-4D09-96FD-8C8774B7F142}"/>
              </a:ext>
            </a:extLst>
          </p:cNvPr>
          <p:cNvSpPr/>
          <p:nvPr/>
        </p:nvSpPr>
        <p:spPr>
          <a:xfrm>
            <a:off x="2425761" y="2881754"/>
            <a:ext cx="813590" cy="32254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accent3">
                    <a:lumMod val="75000"/>
                  </a:schemeClr>
                </a:solidFill>
              </a:rPr>
              <a:t>가능</a:t>
            </a: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81720F7A-FAE2-4471-9922-25D3040D755C}"/>
              </a:ext>
            </a:extLst>
          </p:cNvPr>
          <p:cNvCxnSpPr>
            <a:cxnSpLocks/>
            <a:stCxn id="47" idx="3"/>
            <a:endCxn id="44" idx="1"/>
          </p:cNvCxnSpPr>
          <p:nvPr/>
        </p:nvCxnSpPr>
        <p:spPr>
          <a:xfrm flipV="1">
            <a:off x="3239351" y="3021442"/>
            <a:ext cx="4802029" cy="21584"/>
          </a:xfrm>
          <a:prstGeom prst="straightConnector1">
            <a:avLst/>
          </a:prstGeom>
          <a:ln>
            <a:solidFill>
              <a:schemeClr val="bg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5A85471F-9F66-4E4B-97C1-E3FD076DC140}"/>
              </a:ext>
            </a:extLst>
          </p:cNvPr>
          <p:cNvSpPr/>
          <p:nvPr/>
        </p:nvSpPr>
        <p:spPr>
          <a:xfrm>
            <a:off x="8041380" y="3407570"/>
            <a:ext cx="1846248" cy="123614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마우스 클릭</a:t>
            </a:r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ko-KR" altLang="en-US" sz="1600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0253654F-B036-4AAC-B98F-E95B892792DB}"/>
              </a:ext>
            </a:extLst>
          </p:cNvPr>
          <p:cNvSpPr/>
          <p:nvPr/>
        </p:nvSpPr>
        <p:spPr>
          <a:xfrm>
            <a:off x="8986261" y="4100620"/>
            <a:ext cx="813589" cy="32254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accent3">
                    <a:lumMod val="75000"/>
                  </a:schemeClr>
                </a:solidFill>
              </a:rPr>
              <a:t>불가</a:t>
            </a: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FBE83514-0B26-4A04-B5DC-7B07138B9B3E}"/>
              </a:ext>
            </a:extLst>
          </p:cNvPr>
          <p:cNvSpPr/>
          <p:nvPr/>
        </p:nvSpPr>
        <p:spPr>
          <a:xfrm>
            <a:off x="8132605" y="3732404"/>
            <a:ext cx="813590" cy="32254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accent3">
                    <a:lumMod val="75000"/>
                  </a:schemeClr>
                </a:solidFill>
              </a:rPr>
              <a:t>가능</a:t>
            </a: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E176B052-2E44-4549-8EDD-1A6EC2EE3F67}"/>
              </a:ext>
            </a:extLst>
          </p:cNvPr>
          <p:cNvCxnSpPr>
            <a:cxnSpLocks/>
            <a:stCxn id="44" idx="2"/>
            <a:endCxn id="49" idx="0"/>
          </p:cNvCxnSpPr>
          <p:nvPr/>
        </p:nvCxnSpPr>
        <p:spPr>
          <a:xfrm>
            <a:off x="8964504" y="3229643"/>
            <a:ext cx="0" cy="17792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8049E6BD-726E-4254-8C85-A4B6A17FCCB7}"/>
              </a:ext>
            </a:extLst>
          </p:cNvPr>
          <p:cNvSpPr/>
          <p:nvPr/>
        </p:nvSpPr>
        <p:spPr>
          <a:xfrm>
            <a:off x="8041380" y="4790142"/>
            <a:ext cx="1846248" cy="4164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업데이트</a:t>
            </a: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9C1DBF24-93AA-4672-95B6-83F699E96694}"/>
              </a:ext>
            </a:extLst>
          </p:cNvPr>
          <p:cNvCxnSpPr>
            <a:cxnSpLocks/>
            <a:stCxn id="63" idx="2"/>
          </p:cNvCxnSpPr>
          <p:nvPr/>
        </p:nvCxnSpPr>
        <p:spPr>
          <a:xfrm>
            <a:off x="8539400" y="4054948"/>
            <a:ext cx="0" cy="73519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ABB2E8FB-DA1C-45F8-94A5-6E53C69E2CE8}"/>
              </a:ext>
            </a:extLst>
          </p:cNvPr>
          <p:cNvSpPr txBox="1"/>
          <p:nvPr/>
        </p:nvSpPr>
        <p:spPr>
          <a:xfrm>
            <a:off x="5246164" y="2725662"/>
            <a:ext cx="18045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CSP_MOVE_TARGET</a:t>
            </a:r>
            <a:endParaRPr lang="ko-KR" altLang="en-US" sz="1400">
              <a:solidFill>
                <a:schemeClr val="bg1"/>
              </a:solidFill>
            </a:endParaRPr>
          </a:p>
        </p:txBody>
      </p: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A220F904-2753-4862-B150-EC534B1FF97A}"/>
              </a:ext>
            </a:extLst>
          </p:cNvPr>
          <p:cNvCxnSpPr>
            <a:stCxn id="46" idx="1"/>
            <a:endCxn id="42" idx="1"/>
          </p:cNvCxnSpPr>
          <p:nvPr/>
        </p:nvCxnSpPr>
        <p:spPr>
          <a:xfrm rot="10800000">
            <a:off x="2240773" y="3147182"/>
            <a:ext cx="1038644" cy="264060"/>
          </a:xfrm>
          <a:prstGeom prst="bentConnector3">
            <a:avLst>
              <a:gd name="adj1" fmla="val 122009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D2F8A9B1-6E61-4822-95D0-1EB48F6F4D94}"/>
              </a:ext>
            </a:extLst>
          </p:cNvPr>
          <p:cNvCxnSpPr>
            <a:cxnSpLocks/>
            <a:stCxn id="62" idx="3"/>
            <a:endCxn id="4" idx="1"/>
          </p:cNvCxnSpPr>
          <p:nvPr/>
        </p:nvCxnSpPr>
        <p:spPr>
          <a:xfrm flipV="1">
            <a:off x="9799850" y="4261891"/>
            <a:ext cx="379619" cy="1"/>
          </a:xfrm>
          <a:prstGeom prst="straightConnector1">
            <a:avLst/>
          </a:prstGeom>
          <a:ln>
            <a:solidFill>
              <a:schemeClr val="bg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CA11761-E4A3-4517-A1CC-7B768BB8109E}"/>
              </a:ext>
            </a:extLst>
          </p:cNvPr>
          <p:cNvSpPr txBox="1"/>
          <p:nvPr/>
        </p:nvSpPr>
        <p:spPr>
          <a:xfrm>
            <a:off x="10179469" y="407722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무시</a:t>
            </a:r>
          </a:p>
        </p:txBody>
      </p:sp>
    </p:spTree>
    <p:extLst>
      <p:ext uri="{BB962C8B-B14F-4D97-AF65-F5344CB8AC3E}">
        <p14:creationId xmlns:p14="http://schemas.microsoft.com/office/powerpoint/2010/main" val="34945310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C1161CDE-4547-454D-94F9-59B1EED43D0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157" y="156818"/>
            <a:ext cx="5226376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클라이언트 이동 수신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60" y="908850"/>
            <a:ext cx="581874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EDA4FD5A-044B-46CE-9532-8E4208BE9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56" y="1205928"/>
            <a:ext cx="5181600" cy="127635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5920F57-7F6D-42F7-B413-E7378D51D8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234" y="2298876"/>
            <a:ext cx="5267325" cy="1304925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E64E271-5365-431A-8D32-4C5447166D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915" y="3172790"/>
            <a:ext cx="5934075" cy="1952625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1B7970B1-1A15-4D48-9E56-96721E5B2C8D}"/>
              </a:ext>
            </a:extLst>
          </p:cNvPr>
          <p:cNvSpPr txBox="1"/>
          <p:nvPr/>
        </p:nvSpPr>
        <p:spPr>
          <a:xfrm>
            <a:off x="1141300" y="2596268"/>
            <a:ext cx="2363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accent6"/>
                </a:solidFill>
              </a:rPr>
              <a:t>// </a:t>
            </a:r>
            <a:r>
              <a:rPr lang="ko-KR" altLang="en-US" sz="1200">
                <a:solidFill>
                  <a:schemeClr val="accent6"/>
                </a:solidFill>
              </a:rPr>
              <a:t>패킷 재조립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9EBE7441-44E0-4886-909B-6CE44EB6AF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0196" y="4410563"/>
            <a:ext cx="5705475" cy="1762125"/>
          </a:xfrm>
          <a:prstGeom prst="rect">
            <a:avLst/>
          </a:prstGeom>
          <a:ln>
            <a:solidFill>
              <a:schemeClr val="bg1"/>
            </a:solidFill>
          </a:ln>
        </p:spPr>
      </p:pic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A70CB83F-C0E6-4899-BE1A-A54BB4B869DA}"/>
              </a:ext>
            </a:extLst>
          </p:cNvPr>
          <p:cNvCxnSpPr>
            <a:cxnSpLocks/>
            <a:endCxn id="39" idx="1"/>
          </p:cNvCxnSpPr>
          <p:nvPr/>
        </p:nvCxnSpPr>
        <p:spPr>
          <a:xfrm flipV="1">
            <a:off x="4690334" y="3386392"/>
            <a:ext cx="2263612" cy="1690210"/>
          </a:xfrm>
          <a:prstGeom prst="line">
            <a:avLst/>
          </a:prstGeom>
          <a:ln w="952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제목 1">
            <a:extLst>
              <a:ext uri="{FF2B5EF4-FFF2-40B4-BE49-F238E27FC236}">
                <a16:creationId xmlns:a16="http://schemas.microsoft.com/office/drawing/2014/main" id="{09958180-FCEC-42B7-8367-23A99F48A187}"/>
              </a:ext>
            </a:extLst>
          </p:cNvPr>
          <p:cNvSpPr txBox="1">
            <a:spLocks/>
          </p:cNvSpPr>
          <p:nvPr/>
        </p:nvSpPr>
        <p:spPr>
          <a:xfrm>
            <a:off x="6953946" y="2933954"/>
            <a:ext cx="5225015" cy="904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1800">
                <a:solidFill>
                  <a:schemeClr val="bg1"/>
                </a:solidFill>
                <a:latin typeface="+mn-lt"/>
              </a:rPr>
              <a:t>클라이언트의 정상적인 이동인지 검사 </a:t>
            </a:r>
            <a:r>
              <a:rPr lang="en-US" altLang="ko-KR" sz="1800">
                <a:solidFill>
                  <a:schemeClr val="bg1"/>
                </a:solidFill>
                <a:latin typeface="+mn-lt"/>
              </a:rPr>
              <a:t>&amp; 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이동 </a:t>
            </a:r>
            <a:endParaRPr lang="en-US" altLang="ko-KR" sz="180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9ABF1B2B-0303-4A56-BF0E-BD08BCC2F131}"/>
              </a:ext>
            </a:extLst>
          </p:cNvPr>
          <p:cNvCxnSpPr>
            <a:cxnSpLocks/>
            <a:endCxn id="50" idx="1"/>
          </p:cNvCxnSpPr>
          <p:nvPr/>
        </p:nvCxnSpPr>
        <p:spPr>
          <a:xfrm>
            <a:off x="4690334" y="5577853"/>
            <a:ext cx="2166717" cy="20656"/>
          </a:xfrm>
          <a:prstGeom prst="line">
            <a:avLst/>
          </a:prstGeom>
          <a:ln w="952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0" name="제목 1">
            <a:extLst>
              <a:ext uri="{FF2B5EF4-FFF2-40B4-BE49-F238E27FC236}">
                <a16:creationId xmlns:a16="http://schemas.microsoft.com/office/drawing/2014/main" id="{BA6E0580-CDF3-4426-8532-5A182946F7BA}"/>
              </a:ext>
            </a:extLst>
          </p:cNvPr>
          <p:cNvSpPr txBox="1">
            <a:spLocks/>
          </p:cNvSpPr>
          <p:nvPr/>
        </p:nvSpPr>
        <p:spPr>
          <a:xfrm>
            <a:off x="6857051" y="5339017"/>
            <a:ext cx="5225015" cy="5189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1800">
                <a:solidFill>
                  <a:schemeClr val="bg1"/>
                </a:solidFill>
                <a:latin typeface="+mn-lt"/>
              </a:rPr>
              <a:t>타이머에 클라이언트의 이동 가능 이벤트 등록</a:t>
            </a:r>
            <a:endParaRPr lang="en-US" altLang="ko-KR" sz="180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57038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FFDA03C-55D8-437D-92A2-0AD87B5EF071}"/>
              </a:ext>
            </a:extLst>
          </p:cNvPr>
          <p:cNvGrpSpPr/>
          <p:nvPr/>
        </p:nvGrpSpPr>
        <p:grpSpPr>
          <a:xfrm>
            <a:off x="485728" y="1784499"/>
            <a:ext cx="11102437" cy="3874015"/>
            <a:chOff x="7262319" y="3037870"/>
            <a:chExt cx="8435998" cy="3874015"/>
          </a:xfrm>
        </p:grpSpPr>
        <p:sp>
          <p:nvSpPr>
            <p:cNvPr id="7" name="제목 1">
              <a:extLst>
                <a:ext uri="{FF2B5EF4-FFF2-40B4-BE49-F238E27FC236}">
                  <a16:creationId xmlns:a16="http://schemas.microsoft.com/office/drawing/2014/main" id="{CB674AF5-70BD-4144-BC2B-7623B694F7CC}"/>
                </a:ext>
              </a:extLst>
            </p:cNvPr>
            <p:cNvSpPr txBox="1">
              <a:spLocks/>
            </p:cNvSpPr>
            <p:nvPr/>
          </p:nvSpPr>
          <p:spPr>
            <a:xfrm>
              <a:off x="7299591" y="3037870"/>
              <a:ext cx="8398726" cy="387400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ko-KR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저는 </a:t>
              </a:r>
              <a:r>
                <a:rPr lang="ko-KR" altLang="en-US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대학교 </a:t>
              </a:r>
              <a:r>
                <a:rPr lang="en-US" altLang="ko-KR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4</a:t>
              </a:r>
              <a:r>
                <a:rPr lang="ko-KR" altLang="en-US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학년 때</a:t>
              </a:r>
              <a:r>
                <a:rPr lang="en-US" altLang="ko-KR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기존의 자료구조를 </a:t>
              </a:r>
              <a:r>
                <a:rPr lang="ko-KR" altLang="en-US" sz="1800" kern="100" dirty="0" err="1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멀티스레드</a:t>
              </a:r>
              <a:r>
                <a:rPr lang="en-US" altLang="ko-KR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알고리즘으로 구현해보는 </a:t>
              </a:r>
              <a:r>
                <a:rPr lang="en-US" altLang="ko-KR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‘</a:t>
              </a:r>
              <a:r>
                <a:rPr lang="ko-KR" altLang="ko-KR" sz="1800" kern="100" dirty="0" err="1"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멀티스레드</a:t>
              </a:r>
              <a:r>
                <a:rPr lang="ko-KR" altLang="ko-KR" sz="18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프로그래밍</a:t>
              </a:r>
              <a:r>
                <a:rPr lang="en-US" altLang="ko-KR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’</a:t>
              </a:r>
              <a:r>
                <a:rPr lang="ko-KR" altLang="ko-KR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강의를</a:t>
              </a:r>
              <a:r>
                <a:rPr lang="ko-KR" altLang="ko-KR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수강하면서</a:t>
              </a:r>
              <a:r>
                <a:rPr lang="en-US" altLang="ko-KR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8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Lock-Free </a:t>
              </a:r>
              <a:r>
                <a:rPr lang="ko-KR" altLang="ko-KR" sz="18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알고리즘</a:t>
              </a:r>
              <a:r>
                <a:rPr lang="ko-KR" altLang="ko-KR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을</a:t>
              </a:r>
              <a:r>
                <a:rPr lang="en-US" altLang="ko-KR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처음으로 </a:t>
              </a:r>
              <a:r>
                <a:rPr lang="ko-KR" altLang="ko-KR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접</a:t>
              </a:r>
              <a:r>
                <a:rPr lang="ko-KR" altLang="en-US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하게 되었습니다</a:t>
              </a:r>
              <a:r>
                <a:rPr lang="en-US" altLang="ko-KR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  <a:r>
                <a:rPr lang="ko-KR" altLang="en-US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강의에서는 </a:t>
              </a:r>
              <a:r>
                <a:rPr lang="en-US" altLang="ko-KR" sz="18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C++</a:t>
              </a:r>
              <a:r>
                <a:rPr lang="ko-KR" altLang="en-US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이용해 </a:t>
              </a:r>
              <a:r>
                <a:rPr lang="en-US" altLang="ko-KR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Lock-Free </a:t>
              </a:r>
              <a:r>
                <a:rPr lang="ko-KR" altLang="en-US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알고리즘을 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구현할 때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8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프로그램의 안전성</a:t>
              </a:r>
              <a:r>
                <a:rPr lang="ko-KR" altLang="en-US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을 위해서 </a:t>
              </a:r>
              <a:r>
                <a:rPr lang="ko-KR" altLang="en-US" sz="18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메모리를 해제</a:t>
              </a:r>
              <a:r>
                <a:rPr lang="en-US" altLang="ko-KR" sz="18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(delete)</a:t>
              </a:r>
              <a:r>
                <a:rPr lang="ko-KR" altLang="en-US" sz="18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하지 않는 방법</a:t>
              </a:r>
              <a:r>
                <a:rPr lang="ko-KR" altLang="en-US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을 이용하였습니다</a:t>
              </a:r>
              <a:r>
                <a:rPr lang="en-US" altLang="ko-KR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하</a:t>
              </a:r>
              <a:r>
                <a:rPr lang="ko-KR" altLang="en-US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지만 </a:t>
              </a:r>
              <a:r>
                <a:rPr lang="ko-KR" altLang="en-US" sz="1800" kern="100" dirty="0" err="1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이로인해</a:t>
              </a:r>
              <a:r>
                <a:rPr lang="ko-KR" altLang="en-US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8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메모리 릭</a:t>
              </a:r>
              <a:r>
                <a:rPr lang="ko-KR" altLang="en-US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이 발생하였고 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이를 방지하기 위해 </a:t>
              </a:r>
              <a:r>
                <a:rPr lang="en-US" altLang="ko-KR" sz="1800" kern="100" dirty="0" err="1"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Harzard</a:t>
              </a:r>
              <a:r>
                <a:rPr lang="en-US" altLang="ko-KR" sz="18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Pointer</a:t>
              </a:r>
              <a:r>
                <a:rPr lang="ko-KR" altLang="en-US" sz="18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나 </a:t>
              </a:r>
              <a:r>
                <a:rPr lang="en-US" altLang="ko-KR" sz="18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EBR</a:t>
              </a:r>
              <a:r>
                <a:rPr lang="ko-KR" altLang="en-US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과 같은 메모리 관리 시스템을 이용할 수 있었지만</a:t>
              </a:r>
              <a:r>
                <a:rPr lang="en-US" altLang="ko-KR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알고리즘에서 적용해야 하는 </a:t>
              </a:r>
              <a:r>
                <a:rPr lang="ko-KR" altLang="en-US" sz="18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높은 사용 난이도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로 인해 프로그램에서 에러가 </a:t>
              </a:r>
              <a:r>
                <a:rPr lang="ko-KR" altLang="en-US" sz="1800" kern="100" dirty="0" err="1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발생했을때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원인을 </a:t>
              </a:r>
              <a:r>
                <a:rPr lang="ko-KR" altLang="en-US" sz="1800" kern="100" dirty="0" err="1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찾는것에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어려움을 느꼈습니다</a:t>
              </a:r>
              <a:r>
                <a:rPr lang="en-US" altLang="ko-KR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결국 </a:t>
              </a:r>
              <a:r>
                <a:rPr lang="ko-KR" altLang="en-US" sz="18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쉽게 </a:t>
              </a:r>
              <a:r>
                <a:rPr lang="en-US" altLang="ko-KR" sz="18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Lock-Free </a:t>
              </a:r>
              <a:r>
                <a:rPr lang="ko-KR" altLang="en-US" sz="18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알고리즘으로 메모리를 관리하는 방법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이 필요하다 생각하게 되었고</a:t>
              </a:r>
              <a:r>
                <a:rPr lang="en-US" altLang="ko-KR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싱글스레드에서 동작하는 </a:t>
              </a:r>
              <a:r>
                <a:rPr lang="en-US" altLang="ko-KR" sz="18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C++11</a:t>
              </a:r>
              <a:r>
                <a:rPr lang="ko-KR" altLang="en-US" sz="18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800" kern="100" dirty="0" err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std</a:t>
              </a:r>
              <a:r>
                <a:rPr lang="en-US" altLang="ko-KR" sz="18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::</a:t>
              </a:r>
              <a:r>
                <a:rPr lang="en-US" altLang="ko-KR" sz="1800" kern="100" dirty="0" err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shared_ptr</a:t>
              </a:r>
              <a:r>
                <a:rPr lang="ko-KR" altLang="en-US" sz="18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와 </a:t>
              </a:r>
              <a:r>
                <a:rPr lang="en-US" altLang="ko-KR" sz="1800" kern="100" dirty="0" err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std</a:t>
              </a:r>
              <a:r>
                <a:rPr lang="en-US" altLang="ko-KR" sz="18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::</a:t>
              </a:r>
              <a:r>
                <a:rPr lang="en-US" altLang="ko-KR" sz="1800" kern="100" dirty="0" err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weak_ptr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멀티스레드에서</a:t>
              </a:r>
              <a:r>
                <a:rPr lang="ko-KR" altLang="en-US" sz="1800" kern="100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8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Lock-Free </a:t>
              </a:r>
              <a:r>
                <a:rPr lang="ko-KR" altLang="en-US" sz="18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알고리즘으로 동작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하도록 구현하게 되었습니다</a:t>
              </a:r>
              <a:r>
                <a:rPr lang="en-US" altLang="ko-KR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  <a:endParaRPr lang="en-US" altLang="ko-KR" sz="18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30C8FF4-E167-47BF-AF20-AA831A229172}"/>
                </a:ext>
              </a:extLst>
            </p:cNvPr>
            <p:cNvSpPr/>
            <p:nvPr/>
          </p:nvSpPr>
          <p:spPr>
            <a:xfrm>
              <a:off x="7262319" y="3037871"/>
              <a:ext cx="39808" cy="38740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5" y="908850"/>
            <a:ext cx="610310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C9B6257-1217-4465-8735-242BB6289A68}"/>
              </a:ext>
            </a:extLst>
          </p:cNvPr>
          <p:cNvSpPr txBox="1"/>
          <p:nvPr/>
        </p:nvSpPr>
        <p:spPr>
          <a:xfrm>
            <a:off x="947473" y="300422"/>
            <a:ext cx="43407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+mn-lt"/>
              </a:rPr>
              <a:t>C++11 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멀티스레드 프로그래밍을 위한</a:t>
            </a:r>
            <a:endParaRPr lang="en-US" altLang="ko-KR" sz="1400">
              <a:solidFill>
                <a:schemeClr val="bg1"/>
              </a:solidFill>
              <a:latin typeface="+mn-lt"/>
            </a:endParaRPr>
          </a:p>
          <a:p>
            <a:r>
              <a:rPr lang="en-US" altLang="ko-KR" sz="1400">
                <a:solidFill>
                  <a:schemeClr val="bg1"/>
                </a:solidFill>
              </a:rPr>
              <a:t>	</a:t>
            </a: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Lock-Free shared_ptr</a:t>
            </a:r>
            <a:r>
              <a:rPr lang="ko-KR" altLang="en-US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와 </a:t>
            </a: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weak_ptr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의 구현</a:t>
            </a:r>
            <a:endParaRPr lang="ko-KR" altLang="en-US" sz="1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CD2847-15E7-4FD6-AA30-F55735C44981}"/>
              </a:ext>
            </a:extLst>
          </p:cNvPr>
          <p:cNvSpPr txBox="1"/>
          <p:nvPr/>
        </p:nvSpPr>
        <p:spPr>
          <a:xfrm>
            <a:off x="173256" y="361977"/>
            <a:ext cx="7943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bg1"/>
                </a:solidFill>
              </a:rPr>
              <a:t>[</a:t>
            </a:r>
            <a:r>
              <a:rPr lang="ko-KR" altLang="en-US" sz="2000">
                <a:solidFill>
                  <a:schemeClr val="bg1"/>
                </a:solidFill>
              </a:rPr>
              <a:t>논문</a:t>
            </a:r>
            <a:r>
              <a:rPr lang="en-US" altLang="ko-KR" sz="2000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7476D2F5-1554-4F03-B175-1321DC8B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6931" y="156818"/>
            <a:ext cx="918756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동기</a:t>
            </a:r>
          </a:p>
        </p:txBody>
      </p:sp>
    </p:spTree>
    <p:extLst>
      <p:ext uri="{BB962C8B-B14F-4D97-AF65-F5344CB8AC3E}">
        <p14:creationId xmlns:p14="http://schemas.microsoft.com/office/powerpoint/2010/main" val="2339448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C1161CDE-4547-454D-94F9-59B1EED43D0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157" y="156818"/>
            <a:ext cx="5226376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클라이언트 이동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62" y="908850"/>
            <a:ext cx="53238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C3D24DB9-42A7-4A79-A290-532C1CA6FDD4}"/>
              </a:ext>
            </a:extLst>
          </p:cNvPr>
          <p:cNvSpPr/>
          <p:nvPr/>
        </p:nvSpPr>
        <p:spPr>
          <a:xfrm>
            <a:off x="7541115" y="1976707"/>
            <a:ext cx="3817260" cy="4574700"/>
          </a:xfrm>
          <a:prstGeom prst="roundRect">
            <a:avLst>
              <a:gd name="adj" fmla="val 5372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서버</a:t>
            </a:r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ko-KR" altLang="en-US" sz="1600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14069015-5D68-48FA-94A0-B737B8233BAD}"/>
              </a:ext>
            </a:extLst>
          </p:cNvPr>
          <p:cNvSpPr/>
          <p:nvPr/>
        </p:nvSpPr>
        <p:spPr>
          <a:xfrm>
            <a:off x="7633311" y="2081102"/>
            <a:ext cx="3631300" cy="41363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Timer_Manager::Process()</a:t>
            </a: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4972EE24-912D-49E0-967E-F987744E088C}"/>
              </a:ext>
            </a:extLst>
          </p:cNvPr>
          <p:cNvSpPr/>
          <p:nvPr/>
        </p:nvSpPr>
        <p:spPr>
          <a:xfrm>
            <a:off x="974425" y="4879451"/>
            <a:ext cx="2033776" cy="61576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주변 클라이언트</a:t>
            </a:r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ko-KR" altLang="en-US" sz="1600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068ED7EE-D62B-4389-98E3-C663DDDF928D}"/>
              </a:ext>
            </a:extLst>
          </p:cNvPr>
          <p:cNvSpPr/>
          <p:nvPr/>
        </p:nvSpPr>
        <p:spPr>
          <a:xfrm>
            <a:off x="1068189" y="4993793"/>
            <a:ext cx="1846248" cy="4164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Update</a:t>
            </a:r>
            <a:endParaRPr lang="ko-KR" altLang="en-US" sz="1600"/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6C27B49E-680A-44B5-9DF7-B74B7AB9F4B8}"/>
              </a:ext>
            </a:extLst>
          </p:cNvPr>
          <p:cNvSpPr/>
          <p:nvPr/>
        </p:nvSpPr>
        <p:spPr>
          <a:xfrm>
            <a:off x="974425" y="3366110"/>
            <a:ext cx="2033776" cy="61576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클라이언트</a:t>
            </a:r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ko-KR" altLang="en-US" sz="1600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FE39D174-D24F-453F-99E3-9F94BBD9C5B4}"/>
              </a:ext>
            </a:extLst>
          </p:cNvPr>
          <p:cNvSpPr/>
          <p:nvPr/>
        </p:nvSpPr>
        <p:spPr>
          <a:xfrm>
            <a:off x="7633311" y="4162642"/>
            <a:ext cx="3631300" cy="227043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Near_set</a:t>
            </a:r>
            <a:r>
              <a:rPr lang="ko-KR" altLang="en-US" sz="1600"/>
              <a:t> 업데이트</a:t>
            </a:r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D76176E8-47B6-48F9-81C6-21E56670480D}"/>
              </a:ext>
            </a:extLst>
          </p:cNvPr>
          <p:cNvSpPr/>
          <p:nvPr/>
        </p:nvSpPr>
        <p:spPr>
          <a:xfrm>
            <a:off x="1068189" y="3465791"/>
            <a:ext cx="1846248" cy="4164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Update</a:t>
            </a:r>
            <a:endParaRPr lang="ko-KR" altLang="en-US" sz="1600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3792BD4B-B45B-4818-84EA-97D10A4AA8CD}"/>
              </a:ext>
            </a:extLst>
          </p:cNvPr>
          <p:cNvCxnSpPr>
            <a:cxnSpLocks/>
            <a:stCxn id="56" idx="2"/>
            <a:endCxn id="75" idx="0"/>
          </p:cNvCxnSpPr>
          <p:nvPr/>
        </p:nvCxnSpPr>
        <p:spPr>
          <a:xfrm>
            <a:off x="9448961" y="2494736"/>
            <a:ext cx="0" cy="29973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65760FDC-C6E9-4B37-9D92-B17ED4685233}"/>
              </a:ext>
            </a:extLst>
          </p:cNvPr>
          <p:cNvSpPr/>
          <p:nvPr/>
        </p:nvSpPr>
        <p:spPr>
          <a:xfrm>
            <a:off x="7794567" y="4603827"/>
            <a:ext cx="3358814" cy="34471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accent3">
                    <a:lumMod val="75000"/>
                  </a:schemeClr>
                </a:solidFill>
              </a:rPr>
              <a:t>기존의 클라이언트</a:t>
            </a: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4692DD58-3126-452A-AA93-D553D6993EE5}"/>
              </a:ext>
            </a:extLst>
          </p:cNvPr>
          <p:cNvSpPr/>
          <p:nvPr/>
        </p:nvSpPr>
        <p:spPr>
          <a:xfrm>
            <a:off x="7794567" y="5032259"/>
            <a:ext cx="3358814" cy="34471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accent3">
                    <a:lumMod val="75000"/>
                  </a:schemeClr>
                </a:solidFill>
              </a:rPr>
              <a:t>추가된 클라이언트</a:t>
            </a: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08AE59F9-4C2C-4F61-82F0-DED5DFB64484}"/>
              </a:ext>
            </a:extLst>
          </p:cNvPr>
          <p:cNvSpPr/>
          <p:nvPr/>
        </p:nvSpPr>
        <p:spPr>
          <a:xfrm>
            <a:off x="7794567" y="5465537"/>
            <a:ext cx="3358814" cy="34471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accent3">
                    <a:lumMod val="75000"/>
                  </a:schemeClr>
                </a:solidFill>
              </a:rPr>
              <a:t>제거된 클라이언트</a:t>
            </a: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7576E2EC-2931-45B2-BFBF-B8E431D985C7}"/>
              </a:ext>
            </a:extLst>
          </p:cNvPr>
          <p:cNvSpPr/>
          <p:nvPr/>
        </p:nvSpPr>
        <p:spPr>
          <a:xfrm>
            <a:off x="7794567" y="5894514"/>
            <a:ext cx="3358814" cy="34471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accent3">
                    <a:lumMod val="75000"/>
                  </a:schemeClr>
                </a:solidFill>
              </a:rPr>
              <a:t>이외의 오브젝트</a:t>
            </a:r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5921BFA0-648F-4BA4-A2E0-82AF55BEAA21}"/>
              </a:ext>
            </a:extLst>
          </p:cNvPr>
          <p:cNvSpPr/>
          <p:nvPr/>
        </p:nvSpPr>
        <p:spPr>
          <a:xfrm>
            <a:off x="7633311" y="2794474"/>
            <a:ext cx="3631300" cy="41363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Server::Process()</a:t>
            </a:r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B153ED51-6280-4461-8862-96252DF87BF9}"/>
              </a:ext>
            </a:extLst>
          </p:cNvPr>
          <p:cNvCxnSpPr>
            <a:cxnSpLocks/>
            <a:stCxn id="75" idx="2"/>
            <a:endCxn id="85" idx="0"/>
          </p:cNvCxnSpPr>
          <p:nvPr/>
        </p:nvCxnSpPr>
        <p:spPr>
          <a:xfrm>
            <a:off x="9448961" y="3208108"/>
            <a:ext cx="0" cy="26699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CDC93A89-7BDA-4F05-9D15-5FB7FA829490}"/>
              </a:ext>
            </a:extLst>
          </p:cNvPr>
          <p:cNvCxnSpPr>
            <a:cxnSpLocks/>
            <a:stCxn id="71" idx="1"/>
            <a:endCxn id="58" idx="3"/>
          </p:cNvCxnSpPr>
          <p:nvPr/>
        </p:nvCxnSpPr>
        <p:spPr>
          <a:xfrm rot="10800000" flipV="1">
            <a:off x="2914437" y="4776183"/>
            <a:ext cx="4880130" cy="425810"/>
          </a:xfrm>
          <a:prstGeom prst="bentConnector3">
            <a:avLst>
              <a:gd name="adj1" fmla="val 93647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10C4D83E-A5E2-481F-A606-8558A8593E86}"/>
              </a:ext>
            </a:extLst>
          </p:cNvPr>
          <p:cNvCxnSpPr>
            <a:cxnSpLocks/>
            <a:stCxn id="73" idx="1"/>
            <a:endCxn id="58" idx="3"/>
          </p:cNvCxnSpPr>
          <p:nvPr/>
        </p:nvCxnSpPr>
        <p:spPr>
          <a:xfrm rot="10800000">
            <a:off x="2914437" y="5201993"/>
            <a:ext cx="4880130" cy="435900"/>
          </a:xfrm>
          <a:prstGeom prst="bentConnector3">
            <a:avLst>
              <a:gd name="adj1" fmla="val 93647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F579299E-322A-476E-8674-ABD523740968}"/>
              </a:ext>
            </a:extLst>
          </p:cNvPr>
          <p:cNvSpPr txBox="1"/>
          <p:nvPr/>
        </p:nvSpPr>
        <p:spPr>
          <a:xfrm>
            <a:off x="4418500" y="3341605"/>
            <a:ext cx="18045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SCP_MOVE_TARGET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72DB583-62EC-4DAC-AF74-0C525EC68B4D}"/>
              </a:ext>
            </a:extLst>
          </p:cNvPr>
          <p:cNvSpPr txBox="1"/>
          <p:nvPr/>
        </p:nvSpPr>
        <p:spPr>
          <a:xfrm>
            <a:off x="3879560" y="5330116"/>
            <a:ext cx="3196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SCP_PLAYER_SIGHT_OUT(</a:t>
            </a:r>
            <a:r>
              <a:rPr lang="ko-KR" altLang="en-US" sz="1400">
                <a:solidFill>
                  <a:schemeClr val="bg1"/>
                </a:solidFill>
              </a:rPr>
              <a:t>클라이언트</a:t>
            </a:r>
            <a:r>
              <a:rPr lang="en-US" altLang="ko-KR" sz="1400">
                <a:solidFill>
                  <a:schemeClr val="bg1"/>
                </a:solidFill>
              </a:rPr>
              <a:t>)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6E1C4BE-8693-4821-829E-08243757D74B}"/>
              </a:ext>
            </a:extLst>
          </p:cNvPr>
          <p:cNvSpPr txBox="1"/>
          <p:nvPr/>
        </p:nvSpPr>
        <p:spPr>
          <a:xfrm>
            <a:off x="3988481" y="4895876"/>
            <a:ext cx="2978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SCP_PLAYER_SIGHT_IN(</a:t>
            </a:r>
            <a:r>
              <a:rPr lang="ko-KR" altLang="en-US" sz="1400">
                <a:solidFill>
                  <a:schemeClr val="bg1"/>
                </a:solidFill>
              </a:rPr>
              <a:t>클라이언트</a:t>
            </a:r>
            <a:r>
              <a:rPr lang="en-US" altLang="ko-KR" sz="1400">
                <a:solidFill>
                  <a:schemeClr val="bg1"/>
                </a:solidFill>
              </a:rPr>
              <a:t>)</a:t>
            </a:r>
            <a:endParaRPr lang="ko-KR" altLang="en-US" sz="1400">
              <a:solidFill>
                <a:schemeClr val="bg1"/>
              </a:solidFill>
            </a:endParaRPr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88A4CFC0-E526-483B-B26C-BABADE98589D}"/>
              </a:ext>
            </a:extLst>
          </p:cNvPr>
          <p:cNvCxnSpPr>
            <a:stCxn id="72" idx="1"/>
            <a:endCxn id="58" idx="3"/>
          </p:cNvCxnSpPr>
          <p:nvPr/>
        </p:nvCxnSpPr>
        <p:spPr>
          <a:xfrm flipH="1" flipV="1">
            <a:off x="2914437" y="5201993"/>
            <a:ext cx="4880130" cy="262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C31CE080-2740-476C-818F-DB772DD38E99}"/>
              </a:ext>
            </a:extLst>
          </p:cNvPr>
          <p:cNvSpPr txBox="1"/>
          <p:nvPr/>
        </p:nvSpPr>
        <p:spPr>
          <a:xfrm>
            <a:off x="4083343" y="4467450"/>
            <a:ext cx="27890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SCP_MOVE_TARGET(</a:t>
            </a:r>
            <a:r>
              <a:rPr lang="ko-KR" altLang="en-US" sz="1400">
                <a:solidFill>
                  <a:schemeClr val="bg1"/>
                </a:solidFill>
              </a:rPr>
              <a:t>클라이언트</a:t>
            </a:r>
            <a:r>
              <a:rPr lang="en-US" altLang="ko-KR" sz="1400">
                <a:solidFill>
                  <a:schemeClr val="bg1"/>
                </a:solidFill>
              </a:rPr>
              <a:t>)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D6C22830-A612-41FA-86A4-7FF9D1173C6F}"/>
              </a:ext>
            </a:extLst>
          </p:cNvPr>
          <p:cNvSpPr/>
          <p:nvPr/>
        </p:nvSpPr>
        <p:spPr>
          <a:xfrm>
            <a:off x="7633311" y="3475103"/>
            <a:ext cx="3631300" cy="41363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클라이언트 이동</a:t>
            </a:r>
            <a:endParaRPr lang="en-US" altLang="ko-KR" sz="1600"/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F48D2C1A-0572-4D1D-9640-73933D3E9FCA}"/>
              </a:ext>
            </a:extLst>
          </p:cNvPr>
          <p:cNvCxnSpPr>
            <a:cxnSpLocks/>
            <a:stCxn id="85" idx="2"/>
            <a:endCxn id="60" idx="0"/>
          </p:cNvCxnSpPr>
          <p:nvPr/>
        </p:nvCxnSpPr>
        <p:spPr>
          <a:xfrm>
            <a:off x="9448961" y="3888737"/>
            <a:ext cx="0" cy="27390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121C844B-8AFD-4F32-B44B-3D0E52584047}"/>
              </a:ext>
            </a:extLst>
          </p:cNvPr>
          <p:cNvCxnSpPr>
            <a:cxnSpLocks/>
            <a:stCxn id="85" idx="1"/>
            <a:endCxn id="59" idx="3"/>
          </p:cNvCxnSpPr>
          <p:nvPr/>
        </p:nvCxnSpPr>
        <p:spPr>
          <a:xfrm flipH="1" flipV="1">
            <a:off x="3008201" y="3673991"/>
            <a:ext cx="4625110" cy="792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76007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1031F2A-CCD5-4D22-BFD0-DA2536B7E457}"/>
              </a:ext>
            </a:extLst>
          </p:cNvPr>
          <p:cNvCxnSpPr>
            <a:cxnSpLocks/>
            <a:stCxn id="6" idx="0"/>
            <a:endCxn id="6" idx="4"/>
          </p:cNvCxnSpPr>
          <p:nvPr/>
        </p:nvCxnSpPr>
        <p:spPr>
          <a:xfrm flipH="1">
            <a:off x="4098275" y="0"/>
            <a:ext cx="1997725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F821D99-64D1-41B6-8591-FE7938A3DDA1}"/>
              </a:ext>
            </a:extLst>
          </p:cNvPr>
          <p:cNvSpPr txBox="1"/>
          <p:nvPr/>
        </p:nvSpPr>
        <p:spPr>
          <a:xfrm>
            <a:off x="6443860" y="1956952"/>
            <a:ext cx="48104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>
                <a:solidFill>
                  <a:schemeClr val="accent2">
                    <a:lumMod val="60000"/>
                    <a:lumOff val="40000"/>
                  </a:schemeClr>
                </a:solidFill>
              </a:rPr>
              <a:t>[MO</a:t>
            </a:r>
            <a:r>
              <a:rPr lang="ko-KR" altLang="en-US" sz="3600">
                <a:solidFill>
                  <a:schemeClr val="accent2">
                    <a:lumMod val="60000"/>
                    <a:lumOff val="40000"/>
                  </a:schemeClr>
                </a:solidFill>
              </a:rPr>
              <a:t>슈팅</a:t>
            </a:r>
            <a:r>
              <a:rPr lang="en-US" altLang="ko-KR" sz="3600">
                <a:solidFill>
                  <a:schemeClr val="accent2">
                    <a:lumMod val="60000"/>
                    <a:lumOff val="40000"/>
                  </a:schemeClr>
                </a:solidFill>
              </a:rPr>
              <a:t>] </a:t>
            </a:r>
            <a:r>
              <a:rPr lang="en-US" altLang="ko-KR" sz="3600">
                <a:solidFill>
                  <a:schemeClr val="bg1"/>
                </a:solidFill>
              </a:rPr>
              <a:t>Fruit Crush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789FA99-B3A5-4176-9185-EC01A4BCC0BE}"/>
              </a:ext>
            </a:extLst>
          </p:cNvPr>
          <p:cNvGrpSpPr/>
          <p:nvPr/>
        </p:nvGrpSpPr>
        <p:grpSpPr>
          <a:xfrm>
            <a:off x="7493749" y="3216536"/>
            <a:ext cx="4213126" cy="2194788"/>
            <a:chOff x="7367437" y="3636619"/>
            <a:chExt cx="4213126" cy="2194788"/>
          </a:xfrm>
        </p:grpSpPr>
        <p:sp>
          <p:nvSpPr>
            <p:cNvPr id="16" name="제목 1">
              <a:extLst>
                <a:ext uri="{FF2B5EF4-FFF2-40B4-BE49-F238E27FC236}">
                  <a16:creationId xmlns:a16="http://schemas.microsoft.com/office/drawing/2014/main" id="{3BC843BD-A800-4731-BF4A-0579F702E194}"/>
                </a:ext>
              </a:extLst>
            </p:cNvPr>
            <p:cNvSpPr txBox="1">
              <a:spLocks/>
            </p:cNvSpPr>
            <p:nvPr/>
          </p:nvSpPr>
          <p:spPr>
            <a:xfrm>
              <a:off x="7491470" y="4008982"/>
              <a:ext cx="4089093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장르 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: MO 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슈팅</a:t>
              </a:r>
              <a:endParaRPr lang="en-US" altLang="ko-KR" sz="20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사용 툴 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: open GL</a:t>
              </a:r>
              <a:endParaRPr lang="en-US" altLang="ko-KR" sz="20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사용 언어 </a:t>
              </a:r>
              <a:r>
                <a:rPr lang="en-US" altLang="ko-KR" sz="2000" dirty="0">
                  <a:solidFill>
                    <a:schemeClr val="bg1"/>
                  </a:solidFill>
                  <a:latin typeface="+mn-lt"/>
                </a:rPr>
                <a:t>: C++11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제작 기간 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: 2019.10 ~ 2019. 12</a:t>
              </a:r>
              <a:endParaRPr lang="en-US" altLang="ko-KR" sz="20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개발 인원 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: 3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명</a:t>
              </a:r>
              <a:endParaRPr lang="en-US" altLang="ko-KR" sz="20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0FC90E9-2536-4D2E-8D64-35CA5E2A88D1}"/>
                </a:ext>
              </a:extLst>
            </p:cNvPr>
            <p:cNvSpPr/>
            <p:nvPr/>
          </p:nvSpPr>
          <p:spPr>
            <a:xfrm>
              <a:off x="7367437" y="3636619"/>
              <a:ext cx="45720" cy="21947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96DCF657-11B7-4EAB-BCB9-3305E0F1A84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27440" y="664367"/>
            <a:ext cx="5329884" cy="5529266"/>
          </a:xfrm>
          <a:prstGeom prst="rect">
            <a:avLst/>
          </a:prstGeom>
        </p:spPr>
      </p:pic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088996DB-F8B5-4D03-B2AF-B97A377375E1}"/>
              </a:ext>
            </a:extLst>
          </p:cNvPr>
          <p:cNvSpPr/>
          <p:nvPr/>
        </p:nvSpPr>
        <p:spPr>
          <a:xfrm flipH="1">
            <a:off x="4098275" y="0"/>
            <a:ext cx="1997725" cy="6858000"/>
          </a:xfrm>
          <a:prstGeom prst="triangle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8800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C1161CDE-4547-454D-94F9-59B1EED43D0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FFDA03C-55D8-437D-92A2-0AD87B5EF071}"/>
              </a:ext>
            </a:extLst>
          </p:cNvPr>
          <p:cNvGrpSpPr/>
          <p:nvPr/>
        </p:nvGrpSpPr>
        <p:grpSpPr>
          <a:xfrm>
            <a:off x="775172" y="2276064"/>
            <a:ext cx="6010938" cy="2787608"/>
            <a:chOff x="7414595" y="3000973"/>
            <a:chExt cx="4567309" cy="3947816"/>
          </a:xfrm>
        </p:grpSpPr>
        <p:sp>
          <p:nvSpPr>
            <p:cNvPr id="7" name="제목 1">
              <a:extLst>
                <a:ext uri="{FF2B5EF4-FFF2-40B4-BE49-F238E27FC236}">
                  <a16:creationId xmlns:a16="http://schemas.microsoft.com/office/drawing/2014/main" id="{CB674AF5-70BD-4144-BC2B-7623B694F7CC}"/>
                </a:ext>
              </a:extLst>
            </p:cNvPr>
            <p:cNvSpPr txBox="1">
              <a:spLocks/>
            </p:cNvSpPr>
            <p:nvPr/>
          </p:nvSpPr>
          <p:spPr>
            <a:xfrm>
              <a:off x="7491470" y="3000973"/>
              <a:ext cx="4490434" cy="394779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목표</a:t>
              </a:r>
              <a:endParaRPr lang="en-US" altLang="ko-KR" sz="18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UDP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와 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TCP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를 이용한 윈도우 소켓 프로그래밍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std::mutex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를 활용한 멀티스레드 프로그래밍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30C8FF4-E167-47BF-AF20-AA831A229172}"/>
                </a:ext>
              </a:extLst>
            </p:cNvPr>
            <p:cNvSpPr/>
            <p:nvPr/>
          </p:nvSpPr>
          <p:spPr>
            <a:xfrm>
              <a:off x="7414595" y="3000973"/>
              <a:ext cx="34739" cy="39478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[MO 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슈팅</a:t>
            </a:r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Fruit</a:t>
            </a:r>
            <a:r>
              <a:rPr lang="ko-KR" altLang="en-US" sz="1600">
                <a:solidFill>
                  <a:schemeClr val="bg1"/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Crush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1280" y="156818"/>
            <a:ext cx="918756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개요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6" y="908850"/>
            <a:ext cx="344610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F45B5C5-BC6B-4C55-BE5C-854CC92897FA}"/>
              </a:ext>
            </a:extLst>
          </p:cNvPr>
          <p:cNvGrpSpPr/>
          <p:nvPr/>
        </p:nvGrpSpPr>
        <p:grpSpPr>
          <a:xfrm>
            <a:off x="6864425" y="2276064"/>
            <a:ext cx="4657015" cy="2464902"/>
            <a:chOff x="7367437" y="3392234"/>
            <a:chExt cx="4657015" cy="2842587"/>
          </a:xfrm>
        </p:grpSpPr>
        <p:sp>
          <p:nvSpPr>
            <p:cNvPr id="14" name="제목 1">
              <a:extLst>
                <a:ext uri="{FF2B5EF4-FFF2-40B4-BE49-F238E27FC236}">
                  <a16:creationId xmlns:a16="http://schemas.microsoft.com/office/drawing/2014/main" id="{882F57E6-0489-4914-BFFB-919F27E52250}"/>
                </a:ext>
              </a:extLst>
            </p:cNvPr>
            <p:cNvSpPr txBox="1">
              <a:spLocks/>
            </p:cNvSpPr>
            <p:nvPr/>
          </p:nvSpPr>
          <p:spPr>
            <a:xfrm>
              <a:off x="7491470" y="3392234"/>
              <a:ext cx="4532982" cy="28425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본인이 한일</a:t>
              </a:r>
              <a:endParaRPr lang="en-US" altLang="ko-KR" sz="18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클라이언트와 서버의 통신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클라이언트와 서버의 컨텐츠 구현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endParaRPr lang="en-US" altLang="ko-KR" sz="18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410A079-D80C-46D7-B22C-CEB257DEADD6}"/>
                </a:ext>
              </a:extLst>
            </p:cNvPr>
            <p:cNvSpPr/>
            <p:nvPr/>
          </p:nvSpPr>
          <p:spPr>
            <a:xfrm>
              <a:off x="7367437" y="3392234"/>
              <a:ext cx="45719" cy="28425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3273500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9B6257-1217-4465-8735-242BB6289A68}"/>
              </a:ext>
            </a:extLst>
          </p:cNvPr>
          <p:cNvSpPr txBox="1"/>
          <p:nvPr/>
        </p:nvSpPr>
        <p:spPr>
          <a:xfrm>
            <a:off x="947473" y="300422"/>
            <a:ext cx="43407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+mn-lt"/>
              </a:rPr>
              <a:t>C++11 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멀티스레드 프로그래밍을 위한</a:t>
            </a:r>
            <a:endParaRPr lang="en-US" altLang="ko-KR" sz="1400">
              <a:solidFill>
                <a:schemeClr val="bg1"/>
              </a:solidFill>
              <a:latin typeface="+mn-lt"/>
            </a:endParaRPr>
          </a:p>
          <a:p>
            <a:r>
              <a:rPr lang="en-US" altLang="ko-KR" sz="1400">
                <a:solidFill>
                  <a:schemeClr val="bg1"/>
                </a:solidFill>
              </a:rPr>
              <a:t>	</a:t>
            </a: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Lock-Free shared_ptr</a:t>
            </a:r>
            <a:r>
              <a:rPr lang="ko-KR" altLang="en-US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와 </a:t>
            </a: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weak_ptr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의 구현</a:t>
            </a:r>
            <a:endParaRPr lang="ko-KR" altLang="en-US" sz="1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CD2847-15E7-4FD6-AA30-F55735C44981}"/>
              </a:ext>
            </a:extLst>
          </p:cNvPr>
          <p:cNvSpPr txBox="1"/>
          <p:nvPr/>
        </p:nvSpPr>
        <p:spPr>
          <a:xfrm>
            <a:off x="173256" y="361977"/>
            <a:ext cx="7943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bg1"/>
                </a:solidFill>
              </a:rPr>
              <a:t>[</a:t>
            </a:r>
            <a:r>
              <a:rPr lang="ko-KR" altLang="en-US" sz="2000">
                <a:solidFill>
                  <a:schemeClr val="bg1"/>
                </a:solidFill>
              </a:rPr>
              <a:t>논문</a:t>
            </a:r>
            <a:r>
              <a:rPr lang="en-US" altLang="ko-KR" sz="2000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7476D2F5-1554-4F03-B175-1321DC8B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6931" y="156818"/>
            <a:ext cx="1906904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구조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8560AF1-E6D6-42D3-A27D-17A9D0F30FFC}"/>
              </a:ext>
            </a:extLst>
          </p:cNvPr>
          <p:cNvSpPr/>
          <p:nvPr/>
        </p:nvSpPr>
        <p:spPr>
          <a:xfrm>
            <a:off x="1313391" y="1991077"/>
            <a:ext cx="3974823" cy="22436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C++11 shared_ptr &amp; weak_ptr</a:t>
            </a:r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09266FD-89C8-421A-BAFD-A5BFDD6F6215}"/>
              </a:ext>
            </a:extLst>
          </p:cNvPr>
          <p:cNvSpPr/>
          <p:nvPr/>
        </p:nvSpPr>
        <p:spPr>
          <a:xfrm>
            <a:off x="6840517" y="1991077"/>
            <a:ext cx="3948256" cy="22436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Lock-Free shared_ptr &amp; weak_ptr</a:t>
            </a:r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73AECF4E-BB92-454B-A067-44CAE20D4C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360694" y="2034247"/>
            <a:ext cx="3877783" cy="1675756"/>
          </a:xfrm>
          <a:prstGeom prst="rect">
            <a:avLst/>
          </a:prstGeom>
        </p:spPr>
      </p:pic>
      <p:pic>
        <p:nvPicPr>
          <p:cNvPr id="21" name="그림 64">
            <a:extLst>
              <a:ext uri="{FF2B5EF4-FFF2-40B4-BE49-F238E27FC236}">
                <a16:creationId xmlns:a16="http://schemas.microsoft.com/office/drawing/2014/main" id="{C5B2DF15-341C-49CE-8FAB-76AFA69629CE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6861783" y="2025261"/>
            <a:ext cx="3906607" cy="1670316"/>
          </a:xfrm>
          <a:prstGeom prst="rect">
            <a:avLst/>
          </a:prstGeom>
        </p:spPr>
      </p:pic>
      <p:grpSp>
        <p:nvGrpSpPr>
          <p:cNvPr id="23" name="그룹 22">
            <a:extLst>
              <a:ext uri="{FF2B5EF4-FFF2-40B4-BE49-F238E27FC236}">
                <a16:creationId xmlns:a16="http://schemas.microsoft.com/office/drawing/2014/main" id="{D39CC34E-C5BA-474E-AC17-2ADD20892995}"/>
              </a:ext>
            </a:extLst>
          </p:cNvPr>
          <p:cNvGrpSpPr/>
          <p:nvPr/>
        </p:nvGrpSpPr>
        <p:grpSpPr>
          <a:xfrm>
            <a:off x="438882" y="5088835"/>
            <a:ext cx="11369456" cy="1151039"/>
            <a:chOff x="7264853" y="3853037"/>
            <a:chExt cx="8638888" cy="2243686"/>
          </a:xfrm>
        </p:grpSpPr>
        <p:sp>
          <p:nvSpPr>
            <p:cNvPr id="24" name="제목 1">
              <a:extLst>
                <a:ext uri="{FF2B5EF4-FFF2-40B4-BE49-F238E27FC236}">
                  <a16:creationId xmlns:a16="http://schemas.microsoft.com/office/drawing/2014/main" id="{61451F27-F317-4136-8893-EB197A903DF0}"/>
                </a:ext>
              </a:extLst>
            </p:cNvPr>
            <p:cNvSpPr txBox="1">
              <a:spLocks/>
            </p:cNvSpPr>
            <p:nvPr/>
          </p:nvSpPr>
          <p:spPr>
            <a:xfrm>
              <a:off x="7299590" y="3853037"/>
              <a:ext cx="8604151" cy="224368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기존의 </a:t>
              </a:r>
              <a:r>
                <a:rPr lang="en-US" altLang="ko-KR" sz="1800" kern="100"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C++11 shared_ptr(SP)</a:t>
              </a:r>
              <a:r>
                <a:rPr lang="ko-KR" altLang="en-US" sz="1800" kern="100"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와 </a:t>
              </a:r>
              <a:r>
                <a:rPr lang="en-US" altLang="ko-KR" sz="1800" kern="1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weak_ptr(WP)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는 </a:t>
              </a:r>
              <a:r>
                <a:rPr lang="ko-KR" altLang="en-US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두 개의 포인터로 인해 데이터 레이스가 발생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합니다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데이터 레이스를 해결하기 위해 </a:t>
              </a:r>
              <a:r>
                <a:rPr lang="en-US" altLang="ko-KR" sz="1800" kern="1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Lock-Free</a:t>
              </a:r>
              <a:r>
                <a:rPr lang="ko-KR" altLang="en-US" sz="1800" kern="1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800" kern="100"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shared_ptr(LFSP)</a:t>
              </a:r>
              <a:r>
                <a:rPr lang="ko-KR" altLang="en-US" sz="1800" kern="100"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와 </a:t>
              </a:r>
              <a:r>
                <a:rPr lang="en-US" altLang="ko-KR" sz="1800" kern="1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weak_ptr(LFWP)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는 </a:t>
              </a:r>
              <a:r>
                <a:rPr lang="ko-KR" altLang="en-US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한 개의 포인터</a:t>
              </a:r>
              <a:r>
                <a:rPr lang="en-US" altLang="ko-KR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(ctr)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만을 가지며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en-US" altLang="ko-KR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Lock-Free control_block(LFCB)</a:t>
              </a:r>
              <a:r>
                <a:rPr lang="ko-KR" altLang="en-US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통해서만 원본</a:t>
              </a:r>
              <a:r>
                <a:rPr lang="en-US" altLang="ko-KR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객체에 접근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할 수 있습니다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  <a:endParaRPr lang="en-US" altLang="ko-KR" sz="1800" kern="100">
                <a:solidFill>
                  <a:schemeClr val="bg1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25ABD4C-F80F-4858-83D6-254625D6B140}"/>
                </a:ext>
              </a:extLst>
            </p:cNvPr>
            <p:cNvSpPr/>
            <p:nvPr/>
          </p:nvSpPr>
          <p:spPr>
            <a:xfrm flipH="1">
              <a:off x="7264853" y="3853038"/>
              <a:ext cx="34740" cy="22436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9A56E47-4206-4E11-BFC5-1FE0F5124C39}"/>
              </a:ext>
            </a:extLst>
          </p:cNvPr>
          <p:cNvCxnSpPr>
            <a:cxnSpLocks/>
          </p:cNvCxnSpPr>
          <p:nvPr/>
        </p:nvCxnSpPr>
        <p:spPr>
          <a:xfrm flipH="1">
            <a:off x="173255" y="908850"/>
            <a:ext cx="610310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6583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5" y="908850"/>
            <a:ext cx="91536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C9B6257-1217-4465-8735-242BB6289A68}"/>
              </a:ext>
            </a:extLst>
          </p:cNvPr>
          <p:cNvSpPr txBox="1"/>
          <p:nvPr/>
        </p:nvSpPr>
        <p:spPr>
          <a:xfrm>
            <a:off x="947473" y="300422"/>
            <a:ext cx="43407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+mn-lt"/>
              </a:rPr>
              <a:t>C++11 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멀티스레드 프로그래밍을 위한</a:t>
            </a:r>
            <a:endParaRPr lang="en-US" altLang="ko-KR" sz="1400">
              <a:solidFill>
                <a:schemeClr val="bg1"/>
              </a:solidFill>
              <a:latin typeface="+mn-lt"/>
            </a:endParaRPr>
          </a:p>
          <a:p>
            <a:r>
              <a:rPr lang="en-US" altLang="ko-KR" sz="1400">
                <a:solidFill>
                  <a:schemeClr val="bg1"/>
                </a:solidFill>
              </a:rPr>
              <a:t>	</a:t>
            </a: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Lock-Free shared_ptr</a:t>
            </a:r>
            <a:r>
              <a:rPr lang="ko-KR" altLang="en-US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와 </a:t>
            </a: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weak_ptr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의 구현</a:t>
            </a:r>
            <a:endParaRPr lang="ko-KR" altLang="en-US" sz="1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CD2847-15E7-4FD6-AA30-F55735C44981}"/>
              </a:ext>
            </a:extLst>
          </p:cNvPr>
          <p:cNvSpPr txBox="1"/>
          <p:nvPr/>
        </p:nvSpPr>
        <p:spPr>
          <a:xfrm>
            <a:off x="173256" y="361977"/>
            <a:ext cx="7943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bg1"/>
                </a:solidFill>
              </a:rPr>
              <a:t>[</a:t>
            </a:r>
            <a:r>
              <a:rPr lang="ko-KR" altLang="en-US" sz="2000">
                <a:solidFill>
                  <a:schemeClr val="bg1"/>
                </a:solidFill>
              </a:rPr>
              <a:t>논문</a:t>
            </a:r>
            <a:r>
              <a:rPr lang="en-US" altLang="ko-KR" sz="2000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7476D2F5-1554-4F03-B175-1321DC8B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6931" y="156818"/>
            <a:ext cx="4655408" cy="810427"/>
          </a:xfrm>
        </p:spPr>
        <p:txBody>
          <a:bodyPr>
            <a:normAutofit/>
          </a:bodyPr>
          <a:lstStyle/>
          <a:p>
            <a:r>
              <a:rPr lang="en-US" altLang="ko-KR" sz="2800">
                <a:solidFill>
                  <a:schemeClr val="bg1"/>
                </a:solidFill>
              </a:rPr>
              <a:t>Recycle Linked List(RLL)</a:t>
            </a:r>
            <a:endParaRPr lang="ko-KR" altLang="en-US" sz="2800">
              <a:solidFill>
                <a:schemeClr val="bg1"/>
              </a:solidFill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D39CC34E-C5BA-474E-AC17-2ADD20892995}"/>
              </a:ext>
            </a:extLst>
          </p:cNvPr>
          <p:cNvGrpSpPr/>
          <p:nvPr/>
        </p:nvGrpSpPr>
        <p:grpSpPr>
          <a:xfrm>
            <a:off x="438878" y="4444547"/>
            <a:ext cx="11369458" cy="2032000"/>
            <a:chOff x="7264851" y="4064722"/>
            <a:chExt cx="8638890" cy="2032000"/>
          </a:xfrm>
        </p:grpSpPr>
        <p:sp>
          <p:nvSpPr>
            <p:cNvPr id="24" name="제목 1">
              <a:extLst>
                <a:ext uri="{FF2B5EF4-FFF2-40B4-BE49-F238E27FC236}">
                  <a16:creationId xmlns:a16="http://schemas.microsoft.com/office/drawing/2014/main" id="{61451F27-F317-4136-8893-EB197A903DF0}"/>
                </a:ext>
              </a:extLst>
            </p:cNvPr>
            <p:cNvSpPr txBox="1">
              <a:spLocks/>
            </p:cNvSpPr>
            <p:nvPr/>
          </p:nvSpPr>
          <p:spPr>
            <a:xfrm>
              <a:off x="7299590" y="4064725"/>
              <a:ext cx="8604151" cy="203199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800" kern="100"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Recycle Linked List(RLL)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는 </a:t>
              </a:r>
              <a:r>
                <a:rPr lang="ko-KR" altLang="en-US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재사용할 </a:t>
              </a:r>
              <a:r>
                <a:rPr lang="en-US" altLang="ko-KR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</a:t>
              </a:r>
              <a:r>
                <a:rPr lang="ko-KR" altLang="en-US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등록</a:t>
              </a:r>
              <a:r>
                <a:rPr lang="en-US" altLang="ko-KR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(Regist)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하고 새로운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가 필요할 때 </a:t>
              </a:r>
              <a:r>
                <a:rPr lang="ko-KR" altLang="en-US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등록해둔 </a:t>
              </a:r>
              <a:r>
                <a:rPr lang="en-US" altLang="ko-KR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반환</a:t>
              </a:r>
              <a:r>
                <a:rPr lang="en-US" altLang="ko-KR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(Alloc)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하는 연결리스트로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Hazard Pointer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에서 영감을 받았습니다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 RLL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은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LFSP/LFWP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Lock-Free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동작을 위해 </a:t>
              </a:r>
              <a:r>
                <a:rPr lang="en-US" altLang="ko-KR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Lock-Free </a:t>
              </a:r>
              <a:r>
                <a:rPr lang="ko-KR" altLang="en-US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알고리즘으로 구현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되었고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노드를 재사용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해 내부적으로 발생할 수 있는 메모리 릭 문제를 해결하였습니다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노드의 상태를 나타내는 </a:t>
              </a:r>
              <a:r>
                <a:rPr lang="en-US" altLang="ko-KR" sz="1800" kern="1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active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는 </a:t>
              </a:r>
              <a:r>
                <a:rPr lang="en-US" altLang="ko-KR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0,1,2</a:t>
              </a:r>
              <a:r>
                <a:rPr lang="ko-KR" altLang="en-US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값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을 가질수 있으며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각각 </a:t>
              </a:r>
              <a:r>
                <a:rPr lang="ko-KR" altLang="en-US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재사용 가능</a:t>
              </a:r>
              <a:r>
                <a:rPr lang="en-US" altLang="ko-KR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</a:t>
              </a:r>
              <a:r>
                <a:rPr lang="ko-KR" altLang="en-US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활성</a:t>
              </a:r>
              <a:r>
                <a:rPr lang="en-US" altLang="ko-KR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), </a:t>
              </a:r>
              <a:r>
                <a:rPr lang="ko-KR" altLang="en-US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재사용불가</a:t>
              </a:r>
              <a:r>
                <a:rPr lang="en-US" altLang="ko-KR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</a:t>
              </a:r>
              <a:r>
                <a:rPr lang="ko-KR" altLang="en-US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비활성</a:t>
              </a:r>
              <a:r>
                <a:rPr lang="en-US" altLang="ko-KR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), </a:t>
              </a:r>
              <a:r>
                <a:rPr lang="ko-KR" altLang="en-US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수정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상태를 의미합니다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  <a:endParaRPr lang="en-US" altLang="ko-KR" sz="1800" kern="100">
                <a:solidFill>
                  <a:schemeClr val="bg1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25ABD4C-F80F-4858-83D6-254625D6B140}"/>
                </a:ext>
              </a:extLst>
            </p:cNvPr>
            <p:cNvSpPr/>
            <p:nvPr/>
          </p:nvSpPr>
          <p:spPr>
            <a:xfrm flipH="1">
              <a:off x="7264851" y="4064722"/>
              <a:ext cx="34739" cy="20319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74ABCA6C-B91E-4112-8416-2AEAF3F75715}"/>
              </a:ext>
            </a:extLst>
          </p:cNvPr>
          <p:cNvGrpSpPr/>
          <p:nvPr/>
        </p:nvGrpSpPr>
        <p:grpSpPr>
          <a:xfrm>
            <a:off x="3665882" y="1324977"/>
            <a:ext cx="4860235" cy="2703444"/>
            <a:chOff x="3290644" y="1075023"/>
            <a:chExt cx="4860235" cy="2703444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580DD46-CBF3-490A-AD4D-3B0D54D42598}"/>
                </a:ext>
              </a:extLst>
            </p:cNvPr>
            <p:cNvSpPr/>
            <p:nvPr/>
          </p:nvSpPr>
          <p:spPr>
            <a:xfrm>
              <a:off x="3290644" y="1075023"/>
              <a:ext cx="4860235" cy="27034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C452589A-4953-4AAE-91F4-B143DACB2D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377452" y="1163320"/>
              <a:ext cx="4696243" cy="25444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7813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9B6257-1217-4465-8735-242BB6289A68}"/>
              </a:ext>
            </a:extLst>
          </p:cNvPr>
          <p:cNvSpPr txBox="1"/>
          <p:nvPr/>
        </p:nvSpPr>
        <p:spPr>
          <a:xfrm>
            <a:off x="947473" y="300422"/>
            <a:ext cx="43407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+mn-lt"/>
              </a:rPr>
              <a:t>C++11 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멀티스레드 프로그래밍을 위한</a:t>
            </a:r>
            <a:endParaRPr lang="en-US" altLang="ko-KR" sz="1400">
              <a:solidFill>
                <a:schemeClr val="bg1"/>
              </a:solidFill>
              <a:latin typeface="+mn-lt"/>
            </a:endParaRPr>
          </a:p>
          <a:p>
            <a:r>
              <a:rPr lang="en-US" altLang="ko-KR" sz="1400">
                <a:solidFill>
                  <a:schemeClr val="bg1"/>
                </a:solidFill>
              </a:rPr>
              <a:t>	</a:t>
            </a: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Lock-Free shared_ptr</a:t>
            </a:r>
            <a:r>
              <a:rPr lang="ko-KR" altLang="en-US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와 </a:t>
            </a: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weak_ptr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의 구현</a:t>
            </a:r>
            <a:endParaRPr lang="ko-KR" altLang="en-US" sz="1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CD2847-15E7-4FD6-AA30-F55735C44981}"/>
              </a:ext>
            </a:extLst>
          </p:cNvPr>
          <p:cNvSpPr txBox="1"/>
          <p:nvPr/>
        </p:nvSpPr>
        <p:spPr>
          <a:xfrm>
            <a:off x="173256" y="361977"/>
            <a:ext cx="7943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bg1"/>
                </a:solidFill>
              </a:rPr>
              <a:t>[</a:t>
            </a:r>
            <a:r>
              <a:rPr lang="ko-KR" altLang="en-US" sz="2000">
                <a:solidFill>
                  <a:schemeClr val="bg1"/>
                </a:solidFill>
              </a:rPr>
              <a:t>논문</a:t>
            </a:r>
            <a:r>
              <a:rPr lang="en-US" altLang="ko-KR" sz="2000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7476D2F5-1554-4F03-B175-1321DC8B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6931" y="156818"/>
            <a:ext cx="1906904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구현 </a:t>
            </a:r>
            <a:r>
              <a:rPr lang="en-US" altLang="ko-KR" sz="2800">
                <a:solidFill>
                  <a:schemeClr val="bg1"/>
                </a:solidFill>
              </a:rPr>
              <a:t>(1)</a:t>
            </a:r>
            <a:endParaRPr lang="ko-KR" altLang="en-US" sz="2800">
              <a:solidFill>
                <a:schemeClr val="bg1"/>
              </a:solidFill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D39CC34E-C5BA-474E-AC17-2ADD20892995}"/>
              </a:ext>
            </a:extLst>
          </p:cNvPr>
          <p:cNvGrpSpPr/>
          <p:nvPr/>
        </p:nvGrpSpPr>
        <p:grpSpPr>
          <a:xfrm>
            <a:off x="438884" y="4189263"/>
            <a:ext cx="11369455" cy="2447348"/>
            <a:chOff x="7264854" y="4371825"/>
            <a:chExt cx="8638887" cy="1609847"/>
          </a:xfrm>
        </p:grpSpPr>
        <p:sp>
          <p:nvSpPr>
            <p:cNvPr id="24" name="제목 1">
              <a:extLst>
                <a:ext uri="{FF2B5EF4-FFF2-40B4-BE49-F238E27FC236}">
                  <a16:creationId xmlns:a16="http://schemas.microsoft.com/office/drawing/2014/main" id="{61451F27-F317-4136-8893-EB197A903DF0}"/>
                </a:ext>
              </a:extLst>
            </p:cNvPr>
            <p:cNvSpPr txBox="1">
              <a:spLocks/>
            </p:cNvSpPr>
            <p:nvPr/>
          </p:nvSpPr>
          <p:spPr>
            <a:xfrm>
              <a:off x="7299590" y="4371825"/>
              <a:ext cx="8604151" cy="160984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800" kern="100"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add_shared_copy()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는 </a:t>
              </a:r>
              <a:r>
                <a:rPr lang="ko-KR" altLang="en-US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카운터가 </a:t>
              </a:r>
              <a:r>
                <a:rPr lang="ko-KR" altLang="en-US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증가한 경우 </a:t>
              </a:r>
              <a:r>
                <a:rPr lang="en-US" altLang="ko-KR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ctr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증가하지 못한 경우 </a:t>
              </a:r>
              <a:r>
                <a:rPr lang="en-US" altLang="ko-KR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nullptr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반환하는 함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수입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니다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add_use_count()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는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ctr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카운터를 증가시킨 후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LFSP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가 다른 스레드에 의해 수정되었는지 확인하기 위해 </a:t>
              </a:r>
              <a:r>
                <a:rPr lang="en-US" altLang="ko-KR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</a:t>
              </a:r>
              <a:r>
                <a:rPr lang="en-US" altLang="ko-KR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유효성을 검사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하며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800" kern="1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800" kern="1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는 </a:t>
              </a:r>
              <a:r>
                <a:rPr lang="en-US" altLang="ko-KR" sz="1800" kern="1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(1), (6), (7) </a:t>
              </a:r>
              <a:r>
                <a:rPr lang="ko-KR" altLang="en-US" sz="1800" kern="1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상황에서 유효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합니다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800" kern="1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LFSP</a:t>
              </a:r>
              <a:r>
                <a:rPr lang="ko-KR" altLang="en-US" sz="1800" kern="1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순환참조를 위한 </a:t>
              </a:r>
              <a:r>
                <a:rPr lang="en-US" altLang="ko-KR" sz="1800" kern="1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LFWP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는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use_count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대신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weak_count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이용하는 </a:t>
              </a:r>
              <a:r>
                <a:rPr lang="en-US" altLang="ko-KR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add_weak_copy()</a:t>
              </a:r>
              <a:r>
                <a:rPr lang="ko-KR" altLang="en-US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실행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하며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알고리즘은 </a:t>
              </a:r>
              <a:r>
                <a:rPr lang="en-US" altLang="ko-KR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add_shared_copy()</a:t>
              </a:r>
              <a:r>
                <a:rPr lang="ko-KR" altLang="en-US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와 동일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합니다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또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weak_count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증감을 위해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</a:t>
              </a:r>
              <a:r>
                <a:rPr lang="ko-KR" altLang="en-US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add_weak_count()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와</a:t>
              </a:r>
              <a:r>
                <a:rPr lang="ko-KR" altLang="en-US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weak_release()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이용합니다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25ABD4C-F80F-4858-83D6-254625D6B140}"/>
                </a:ext>
              </a:extLst>
            </p:cNvPr>
            <p:cNvSpPr/>
            <p:nvPr/>
          </p:nvSpPr>
          <p:spPr>
            <a:xfrm flipH="1">
              <a:off x="7264854" y="4385816"/>
              <a:ext cx="34739" cy="15958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9A56E47-4206-4E11-BFC5-1FE0F5124C39}"/>
              </a:ext>
            </a:extLst>
          </p:cNvPr>
          <p:cNvCxnSpPr>
            <a:cxnSpLocks/>
          </p:cNvCxnSpPr>
          <p:nvPr/>
        </p:nvCxnSpPr>
        <p:spPr>
          <a:xfrm flipH="1">
            <a:off x="173256" y="908850"/>
            <a:ext cx="657178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표 3">
            <a:extLst>
              <a:ext uri="{FF2B5EF4-FFF2-40B4-BE49-F238E27FC236}">
                <a16:creationId xmlns:a16="http://schemas.microsoft.com/office/drawing/2014/main" id="{602487BE-ACFE-4191-9620-F3341E7C13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2889967"/>
              </p:ext>
            </p:extLst>
          </p:nvPr>
        </p:nvGraphicFramePr>
        <p:xfrm>
          <a:off x="4128628" y="2253938"/>
          <a:ext cx="434340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5761">
                  <a:extLst>
                    <a:ext uri="{9D8B030D-6E8A-4147-A177-3AD203B41FA5}">
                      <a16:colId xmlns:a16="http://schemas.microsoft.com/office/drawing/2014/main" val="2528104317"/>
                    </a:ext>
                  </a:extLst>
                </a:gridCol>
                <a:gridCol w="863467">
                  <a:extLst>
                    <a:ext uri="{9D8B030D-6E8A-4147-A177-3AD203B41FA5}">
                      <a16:colId xmlns:a16="http://schemas.microsoft.com/office/drawing/2014/main" val="13690466"/>
                    </a:ext>
                  </a:extLst>
                </a:gridCol>
                <a:gridCol w="792650">
                  <a:extLst>
                    <a:ext uri="{9D8B030D-6E8A-4147-A177-3AD203B41FA5}">
                      <a16:colId xmlns:a16="http://schemas.microsoft.com/office/drawing/2014/main" val="285606131"/>
                    </a:ext>
                  </a:extLst>
                </a:gridCol>
                <a:gridCol w="471796">
                  <a:extLst>
                    <a:ext uri="{9D8B030D-6E8A-4147-A177-3AD203B41FA5}">
                      <a16:colId xmlns:a16="http://schemas.microsoft.com/office/drawing/2014/main" val="1216638605"/>
                    </a:ext>
                  </a:extLst>
                </a:gridCol>
                <a:gridCol w="489989">
                  <a:extLst>
                    <a:ext uri="{9D8B030D-6E8A-4147-A177-3AD203B41FA5}">
                      <a16:colId xmlns:a16="http://schemas.microsoft.com/office/drawing/2014/main" val="604682292"/>
                    </a:ext>
                  </a:extLst>
                </a:gridCol>
                <a:gridCol w="829738">
                  <a:extLst>
                    <a:ext uri="{9D8B030D-6E8A-4147-A177-3AD203B41FA5}">
                      <a16:colId xmlns:a16="http://schemas.microsoft.com/office/drawing/2014/main" val="3054742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ctr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curr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nullptr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LFCB A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LFCB B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0742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ret_ctr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T1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T2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T3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862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nullptr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(1)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(2)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(3)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(4)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2960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LFCB A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T1 / T2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(5)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(6)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(7)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(8)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7865178"/>
                  </a:ext>
                </a:extLst>
              </a:tr>
            </a:tbl>
          </a:graphicData>
        </a:graphic>
      </p:graphicFrame>
      <p:graphicFrame>
        <p:nvGraphicFramePr>
          <p:cNvPr id="45" name="표 8">
            <a:extLst>
              <a:ext uri="{FF2B5EF4-FFF2-40B4-BE49-F238E27FC236}">
                <a16:creationId xmlns:a16="http://schemas.microsoft.com/office/drawing/2014/main" id="{948F4679-7C2D-47C3-B50F-730EC824D2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913319"/>
              </p:ext>
            </p:extLst>
          </p:nvPr>
        </p:nvGraphicFramePr>
        <p:xfrm>
          <a:off x="5499692" y="1360535"/>
          <a:ext cx="154138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1982">
                  <a:extLst>
                    <a:ext uri="{9D8B030D-6E8A-4147-A177-3AD203B41FA5}">
                      <a16:colId xmlns:a16="http://schemas.microsoft.com/office/drawing/2014/main" val="358126174"/>
                    </a:ext>
                  </a:extLst>
                </a:gridCol>
                <a:gridCol w="599400">
                  <a:extLst>
                    <a:ext uri="{9D8B030D-6E8A-4147-A177-3AD203B41FA5}">
                      <a16:colId xmlns:a16="http://schemas.microsoft.com/office/drawing/2014/main" val="254091694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pred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7764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LFCB A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T1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1531494"/>
                  </a:ext>
                </a:extLst>
              </a:tr>
            </a:tbl>
          </a:graphicData>
        </a:graphic>
      </p:graphicFrame>
      <p:sp>
        <p:nvSpPr>
          <p:cNvPr id="67" name="직사각형 66">
            <a:extLst>
              <a:ext uri="{FF2B5EF4-FFF2-40B4-BE49-F238E27FC236}">
                <a16:creationId xmlns:a16="http://schemas.microsoft.com/office/drawing/2014/main" id="{CA600672-0745-4D7E-9FE5-36093B92606F}"/>
              </a:ext>
            </a:extLst>
          </p:cNvPr>
          <p:cNvSpPr/>
          <p:nvPr/>
        </p:nvSpPr>
        <p:spPr>
          <a:xfrm>
            <a:off x="438882" y="1330098"/>
            <a:ext cx="3445659" cy="24980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BFEB63A4-367E-482B-8150-AB71E20C27F5}"/>
              </a:ext>
            </a:extLst>
          </p:cNvPr>
          <p:cNvCxnSpPr>
            <a:cxnSpLocks/>
          </p:cNvCxnSpPr>
          <p:nvPr/>
        </p:nvCxnSpPr>
        <p:spPr>
          <a:xfrm flipV="1">
            <a:off x="1720639" y="1578857"/>
            <a:ext cx="3779053" cy="348939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713BCB3D-C816-4105-86D3-E164A88182F5}"/>
              </a:ext>
            </a:extLst>
          </p:cNvPr>
          <p:cNvCxnSpPr>
            <a:cxnSpLocks/>
            <a:stCxn id="79" idx="3"/>
          </p:cNvCxnSpPr>
          <p:nvPr/>
        </p:nvCxnSpPr>
        <p:spPr>
          <a:xfrm flipV="1">
            <a:off x="2112569" y="2433848"/>
            <a:ext cx="2026817" cy="417074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2BE31F3-2B5E-4385-814F-F9E8EBD075EA}"/>
              </a:ext>
            </a:extLst>
          </p:cNvPr>
          <p:cNvSpPr/>
          <p:nvPr/>
        </p:nvSpPr>
        <p:spPr>
          <a:xfrm>
            <a:off x="935046" y="2389252"/>
            <a:ext cx="471874" cy="192273"/>
          </a:xfrm>
          <a:prstGeom prst="rect">
            <a:avLst/>
          </a:prstGeom>
          <a:solidFill>
            <a:srgbClr val="FFD966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E69EBEB-96FF-4F48-A55E-18472E1FFC3F}"/>
              </a:ext>
            </a:extLst>
          </p:cNvPr>
          <p:cNvSpPr/>
          <p:nvPr/>
        </p:nvSpPr>
        <p:spPr>
          <a:xfrm>
            <a:off x="935046" y="2581526"/>
            <a:ext cx="315489" cy="158614"/>
          </a:xfrm>
          <a:prstGeom prst="rect">
            <a:avLst/>
          </a:prstGeom>
          <a:solidFill>
            <a:srgbClr val="FFD966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0CAC918-D4D9-424A-ACAE-CDF1FEEAF4D0}"/>
              </a:ext>
            </a:extLst>
          </p:cNvPr>
          <p:cNvSpPr/>
          <p:nvPr/>
        </p:nvSpPr>
        <p:spPr>
          <a:xfrm>
            <a:off x="1057411" y="2761405"/>
            <a:ext cx="471874" cy="192273"/>
          </a:xfrm>
          <a:prstGeom prst="rect">
            <a:avLst/>
          </a:prstGeom>
          <a:solidFill>
            <a:srgbClr val="FFD966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4DD436D-636A-46DB-A54E-F9E1B99B3D33}"/>
              </a:ext>
            </a:extLst>
          </p:cNvPr>
          <p:cNvSpPr/>
          <p:nvPr/>
        </p:nvSpPr>
        <p:spPr>
          <a:xfrm>
            <a:off x="1720639" y="2758323"/>
            <a:ext cx="315489" cy="192273"/>
          </a:xfrm>
          <a:prstGeom prst="rect">
            <a:avLst/>
          </a:prstGeom>
          <a:solidFill>
            <a:srgbClr val="FFD966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643541C5-2C83-4756-A770-DDB6A7270D82}"/>
              </a:ext>
            </a:extLst>
          </p:cNvPr>
          <p:cNvSpPr/>
          <p:nvPr/>
        </p:nvSpPr>
        <p:spPr>
          <a:xfrm>
            <a:off x="887927" y="1857224"/>
            <a:ext cx="417918" cy="174978"/>
          </a:xfrm>
          <a:prstGeom prst="rect">
            <a:avLst/>
          </a:prstGeom>
          <a:solidFill>
            <a:schemeClr val="accent6">
              <a:lumMod val="20000"/>
              <a:lumOff val="80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40AFF132-42DC-4EED-AFB8-7F96070F640A}"/>
              </a:ext>
            </a:extLst>
          </p:cNvPr>
          <p:cNvGrpSpPr/>
          <p:nvPr/>
        </p:nvGrpSpPr>
        <p:grpSpPr>
          <a:xfrm>
            <a:off x="520131" y="1419950"/>
            <a:ext cx="3445660" cy="2308324"/>
            <a:chOff x="1913860" y="542261"/>
            <a:chExt cx="4465439" cy="3416657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1115BC0-FDD5-4CBC-982F-D0327024E5EB}"/>
                </a:ext>
              </a:extLst>
            </p:cNvPr>
            <p:cNvSpPr txBox="1"/>
            <p:nvPr/>
          </p:nvSpPr>
          <p:spPr>
            <a:xfrm>
              <a:off x="1913863" y="542261"/>
              <a:ext cx="4465436" cy="3416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127000" algn="l" fontAlgn="base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method </a:t>
              </a:r>
              <a:r>
                <a:rPr lang="en-US" altLang="ko-KR" sz="1200" b="1" kern="0" spc="0">
                  <a:effectLst/>
                  <a:latin typeface="맑은 고딕" panose="020B0503020000020004" pitchFamily="50" charset="-127"/>
                </a:rPr>
                <a:t>add_shared_copy() </a:t>
              </a: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: control_block*</a:t>
              </a:r>
              <a:endParaRPr lang="en-US" altLang="ko-KR" sz="1200" kern="0">
                <a:effectLst/>
              </a:endParaRPr>
            </a:p>
            <a:p>
              <a:pPr marL="0" marR="0" indent="127000" algn="l" fontAlgn="base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200" kern="0">
                  <a:latin typeface="맑은 고딕" panose="020B0503020000020004" pitchFamily="50" charset="-127"/>
                </a:rPr>
                <a:t> while :</a:t>
              </a:r>
              <a:endParaRPr lang="en-US" altLang="ko-KR" sz="1200" kern="0">
                <a:effectLst/>
              </a:endParaRPr>
            </a:p>
            <a:p>
              <a:pPr marL="0" marR="0" indent="127000" algn="l" fontAlgn="base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    pred </a:t>
              </a:r>
              <a:r>
                <a:rPr lang="en-US" altLang="ko-KR" sz="1200" ker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=</a:t>
              </a:r>
              <a:r>
                <a:rPr lang="en-US" altLang="ko-KR" sz="1200" kern="0" spc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ctr</a:t>
              </a:r>
              <a:endParaRPr lang="en-US" altLang="ko-KR" sz="1200" kern="0">
                <a:effectLst/>
              </a:endParaRPr>
            </a:p>
            <a:p>
              <a:pPr marL="0" marR="0" indent="127000" algn="l" fontAlgn="base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    if pred is nullptr :</a:t>
              </a:r>
              <a:endParaRPr lang="en-US" altLang="ko-KR" sz="1200" kern="0">
                <a:effectLst/>
              </a:endParaRPr>
            </a:p>
            <a:p>
              <a:pPr marL="0" marR="0" indent="127000" algn="l" fontAlgn="base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         ret nullptr</a:t>
              </a:r>
              <a:endParaRPr lang="en-US" altLang="ko-KR" sz="1200" kern="0">
                <a:effectLst/>
              </a:endParaRPr>
            </a:p>
            <a:p>
              <a:pPr marL="0" marR="0" indent="127000" algn="l" fontAlgn="base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    ret_ctr =</a:t>
              </a:r>
              <a:r>
                <a:rPr lang="en-US" altLang="ko-KR" sz="1200" kern="0" spc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pred</a:t>
              </a:r>
              <a:r>
                <a:rPr lang="en-US" altLang="ko-KR" sz="1200" kern="0" spc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→</a:t>
              </a: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add_use_count()</a:t>
              </a:r>
              <a:endParaRPr lang="en-US" altLang="ko-KR" sz="1200" kern="0">
                <a:effectLst/>
              </a:endParaRPr>
            </a:p>
            <a:p>
              <a:pPr marL="0" marR="0" indent="127000" algn="l" fontAlgn="base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    curr </a:t>
              </a:r>
              <a:r>
                <a:rPr lang="en-US" altLang="ko-KR" sz="1200" ker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=</a:t>
              </a:r>
              <a:r>
                <a:rPr lang="en-US" altLang="ko-KR" sz="1200" kern="0" spc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ctr</a:t>
              </a:r>
              <a:endParaRPr lang="en-US" altLang="ko-KR" sz="1200" kern="0">
                <a:effectLst/>
              </a:endParaRPr>
            </a:p>
            <a:p>
              <a:pPr marL="0" marR="0" indent="127000" algn="l" fontAlgn="base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    if ret_ctr is curr :</a:t>
              </a:r>
              <a:endParaRPr lang="en-US" altLang="ko-KR" sz="1200" kern="0">
                <a:effectLst/>
              </a:endParaRPr>
            </a:p>
            <a:p>
              <a:pPr marL="0" marR="0" indent="127000" algn="l" fontAlgn="base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        return ret_ctr</a:t>
              </a:r>
              <a:endParaRPr lang="en-US" altLang="ko-KR" sz="1200" kern="0">
                <a:effectLst/>
              </a:endParaRPr>
            </a:p>
            <a:p>
              <a:pPr marL="0" marR="0" indent="127000" algn="l" fontAlgn="base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    else :</a:t>
              </a:r>
            </a:p>
            <a:p>
              <a:pPr marL="0" marR="0" indent="127000" algn="l" fontAlgn="base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        if ret_ctr is not nullptr :</a:t>
              </a:r>
            </a:p>
            <a:p>
              <a:pPr marL="0" marR="0" indent="127000" algn="l" fontAlgn="base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200" kern="0">
                  <a:latin typeface="맑은 고딕" panose="020B0503020000020004" pitchFamily="50" charset="-127"/>
                </a:rPr>
                <a:t>            </a:t>
              </a: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pred</a:t>
              </a:r>
              <a:r>
                <a:rPr lang="en-US" altLang="ko-KR" sz="1200" kern="0" spc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→</a:t>
              </a: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release()</a:t>
              </a:r>
              <a:endParaRPr lang="en-US" altLang="ko-KR" sz="1200" kern="0"/>
            </a:p>
          </p:txBody>
        </p: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7E3DB3DF-903F-48A1-991D-447E404BA1AD}"/>
                </a:ext>
              </a:extLst>
            </p:cNvPr>
            <p:cNvCxnSpPr>
              <a:cxnSpLocks/>
            </p:cNvCxnSpPr>
            <p:nvPr/>
          </p:nvCxnSpPr>
          <p:spPr>
            <a:xfrm>
              <a:off x="1913863" y="552893"/>
              <a:ext cx="428647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E854D6B2-F98B-4670-B486-6D3192A8C106}"/>
                </a:ext>
              </a:extLst>
            </p:cNvPr>
            <p:cNvCxnSpPr>
              <a:cxnSpLocks/>
            </p:cNvCxnSpPr>
            <p:nvPr/>
          </p:nvCxnSpPr>
          <p:spPr>
            <a:xfrm>
              <a:off x="1913860" y="3958581"/>
              <a:ext cx="418888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F35B506D-6539-4557-A8BC-CC214CEE978F}"/>
              </a:ext>
            </a:extLst>
          </p:cNvPr>
          <p:cNvSpPr/>
          <p:nvPr/>
        </p:nvSpPr>
        <p:spPr>
          <a:xfrm>
            <a:off x="939574" y="2747565"/>
            <a:ext cx="1172995" cy="206714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3335ADF-AA00-49E1-9B27-302F3791BD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50446" y="819635"/>
            <a:ext cx="2381714" cy="3265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542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9B6257-1217-4465-8735-242BB6289A68}"/>
              </a:ext>
            </a:extLst>
          </p:cNvPr>
          <p:cNvSpPr txBox="1"/>
          <p:nvPr/>
        </p:nvSpPr>
        <p:spPr>
          <a:xfrm>
            <a:off x="947473" y="300422"/>
            <a:ext cx="43407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+mn-lt"/>
              </a:rPr>
              <a:t>C++11 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멀티스레드 프로그래밍을 위한</a:t>
            </a:r>
            <a:endParaRPr lang="en-US" altLang="ko-KR" sz="1400">
              <a:solidFill>
                <a:schemeClr val="bg1"/>
              </a:solidFill>
              <a:latin typeface="+mn-lt"/>
            </a:endParaRPr>
          </a:p>
          <a:p>
            <a:r>
              <a:rPr lang="en-US" altLang="ko-KR" sz="1400">
                <a:solidFill>
                  <a:schemeClr val="bg1"/>
                </a:solidFill>
              </a:rPr>
              <a:t>	</a:t>
            </a: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Lock-Free shared_ptr</a:t>
            </a:r>
            <a:r>
              <a:rPr lang="ko-KR" altLang="en-US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와 </a:t>
            </a: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weak_ptr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의 구현</a:t>
            </a:r>
            <a:endParaRPr lang="ko-KR" altLang="en-US" sz="1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CD2847-15E7-4FD6-AA30-F55735C44981}"/>
              </a:ext>
            </a:extLst>
          </p:cNvPr>
          <p:cNvSpPr txBox="1"/>
          <p:nvPr/>
        </p:nvSpPr>
        <p:spPr>
          <a:xfrm>
            <a:off x="173256" y="361977"/>
            <a:ext cx="7943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bg1"/>
                </a:solidFill>
              </a:rPr>
              <a:t>[</a:t>
            </a:r>
            <a:r>
              <a:rPr lang="ko-KR" altLang="en-US" sz="2000">
                <a:solidFill>
                  <a:schemeClr val="bg1"/>
                </a:solidFill>
              </a:rPr>
              <a:t>논문</a:t>
            </a:r>
            <a:r>
              <a:rPr lang="en-US" altLang="ko-KR" sz="2000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7476D2F5-1554-4F03-B175-1321DC8B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6931" y="156818"/>
            <a:ext cx="1906904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구현 </a:t>
            </a:r>
            <a:r>
              <a:rPr lang="en-US" altLang="ko-KR" sz="2800">
                <a:solidFill>
                  <a:schemeClr val="bg1"/>
                </a:solidFill>
              </a:rPr>
              <a:t>(2)</a:t>
            </a:r>
            <a:endParaRPr lang="ko-KR" altLang="en-US" sz="2800">
              <a:solidFill>
                <a:schemeClr val="bg1"/>
              </a:solidFill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D39CC34E-C5BA-474E-AC17-2ADD20892995}"/>
              </a:ext>
            </a:extLst>
          </p:cNvPr>
          <p:cNvGrpSpPr/>
          <p:nvPr/>
        </p:nvGrpSpPr>
        <p:grpSpPr>
          <a:xfrm>
            <a:off x="4399726" y="4866026"/>
            <a:ext cx="7487475" cy="1577719"/>
            <a:chOff x="7264853" y="4371826"/>
            <a:chExt cx="5845638" cy="1192114"/>
          </a:xfrm>
        </p:grpSpPr>
        <p:sp>
          <p:nvSpPr>
            <p:cNvPr id="24" name="제목 1">
              <a:extLst>
                <a:ext uri="{FF2B5EF4-FFF2-40B4-BE49-F238E27FC236}">
                  <a16:creationId xmlns:a16="http://schemas.microsoft.com/office/drawing/2014/main" id="{61451F27-F317-4136-8893-EB197A903DF0}"/>
                </a:ext>
              </a:extLst>
            </p:cNvPr>
            <p:cNvSpPr txBox="1">
              <a:spLocks/>
            </p:cNvSpPr>
            <p:nvPr/>
          </p:nvSpPr>
          <p:spPr>
            <a:xfrm>
              <a:off x="7299590" y="4371826"/>
              <a:ext cx="5810901" cy="119211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 kern="1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operator=(LFSP)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는 </a:t>
              </a:r>
              <a:r>
                <a:rPr lang="en-US" altLang="ko-KR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ctr</a:t>
              </a:r>
              <a:r>
                <a:rPr lang="ko-KR" altLang="en-US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을 수정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하는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LFSP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오버로딩 함수입니다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800" kern="1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ctr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은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targ</a:t>
              </a:r>
              <a:r>
                <a:rPr lang="ko-KR" altLang="en-US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카운터를 증가시킨 경우</a:t>
              </a:r>
              <a:r>
                <a:rPr lang="en-US" altLang="ko-KR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targ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참조하고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증가시키지 못한 경우 </a:t>
              </a:r>
              <a:r>
                <a:rPr lang="en-US" altLang="ko-KR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nullptr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을 참조합니다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이때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ctr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과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targ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가 동일한 경우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불필요한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CAS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연산을 피하기 위해 </a:t>
              </a:r>
              <a:r>
                <a:rPr lang="en-US" altLang="ko-KR" sz="1800" kern="1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ctr </a:t>
              </a:r>
              <a:r>
                <a:rPr lang="ko-KR" altLang="en-US" sz="1800" kern="1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수정이 생략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됩니다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25ABD4C-F80F-4858-83D6-254625D6B140}"/>
                </a:ext>
              </a:extLst>
            </p:cNvPr>
            <p:cNvSpPr/>
            <p:nvPr/>
          </p:nvSpPr>
          <p:spPr>
            <a:xfrm flipH="1">
              <a:off x="7264853" y="4385817"/>
              <a:ext cx="34740" cy="11781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9A56E47-4206-4E11-BFC5-1FE0F5124C39}"/>
              </a:ext>
            </a:extLst>
          </p:cNvPr>
          <p:cNvCxnSpPr>
            <a:cxnSpLocks/>
          </p:cNvCxnSpPr>
          <p:nvPr/>
        </p:nvCxnSpPr>
        <p:spPr>
          <a:xfrm flipH="1">
            <a:off x="173256" y="908850"/>
            <a:ext cx="657178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그림 25">
            <a:extLst>
              <a:ext uri="{FF2B5EF4-FFF2-40B4-BE49-F238E27FC236}">
                <a16:creationId xmlns:a16="http://schemas.microsoft.com/office/drawing/2014/main" id="{98F3A616-E1D2-48E3-87CA-7856B7F604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1568" y="1218755"/>
            <a:ext cx="3765683" cy="5329338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3CD23021-30F8-4E23-A024-06E62333B24D}"/>
              </a:ext>
            </a:extLst>
          </p:cNvPr>
          <p:cNvSpPr/>
          <p:nvPr/>
        </p:nvSpPr>
        <p:spPr>
          <a:xfrm>
            <a:off x="5873515" y="1672224"/>
            <a:ext cx="1882750" cy="594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참조할 </a:t>
            </a:r>
            <a:r>
              <a:rPr lang="en-US" altLang="ko-KR" sz="1400">
                <a:solidFill>
                  <a:schemeClr val="tx1"/>
                </a:solidFill>
              </a:rPr>
              <a:t>LFCB(targ)</a:t>
            </a:r>
            <a:r>
              <a:rPr lang="ko-KR" altLang="en-US" sz="1400">
                <a:solidFill>
                  <a:schemeClr val="tx1"/>
                </a:solidFill>
              </a:rPr>
              <a:t>의 </a:t>
            </a:r>
            <a:endParaRPr lang="en-US" altLang="ko-KR" sz="1400">
              <a:solidFill>
                <a:schemeClr val="tx1"/>
              </a:solidFill>
            </a:endParaRPr>
          </a:p>
          <a:p>
            <a:pPr algn="ctr"/>
            <a:r>
              <a:rPr lang="ko-KR" altLang="en-US" sz="1400">
                <a:solidFill>
                  <a:schemeClr val="tx1"/>
                </a:solidFill>
              </a:rPr>
              <a:t>카운터 증가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D7D96A4-94E3-4B5E-9A2C-6D4D6D371AEB}"/>
              </a:ext>
            </a:extLst>
          </p:cNvPr>
          <p:cNvSpPr/>
          <p:nvPr/>
        </p:nvSpPr>
        <p:spPr>
          <a:xfrm>
            <a:off x="7094457" y="2818808"/>
            <a:ext cx="1323616" cy="3135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ctr </a:t>
            </a:r>
            <a:r>
              <a:rPr lang="ko-KR" altLang="en-US" sz="140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9901D96-EA7D-4451-B4F9-0B6083EE69E2}"/>
              </a:ext>
            </a:extLst>
          </p:cNvPr>
          <p:cNvSpPr/>
          <p:nvPr/>
        </p:nvSpPr>
        <p:spPr>
          <a:xfrm>
            <a:off x="6045641" y="3716523"/>
            <a:ext cx="1538498" cy="594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이전 </a:t>
            </a:r>
            <a:r>
              <a:rPr lang="en-US" altLang="ko-KR" sz="1400">
                <a:solidFill>
                  <a:schemeClr val="tx1"/>
                </a:solidFill>
              </a:rPr>
              <a:t>ctr(pred)</a:t>
            </a:r>
            <a:r>
              <a:rPr lang="ko-KR" altLang="en-US" sz="1400">
                <a:solidFill>
                  <a:schemeClr val="tx1"/>
                </a:solidFill>
              </a:rPr>
              <a:t>의 카운터 감소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2C5D3FE-7BF1-48B1-921E-18FE7DAE8C61}"/>
              </a:ext>
            </a:extLst>
          </p:cNvPr>
          <p:cNvSpPr/>
          <p:nvPr/>
        </p:nvSpPr>
        <p:spPr>
          <a:xfrm>
            <a:off x="5099126" y="1467320"/>
            <a:ext cx="5593977" cy="2987538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07ECD53-BDD7-4C19-BB42-0AB9FD43077F}"/>
              </a:ext>
            </a:extLst>
          </p:cNvPr>
          <p:cNvSpPr/>
          <p:nvPr/>
        </p:nvSpPr>
        <p:spPr>
          <a:xfrm>
            <a:off x="5211707" y="2818808"/>
            <a:ext cx="1323616" cy="3135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ctr </a:t>
            </a:r>
            <a:r>
              <a:rPr lang="ko-KR" altLang="en-US" sz="1400">
                <a:solidFill>
                  <a:schemeClr val="tx1"/>
                </a:solidFill>
              </a:rPr>
              <a:t>수정 생략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28E05E7-2FAC-4625-B3C6-FF7809954CC8}"/>
              </a:ext>
            </a:extLst>
          </p:cNvPr>
          <p:cNvSpPr/>
          <p:nvPr/>
        </p:nvSpPr>
        <p:spPr>
          <a:xfrm>
            <a:off x="9055274" y="2678395"/>
            <a:ext cx="1538498" cy="594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targ</a:t>
            </a:r>
            <a:r>
              <a:rPr lang="ko-KR" altLang="en-US" sz="1400">
                <a:solidFill>
                  <a:schemeClr val="tx1"/>
                </a:solidFill>
              </a:rPr>
              <a:t>의 </a:t>
            </a:r>
            <a:endParaRPr lang="en-US" altLang="ko-KR" sz="1400">
              <a:solidFill>
                <a:schemeClr val="tx1"/>
              </a:solidFill>
            </a:endParaRPr>
          </a:p>
          <a:p>
            <a:pPr algn="ctr"/>
            <a:r>
              <a:rPr lang="ko-KR" altLang="en-US" sz="1400">
                <a:solidFill>
                  <a:schemeClr val="tx1"/>
                </a:solidFill>
              </a:rPr>
              <a:t>카운터 감소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C0ACDFB0-2FBD-408B-9D3A-1211A210C030}"/>
              </a:ext>
            </a:extLst>
          </p:cNvPr>
          <p:cNvCxnSpPr>
            <a:cxnSpLocks/>
            <a:stCxn id="2" idx="2"/>
            <a:endCxn id="17" idx="0"/>
          </p:cNvCxnSpPr>
          <p:nvPr/>
        </p:nvCxnSpPr>
        <p:spPr>
          <a:xfrm flipH="1">
            <a:off x="5873515" y="2266596"/>
            <a:ext cx="941375" cy="55221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D1CAC2F-6120-4638-94D5-2D204B780BAC}"/>
              </a:ext>
            </a:extLst>
          </p:cNvPr>
          <p:cNvCxnSpPr>
            <a:cxnSpLocks/>
            <a:stCxn id="2" idx="2"/>
            <a:endCxn id="12" idx="0"/>
          </p:cNvCxnSpPr>
          <p:nvPr/>
        </p:nvCxnSpPr>
        <p:spPr>
          <a:xfrm>
            <a:off x="6814890" y="2266596"/>
            <a:ext cx="941375" cy="55221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6F29AC1B-6552-4EF1-B1FD-A19756625EF0}"/>
              </a:ext>
            </a:extLst>
          </p:cNvPr>
          <p:cNvCxnSpPr>
            <a:cxnSpLocks/>
            <a:stCxn id="17" idx="2"/>
            <a:endCxn id="15" idx="0"/>
          </p:cNvCxnSpPr>
          <p:nvPr/>
        </p:nvCxnSpPr>
        <p:spPr>
          <a:xfrm>
            <a:off x="5873515" y="3132354"/>
            <a:ext cx="941375" cy="58416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A6179180-5085-4DBB-A9E8-C358E2B9BA58}"/>
              </a:ext>
            </a:extLst>
          </p:cNvPr>
          <p:cNvCxnSpPr>
            <a:cxnSpLocks/>
            <a:stCxn id="12" idx="2"/>
            <a:endCxn id="15" idx="0"/>
          </p:cNvCxnSpPr>
          <p:nvPr/>
        </p:nvCxnSpPr>
        <p:spPr>
          <a:xfrm flipH="1">
            <a:off x="6814890" y="3132354"/>
            <a:ext cx="941375" cy="58416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E844C01B-5AB8-4D6E-9E40-33583B11711B}"/>
              </a:ext>
            </a:extLst>
          </p:cNvPr>
          <p:cNvCxnSpPr>
            <a:cxnSpLocks/>
            <a:stCxn id="12" idx="3"/>
            <a:endCxn id="19" idx="1"/>
          </p:cNvCxnSpPr>
          <p:nvPr/>
        </p:nvCxnSpPr>
        <p:spPr>
          <a:xfrm>
            <a:off x="8418073" y="2975581"/>
            <a:ext cx="637201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50C56228-0E89-4DFE-89D9-40E53FE9E0DF}"/>
              </a:ext>
            </a:extLst>
          </p:cNvPr>
          <p:cNvCxnSpPr>
            <a:cxnSpLocks/>
            <a:stCxn id="19" idx="0"/>
            <a:endCxn id="2" idx="3"/>
          </p:cNvCxnSpPr>
          <p:nvPr/>
        </p:nvCxnSpPr>
        <p:spPr>
          <a:xfrm rot="16200000" flipV="1">
            <a:off x="8435902" y="1289774"/>
            <a:ext cx="708985" cy="2068258"/>
          </a:xfrm>
          <a:prstGeom prst="bent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0A7BEC7-BA2B-4542-83D4-EFC72CECA1D4}"/>
              </a:ext>
            </a:extLst>
          </p:cNvPr>
          <p:cNvSpPr txBox="1"/>
          <p:nvPr/>
        </p:nvSpPr>
        <p:spPr>
          <a:xfrm>
            <a:off x="8428827" y="2649531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실패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23C2A4F-5D0F-47F2-9E65-54A1DFA85257}"/>
              </a:ext>
            </a:extLst>
          </p:cNvPr>
          <p:cNvSpPr txBox="1"/>
          <p:nvPr/>
        </p:nvSpPr>
        <p:spPr>
          <a:xfrm>
            <a:off x="7394062" y="323370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성공</a:t>
            </a:r>
          </a:p>
        </p:txBody>
      </p:sp>
    </p:spTree>
    <p:extLst>
      <p:ext uri="{BB962C8B-B14F-4D97-AF65-F5344CB8AC3E}">
        <p14:creationId xmlns:p14="http://schemas.microsoft.com/office/powerpoint/2010/main" val="2904014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9B6257-1217-4465-8735-242BB6289A68}"/>
              </a:ext>
            </a:extLst>
          </p:cNvPr>
          <p:cNvSpPr txBox="1"/>
          <p:nvPr/>
        </p:nvSpPr>
        <p:spPr>
          <a:xfrm>
            <a:off x="947473" y="300422"/>
            <a:ext cx="43407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+mn-lt"/>
              </a:rPr>
              <a:t>C++11 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멀티스레드 프로그래밍을 위한</a:t>
            </a:r>
            <a:endParaRPr lang="en-US" altLang="ko-KR" sz="1400">
              <a:solidFill>
                <a:schemeClr val="bg1"/>
              </a:solidFill>
              <a:latin typeface="+mn-lt"/>
            </a:endParaRPr>
          </a:p>
          <a:p>
            <a:r>
              <a:rPr lang="en-US" altLang="ko-KR" sz="1400">
                <a:solidFill>
                  <a:schemeClr val="bg1"/>
                </a:solidFill>
              </a:rPr>
              <a:t>	</a:t>
            </a: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Lock-Free shared_ptr</a:t>
            </a:r>
            <a:r>
              <a:rPr lang="ko-KR" altLang="en-US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와 </a:t>
            </a: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weak_ptr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의 구현</a:t>
            </a:r>
            <a:endParaRPr lang="ko-KR" altLang="en-US" sz="1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CD2847-15E7-4FD6-AA30-F55735C44981}"/>
              </a:ext>
            </a:extLst>
          </p:cNvPr>
          <p:cNvSpPr txBox="1"/>
          <p:nvPr/>
        </p:nvSpPr>
        <p:spPr>
          <a:xfrm>
            <a:off x="173256" y="361977"/>
            <a:ext cx="7943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bg1"/>
                </a:solidFill>
              </a:rPr>
              <a:t>[</a:t>
            </a:r>
            <a:r>
              <a:rPr lang="ko-KR" altLang="en-US" sz="2000">
                <a:solidFill>
                  <a:schemeClr val="bg1"/>
                </a:solidFill>
              </a:rPr>
              <a:t>논문</a:t>
            </a:r>
            <a:r>
              <a:rPr lang="en-US" altLang="ko-KR" sz="2000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7476D2F5-1554-4F03-B175-1321DC8B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6931" y="156818"/>
            <a:ext cx="1906904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실험 방법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9A56E47-4206-4E11-BFC5-1FE0F5124C39}"/>
              </a:ext>
            </a:extLst>
          </p:cNvPr>
          <p:cNvCxnSpPr>
            <a:cxnSpLocks/>
          </p:cNvCxnSpPr>
          <p:nvPr/>
        </p:nvCxnSpPr>
        <p:spPr>
          <a:xfrm flipH="1">
            <a:off x="173257" y="908850"/>
            <a:ext cx="685370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8D8E0AA-6390-4C2C-9521-BEFB6614C7AA}"/>
              </a:ext>
            </a:extLst>
          </p:cNvPr>
          <p:cNvSpPr/>
          <p:nvPr/>
        </p:nvSpPr>
        <p:spPr>
          <a:xfrm>
            <a:off x="3740149" y="1948185"/>
            <a:ext cx="7676707" cy="9089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2A4D5A34-0ACB-4E09-B441-698A19FA79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7587067"/>
              </p:ext>
            </p:extLst>
          </p:nvPr>
        </p:nvGraphicFramePr>
        <p:xfrm>
          <a:off x="3838378" y="2060768"/>
          <a:ext cx="7502291" cy="676148"/>
        </p:xfrm>
        <a:graphic>
          <a:graphicData uri="http://schemas.openxmlformats.org/drawingml/2006/table">
            <a:tbl>
              <a:tblPr/>
              <a:tblGrid>
                <a:gridCol w="2808825">
                  <a:extLst>
                    <a:ext uri="{9D8B030D-6E8A-4147-A177-3AD203B41FA5}">
                      <a16:colId xmlns:a16="http://schemas.microsoft.com/office/drawing/2014/main" val="2002448884"/>
                    </a:ext>
                  </a:extLst>
                </a:gridCol>
                <a:gridCol w="4693466">
                  <a:extLst>
                    <a:ext uri="{9D8B030D-6E8A-4147-A177-3AD203B41FA5}">
                      <a16:colId xmlns:a16="http://schemas.microsoft.com/office/drawing/2014/main" val="3955046030"/>
                    </a:ext>
                  </a:extLst>
                </a:gridCol>
              </a:tblGrid>
              <a:tr h="28812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ATSPZSL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std::atomic template</a:t>
                      </a:r>
                      <a:r>
                        <a:rPr lang="ko-KR" altLang="en-US" sz="16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을 이용한 </a:t>
                      </a:r>
                      <a:r>
                        <a:rPr lang="en-US" altLang="ko-KR" sz="16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C++11 shared_ptr </a:t>
                      </a:r>
                      <a:endParaRPr lang="en-US" sz="1600" kern="0" spc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3118129"/>
                  </a:ext>
                </a:extLst>
              </a:tr>
              <a:tr h="31309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LFSPZSL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Lock-Free shared_ptr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333359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58F2CA94-8B65-44C9-9D16-72D51B6DF6BE}"/>
              </a:ext>
            </a:extLst>
          </p:cNvPr>
          <p:cNvSpPr txBox="1"/>
          <p:nvPr/>
        </p:nvSpPr>
        <p:spPr>
          <a:xfrm>
            <a:off x="3453180" y="3071911"/>
            <a:ext cx="825064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>
                <a:solidFill>
                  <a:srgbClr val="FFE100"/>
                </a:solidFill>
              </a:rPr>
              <a:t>성능 측정 방법</a:t>
            </a:r>
            <a:endParaRPr lang="en-US" altLang="ko-KR" sz="1600">
              <a:solidFill>
                <a:srgbClr val="FFE100"/>
              </a:solidFill>
            </a:endParaRPr>
          </a:p>
          <a:p>
            <a:r>
              <a:rPr lang="en-US" altLang="ko-KR" sz="1600">
                <a:solidFill>
                  <a:schemeClr val="bg1"/>
                </a:solidFill>
              </a:rPr>
              <a:t> 1) 0</a:t>
            </a:r>
            <a:r>
              <a:rPr lang="ko-KR" altLang="en-US" sz="1600">
                <a:solidFill>
                  <a:schemeClr val="bg1"/>
                </a:solidFill>
              </a:rPr>
              <a:t>에서 </a:t>
            </a:r>
            <a:r>
              <a:rPr lang="en-US" altLang="ko-KR" sz="1600">
                <a:solidFill>
                  <a:schemeClr val="bg1"/>
                </a:solidFill>
              </a:rPr>
              <a:t>L</a:t>
            </a:r>
            <a:r>
              <a:rPr lang="ko-KR" altLang="en-US" sz="1600">
                <a:solidFill>
                  <a:schemeClr val="bg1"/>
                </a:solidFill>
              </a:rPr>
              <a:t>까지의 무작위 값을 선택한 후 노드 삽입</a:t>
            </a:r>
            <a:r>
              <a:rPr lang="en-US" altLang="ko-KR" sz="1600">
                <a:solidFill>
                  <a:schemeClr val="bg1"/>
                </a:solidFill>
              </a:rPr>
              <a:t>/</a:t>
            </a:r>
            <a:r>
              <a:rPr lang="ko-KR" altLang="en-US" sz="1600">
                <a:solidFill>
                  <a:schemeClr val="bg1"/>
                </a:solidFill>
              </a:rPr>
              <a:t>삭제</a:t>
            </a:r>
            <a:r>
              <a:rPr lang="en-US" altLang="ko-KR" sz="1600">
                <a:solidFill>
                  <a:schemeClr val="bg1"/>
                </a:solidFill>
              </a:rPr>
              <a:t>/</a:t>
            </a:r>
            <a:r>
              <a:rPr lang="ko-KR" altLang="en-US" sz="1600">
                <a:solidFill>
                  <a:schemeClr val="bg1"/>
                </a:solidFill>
              </a:rPr>
              <a:t>검색 중 하나의 메소드를 실행</a:t>
            </a:r>
            <a:r>
              <a:rPr lang="en-US" altLang="ko-KR" sz="1600">
                <a:solidFill>
                  <a:schemeClr val="bg1"/>
                </a:solidFill>
              </a:rPr>
              <a:t> 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    (L</a:t>
            </a:r>
            <a:r>
              <a:rPr lang="ko-KR" altLang="en-US" sz="1600">
                <a:solidFill>
                  <a:schemeClr val="bg1"/>
                </a:solidFill>
              </a:rPr>
              <a:t>은 </a:t>
            </a:r>
            <a:r>
              <a:rPr lang="en-US" altLang="ko-KR" sz="1600">
                <a:solidFill>
                  <a:schemeClr val="bg1"/>
                </a:solidFill>
              </a:rPr>
              <a:t>ZSL</a:t>
            </a:r>
            <a:r>
              <a:rPr lang="ko-KR" altLang="en-US" sz="1600">
                <a:solidFill>
                  <a:schemeClr val="bg1"/>
                </a:solidFill>
              </a:rPr>
              <a:t>의 최대 길이이며</a:t>
            </a:r>
            <a:r>
              <a:rPr lang="en-US" altLang="ko-KR" sz="1600">
                <a:solidFill>
                  <a:schemeClr val="bg1"/>
                </a:solidFill>
              </a:rPr>
              <a:t>, </a:t>
            </a:r>
            <a:r>
              <a:rPr lang="ko-KR" altLang="en-US" sz="1600">
                <a:solidFill>
                  <a:schemeClr val="bg1"/>
                </a:solidFill>
              </a:rPr>
              <a:t>각 메소드의 실행 확률은 모두 </a:t>
            </a:r>
            <a:r>
              <a:rPr lang="en-US" altLang="ko-KR" sz="1600">
                <a:solidFill>
                  <a:schemeClr val="bg1"/>
                </a:solidFill>
              </a:rPr>
              <a:t>1/3)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 2) 1)</a:t>
            </a:r>
            <a:r>
              <a:rPr lang="ko-KR" altLang="en-US" sz="1600">
                <a:solidFill>
                  <a:schemeClr val="bg1"/>
                </a:solidFill>
              </a:rPr>
              <a:t>의 동작을 </a:t>
            </a:r>
            <a:r>
              <a:rPr lang="en-US" altLang="ko-KR" sz="1600">
                <a:solidFill>
                  <a:schemeClr val="bg1"/>
                </a:solidFill>
              </a:rPr>
              <a:t>1,000,000</a:t>
            </a:r>
            <a:r>
              <a:rPr lang="ko-KR" altLang="en-US" sz="1600">
                <a:solidFill>
                  <a:schemeClr val="bg1"/>
                </a:solidFill>
              </a:rPr>
              <a:t>번 실행</a:t>
            </a:r>
            <a:r>
              <a:rPr lang="en-US" altLang="ko-KR" sz="1600">
                <a:solidFill>
                  <a:schemeClr val="bg1"/>
                </a:solidFill>
              </a:rPr>
              <a:t> 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 3) </a:t>
            </a:r>
            <a:r>
              <a:rPr lang="ko-KR" altLang="en-US" sz="1600">
                <a:solidFill>
                  <a:schemeClr val="bg1"/>
                </a:solidFill>
              </a:rPr>
              <a:t>위의 과정을 스레드의 수를 늘려가며 실행</a:t>
            </a:r>
            <a:r>
              <a:rPr lang="en-US" altLang="ko-KR" sz="1600">
                <a:solidFill>
                  <a:schemeClr val="bg1"/>
                </a:solidFill>
              </a:rPr>
              <a:t>, </a:t>
            </a:r>
            <a:r>
              <a:rPr lang="ko-KR" altLang="en-US" sz="1600">
                <a:solidFill>
                  <a:schemeClr val="bg1"/>
                </a:solidFill>
              </a:rPr>
              <a:t>각 </a:t>
            </a:r>
            <a:r>
              <a:rPr lang="en-US" altLang="ko-KR" sz="1600">
                <a:solidFill>
                  <a:schemeClr val="bg1"/>
                </a:solidFill>
              </a:rPr>
              <a:t>ZSL</a:t>
            </a:r>
            <a:r>
              <a:rPr lang="ko-KR" altLang="en-US" sz="1600">
                <a:solidFill>
                  <a:schemeClr val="bg1"/>
                </a:solidFill>
              </a:rPr>
              <a:t>의 실행 소요 시간을 측정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0606076-2366-44F3-96DD-6F99128723B6}"/>
              </a:ext>
            </a:extLst>
          </p:cNvPr>
          <p:cNvGrpSpPr/>
          <p:nvPr/>
        </p:nvGrpSpPr>
        <p:grpSpPr>
          <a:xfrm>
            <a:off x="526214" y="1573424"/>
            <a:ext cx="2509479" cy="2983651"/>
            <a:chOff x="318618" y="1424763"/>
            <a:chExt cx="2509479" cy="2983651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0D73DCDC-2E98-4545-8B86-8AE5A947FCCB}"/>
                </a:ext>
              </a:extLst>
            </p:cNvPr>
            <p:cNvSpPr/>
            <p:nvPr/>
          </p:nvSpPr>
          <p:spPr>
            <a:xfrm>
              <a:off x="318618" y="1424763"/>
              <a:ext cx="2509479" cy="29836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56B87352-A471-4C46-938A-D18477909F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2646" y="1480618"/>
              <a:ext cx="2418381" cy="2885264"/>
            </a:xfrm>
            <a:prstGeom prst="rect">
              <a:avLst/>
            </a:prstGeom>
          </p:spPr>
        </p:pic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66873B85-790C-40FC-84E2-FFA278623DEA}"/>
              </a:ext>
            </a:extLst>
          </p:cNvPr>
          <p:cNvGrpSpPr/>
          <p:nvPr/>
        </p:nvGrpSpPr>
        <p:grpSpPr>
          <a:xfrm>
            <a:off x="438884" y="5088841"/>
            <a:ext cx="11369455" cy="1251141"/>
            <a:chOff x="7264854" y="4371825"/>
            <a:chExt cx="8638887" cy="1609847"/>
          </a:xfrm>
        </p:grpSpPr>
        <p:sp>
          <p:nvSpPr>
            <p:cNvPr id="26" name="제목 1">
              <a:extLst>
                <a:ext uri="{FF2B5EF4-FFF2-40B4-BE49-F238E27FC236}">
                  <a16:creationId xmlns:a16="http://schemas.microsoft.com/office/drawing/2014/main" id="{4B4D8BFE-040F-4CC3-985B-E91FEE6E2A42}"/>
                </a:ext>
              </a:extLst>
            </p:cNvPr>
            <p:cNvSpPr txBox="1">
              <a:spLocks/>
            </p:cNvSpPr>
            <p:nvPr/>
          </p:nvSpPr>
          <p:spPr>
            <a:xfrm>
              <a:off x="7299590" y="4371825"/>
              <a:ext cx="8604151" cy="160984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실험은 </a:t>
              </a:r>
              <a:r>
                <a:rPr lang="en-US" altLang="ko-KR" sz="1800" kern="100"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“The Art of Multiprocessor Programming”</a:t>
              </a:r>
              <a:r>
                <a:rPr lang="ko-KR" altLang="en-US" sz="1800" kern="100"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게으른 동기화 연결리스트</a:t>
              </a:r>
              <a:r>
                <a:rPr lang="en-US" altLang="ko-KR" sz="1800" kern="100"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(ZSL : </a:t>
              </a:r>
              <a:r>
                <a:rPr lang="en-US" altLang="ko-KR" sz="1200" kern="100"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laZy Synchronization linked List</a:t>
              </a:r>
              <a:r>
                <a:rPr lang="en-US" altLang="ko-KR" sz="1800" kern="100"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)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이용하였습니다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ZSL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next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포인터를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2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가지 종류의 포인터를 이용해 </a:t>
              </a:r>
              <a:r>
                <a:rPr lang="en-US" altLang="ko-KR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ATSP</a:t>
              </a:r>
              <a:r>
                <a:rPr lang="en-US" altLang="ko-KR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ZSL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과 </a:t>
              </a:r>
              <a:r>
                <a:rPr lang="en-US" altLang="ko-KR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LFSPZSL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구현하였고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ATSP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ZSL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과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LFSPZSL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</a:t>
              </a:r>
              <a:r>
                <a:rPr lang="ko-KR" altLang="en-US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성능을 측정</a:t>
              </a:r>
              <a:r>
                <a:rPr lang="en-US" altLang="ko-KR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/</a:t>
              </a:r>
              <a:r>
                <a:rPr lang="ko-KR" altLang="en-US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비교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하였습니다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B76FBF78-9A64-4590-80CC-A8A843BD713D}"/>
                </a:ext>
              </a:extLst>
            </p:cNvPr>
            <p:cNvSpPr/>
            <p:nvPr/>
          </p:nvSpPr>
          <p:spPr>
            <a:xfrm flipH="1">
              <a:off x="7264854" y="4385816"/>
              <a:ext cx="34739" cy="15958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80963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5956</TotalTime>
  <Words>2977</Words>
  <Application>Microsoft Office PowerPoint</Application>
  <PresentationFormat>와이드스크린</PresentationFormat>
  <Paragraphs>602</Paragraphs>
  <Slides>42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7" baseType="lpstr">
      <vt:lpstr>돋움체</vt:lpstr>
      <vt:lpstr>맑은 고딕</vt:lpstr>
      <vt:lpstr>Arial</vt:lpstr>
      <vt:lpstr>Wingdings</vt:lpstr>
      <vt:lpstr>Office 테마</vt:lpstr>
      <vt:lpstr>PORTFOLIO</vt:lpstr>
      <vt:lpstr>구성</vt:lpstr>
      <vt:lpstr>PowerPoint 프레젠테이션</vt:lpstr>
      <vt:lpstr>동기</vt:lpstr>
      <vt:lpstr>구조</vt:lpstr>
      <vt:lpstr>Recycle Linked List(RLL)</vt:lpstr>
      <vt:lpstr>구현 (1)</vt:lpstr>
      <vt:lpstr>구현 (2)</vt:lpstr>
      <vt:lpstr>실험 방법</vt:lpstr>
      <vt:lpstr>실험 결과</vt:lpstr>
      <vt:lpstr>후기</vt:lpstr>
      <vt:lpstr>PowerPoint 프레젠테이션</vt:lpstr>
      <vt:lpstr>개요</vt:lpstr>
      <vt:lpstr>Manager</vt:lpstr>
      <vt:lpstr>Manager</vt:lpstr>
      <vt:lpstr>Manager</vt:lpstr>
      <vt:lpstr>Manager</vt:lpstr>
      <vt:lpstr>Object</vt:lpstr>
      <vt:lpstr>Object : Near_set / CoolTime class</vt:lpstr>
      <vt:lpstr>World_Terrain</vt:lpstr>
      <vt:lpstr>Server</vt:lpstr>
      <vt:lpstr>Server 생성</vt:lpstr>
      <vt:lpstr>Server 실행</vt:lpstr>
      <vt:lpstr>Server 실행</vt:lpstr>
      <vt:lpstr>Server 구현</vt:lpstr>
      <vt:lpstr>클라이언트 로그인</vt:lpstr>
      <vt:lpstr>클라이언트 로그인</vt:lpstr>
      <vt:lpstr>클라이언트 로그인</vt:lpstr>
      <vt:lpstr>클라이언트 로그인</vt:lpstr>
      <vt:lpstr>클라이언트 로그아웃</vt:lpstr>
      <vt:lpstr>클라이언트 로그아웃</vt:lpstr>
      <vt:lpstr>클라이언트 로그아웃</vt:lpstr>
      <vt:lpstr>클라이언트 로그아웃</vt:lpstr>
      <vt:lpstr>오브젝트 이동</vt:lpstr>
      <vt:lpstr>오브젝트 이동</vt:lpstr>
      <vt:lpstr>오브젝트 이동</vt:lpstr>
      <vt:lpstr>오브젝트 이동</vt:lpstr>
      <vt:lpstr>클라이언트 이동 수신</vt:lpstr>
      <vt:lpstr>클라이언트 이동 수신</vt:lpstr>
      <vt:lpstr>클라이언트 이동</vt:lpstr>
      <vt:lpstr>PowerPoint 프레젠테이션</vt:lpstr>
      <vt:lpstr>개요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태균 구</dc:creator>
  <cp:lastModifiedBy>태균 구</cp:lastModifiedBy>
  <cp:revision>455</cp:revision>
  <dcterms:created xsi:type="dcterms:W3CDTF">2020-12-22T14:33:44Z</dcterms:created>
  <dcterms:modified xsi:type="dcterms:W3CDTF">2021-02-22T17:10:59Z</dcterms:modified>
</cp:coreProperties>
</file>