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9" r:id="rId4"/>
    <p:sldId id="363" r:id="rId5"/>
    <p:sldId id="260" r:id="rId6"/>
    <p:sldId id="261" r:id="rId7"/>
    <p:sldId id="362" r:id="rId8"/>
    <p:sldId id="364" r:id="rId9"/>
    <p:sldId id="262" r:id="rId10"/>
    <p:sldId id="263" r:id="rId11"/>
    <p:sldId id="264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65" r:id="rId23"/>
    <p:sldId id="358" r:id="rId24"/>
    <p:sldId id="359" r:id="rId25"/>
    <p:sldId id="3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0"/>
    <a:srgbClr val="FFD966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C8B50-4197-48E3-AECF-993A1E25AAEE}" v="31" dt="2021-02-15T08:25:50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71462" autoAdjust="0"/>
  </p:normalViewPr>
  <p:slideViewPr>
    <p:cSldViewPr snapToGrid="0">
      <p:cViewPr varScale="1">
        <p:scale>
          <a:sx n="90" d="100"/>
          <a:sy n="90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BC4A-D5A0-4B61-B303-D10D750E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827F0-C01C-4D0F-9F35-9E248436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749F7-8D57-403D-A320-3B3BE0C3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7EAA0-FC1D-4852-AFFC-4242ADEF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73793-191D-4EC6-81C1-BC51E73A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B685-B881-43F7-86F8-6E6301A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F907C-7F3E-4D77-85A2-DE97ED508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8CB00-7682-476E-A473-0A1C4D86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2A32A-25E5-468A-AA35-F8E7C7E0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F8C2-22FD-4476-9084-EA418F0A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86773-DAFA-44B3-A5EB-1B401A687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C2E49-8767-4961-98A1-074D7DF8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9A490-2125-49D7-8717-C4FBFEE7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5A379-CE3F-4E38-9285-F0677994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C8D90-4A0D-45EF-B232-05A567E2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843CE-5610-4CDA-882F-17DECB22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292B4-79B4-4103-9DF3-B53849DC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8F4B9-1C73-4433-A56F-5F656AF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9C0C1-1C51-4879-8A4B-B9EF5D92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F44D-4D29-4685-BFE1-A17BE1CA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970E5-397D-4A03-A136-497F2E74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04A52-D370-4298-911C-4F16A901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CA069-BA7B-48F5-B6CE-13DBF8B5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7240A-A0D0-431A-9F09-4B27CD34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E63A8-F283-4769-B795-C7570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51712-2050-4570-A025-B510FDC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C98B5-BC4E-4D0D-A3A2-E0070DAD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C9158-49F2-40FF-9272-0E9680296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7ACEB-6605-47E6-9169-51556541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27DCC-D18C-4461-AA02-91BD17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5215DC-8AC4-45C7-AD8D-051F4B4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D85-C455-4234-87D9-9B3ED2C3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6F51D-35E8-4681-AA76-6D6B4BD9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5E225-72E3-4271-AE25-11213131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2036B7-08CF-4DB0-AC1F-5BA84E80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AE48C-52A5-45DB-B49D-60FACF571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5C163-7D38-4534-A1C8-3FF4087E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C60BA-AFB5-4D37-8726-FC913834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4E047-EC8C-4415-B77D-88817EB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5A81-93B5-4985-AAB3-6C068C4A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95E49-5D15-4CAD-8640-5C4FDE5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A624F-778F-4F32-B36F-90E78E5F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18B60-CAC2-41E6-B49F-16086950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5D6DD-25A4-443A-99A5-2F01B7C7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F07DA-DFA4-418B-8ACD-4C385593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CFFB-0842-4750-A48B-928258D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1E89-C895-4D11-ABE2-B090BCA1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98753-CD7E-4060-B6B9-78E3B62F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42416-6471-4DDD-90D5-5E419832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67257-57CD-4655-9EA5-03C87A20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4EDF1-F53E-4387-AF8E-90EC8D4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2C283-8022-496D-B72F-18CB353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E8990-9043-4A22-A238-1F8303C4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54B86-8F26-4FCC-827C-EAF515BA4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2095D-FADF-4238-884A-CA69A9C6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98335-C8CE-4088-AA9C-976E5A2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FA779-6648-4994-9356-8B13328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CA365-C248-4230-9276-CFDDD92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103C8-5853-4BAE-8A31-030F49E3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6DAD8-F962-4421-8DE5-32AF61B9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66E5F-8BEE-47CE-823A-7E00C1EA6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BC8D-9CF1-444F-B4C4-2CCC3F17D98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97CAE-5356-4708-B90C-0D021784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EFF7F-F9D3-4E44-8038-76EE444D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7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svg"/><Relationship Id="rId4" Type="http://schemas.openxmlformats.org/officeDocument/2006/relationships/image" Target="../media/image31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E554B-9BE3-4842-937A-5F570A416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7F5823-A0CB-45F0-812A-2A7005C3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0" y="263979"/>
            <a:ext cx="2752725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CA04A-CC09-4D07-A508-53D867DB3BD1}"/>
              </a:ext>
            </a:extLst>
          </p:cNvPr>
          <p:cNvSpPr txBox="1"/>
          <p:nvPr/>
        </p:nvSpPr>
        <p:spPr>
          <a:xfrm>
            <a:off x="1644650" y="2659559"/>
            <a:ext cx="890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atin typeface="+mj-ea"/>
                <a:ea typeface="+mj-ea"/>
              </a:rPr>
              <a:t>멀티스레드에서 메모리 관리를</a:t>
            </a:r>
            <a:r>
              <a:rPr lang="en-US" altLang="ko-KR" sz="4400" b="1">
                <a:latin typeface="+mj-ea"/>
                <a:ea typeface="+mj-ea"/>
              </a:rPr>
              <a:t>?</a:t>
            </a:r>
            <a:endParaRPr lang="ko-KR" altLang="en-US" sz="4400" b="1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9FF9C-5308-490D-90EE-3984DC65536E}"/>
              </a:ext>
            </a:extLst>
          </p:cNvPr>
          <p:cNvSpPr txBox="1"/>
          <p:nvPr/>
        </p:nvSpPr>
        <p:spPr>
          <a:xfrm>
            <a:off x="7746847" y="6080087"/>
            <a:ext cx="427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한국산업기술대학교 게임공학과 구태균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324B45-4A2B-4CAF-82E4-26BF2A94609D}"/>
              </a:ext>
            </a:extLst>
          </p:cNvPr>
          <p:cNvCxnSpPr/>
          <p:nvPr/>
        </p:nvCxnSpPr>
        <p:spPr>
          <a:xfrm>
            <a:off x="1828802" y="3429000"/>
            <a:ext cx="0" cy="481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2410B-BF59-4AD7-957F-D0EA64126154}"/>
              </a:ext>
            </a:extLst>
          </p:cNvPr>
          <p:cNvSpPr txBox="1"/>
          <p:nvPr/>
        </p:nvSpPr>
        <p:spPr>
          <a:xfrm>
            <a:off x="1828800" y="3528880"/>
            <a:ext cx="78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Lock-Free</a:t>
            </a:r>
            <a:r>
              <a:rPr lang="ko-KR" altLang="en-US"/>
              <a:t> </a:t>
            </a:r>
            <a:r>
              <a:rPr lang="en-US" altLang="ko-KR"/>
              <a:t>shared_ptr</a:t>
            </a:r>
            <a:r>
              <a:rPr lang="ko-KR" altLang="en-US"/>
              <a:t>와 </a:t>
            </a:r>
            <a:r>
              <a:rPr lang="en-US" altLang="ko-KR"/>
              <a:t>weak_ptr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596797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 C++11 shared_ptr</a:t>
            </a:r>
            <a:r>
              <a:rPr lang="ko-KR" altLang="en-US" sz="2400">
                <a:solidFill>
                  <a:schemeClr val="bg1"/>
                </a:solidFill>
              </a:rPr>
              <a:t>의 동작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411270" y="1184271"/>
            <a:ext cx="11323739" cy="327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D5D3B14-7818-4839-A94D-8B4642219B1F}"/>
              </a:ext>
            </a:extLst>
          </p:cNvPr>
          <p:cNvSpPr/>
          <p:nvPr/>
        </p:nvSpPr>
        <p:spPr>
          <a:xfrm>
            <a:off x="5645092" y="1899753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1">
            <a:extLst>
              <a:ext uri="{FF2B5EF4-FFF2-40B4-BE49-F238E27FC236}">
                <a16:creationId xmlns:a16="http://schemas.microsoft.com/office/drawing/2014/main" id="{BD665FB7-23AA-4512-B148-5305DF54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802" y="1311560"/>
            <a:ext cx="2748174" cy="1262674"/>
          </a:xfrm>
          <a:prstGeom prst="rect">
            <a:avLst/>
          </a:prstGeom>
        </p:spPr>
      </p:pic>
      <p:pic>
        <p:nvPicPr>
          <p:cNvPr id="26" name="그림 2">
            <a:extLst>
              <a:ext uri="{FF2B5EF4-FFF2-40B4-BE49-F238E27FC236}">
                <a16:creationId xmlns:a16="http://schemas.microsoft.com/office/drawing/2014/main" id="{9012D44B-E8E6-4D46-B6C9-CB4177EB9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12099" y="1324932"/>
            <a:ext cx="2760856" cy="13897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164B42E-64BF-4E93-A90A-EEFB6DCFA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84" y="2928557"/>
            <a:ext cx="2755648" cy="13857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C464B03-4980-44DB-8C65-CBE3CE268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854" y="2923801"/>
            <a:ext cx="2755646" cy="1381794"/>
          </a:xfrm>
          <a:prstGeom prst="rect">
            <a:avLst/>
          </a:prstGeom>
        </p:spPr>
      </p:pic>
      <p:pic>
        <p:nvPicPr>
          <p:cNvPr id="33" name="그림 5">
            <a:extLst>
              <a:ext uri="{FF2B5EF4-FFF2-40B4-BE49-F238E27FC236}">
                <a16:creationId xmlns:a16="http://schemas.microsoft.com/office/drawing/2014/main" id="{A53B63B0-5B84-406D-B75E-883217F55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923748" y="2923801"/>
            <a:ext cx="2504148" cy="1381794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C7F5760-9CF8-4D15-82B1-456FB193C014}"/>
              </a:ext>
            </a:extLst>
          </p:cNvPr>
          <p:cNvSpPr/>
          <p:nvPr/>
        </p:nvSpPr>
        <p:spPr>
          <a:xfrm>
            <a:off x="9770359" y="1899753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303B212-4137-42C5-9D99-34C0A3C7D3DE}"/>
              </a:ext>
            </a:extLst>
          </p:cNvPr>
          <p:cNvSpPr/>
          <p:nvPr/>
        </p:nvSpPr>
        <p:spPr>
          <a:xfrm>
            <a:off x="3873746" y="3494652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CB4439A-05D3-454E-B7AC-CAB46FC79690}"/>
              </a:ext>
            </a:extLst>
          </p:cNvPr>
          <p:cNvSpPr/>
          <p:nvPr/>
        </p:nvSpPr>
        <p:spPr>
          <a:xfrm>
            <a:off x="8037323" y="3494652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434130" y="4668119"/>
            <a:ext cx="11323739" cy="86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SP/WP</a:t>
            </a:r>
            <a:r>
              <a:rPr lang="ko-KR" altLang="en-US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원본 객체 변경 순서</a:t>
            </a:r>
            <a:endParaRPr lang="en-US" altLang="ko-KR" sz="1800" b="1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원본 객체 포인터 수정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CB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포인터 수정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CB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증가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이전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감소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메모리 해제 </a:t>
            </a:r>
            <a:endParaRPr lang="en-US" altLang="ko-KR" sz="1800" kern="100">
              <a:solidFill>
                <a:schemeClr val="accent2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9E25F1-9731-443D-9279-826FD85CE313}"/>
              </a:ext>
            </a:extLst>
          </p:cNvPr>
          <p:cNvSpPr txBox="1"/>
          <p:nvPr/>
        </p:nvSpPr>
        <p:spPr>
          <a:xfrm>
            <a:off x="2318427" y="5657883"/>
            <a:ext cx="75094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SP</a:t>
            </a:r>
            <a:r>
              <a:rPr lang="ko-KR" altLang="en-US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WP</a:t>
            </a:r>
            <a:r>
              <a:rPr lang="ko-KR" altLang="en-US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차이점</a:t>
            </a:r>
            <a:endParaRPr lang="en-US" altLang="ko-KR" sz="1800" b="1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이용하는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(weak use count)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메모리 해제의 대상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이 다름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456989" y="1723604"/>
            <a:ext cx="11323739" cy="2193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387385" y="4336434"/>
            <a:ext cx="11417230" cy="972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SP/WP</a:t>
            </a:r>
            <a:r>
              <a:rPr lang="ko-KR" altLang="en-US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원본 객체 변경 순서</a:t>
            </a:r>
            <a:endParaRPr lang="en-US" altLang="ko-KR" sz="1800" b="1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수정할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증가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포인터 수정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이전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감소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메모리 해제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&amp; LFCB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3E6ED3D-3465-4D5D-AA5F-A49DC00FE552}"/>
              </a:ext>
            </a:extLst>
          </p:cNvPr>
          <p:cNvSpPr/>
          <p:nvPr/>
        </p:nvSpPr>
        <p:spPr>
          <a:xfrm>
            <a:off x="3011954" y="2711665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37">
            <a:extLst>
              <a:ext uri="{FF2B5EF4-FFF2-40B4-BE49-F238E27FC236}">
                <a16:creationId xmlns:a16="http://schemas.microsoft.com/office/drawing/2014/main" id="{867F48F6-8169-4E31-949C-832373B7D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9378" y="1869835"/>
            <a:ext cx="2421094" cy="1548516"/>
          </a:xfrm>
          <a:prstGeom prst="rect">
            <a:avLst/>
          </a:prstGeom>
        </p:spPr>
      </p:pic>
      <p:pic>
        <p:nvPicPr>
          <p:cNvPr id="23" name="그림 38">
            <a:extLst>
              <a:ext uri="{FF2B5EF4-FFF2-40B4-BE49-F238E27FC236}">
                <a16:creationId xmlns:a16="http://schemas.microsoft.com/office/drawing/2014/main" id="{61539ADC-FDCD-496F-9E3E-F171ADA80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99588" y="1871212"/>
            <a:ext cx="2417170" cy="1542092"/>
          </a:xfrm>
          <a:prstGeom prst="rect">
            <a:avLst/>
          </a:prstGeom>
        </p:spPr>
      </p:pic>
      <p:pic>
        <p:nvPicPr>
          <p:cNvPr id="25" name="그림 39">
            <a:extLst>
              <a:ext uri="{FF2B5EF4-FFF2-40B4-BE49-F238E27FC236}">
                <a16:creationId xmlns:a16="http://schemas.microsoft.com/office/drawing/2014/main" id="{2F30A75E-43ED-41A4-8FC4-2EE567EDA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311426" y="1869271"/>
            <a:ext cx="2413788" cy="1549970"/>
          </a:xfrm>
          <a:prstGeom prst="rect">
            <a:avLst/>
          </a:prstGeom>
        </p:spPr>
      </p:pic>
      <p:pic>
        <p:nvPicPr>
          <p:cNvPr id="32" name="그림 40">
            <a:extLst>
              <a:ext uri="{FF2B5EF4-FFF2-40B4-BE49-F238E27FC236}">
                <a16:creationId xmlns:a16="http://schemas.microsoft.com/office/drawing/2014/main" id="{BB8984CA-C90A-4CD1-AAE3-AB6BE7032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252311" y="1855025"/>
            <a:ext cx="2505036" cy="187085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FE9CE2D-FAD3-4AC0-9A7A-8F0E7ACD8F94}"/>
              </a:ext>
            </a:extLst>
          </p:cNvPr>
          <p:cNvSpPr/>
          <p:nvPr/>
        </p:nvSpPr>
        <p:spPr>
          <a:xfrm>
            <a:off x="5917830" y="2711665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7792094-3936-4FAE-A880-31A58F8A0985}"/>
              </a:ext>
            </a:extLst>
          </p:cNvPr>
          <p:cNvSpPr/>
          <p:nvPr/>
        </p:nvSpPr>
        <p:spPr>
          <a:xfrm>
            <a:off x="8854175" y="2711665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1080EB-1B8D-461D-AF74-163ED671AA6A}"/>
              </a:ext>
            </a:extLst>
          </p:cNvPr>
          <p:cNvSpPr txBox="1"/>
          <p:nvPr/>
        </p:nvSpPr>
        <p:spPr>
          <a:xfrm>
            <a:off x="2940472" y="5451332"/>
            <a:ext cx="609777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SP/WP</a:t>
            </a:r>
            <a:r>
              <a:rPr lang="ko-KR" altLang="en-US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LFSP/LFWP</a:t>
            </a:r>
            <a:r>
              <a:rPr lang="ko-KR" altLang="en-US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차이점</a:t>
            </a:r>
            <a:endParaRPr lang="en-US" altLang="ko-KR" b="1" kern="100">
              <a:solidFill>
                <a:srgbClr val="FFE1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카운터가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재사용</a:t>
            </a:r>
            <a:endParaRPr lang="en-US" altLang="ko-KR" sz="1800" kern="100">
              <a:solidFill>
                <a:schemeClr val="accent2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D8161-4129-47D5-81E3-D9C91EF04F64}"/>
              </a:ext>
            </a:extLst>
          </p:cNvPr>
          <p:cNvSpPr txBox="1"/>
          <p:nvPr/>
        </p:nvSpPr>
        <p:spPr>
          <a:xfrm>
            <a:off x="3059072" y="397943"/>
            <a:ext cx="630821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shared_ptr</a:t>
            </a:r>
            <a:r>
              <a:rPr lang="ko-KR" altLang="en-US" sz="2400">
                <a:solidFill>
                  <a:schemeClr val="bg1"/>
                </a:solidFill>
              </a:rPr>
              <a:t>의 동작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7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37012" y="-14242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1" y="397943"/>
            <a:ext cx="626628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control_block</a:t>
            </a:r>
            <a:r>
              <a:rPr lang="ko-KR" altLang="en-US" sz="2400">
                <a:solidFill>
                  <a:schemeClr val="bg1"/>
                </a:solidFill>
              </a:rPr>
              <a:t>을 해제한다면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411270" y="1184271"/>
            <a:ext cx="11323739" cy="327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33">
            <a:extLst>
              <a:ext uri="{FF2B5EF4-FFF2-40B4-BE49-F238E27FC236}">
                <a16:creationId xmlns:a16="http://schemas.microsoft.com/office/drawing/2014/main" id="{78232DAA-8C75-42BB-86BD-D382B05A5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0410" y="2308250"/>
            <a:ext cx="2553062" cy="1289492"/>
          </a:xfrm>
          <a:prstGeom prst="rect">
            <a:avLst/>
          </a:prstGeom>
        </p:spPr>
      </p:pic>
      <p:pic>
        <p:nvPicPr>
          <p:cNvPr id="23" name="그림 34">
            <a:extLst>
              <a:ext uri="{FF2B5EF4-FFF2-40B4-BE49-F238E27FC236}">
                <a16:creationId xmlns:a16="http://schemas.microsoft.com/office/drawing/2014/main" id="{7564104F-0DBC-450B-9CE7-72C998B16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32461" y="2315062"/>
            <a:ext cx="2620840" cy="1320370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8E5F076-0061-4F0E-82A0-0E3230FBB52E}"/>
              </a:ext>
            </a:extLst>
          </p:cNvPr>
          <p:cNvSpPr/>
          <p:nvPr/>
        </p:nvSpPr>
        <p:spPr>
          <a:xfrm rot="2700000">
            <a:off x="6211477" y="3485729"/>
            <a:ext cx="297594" cy="2338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3630EBB-5930-489D-9829-9F45D8842A88}"/>
              </a:ext>
            </a:extLst>
          </p:cNvPr>
          <p:cNvSpPr/>
          <p:nvPr/>
        </p:nvSpPr>
        <p:spPr>
          <a:xfrm>
            <a:off x="3107670" y="2856420"/>
            <a:ext cx="297592" cy="2338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5EF7CB8-04C1-4BE8-B5B7-D73BDA15279A}"/>
              </a:ext>
            </a:extLst>
          </p:cNvPr>
          <p:cNvSpPr/>
          <p:nvPr/>
        </p:nvSpPr>
        <p:spPr>
          <a:xfrm rot="18900000">
            <a:off x="6211478" y="2243583"/>
            <a:ext cx="297592" cy="2338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그림 34">
            <a:extLst>
              <a:ext uri="{FF2B5EF4-FFF2-40B4-BE49-F238E27FC236}">
                <a16:creationId xmlns:a16="http://schemas.microsoft.com/office/drawing/2014/main" id="{A2CFC169-47BB-4B87-8158-2FB4544114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611841" y="2890934"/>
            <a:ext cx="2117648" cy="1585548"/>
          </a:xfrm>
          <a:prstGeom prst="rect">
            <a:avLst/>
          </a:prstGeom>
        </p:spPr>
      </p:pic>
      <p:pic>
        <p:nvPicPr>
          <p:cNvPr id="39" name="그림 34">
            <a:extLst>
              <a:ext uri="{FF2B5EF4-FFF2-40B4-BE49-F238E27FC236}">
                <a16:creationId xmlns:a16="http://schemas.microsoft.com/office/drawing/2014/main" id="{F2382E6C-2334-4C8C-990D-A8948C4FE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609154" y="1213462"/>
            <a:ext cx="2123022" cy="13544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8864D3-CB29-45C6-A87C-44C906191817}"/>
              </a:ext>
            </a:extLst>
          </p:cNvPr>
          <p:cNvSpPr txBox="1"/>
          <p:nvPr/>
        </p:nvSpPr>
        <p:spPr>
          <a:xfrm>
            <a:off x="6133012" y="1880908"/>
            <a:ext cx="45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2FC397-71DA-4A4F-9242-2983426FA74A}"/>
              </a:ext>
            </a:extLst>
          </p:cNvPr>
          <p:cNvSpPr txBox="1"/>
          <p:nvPr/>
        </p:nvSpPr>
        <p:spPr>
          <a:xfrm>
            <a:off x="6133013" y="3721313"/>
            <a:ext cx="45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[2]</a:t>
            </a:r>
            <a:endParaRPr lang="ko-KR" altLang="en-US"/>
          </a:p>
        </p:txBody>
      </p:sp>
      <p:pic>
        <p:nvPicPr>
          <p:cNvPr id="42" name="그림 34">
            <a:extLst>
              <a:ext uri="{FF2B5EF4-FFF2-40B4-BE49-F238E27FC236}">
                <a16:creationId xmlns:a16="http://schemas.microsoft.com/office/drawing/2014/main" id="{2A5E52D4-3BB2-4F99-8735-04D493E925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325353" y="1203537"/>
            <a:ext cx="2161244" cy="1629160"/>
          </a:xfrm>
          <a:prstGeom prst="rect">
            <a:avLst/>
          </a:prstGeom>
        </p:spPr>
      </p:pic>
      <p:pic>
        <p:nvPicPr>
          <p:cNvPr id="43" name="그림 34">
            <a:extLst>
              <a:ext uri="{FF2B5EF4-FFF2-40B4-BE49-F238E27FC236}">
                <a16:creationId xmlns:a16="http://schemas.microsoft.com/office/drawing/2014/main" id="{B582566A-8033-4C14-A5C3-D43248DF26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344464" y="2890934"/>
            <a:ext cx="2123022" cy="1585546"/>
          </a:xfrm>
          <a:prstGeom prst="rect">
            <a:avLst/>
          </a:prstGeom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CF4F4FA-43DA-47FD-A6F9-26F619F280DC}"/>
              </a:ext>
            </a:extLst>
          </p:cNvPr>
          <p:cNvSpPr/>
          <p:nvPr/>
        </p:nvSpPr>
        <p:spPr>
          <a:xfrm>
            <a:off x="8919280" y="1890679"/>
            <a:ext cx="297592" cy="2338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F888C92-5E28-40BF-8CA3-99BA87925933}"/>
              </a:ext>
            </a:extLst>
          </p:cNvPr>
          <p:cNvSpPr/>
          <p:nvPr/>
        </p:nvSpPr>
        <p:spPr>
          <a:xfrm>
            <a:off x="8919280" y="3597742"/>
            <a:ext cx="297592" cy="2338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430697" y="4668148"/>
            <a:ext cx="11483375" cy="1142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[1] :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해제되지 않은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 접근 </a:t>
            </a:r>
            <a:r>
              <a:rPr lang="en-US" altLang="ko-KR" sz="18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정상</a:t>
            </a:r>
            <a:r>
              <a:rPr lang="en-US" altLang="ko-KR" sz="18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[2] :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해제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해제된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 접근 </a:t>
            </a:r>
            <a:r>
              <a:rPr lang="en-US" altLang="ko-KR" sz="18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비정상</a:t>
            </a:r>
            <a:r>
              <a:rPr lang="en-US" altLang="ko-KR" sz="18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782454-D50B-4CA6-9CC0-793AF7F37560}"/>
              </a:ext>
            </a:extLst>
          </p:cNvPr>
          <p:cNvSpPr/>
          <p:nvPr/>
        </p:nvSpPr>
        <p:spPr>
          <a:xfrm>
            <a:off x="3507492" y="5927779"/>
            <a:ext cx="5369439" cy="394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kern="1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Recycle Linked List</a:t>
            </a:r>
            <a:r>
              <a:rPr lang="ko-KR" altLang="en-US" sz="2000" b="1" kern="1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</a:t>
            </a:r>
            <a:r>
              <a:rPr lang="en-US" altLang="ko-KR" sz="2000" b="1" kern="1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2000" b="1" kern="1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재사용</a:t>
            </a:r>
            <a:endParaRPr lang="en-US" altLang="ko-KR" sz="2000" b="1" kern="100">
              <a:solidFill>
                <a:schemeClr val="tx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0107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Recycle Linked List : Lock-Free control_block</a:t>
            </a:r>
            <a:r>
              <a:rPr lang="ko-KR" altLang="en-US" sz="2400">
                <a:solidFill>
                  <a:schemeClr val="bg1"/>
                </a:solidFill>
              </a:rPr>
              <a:t>의 재사용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6001489" y="1395899"/>
            <a:ext cx="5844362" cy="117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Recycle Linked List</a:t>
            </a:r>
            <a:r>
              <a:rPr lang="en-US" altLang="ko-KR" sz="18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(RLL : </a:t>
            </a:r>
            <a:r>
              <a:rPr lang="ko-KR" altLang="en-US" sz="18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 연결리스트</a:t>
            </a:r>
            <a:r>
              <a:rPr lang="en-US" altLang="ko-KR" sz="18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등록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(Regist)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카운터가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리스트에 등록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(Alloc)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리스트에 등록된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반환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5137D3-C95E-472C-B6CE-4C288D57411B}"/>
              </a:ext>
            </a:extLst>
          </p:cNvPr>
          <p:cNvGrpSpPr/>
          <p:nvPr/>
        </p:nvGrpSpPr>
        <p:grpSpPr>
          <a:xfrm>
            <a:off x="363497" y="1439102"/>
            <a:ext cx="4993674" cy="2197272"/>
            <a:chOff x="2923954" y="1158190"/>
            <a:chExt cx="4993674" cy="219727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2923954" y="1158190"/>
              <a:ext cx="4993674" cy="2197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09BCD25-BC09-436F-A3E0-620CCB64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8540" y="1202461"/>
              <a:ext cx="4909088" cy="2121862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BD3A6-9CBF-446C-84AB-2E9F4EB89452}"/>
              </a:ext>
            </a:extLst>
          </p:cNvPr>
          <p:cNvSpPr/>
          <p:nvPr/>
        </p:nvSpPr>
        <p:spPr>
          <a:xfrm>
            <a:off x="4284106" y="5882082"/>
            <a:ext cx="1568298" cy="394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kern="1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노드 재사용</a:t>
            </a:r>
            <a:endParaRPr lang="en-US" altLang="ko-KR" sz="2000" b="1" kern="100">
              <a:solidFill>
                <a:schemeClr val="tx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A821-B540-4463-A19B-0B9836526FBD}"/>
              </a:ext>
            </a:extLst>
          </p:cNvPr>
          <p:cNvSpPr/>
          <p:nvPr/>
        </p:nvSpPr>
        <p:spPr>
          <a:xfrm>
            <a:off x="2217707" y="4736592"/>
            <a:ext cx="3634697" cy="394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Lock-Free</a:t>
            </a:r>
            <a:r>
              <a:rPr lang="ko-KR" altLang="en-US" sz="20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알고리즘으로 구현</a:t>
            </a:r>
            <a:endParaRPr lang="en-US" altLang="ko-KR" sz="2000" b="1" kern="100">
              <a:solidFill>
                <a:schemeClr val="tx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42602-D4DE-47BE-A9AD-2E82FDAFF3B5}"/>
              </a:ext>
            </a:extLst>
          </p:cNvPr>
          <p:cNvSpPr txBox="1"/>
          <p:nvPr/>
        </p:nvSpPr>
        <p:spPr>
          <a:xfrm>
            <a:off x="6132451" y="3198339"/>
            <a:ext cx="3313301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Recycle Linked List Node</a:t>
            </a: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next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리스트 연결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active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노드의 상태  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en-US" altLang="ko-KR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		      -</a:t>
            </a:r>
          </a:p>
          <a:p>
            <a:pPr algn="ctr">
              <a:lnSpc>
                <a:spcPct val="150000"/>
              </a:lnSpc>
            </a:pPr>
            <a:r>
              <a:rPr lang="en-US" altLang="ko-KR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		      -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ctr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0B432-E407-4F9E-B65F-843D9F7A0198}"/>
              </a:ext>
            </a:extLst>
          </p:cNvPr>
          <p:cNvSpPr txBox="1"/>
          <p:nvPr/>
        </p:nvSpPr>
        <p:spPr>
          <a:xfrm>
            <a:off x="9053365" y="4025054"/>
            <a:ext cx="2926205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b="1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활성 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b="1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 가능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b="1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비활성 </a:t>
            </a:r>
            <a:r>
              <a:rPr lang="en-US" altLang="ko-KR" b="1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재사용 불가능</a:t>
            </a:r>
            <a:r>
              <a:rPr lang="en-US" altLang="ko-KR" b="1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b="1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z="18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수정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B0A1F-F3D2-42D3-8B11-669743AFB5EE}"/>
              </a:ext>
            </a:extLst>
          </p:cNvPr>
          <p:cNvSpPr txBox="1"/>
          <p:nvPr/>
        </p:nvSpPr>
        <p:spPr>
          <a:xfrm>
            <a:off x="232573" y="5472233"/>
            <a:ext cx="4520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내부적으로 발생하는 메모리 </a:t>
            </a:r>
            <a:r>
              <a:rPr lang="ko-KR" altLang="en-US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릭의 해결</a:t>
            </a:r>
            <a:endParaRPr lang="ko-KR" altLang="en-US">
              <a:solidFill>
                <a:srgbClr val="FFE1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4E2F40-91B8-442C-8F7B-40AE8E6C0045}"/>
              </a:ext>
            </a:extLst>
          </p:cNvPr>
          <p:cNvSpPr txBox="1"/>
          <p:nvPr/>
        </p:nvSpPr>
        <p:spPr>
          <a:xfrm>
            <a:off x="232573" y="4303346"/>
            <a:ext cx="4993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LFWP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알고리즘을 위해</a:t>
            </a:r>
            <a:endParaRPr lang="ko-KR" altLang="en-US">
              <a:solidFill>
                <a:srgbClr val="FFE1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A2D002E-A371-4185-8BD8-996633005FA8}"/>
              </a:ext>
            </a:extLst>
          </p:cNvPr>
          <p:cNvCxnSpPr>
            <a:cxnSpLocks/>
          </p:cNvCxnSpPr>
          <p:nvPr/>
        </p:nvCxnSpPr>
        <p:spPr>
          <a:xfrm flipV="1">
            <a:off x="6096000" y="1439102"/>
            <a:ext cx="0" cy="502095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441173"/>
            <a:ext cx="4860235" cy="2703444"/>
            <a:chOff x="3290644" y="1075023"/>
            <a:chExt cx="4860235" cy="27034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1677233" y="4548132"/>
            <a:ext cx="8837534" cy="1172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Node A (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활성 노드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: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 가능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가리키는 노드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 Node C (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비활성 노드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: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 불가능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이미 재사용된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가리키는 노드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Node 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D (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수정 노드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: 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수정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(Regist &amp; Alloc)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3B70E-1960-4F86-8110-E713ED62F544}"/>
              </a:ext>
            </a:extLst>
          </p:cNvPr>
          <p:cNvSpPr txBox="1"/>
          <p:nvPr/>
        </p:nvSpPr>
        <p:spPr>
          <a:xfrm>
            <a:off x="3059072" y="397943"/>
            <a:ext cx="43837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Recycle Linked List</a:t>
            </a:r>
            <a:r>
              <a:rPr lang="ko-KR" altLang="en-US" sz="2400">
                <a:solidFill>
                  <a:schemeClr val="bg1"/>
                </a:solidFill>
              </a:rPr>
              <a:t>의 노드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8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B0D255D-0231-4360-81DA-7CC81826730F}"/>
              </a:ext>
            </a:extLst>
          </p:cNvPr>
          <p:cNvSpPr txBox="1">
            <a:spLocks/>
          </p:cNvSpPr>
          <p:nvPr/>
        </p:nvSpPr>
        <p:spPr>
          <a:xfrm>
            <a:off x="3921127" y="4885274"/>
            <a:ext cx="8046043" cy="1244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Alloc()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등록된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/ nullptr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반환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활성 노드 검색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(21,26)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등록된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반환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(23,25)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활성 노드를 검색하지 못한 경우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(19,20)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nullptr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반환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(27) 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8BB598D5-7C53-43E9-8438-AF8BD864F8E9}"/>
              </a:ext>
            </a:extLst>
          </p:cNvPr>
          <p:cNvSpPr txBox="1">
            <a:spLocks/>
          </p:cNvSpPr>
          <p:nvPr/>
        </p:nvSpPr>
        <p:spPr>
          <a:xfrm>
            <a:off x="3921125" y="1498834"/>
            <a:ext cx="8046045" cy="2860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Regist()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: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등록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비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활성 노드 검색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(6,7,12)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등록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(9)</a:t>
            </a:r>
            <a:endParaRPr lang="en-US" altLang="ko-KR" sz="1800" kern="100">
              <a:solidFill>
                <a:srgbClr val="FFE100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비활성 노드를 검색하지 못한 경우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(4,5)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등록한 노드 생성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(13)</a:t>
            </a: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→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RLL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말단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(14,17)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RLL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 노드 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삽입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(15)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C2E447-EE4A-451D-AB19-FC5871E0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601" y="1385900"/>
            <a:ext cx="3306695" cy="5089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4021A0-231A-443F-9074-754CB51E41FD}"/>
              </a:ext>
            </a:extLst>
          </p:cNvPr>
          <p:cNvSpPr txBox="1"/>
          <p:nvPr/>
        </p:nvSpPr>
        <p:spPr>
          <a:xfrm>
            <a:off x="3059072" y="397943"/>
            <a:ext cx="43837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Recycle Linked List</a:t>
            </a:r>
            <a:r>
              <a:rPr lang="ko-KR" altLang="en-US" sz="2400">
                <a:solidFill>
                  <a:schemeClr val="bg1"/>
                </a:solidFill>
              </a:rPr>
              <a:t>의 동작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525197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Recycle Linked List</a:t>
            </a:r>
            <a:r>
              <a:rPr lang="ko-KR" altLang="en-US" sz="2400">
                <a:solidFill>
                  <a:schemeClr val="bg1"/>
                </a:solidFill>
              </a:rPr>
              <a:t>만으로 안전할까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730495" y="1184271"/>
            <a:ext cx="10685290" cy="327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그림 34">
            <a:extLst>
              <a:ext uri="{FF2B5EF4-FFF2-40B4-BE49-F238E27FC236}">
                <a16:creationId xmlns:a16="http://schemas.microsoft.com/office/drawing/2014/main" id="{40ED3561-ED94-4649-AB17-BEDDE4A8D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8183" y="1399982"/>
            <a:ext cx="2420106" cy="1219242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5C12A52-FE6D-4725-B787-49F81A70E144}"/>
              </a:ext>
            </a:extLst>
          </p:cNvPr>
          <p:cNvSpPr/>
          <p:nvPr/>
        </p:nvSpPr>
        <p:spPr>
          <a:xfrm rot="2700000">
            <a:off x="1864413" y="2936207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1265BF2-4D02-4AAB-8899-3A36D2D45431}"/>
              </a:ext>
            </a:extLst>
          </p:cNvPr>
          <p:cNvSpPr/>
          <p:nvPr/>
        </p:nvSpPr>
        <p:spPr>
          <a:xfrm>
            <a:off x="3575404" y="1963888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9639551-8CA6-4786-BC89-F869424CF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82950" y="2919038"/>
            <a:ext cx="1955454" cy="1464108"/>
          </a:xfrm>
          <a:prstGeom prst="rect">
            <a:avLst/>
          </a:prstGeom>
        </p:spPr>
      </p:pic>
      <p:pic>
        <p:nvPicPr>
          <p:cNvPr id="36" name="그림 34">
            <a:extLst>
              <a:ext uri="{FF2B5EF4-FFF2-40B4-BE49-F238E27FC236}">
                <a16:creationId xmlns:a16="http://schemas.microsoft.com/office/drawing/2014/main" id="{167A1427-4FB8-4181-A7DA-824F482DE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97287" y="1368528"/>
            <a:ext cx="1960418" cy="125069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44C319-DD85-42E0-90A0-78CD0ED9283A}"/>
              </a:ext>
            </a:extLst>
          </p:cNvPr>
          <p:cNvSpPr txBox="1"/>
          <p:nvPr/>
        </p:nvSpPr>
        <p:spPr>
          <a:xfrm>
            <a:off x="3494891" y="1599529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A58C8D-D604-4DA5-9954-70477EE25F72}"/>
              </a:ext>
            </a:extLst>
          </p:cNvPr>
          <p:cNvSpPr txBox="1"/>
          <p:nvPr/>
        </p:nvSpPr>
        <p:spPr>
          <a:xfrm>
            <a:off x="1783901" y="3170106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[2]</a:t>
            </a:r>
            <a:endParaRPr lang="ko-KR" altLang="en-US"/>
          </a:p>
        </p:txBody>
      </p:sp>
      <p:pic>
        <p:nvPicPr>
          <p:cNvPr id="50" name="그림 34">
            <a:extLst>
              <a:ext uri="{FF2B5EF4-FFF2-40B4-BE49-F238E27FC236}">
                <a16:creationId xmlns:a16="http://schemas.microsoft.com/office/drawing/2014/main" id="{B705B963-6388-41D0-91C2-649E7CE189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981762" y="1325745"/>
            <a:ext cx="1995712" cy="1504382"/>
          </a:xfrm>
          <a:prstGeom prst="rect">
            <a:avLst/>
          </a:prstGeom>
        </p:spPr>
      </p:pic>
      <p:pic>
        <p:nvPicPr>
          <p:cNvPr id="51" name="그림 34">
            <a:extLst>
              <a:ext uri="{FF2B5EF4-FFF2-40B4-BE49-F238E27FC236}">
                <a16:creationId xmlns:a16="http://schemas.microsoft.com/office/drawing/2014/main" id="{354F98CA-DD34-41CE-A6A7-BCC5CEA125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941110" y="2919038"/>
            <a:ext cx="2781326" cy="1278594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3561417-FF69-4021-973D-82EE5D8DE44F}"/>
              </a:ext>
            </a:extLst>
          </p:cNvPr>
          <p:cNvSpPr/>
          <p:nvPr/>
        </p:nvSpPr>
        <p:spPr>
          <a:xfrm>
            <a:off x="6416955" y="1963888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BE42807-E963-4E42-B39D-584625E69D44}"/>
              </a:ext>
            </a:extLst>
          </p:cNvPr>
          <p:cNvSpPr/>
          <p:nvPr/>
        </p:nvSpPr>
        <p:spPr>
          <a:xfrm>
            <a:off x="4474874" y="3460326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34">
            <a:extLst>
              <a:ext uri="{FF2B5EF4-FFF2-40B4-BE49-F238E27FC236}">
                <a16:creationId xmlns:a16="http://schemas.microsoft.com/office/drawing/2014/main" id="{C6DB678E-F407-4E44-AB14-6A615D8FA0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542356" y="2920359"/>
            <a:ext cx="2770288" cy="1278594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74BE9305-9476-4703-8CC6-FBD7E36FE73D}"/>
              </a:ext>
            </a:extLst>
          </p:cNvPr>
          <p:cNvSpPr/>
          <p:nvPr/>
        </p:nvSpPr>
        <p:spPr>
          <a:xfrm>
            <a:off x="7979618" y="3460326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354311" y="4618523"/>
            <a:ext cx="11483375" cy="1295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[1] :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LFSP2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LFSP1(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변경 대상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관련있는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의도된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 접근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참조 </a:t>
            </a:r>
            <a:r>
              <a:rPr lang="en-US" altLang="ko-KR" sz="18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정상</a:t>
            </a:r>
            <a:r>
              <a:rPr lang="en-US" altLang="ko-KR" sz="18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[2] :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재사용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LFSP2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LFSP1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관련없는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의도되지 않는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 접근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참조 </a:t>
            </a:r>
            <a:r>
              <a:rPr lang="en-US" altLang="ko-KR" sz="18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비정상</a:t>
            </a:r>
            <a:r>
              <a:rPr lang="en-US" altLang="ko-KR" sz="18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800" b="1" kern="100">
              <a:solidFill>
                <a:schemeClr val="accent2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F673D-3AD4-4EEF-855D-29E2D279BD71}"/>
              </a:ext>
            </a:extLst>
          </p:cNvPr>
          <p:cNvSpPr/>
          <p:nvPr/>
        </p:nvSpPr>
        <p:spPr>
          <a:xfrm>
            <a:off x="2325288" y="5944013"/>
            <a:ext cx="7495704" cy="394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</a:t>
            </a:r>
            <a:r>
              <a:rPr lang="ko-KR" altLang="en-US" sz="20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20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20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카운터를 증가시킨 이후</a:t>
            </a:r>
            <a:r>
              <a:rPr lang="en-US" altLang="ko-KR" sz="20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LFCB</a:t>
            </a:r>
            <a:r>
              <a:rPr lang="ko-KR" altLang="en-US" sz="20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유효성을 검사</a:t>
            </a:r>
          </a:p>
        </p:txBody>
      </p:sp>
    </p:spTree>
    <p:extLst>
      <p:ext uri="{BB962C8B-B14F-4D97-AF65-F5344CB8AC3E}">
        <p14:creationId xmlns:p14="http://schemas.microsoft.com/office/powerpoint/2010/main" val="421745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1534987" y="1343765"/>
            <a:ext cx="9076306" cy="327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A2B1F33-05B6-4D73-85AE-824B71BF3A08}"/>
              </a:ext>
            </a:extLst>
          </p:cNvPr>
          <p:cNvSpPr/>
          <p:nvPr/>
        </p:nvSpPr>
        <p:spPr>
          <a:xfrm>
            <a:off x="4968839" y="2076349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76BF54C-4FAD-4E86-9224-77A19CA98188}"/>
              </a:ext>
            </a:extLst>
          </p:cNvPr>
          <p:cNvSpPr/>
          <p:nvPr/>
        </p:nvSpPr>
        <p:spPr>
          <a:xfrm>
            <a:off x="6991661" y="3690994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6920179-A209-49CE-B579-9150B6B95279}"/>
              </a:ext>
            </a:extLst>
          </p:cNvPr>
          <p:cNvSpPr/>
          <p:nvPr/>
        </p:nvSpPr>
        <p:spPr>
          <a:xfrm>
            <a:off x="3194492" y="3696421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34">
            <a:extLst>
              <a:ext uri="{FF2B5EF4-FFF2-40B4-BE49-F238E27FC236}">
                <a16:creationId xmlns:a16="http://schemas.microsoft.com/office/drawing/2014/main" id="{45CD420D-A31F-4A5E-9A73-BB893F19C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66560" y="1401365"/>
            <a:ext cx="3080345" cy="1421697"/>
          </a:xfrm>
          <a:prstGeom prst="rect">
            <a:avLst/>
          </a:prstGeom>
        </p:spPr>
      </p:pic>
      <p:pic>
        <p:nvPicPr>
          <p:cNvPr id="32" name="그림 34">
            <a:extLst>
              <a:ext uri="{FF2B5EF4-FFF2-40B4-BE49-F238E27FC236}">
                <a16:creationId xmlns:a16="http://schemas.microsoft.com/office/drawing/2014/main" id="{E3D2E846-EC2E-4986-B5D8-74EF1A147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496330" y="1401364"/>
            <a:ext cx="3080343" cy="1421697"/>
          </a:xfrm>
          <a:prstGeom prst="rect">
            <a:avLst/>
          </a:prstGeom>
        </p:spPr>
      </p:pic>
      <p:pic>
        <p:nvPicPr>
          <p:cNvPr id="37" name="그림 34">
            <a:extLst>
              <a:ext uri="{FF2B5EF4-FFF2-40B4-BE49-F238E27FC236}">
                <a16:creationId xmlns:a16="http://schemas.microsoft.com/office/drawing/2014/main" id="{1BE655D6-1258-4DF9-A740-B7A948B24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705683" y="3065145"/>
            <a:ext cx="3080343" cy="1416055"/>
          </a:xfrm>
          <a:prstGeom prst="rect">
            <a:avLst/>
          </a:prstGeom>
        </p:spPr>
      </p:pic>
      <p:pic>
        <p:nvPicPr>
          <p:cNvPr id="38" name="그림 34">
            <a:extLst>
              <a:ext uri="{FF2B5EF4-FFF2-40B4-BE49-F238E27FC236}">
                <a16:creationId xmlns:a16="http://schemas.microsoft.com/office/drawing/2014/main" id="{B2F30A5E-9A27-428A-9B7B-B80911434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404781" y="3076818"/>
            <a:ext cx="3080343" cy="1421696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331452" y="4822627"/>
            <a:ext cx="11483375" cy="1584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유효성 검사</a:t>
            </a:r>
            <a:endParaRPr lang="en-US" altLang="ko-KR" sz="1800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변경 대상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해당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여전히 참조하는지 확인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의도된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인지 검사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검사 순서</a:t>
            </a:r>
            <a:endParaRPr lang="en-US" altLang="ko-KR" sz="1800" kern="100">
              <a:solidFill>
                <a:srgbClr val="FFE100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A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증가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LFSP1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ctr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유효성 판단</a:t>
            </a:r>
            <a:endParaRPr lang="en-US" altLang="ko-KR" sz="1800" kern="100">
              <a:solidFill>
                <a:schemeClr val="accent2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A6C67-EAEC-4D3B-87DA-4591AE2D2B50}"/>
              </a:ext>
            </a:extLst>
          </p:cNvPr>
          <p:cNvSpPr txBox="1"/>
          <p:nvPr/>
        </p:nvSpPr>
        <p:spPr>
          <a:xfrm>
            <a:off x="3059072" y="397943"/>
            <a:ext cx="672288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유효성 검사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1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441561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완성된 </a:t>
            </a:r>
            <a:r>
              <a:rPr lang="en-US" altLang="ko-KR" sz="2400">
                <a:solidFill>
                  <a:schemeClr val="bg1"/>
                </a:solidFill>
              </a:rPr>
              <a:t>Lock-Free shared_ptr 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27" name="_x217717448">
            <a:extLst>
              <a:ext uri="{FF2B5EF4-FFF2-40B4-BE49-F238E27FC236}">
                <a16:creationId xmlns:a16="http://schemas.microsoft.com/office/drawing/2014/main" id="{9B3077AA-7C80-447D-96BA-100A9E27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1" y="1585574"/>
            <a:ext cx="3689906" cy="47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6E591B-1A1D-4F6F-B173-73E1CFB0D5BC}"/>
              </a:ext>
            </a:extLst>
          </p:cNvPr>
          <p:cNvSpPr txBox="1"/>
          <p:nvPr/>
        </p:nvSpPr>
        <p:spPr>
          <a:xfrm>
            <a:off x="2082004" y="2740778"/>
            <a:ext cx="148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accent6"/>
                </a:solidFill>
              </a:rPr>
              <a:t>// LFCB </a:t>
            </a:r>
            <a:r>
              <a:rPr lang="ko-KR" altLang="en-US" sz="1100" b="1">
                <a:solidFill>
                  <a:schemeClr val="accent6"/>
                </a:solidFill>
              </a:rPr>
              <a:t>유효성 검사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AE632C4-50D2-4939-934C-39C1280ECDBC}"/>
              </a:ext>
            </a:extLst>
          </p:cNvPr>
          <p:cNvSpPr txBox="1">
            <a:spLocks/>
          </p:cNvSpPr>
          <p:nvPr/>
        </p:nvSpPr>
        <p:spPr>
          <a:xfrm>
            <a:off x="4063132" y="1640859"/>
            <a:ext cx="7992693" cy="84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add_shared_copy()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카운터가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증가된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nullptr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반환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pred(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증가시킬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카운터 증가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(6)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5512C4A6-4400-41C3-B2B4-EA0397784031}"/>
              </a:ext>
            </a:extLst>
          </p:cNvPr>
          <p:cNvSpPr txBox="1">
            <a:spLocks/>
          </p:cNvSpPr>
          <p:nvPr/>
        </p:nvSpPr>
        <p:spPr>
          <a:xfrm>
            <a:off x="4039499" y="3809330"/>
            <a:ext cx="7858337" cy="1151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add_use_count()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카운터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증가시키는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멤버함수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카운터가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이상인 경우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(16)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카운터 증가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(17)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LFCB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(18)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카운터가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인 경우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(19)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nullptr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(20)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D47EF04-405C-4C51-9038-CF7BAEE0AEF1}"/>
              </a:ext>
            </a:extLst>
          </p:cNvPr>
          <p:cNvSpPr txBox="1">
            <a:spLocks/>
          </p:cNvSpPr>
          <p:nvPr/>
        </p:nvSpPr>
        <p:spPr>
          <a:xfrm>
            <a:off x="4039499" y="5351619"/>
            <a:ext cx="7695658" cy="429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release()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카운터를 감소시키는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멤버함수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1F054929-1C5D-478A-BB54-5B08A7D2BAFD}"/>
              </a:ext>
            </a:extLst>
          </p:cNvPr>
          <p:cNvSpPr txBox="1">
            <a:spLocks/>
          </p:cNvSpPr>
          <p:nvPr/>
        </p:nvSpPr>
        <p:spPr>
          <a:xfrm>
            <a:off x="4252705" y="2494050"/>
            <a:ext cx="7702244" cy="755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유효한 경우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(8)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반환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(9)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유효하지 않는 경우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(10)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pred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감소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(12)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재시도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(2)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AF5E8AB6-08EB-4164-BDE4-13EAD09BE7C7}"/>
              </a:ext>
            </a:extLst>
          </p:cNvPr>
          <p:cNvSpPr txBox="1">
            <a:spLocks/>
          </p:cNvSpPr>
          <p:nvPr/>
        </p:nvSpPr>
        <p:spPr>
          <a:xfrm>
            <a:off x="4968785" y="811064"/>
            <a:ext cx="6805165" cy="755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8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696743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유효성 검사는 정확할까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354311" y="3832511"/>
            <a:ext cx="11483375" cy="1240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가정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pred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T1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가리키는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A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참조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결과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개의 상황이 발생</a:t>
            </a:r>
            <a:endParaRPr lang="en-US" altLang="ko-KR" sz="1800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5C548E-6B10-4777-B657-EF881BD27379}"/>
              </a:ext>
            </a:extLst>
          </p:cNvPr>
          <p:cNvSpPr/>
          <p:nvPr/>
        </p:nvSpPr>
        <p:spPr>
          <a:xfrm>
            <a:off x="1590455" y="1283464"/>
            <a:ext cx="9011089" cy="247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AC23F528-C5FC-4372-AACB-082CE43A1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8472"/>
              </p:ext>
            </p:extLst>
          </p:nvPr>
        </p:nvGraphicFramePr>
        <p:xfrm>
          <a:off x="6126102" y="1326439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A0B089-A93A-482F-A15E-910509A844F6}"/>
              </a:ext>
            </a:extLst>
          </p:cNvPr>
          <p:cNvCxnSpPr>
            <a:cxnSpLocks/>
          </p:cNvCxnSpPr>
          <p:nvPr/>
        </p:nvCxnSpPr>
        <p:spPr>
          <a:xfrm flipV="1">
            <a:off x="3542789" y="1514866"/>
            <a:ext cx="2583313" cy="40120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9F05A1-BAAE-4DF7-A00B-7C367697C774}"/>
              </a:ext>
            </a:extLst>
          </p:cNvPr>
          <p:cNvSpPr/>
          <p:nvPr/>
        </p:nvSpPr>
        <p:spPr>
          <a:xfrm>
            <a:off x="2767954" y="235954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3C7CDF0-E355-4202-B2BA-EA155680DB4B}"/>
              </a:ext>
            </a:extLst>
          </p:cNvPr>
          <p:cNvCxnSpPr>
            <a:cxnSpLocks/>
          </p:cNvCxnSpPr>
          <p:nvPr/>
        </p:nvCxnSpPr>
        <p:spPr>
          <a:xfrm flipV="1">
            <a:off x="4006600" y="2407973"/>
            <a:ext cx="2119502" cy="39268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F81F1-74BC-4CBA-9C38-6DE406FAF4A6}"/>
              </a:ext>
            </a:extLst>
          </p:cNvPr>
          <p:cNvSpPr/>
          <p:nvPr/>
        </p:nvSpPr>
        <p:spPr>
          <a:xfrm>
            <a:off x="2767954" y="255181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D4FFA7-52F1-4213-82C5-828E8B1C0B74}"/>
              </a:ext>
            </a:extLst>
          </p:cNvPr>
          <p:cNvSpPr/>
          <p:nvPr/>
        </p:nvSpPr>
        <p:spPr>
          <a:xfrm>
            <a:off x="2922593" y="27316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4B4858-D88B-4AAF-94BD-FE3AFA655E5A}"/>
              </a:ext>
            </a:extLst>
          </p:cNvPr>
          <p:cNvSpPr/>
          <p:nvPr/>
        </p:nvSpPr>
        <p:spPr>
          <a:xfrm>
            <a:off x="3542789" y="272861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613B3B-AC3B-452A-86D9-4489FA49296C}"/>
              </a:ext>
            </a:extLst>
          </p:cNvPr>
          <p:cNvSpPr/>
          <p:nvPr/>
        </p:nvSpPr>
        <p:spPr>
          <a:xfrm>
            <a:off x="2731593" y="1816756"/>
            <a:ext cx="417918" cy="174978"/>
          </a:xfrm>
          <a:prstGeom prst="rect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D90A5D-8193-4E2D-B84F-061EE9D3E369}"/>
              </a:ext>
            </a:extLst>
          </p:cNvPr>
          <p:cNvGrpSpPr/>
          <p:nvPr/>
        </p:nvGrpSpPr>
        <p:grpSpPr>
          <a:xfrm>
            <a:off x="1569189" y="1392268"/>
            <a:ext cx="5053578" cy="2308323"/>
            <a:chOff x="1913861" y="542261"/>
            <a:chExt cx="6096000" cy="335036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1302BB-C913-430C-AA7F-D2E9EE90AFF9}"/>
                </a:ext>
              </a:extLst>
            </p:cNvPr>
            <p:cNvSpPr txBox="1"/>
            <p:nvPr/>
          </p:nvSpPr>
          <p:spPr>
            <a:xfrm>
              <a:off x="1913861" y="542261"/>
              <a:ext cx="6096000" cy="3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1: 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2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</a:t>
              </a:r>
              <a:r>
                <a:rPr lang="en-US" altLang="ko-KR" sz="1200" kern="0">
                  <a:latin typeface="맑은 고딕" panose="020B0503020000020004" pitchFamily="50" charset="-127"/>
                </a:rPr>
                <a:t>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3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4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5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6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7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8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9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10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11:	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12:	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79C408D-680E-40AD-B011-7C6597B3F19C}"/>
                </a:ext>
              </a:extLst>
            </p:cNvPr>
            <p:cNvCxnSpPr>
              <a:cxnSpLocks/>
            </p:cNvCxnSpPr>
            <p:nvPr/>
          </p:nvCxnSpPr>
          <p:spPr>
            <a:xfrm>
              <a:off x="2059614" y="552893"/>
              <a:ext cx="4104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07AF020-0DCB-4503-996A-7646EAF68E35}"/>
                </a:ext>
              </a:extLst>
            </p:cNvPr>
            <p:cNvCxnSpPr>
              <a:cxnSpLocks/>
            </p:cNvCxnSpPr>
            <p:nvPr/>
          </p:nvCxnSpPr>
          <p:spPr>
            <a:xfrm>
              <a:off x="2085267" y="3828636"/>
              <a:ext cx="40792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392B-FD3F-4231-86CF-7F7BF98AE378}"/>
              </a:ext>
            </a:extLst>
          </p:cNvPr>
          <p:cNvSpPr/>
          <p:nvPr/>
        </p:nvSpPr>
        <p:spPr>
          <a:xfrm>
            <a:off x="7887999" y="2959894"/>
            <a:ext cx="782132" cy="359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374DACD0-DAC4-4F01-BE84-FBF61570E2B6}"/>
              </a:ext>
            </a:extLst>
          </p:cNvPr>
          <p:cNvSpPr txBox="1">
            <a:spLocks/>
          </p:cNvSpPr>
          <p:nvPr/>
        </p:nvSpPr>
        <p:spPr>
          <a:xfrm>
            <a:off x="354310" y="5241592"/>
            <a:ext cx="11483375" cy="26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유효성 검사 결과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– LFCB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유효한 경우</a:t>
            </a:r>
            <a:endParaRPr lang="en-US" altLang="ko-KR" sz="1800" kern="100">
              <a:solidFill>
                <a:schemeClr val="accent2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EBE7AFD8-663B-4477-8A0A-221CE5645662}"/>
              </a:ext>
            </a:extLst>
          </p:cNvPr>
          <p:cNvSpPr txBox="1">
            <a:spLocks/>
          </p:cNvSpPr>
          <p:nvPr/>
        </p:nvSpPr>
        <p:spPr>
          <a:xfrm>
            <a:off x="2586281" y="5564533"/>
            <a:ext cx="7079642" cy="744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ctr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(curr &amp;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pred)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상황이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동일할 때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(1)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ctr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(curr &amp;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pred)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상황이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다를 때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(7)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(LFCB A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467A9F-B568-468E-8AAA-821A2F0B71E7}"/>
              </a:ext>
            </a:extLst>
          </p:cNvPr>
          <p:cNvSpPr/>
          <p:nvPr/>
        </p:nvSpPr>
        <p:spPr>
          <a:xfrm>
            <a:off x="8686800" y="3332307"/>
            <a:ext cx="454819" cy="35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0EB204-AA27-4DB9-B69C-405DB251932F}"/>
              </a:ext>
            </a:extLst>
          </p:cNvPr>
          <p:cNvSpPr/>
          <p:nvPr/>
        </p:nvSpPr>
        <p:spPr>
          <a:xfrm>
            <a:off x="9158706" y="3332307"/>
            <a:ext cx="472316" cy="35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35522B34-E2F5-426B-B3FD-29B16486F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80665"/>
              </p:ext>
            </p:extLst>
          </p:nvPr>
        </p:nvGraphicFramePr>
        <p:xfrm>
          <a:off x="6126102" y="2211722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8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동기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실험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7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629533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유효성 검사의 증명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354308" y="4949986"/>
            <a:ext cx="11483375" cy="782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A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감소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LFCB A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(T2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객체를 가리킴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변경 대상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재사용된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A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참조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pred(LFCB A)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증가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유효성 검사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5C548E-6B10-4777-B657-EF881BD27379}"/>
              </a:ext>
            </a:extLst>
          </p:cNvPr>
          <p:cNvSpPr/>
          <p:nvPr/>
        </p:nvSpPr>
        <p:spPr>
          <a:xfrm>
            <a:off x="1590455" y="1283464"/>
            <a:ext cx="9011089" cy="247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B273CFF-A778-48E3-BDD0-A67732C4C21F}"/>
              </a:ext>
            </a:extLst>
          </p:cNvPr>
          <p:cNvSpPr txBox="1">
            <a:spLocks/>
          </p:cNvSpPr>
          <p:nvPr/>
        </p:nvSpPr>
        <p:spPr>
          <a:xfrm>
            <a:off x="354311" y="3811246"/>
            <a:ext cx="11483375" cy="783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(7)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상황의 발생 순서</a:t>
            </a:r>
            <a:endParaRPr lang="en-US" altLang="ko-KR" sz="1800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(7)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 A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재사용은 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항상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pred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dd_use_count()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보다 선행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A34E54-D48F-4AD0-A680-5216F061B43C}"/>
              </a:ext>
            </a:extLst>
          </p:cNvPr>
          <p:cNvSpPr/>
          <p:nvPr/>
        </p:nvSpPr>
        <p:spPr>
          <a:xfrm>
            <a:off x="1630776" y="4614128"/>
            <a:ext cx="8930437" cy="310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pred</a:t>
            </a:r>
            <a:r>
              <a:rPr lang="ko-KR" altLang="en-US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add_use_count()</a:t>
            </a:r>
            <a:r>
              <a:rPr lang="ko-KR" altLang="en-US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가 선행되는 경우</a:t>
            </a: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LFCB A</a:t>
            </a:r>
            <a:r>
              <a:rPr lang="ko-KR" altLang="en-US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en-US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이상의 카운터를 가져 재사용될 수 없음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D3A60D-F3C3-4A33-994B-1E09E6D01DE9}"/>
              </a:ext>
            </a:extLst>
          </p:cNvPr>
          <p:cNvSpPr/>
          <p:nvPr/>
        </p:nvSpPr>
        <p:spPr>
          <a:xfrm>
            <a:off x="2767954" y="235954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8EDDD73-F544-49AD-B161-D5524E9DEF0F}"/>
              </a:ext>
            </a:extLst>
          </p:cNvPr>
          <p:cNvCxnSpPr>
            <a:cxnSpLocks/>
          </p:cNvCxnSpPr>
          <p:nvPr/>
        </p:nvCxnSpPr>
        <p:spPr>
          <a:xfrm flipV="1">
            <a:off x="4006600" y="2407973"/>
            <a:ext cx="2119502" cy="39268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744EC5-C0DC-4D40-B972-CE65CF21DC97}"/>
              </a:ext>
            </a:extLst>
          </p:cNvPr>
          <p:cNvSpPr/>
          <p:nvPr/>
        </p:nvSpPr>
        <p:spPr>
          <a:xfrm>
            <a:off x="2767954" y="255181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883C98-8905-400B-93E6-A1DE2341FADB}"/>
              </a:ext>
            </a:extLst>
          </p:cNvPr>
          <p:cNvSpPr/>
          <p:nvPr/>
        </p:nvSpPr>
        <p:spPr>
          <a:xfrm>
            <a:off x="2922593" y="27316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518195-1E14-4F57-8C2B-A1BF6B0CAC9C}"/>
              </a:ext>
            </a:extLst>
          </p:cNvPr>
          <p:cNvSpPr/>
          <p:nvPr/>
        </p:nvSpPr>
        <p:spPr>
          <a:xfrm>
            <a:off x="3542789" y="272861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0A5754-FBE8-4FE3-9879-BDEDA4D86014}"/>
              </a:ext>
            </a:extLst>
          </p:cNvPr>
          <p:cNvSpPr/>
          <p:nvPr/>
        </p:nvSpPr>
        <p:spPr>
          <a:xfrm>
            <a:off x="2731593" y="1816756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F6E623E-3474-4488-BB0C-EEE9620341E1}"/>
              </a:ext>
            </a:extLst>
          </p:cNvPr>
          <p:cNvGrpSpPr/>
          <p:nvPr/>
        </p:nvGrpSpPr>
        <p:grpSpPr>
          <a:xfrm>
            <a:off x="1569189" y="1392268"/>
            <a:ext cx="5053578" cy="2308323"/>
            <a:chOff x="1913861" y="542261"/>
            <a:chExt cx="6096000" cy="335036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53C5A5-0FA6-409C-BABF-05BC9E81126F}"/>
                </a:ext>
              </a:extLst>
            </p:cNvPr>
            <p:cNvSpPr txBox="1"/>
            <p:nvPr/>
          </p:nvSpPr>
          <p:spPr>
            <a:xfrm>
              <a:off x="1913861" y="542261"/>
              <a:ext cx="6096000" cy="3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1: 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2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</a:t>
              </a:r>
              <a:r>
                <a:rPr lang="en-US" altLang="ko-KR" sz="1200" kern="0">
                  <a:latin typeface="맑은 고딕" panose="020B0503020000020004" pitchFamily="50" charset="-127"/>
                </a:rPr>
                <a:t>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3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4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5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6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7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8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9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10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11:	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12:	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5DC3285-C4BB-4FD5-8F92-3A04300E3957}"/>
                </a:ext>
              </a:extLst>
            </p:cNvPr>
            <p:cNvCxnSpPr>
              <a:cxnSpLocks/>
            </p:cNvCxnSpPr>
            <p:nvPr/>
          </p:nvCxnSpPr>
          <p:spPr>
            <a:xfrm>
              <a:off x="2059614" y="552893"/>
              <a:ext cx="4104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5BEB91A-85AB-4125-9791-7ED310B174B3}"/>
                </a:ext>
              </a:extLst>
            </p:cNvPr>
            <p:cNvCxnSpPr>
              <a:cxnSpLocks/>
            </p:cNvCxnSpPr>
            <p:nvPr/>
          </p:nvCxnSpPr>
          <p:spPr>
            <a:xfrm>
              <a:off x="2085267" y="3828636"/>
              <a:ext cx="40792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B06EF2-6CE8-45C3-BEFF-E566A7F35C3E}"/>
              </a:ext>
            </a:extLst>
          </p:cNvPr>
          <p:cNvSpPr/>
          <p:nvPr/>
        </p:nvSpPr>
        <p:spPr>
          <a:xfrm>
            <a:off x="9079488" y="6241774"/>
            <a:ext cx="1744225" cy="354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LFCB A</a:t>
            </a:r>
            <a:r>
              <a:rPr lang="ko-KR" altLang="en-US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는 유효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587A59-AFD1-46C8-B2E5-82A9D9770D2E}"/>
              </a:ext>
            </a:extLst>
          </p:cNvPr>
          <p:cNvSpPr txBox="1"/>
          <p:nvPr/>
        </p:nvSpPr>
        <p:spPr>
          <a:xfrm>
            <a:off x="3158530" y="5759163"/>
            <a:ext cx="609777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(7)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에서도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유효한가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변경 대상 </a:t>
            </a:r>
            <a:r>
              <a:rPr lang="en-US" altLang="ko-KR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</a:t>
            </a:r>
            <a:r>
              <a:rPr lang="ko-KR" altLang="en-US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가 참조하는 </a:t>
            </a:r>
            <a:r>
              <a:rPr lang="en-US" altLang="ko-KR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LFCB  A</a:t>
            </a:r>
            <a:r>
              <a:rPr lang="ko-KR" altLang="en-US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카운터 증가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D27A78C-FE25-4514-A58B-E49786D9C349}"/>
              </a:ext>
            </a:extLst>
          </p:cNvPr>
          <p:cNvSpPr/>
          <p:nvPr/>
        </p:nvSpPr>
        <p:spPr>
          <a:xfrm>
            <a:off x="276144" y="5339155"/>
            <a:ext cx="2455449" cy="377908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다른 스레드에 의한 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BBE110-392D-4A41-833A-3415234C2914}"/>
              </a:ext>
            </a:extLst>
          </p:cNvPr>
          <p:cNvSpPr/>
          <p:nvPr/>
        </p:nvSpPr>
        <p:spPr>
          <a:xfrm>
            <a:off x="7887999" y="2959894"/>
            <a:ext cx="782132" cy="359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C9205C-8A53-494C-8370-6AB111221843}"/>
              </a:ext>
            </a:extLst>
          </p:cNvPr>
          <p:cNvSpPr/>
          <p:nvPr/>
        </p:nvSpPr>
        <p:spPr>
          <a:xfrm>
            <a:off x="8686800" y="3332307"/>
            <a:ext cx="454819" cy="35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ACAFCA-316C-41C9-BD07-AF1222082CCF}"/>
              </a:ext>
            </a:extLst>
          </p:cNvPr>
          <p:cNvSpPr/>
          <p:nvPr/>
        </p:nvSpPr>
        <p:spPr>
          <a:xfrm>
            <a:off x="9158706" y="3332307"/>
            <a:ext cx="472316" cy="35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35522B34-E2F5-426B-B3FD-29B16486F718}"/>
              </a:ext>
            </a:extLst>
          </p:cNvPr>
          <p:cNvGraphicFramePr>
            <a:graphicFrameLocks noGrp="1"/>
          </p:cNvGraphicFramePr>
          <p:nvPr/>
        </p:nvGraphicFramePr>
        <p:xfrm>
          <a:off x="6126102" y="2211722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50" name="표 8">
            <a:extLst>
              <a:ext uri="{FF2B5EF4-FFF2-40B4-BE49-F238E27FC236}">
                <a16:creationId xmlns:a16="http://schemas.microsoft.com/office/drawing/2014/main" id="{FC10E160-2DB8-4E4D-982A-C978D08CD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63252"/>
              </p:ext>
            </p:extLst>
          </p:nvPr>
        </p:nvGraphicFramePr>
        <p:xfrm>
          <a:off x="6126102" y="1326439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608775-8F2D-47F2-8D57-1E711554C452}"/>
              </a:ext>
            </a:extLst>
          </p:cNvPr>
          <p:cNvCxnSpPr>
            <a:cxnSpLocks/>
          </p:cNvCxnSpPr>
          <p:nvPr/>
        </p:nvCxnSpPr>
        <p:spPr>
          <a:xfrm flipV="1">
            <a:off x="3542789" y="1514866"/>
            <a:ext cx="2583313" cy="40120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C9DFAD-D697-4FB3-8D59-52015DA2070D}"/>
              </a:ext>
            </a:extLst>
          </p:cNvPr>
          <p:cNvSpPr/>
          <p:nvPr/>
        </p:nvSpPr>
        <p:spPr>
          <a:xfrm>
            <a:off x="516836" y="4984054"/>
            <a:ext cx="11102008" cy="412884"/>
          </a:xfrm>
          <a:prstGeom prst="rect">
            <a:avLst/>
          </a:prstGeom>
          <a:noFill/>
          <a:ln>
            <a:solidFill>
              <a:srgbClr val="FFE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5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455384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완성된 </a:t>
            </a:r>
            <a:r>
              <a:rPr lang="en-US" altLang="ko-KR" sz="2400">
                <a:solidFill>
                  <a:schemeClr val="bg1"/>
                </a:solidFill>
              </a:rPr>
              <a:t>Lock-Free shared_ptr 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586E0A-47D4-4D2D-87AD-4448D472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75" y="1218755"/>
            <a:ext cx="3765683" cy="5329338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20A8BB7B-C7AB-4940-809E-3D0363737232}"/>
              </a:ext>
            </a:extLst>
          </p:cNvPr>
          <p:cNvSpPr txBox="1">
            <a:spLocks/>
          </p:cNvSpPr>
          <p:nvPr/>
        </p:nvSpPr>
        <p:spPr>
          <a:xfrm>
            <a:off x="4270634" y="2058996"/>
            <a:ext cx="7668892" cy="3648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operator=(LFSP)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: ctr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을 수정하는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오버로딩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target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참조하는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증가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(3)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이후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targ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재사용되지 않음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→ targ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pred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(5,17)</a:t>
            </a:r>
          </a:p>
          <a:p>
            <a:pPr>
              <a:lnSpc>
                <a:spcPct val="150000"/>
              </a:lnSpc>
            </a:pP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(CAS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성공 </a:t>
            </a:r>
            <a:r>
              <a:rPr lang="en-US" altLang="ko-KR" sz="18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or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생략</a:t>
            </a:r>
            <a:r>
              <a:rPr lang="ko-KR" altLang="en-US" sz="18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한 경우</a:t>
            </a:r>
            <a:r>
              <a:rPr lang="en-US" altLang="ko-KR" sz="18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pred</a:t>
            </a:r>
            <a:r>
              <a:rPr lang="ko-KR" altLang="en-US" sz="18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nullptr</a:t>
            </a:r>
            <a:r>
              <a:rPr lang="ko-KR" altLang="en-US" sz="18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이 아니라면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→ pred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감소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(7,12,22)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7DC63E3-7FAE-4032-B70F-D06F56567BCD}"/>
              </a:ext>
            </a:extLst>
          </p:cNvPr>
          <p:cNvSpPr txBox="1">
            <a:spLocks/>
          </p:cNvSpPr>
          <p:nvPr/>
        </p:nvSpPr>
        <p:spPr>
          <a:xfrm>
            <a:off x="4766289" y="3248391"/>
            <a:ext cx="6844460" cy="1234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pred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targ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동일한 경우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(6,18)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ctr 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생략</a:t>
            </a:r>
            <a:endParaRPr lang="en-US" altLang="ko-KR" sz="1800" kern="100">
              <a:solidFill>
                <a:schemeClr val="accent2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kern="100">
              <a:solidFill>
                <a:schemeClr val="accent2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pred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targ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다른 경우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(9,20)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ctr 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(10,21)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8B3FD-DE18-4EA2-A75E-617D9E63E11F}"/>
              </a:ext>
            </a:extLst>
          </p:cNvPr>
          <p:cNvSpPr/>
          <p:nvPr/>
        </p:nvSpPr>
        <p:spPr>
          <a:xfrm>
            <a:off x="8346119" y="3705256"/>
            <a:ext cx="3423280" cy="396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CAS()</a:t>
            </a:r>
            <a:r>
              <a:rPr lang="ko-KR" altLang="en-US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연산 시간은 짧지 않다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26FF36C-648F-49D5-9807-9FB0770C2D11}"/>
              </a:ext>
            </a:extLst>
          </p:cNvPr>
          <p:cNvSpPr txBox="1">
            <a:spLocks/>
          </p:cNvSpPr>
          <p:nvPr/>
        </p:nvSpPr>
        <p:spPr>
          <a:xfrm>
            <a:off x="5357868" y="4503915"/>
            <a:ext cx="6505357" cy="39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CAS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실패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(14,24)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targ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카운터 감소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(15,25) →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재시도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(2)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9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동기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</a:rPr>
              <a:t>실험</a:t>
            </a:r>
            <a:endParaRPr lang="en-US" altLang="ko-KR" sz="32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6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실험 방법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D3894B-A504-48B2-8997-C0AC31E2FD9E}"/>
              </a:ext>
            </a:extLst>
          </p:cNvPr>
          <p:cNvSpPr/>
          <p:nvPr/>
        </p:nvSpPr>
        <p:spPr>
          <a:xfrm>
            <a:off x="3740149" y="1948185"/>
            <a:ext cx="7676707" cy="90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64ACC92-E463-49ED-8D88-F9A58618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44823"/>
              </p:ext>
            </p:extLst>
          </p:nvPr>
        </p:nvGraphicFramePr>
        <p:xfrm>
          <a:off x="3838378" y="2060768"/>
          <a:ext cx="7502291" cy="676148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Lock-Free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6E9B112-C918-4837-8C15-59ED04A64C71}"/>
              </a:ext>
            </a:extLst>
          </p:cNvPr>
          <p:cNvSpPr txBox="1"/>
          <p:nvPr/>
        </p:nvSpPr>
        <p:spPr>
          <a:xfrm>
            <a:off x="3453180" y="3071911"/>
            <a:ext cx="8250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FFE100"/>
                </a:solidFill>
              </a:rPr>
              <a:t>성능 측정 방법</a:t>
            </a:r>
            <a:endParaRPr lang="en-US" altLang="ko-KR" sz="1600">
              <a:solidFill>
                <a:srgbClr val="FFE100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1) 0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r>
              <a:rPr lang="ko-KR" altLang="en-US" sz="1600">
                <a:solidFill>
                  <a:schemeClr val="bg1"/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삭제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검색 중 하나의 메소드를 실행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   (L</a:t>
            </a:r>
            <a:r>
              <a:rPr lang="ko-KR" altLang="en-US" sz="1600">
                <a:solidFill>
                  <a:schemeClr val="bg1"/>
                </a:solidFill>
              </a:rPr>
              <a:t>은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최대 길이이며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1"/>
                </a:solidFill>
              </a:rPr>
              <a:t>1/3)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2) 1)</a:t>
            </a:r>
            <a:r>
              <a:rPr lang="ko-KR" altLang="en-US" sz="1600">
                <a:solidFill>
                  <a:schemeClr val="bg1"/>
                </a:solidFill>
              </a:rPr>
              <a:t>의 동작을 </a:t>
            </a:r>
            <a:r>
              <a:rPr lang="en-US" altLang="ko-KR" sz="1600">
                <a:solidFill>
                  <a:schemeClr val="bg1"/>
                </a:solidFill>
              </a:rPr>
              <a:t>1,000,000</a:t>
            </a:r>
            <a:r>
              <a:rPr lang="ko-KR" altLang="en-US" sz="1600">
                <a:solidFill>
                  <a:schemeClr val="bg1"/>
                </a:solidFill>
              </a:rPr>
              <a:t>번 실행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3) </a:t>
            </a:r>
            <a:r>
              <a:rPr lang="ko-KR" altLang="en-US" sz="1600">
                <a:solidFill>
                  <a:schemeClr val="bg1"/>
                </a:solidFill>
              </a:rPr>
              <a:t>위의 과정을 스레드의 수를 늘려가며 실행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실행 소요 시간을 측정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407459" y="4771888"/>
            <a:ext cx="11485131" cy="1688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실험</a:t>
            </a:r>
            <a:endParaRPr lang="en-US" altLang="ko-KR" sz="1800" kern="100">
              <a:solidFill>
                <a:srgbClr val="FFE100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“The Art of Multiprocessor Programming Revised Reprint”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게으른 동기화 연결리스트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(ZSL : laZy Synchronization linked List)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이용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next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포인터를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가지 종류의 포인터를 이용해 구현해 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ATSP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성능을 측정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altLang="ko-KR" sz="1800" kern="100">
              <a:solidFill>
                <a:schemeClr val="accent2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A92A78-C316-4132-9F9E-DC21A77AAE43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1BCC192-04F6-480B-A6BA-D9B211696C9E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FF25A59-D306-4F98-93FE-238CEF68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088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실험 결과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D160463-8E56-42C5-8C3B-B77DC7EA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6763"/>
              </p:ext>
            </p:extLst>
          </p:nvPr>
        </p:nvGraphicFramePr>
        <p:xfrm>
          <a:off x="2265461" y="1071147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68C02AF-FC0D-4F1C-8E92-2E7AD4B6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4" y="2243683"/>
            <a:ext cx="6682701" cy="2108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6A7B3-C51B-4744-ADC7-DF661CC02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89" y="1071146"/>
            <a:ext cx="3858675" cy="3281029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2D95A195-C7D8-432E-97D6-95CFF44AC7DB}"/>
              </a:ext>
            </a:extLst>
          </p:cNvPr>
          <p:cNvSpPr txBox="1">
            <a:spLocks/>
          </p:cNvSpPr>
          <p:nvPr/>
        </p:nvSpPr>
        <p:spPr>
          <a:xfrm>
            <a:off x="330425" y="4549005"/>
            <a:ext cx="11531147" cy="36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최대 길이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(L)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짧을수록 높음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 Short &gt; Balance &gt; Long)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02FDBD3-EAC2-42B8-82C3-8523ABCB9553}"/>
              </a:ext>
            </a:extLst>
          </p:cNvPr>
          <p:cNvSpPr txBox="1">
            <a:spLocks/>
          </p:cNvSpPr>
          <p:nvPr/>
        </p:nvSpPr>
        <p:spPr>
          <a:xfrm>
            <a:off x="330426" y="5158949"/>
            <a:ext cx="11531147" cy="11656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실험 결과</a:t>
            </a:r>
            <a:endParaRPr lang="en-US" altLang="ko-KR" sz="1800" kern="100">
              <a:solidFill>
                <a:srgbClr val="FFE100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성능은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스레드에 비례해 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경쟁이 높은 상황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(Short)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완만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낮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은 상황</a:t>
            </a:r>
            <a:r>
              <a:rPr lang="en-US" altLang="ko-KR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(Long)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급격하게</a:t>
            </a:r>
            <a:r>
              <a:rPr lang="ko-KR" altLang="en-US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향상</a:t>
            </a: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>
              <a:solidFill>
                <a:schemeClr val="bg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보다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Short Domain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최대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3767%,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Long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Domain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en-US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최대 </a:t>
            </a:r>
            <a:r>
              <a:rPr lang="en-US" altLang="ko-KR" sz="18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7424%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높은 성능을 보임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>
              <a:solidFill>
                <a:schemeClr val="bg1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3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05 | </a:t>
            </a:r>
            <a:r>
              <a:rPr lang="ko-KR" altLang="en-US" sz="2400">
                <a:solidFill>
                  <a:schemeClr val="bg1"/>
                </a:solidFill>
              </a:rPr>
              <a:t>결론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30A6B3-AD33-4D12-B126-67793B59AA9E}"/>
              </a:ext>
            </a:extLst>
          </p:cNvPr>
          <p:cNvSpPr/>
          <p:nvPr/>
        </p:nvSpPr>
        <p:spPr>
          <a:xfrm>
            <a:off x="570670" y="5173858"/>
            <a:ext cx="3574397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F030B5-68D0-4E3C-AA20-AED7CC1F54A3}"/>
              </a:ext>
            </a:extLst>
          </p:cNvPr>
          <p:cNvSpPr/>
          <p:nvPr/>
        </p:nvSpPr>
        <p:spPr>
          <a:xfrm>
            <a:off x="570669" y="1477257"/>
            <a:ext cx="3269812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363497" y="1282152"/>
            <a:ext cx="11573339" cy="5156540"/>
            <a:chOff x="7267530" y="1074903"/>
            <a:chExt cx="8793806" cy="515654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1074903"/>
              <a:ext cx="8761747" cy="5154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멀티스레드에서 안전하지 않기 때문에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함수나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atomic_shared_ptr/atomic_weak_ptr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mutex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이용하는 이러한 방법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convoying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알고리즘의 문제점으로 인해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멀티스레드에서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낮은 성능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사용하기에 적합하지 않습니다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 이용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 위해 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atomic_shared_ptr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구매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하거나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C++20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쉽게 사용할 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자세한 내용은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“C++11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프로그래밍을 위한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구현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”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	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한국게임학회 논문지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21.2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월호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7530" y="1077101"/>
              <a:ext cx="34739" cy="5154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8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238BF-7446-441A-B4AC-3DE25D495F88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01 | </a:t>
            </a:r>
            <a:r>
              <a:rPr lang="ko-KR" altLang="en-US" sz="2400">
                <a:solidFill>
                  <a:schemeClr val="bg1"/>
                </a:solidFill>
              </a:rPr>
              <a:t>발표자 소개</a:t>
            </a:r>
            <a:endParaRPr lang="en-US" altLang="ko-KR" sz="24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07C8A-2F7C-4891-B397-DDFF88FCE9F2}"/>
              </a:ext>
            </a:extLst>
          </p:cNvPr>
          <p:cNvSpPr txBox="1"/>
          <p:nvPr/>
        </p:nvSpPr>
        <p:spPr>
          <a:xfrm>
            <a:off x="3814091" y="2091471"/>
            <a:ext cx="7883487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rgbClr val="FFE100"/>
                </a:solidFill>
              </a:rPr>
              <a:t>2014 ~ </a:t>
            </a:r>
            <a:r>
              <a:rPr lang="ko-KR" altLang="en-US" sz="2800">
                <a:solidFill>
                  <a:srgbClr val="FFE100"/>
                </a:solidFill>
              </a:rPr>
              <a:t>현재</a:t>
            </a:r>
          </a:p>
          <a:p>
            <a:pPr algn="ctr"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</a:rPr>
              <a:t>한국산업기술대학교 게임공학부 학사과정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8C260-4C0D-4FE9-AFBB-5C040B7425EE}"/>
              </a:ext>
            </a:extLst>
          </p:cNvPr>
          <p:cNvSpPr txBox="1"/>
          <p:nvPr/>
        </p:nvSpPr>
        <p:spPr>
          <a:xfrm>
            <a:off x="6788187" y="3999010"/>
            <a:ext cx="193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E100"/>
                </a:solidFill>
              </a:rPr>
              <a:t>관심 분야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54A60-E7F2-4B3E-BCA0-8262D4A46508}"/>
              </a:ext>
            </a:extLst>
          </p:cNvPr>
          <p:cNvSpPr txBox="1"/>
          <p:nvPr/>
        </p:nvSpPr>
        <p:spPr>
          <a:xfrm>
            <a:off x="3814091" y="4762460"/>
            <a:ext cx="788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게임 서버 프로그래밍 </a:t>
            </a:r>
            <a:r>
              <a:rPr lang="en-US" altLang="ko-KR" sz="2800">
                <a:solidFill>
                  <a:schemeClr val="bg1"/>
                </a:solidFill>
              </a:rPr>
              <a:t>&amp; </a:t>
            </a:r>
            <a:r>
              <a:rPr lang="ko-KR" altLang="en-US" sz="2800">
                <a:solidFill>
                  <a:schemeClr val="bg1"/>
                </a:solidFill>
              </a:rPr>
              <a:t>멀티스레드 프로그래밍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8EADED-B2B4-4783-AEA2-D936DE7B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4" name="그림 3" descr="사람, 젊은, 소년, 가장이(가) 표시된 사진&#10;&#10;자동 생성된 설명">
            <a:extLst>
              <a:ext uri="{FF2B5EF4-FFF2-40B4-BE49-F238E27FC236}">
                <a16:creationId xmlns:a16="http://schemas.microsoft.com/office/drawing/2014/main" id="{C5BCE7A1-F91C-4878-9131-396C018C1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8" y="1904379"/>
            <a:ext cx="269557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>
                <a:solidFill>
                  <a:schemeClr val="bg1"/>
                </a:solidFill>
              </a:rPr>
              <a:t>동기</a:t>
            </a:r>
            <a:endParaRPr lang="en-US" altLang="ko-KR" sz="32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실험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9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779638-F3FF-4CCC-AFA8-8F75B95564AB}"/>
              </a:ext>
            </a:extLst>
          </p:cNvPr>
          <p:cNvSpPr txBox="1"/>
          <p:nvPr/>
        </p:nvSpPr>
        <p:spPr>
          <a:xfrm>
            <a:off x="2452489" y="5738326"/>
            <a:ext cx="7287020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멀티스레드 프로그램의 동적 메모리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2E685-9942-4D3E-AB02-59ACDFDE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43" y="1426007"/>
            <a:ext cx="5263460" cy="2058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E8446-71F3-497E-9791-C86339374C33}"/>
              </a:ext>
            </a:extLst>
          </p:cNvPr>
          <p:cNvSpPr txBox="1"/>
          <p:nvPr/>
        </p:nvSpPr>
        <p:spPr>
          <a:xfrm>
            <a:off x="6419143" y="3526686"/>
            <a:ext cx="526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C++11 </a:t>
            </a:r>
            <a:r>
              <a:rPr lang="en-US" altLang="ko-KR" sz="2800">
                <a:solidFill>
                  <a:srgbClr val="FFE100"/>
                </a:solidFill>
              </a:rPr>
              <a:t>shared_ptr</a:t>
            </a:r>
            <a:r>
              <a:rPr lang="en-US" altLang="ko-KR" sz="2800">
                <a:solidFill>
                  <a:schemeClr val="bg1"/>
                </a:solidFill>
              </a:rPr>
              <a:t>(weak_ptr)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92B78-7036-4E6D-A8DC-C426F0AAE5A1}"/>
              </a:ext>
            </a:extLst>
          </p:cNvPr>
          <p:cNvSpPr txBox="1"/>
          <p:nvPr/>
        </p:nvSpPr>
        <p:spPr>
          <a:xfrm>
            <a:off x="7405423" y="4132132"/>
            <a:ext cx="3130402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동적 메모리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2AA8A4-3C21-4A7D-8F18-B30F26ABA746}"/>
              </a:ext>
            </a:extLst>
          </p:cNvPr>
          <p:cNvSpPr/>
          <p:nvPr/>
        </p:nvSpPr>
        <p:spPr>
          <a:xfrm>
            <a:off x="509396" y="1429070"/>
            <a:ext cx="5265146" cy="2058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Multithread Program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EAFEB-6445-46A4-84C8-B42121204FBD}"/>
              </a:ext>
            </a:extLst>
          </p:cNvPr>
          <p:cNvSpPr txBox="1"/>
          <p:nvPr/>
        </p:nvSpPr>
        <p:spPr>
          <a:xfrm>
            <a:off x="861996" y="2091749"/>
            <a:ext cx="120606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A</a:t>
            </a:r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1722940-A7D7-4D84-8DE4-346FA714AF66}"/>
              </a:ext>
            </a:extLst>
          </p:cNvPr>
          <p:cNvSpPr/>
          <p:nvPr/>
        </p:nvSpPr>
        <p:spPr>
          <a:xfrm>
            <a:off x="1147530" y="2584744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64F56-B30B-457B-B5F8-03D49C31CC66}"/>
              </a:ext>
            </a:extLst>
          </p:cNvPr>
          <p:cNvSpPr/>
          <p:nvPr/>
        </p:nvSpPr>
        <p:spPr>
          <a:xfrm>
            <a:off x="861997" y="2458914"/>
            <a:ext cx="120606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2859C-8A7B-4D05-B46E-DB9C0C7882E7}"/>
              </a:ext>
            </a:extLst>
          </p:cNvPr>
          <p:cNvSpPr/>
          <p:nvPr/>
        </p:nvSpPr>
        <p:spPr>
          <a:xfrm>
            <a:off x="614942" y="1547522"/>
            <a:ext cx="5074920" cy="185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016C9-435C-4961-A57B-55B2350CFE65}"/>
              </a:ext>
            </a:extLst>
          </p:cNvPr>
          <p:cNvSpPr txBox="1"/>
          <p:nvPr/>
        </p:nvSpPr>
        <p:spPr>
          <a:xfrm>
            <a:off x="2458651" y="2089582"/>
            <a:ext cx="121241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B</a:t>
            </a:r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2937DE-2238-4EA7-A4B6-FB68914340E4}"/>
              </a:ext>
            </a:extLst>
          </p:cNvPr>
          <p:cNvSpPr/>
          <p:nvPr/>
        </p:nvSpPr>
        <p:spPr>
          <a:xfrm>
            <a:off x="2744184" y="25825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C6FB4E-81D3-49BD-9B49-135CE7AAA343}"/>
              </a:ext>
            </a:extLst>
          </p:cNvPr>
          <p:cNvSpPr/>
          <p:nvPr/>
        </p:nvSpPr>
        <p:spPr>
          <a:xfrm>
            <a:off x="2458650" y="2456747"/>
            <a:ext cx="121241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B2AB0-529F-4185-A0B2-BD9D75655651}"/>
              </a:ext>
            </a:extLst>
          </p:cNvPr>
          <p:cNvSpPr txBox="1"/>
          <p:nvPr/>
        </p:nvSpPr>
        <p:spPr>
          <a:xfrm>
            <a:off x="4046809" y="2089582"/>
            <a:ext cx="121241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C</a:t>
            </a:r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B678DB0F-F45F-4187-95B9-D01FC2A62210}"/>
              </a:ext>
            </a:extLst>
          </p:cNvPr>
          <p:cNvSpPr/>
          <p:nvPr/>
        </p:nvSpPr>
        <p:spPr>
          <a:xfrm>
            <a:off x="4338692" y="25825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C6D7F44-C095-43C2-9B24-1F288B18D715}"/>
              </a:ext>
            </a:extLst>
          </p:cNvPr>
          <p:cNvSpPr/>
          <p:nvPr/>
        </p:nvSpPr>
        <p:spPr>
          <a:xfrm>
            <a:off x="4046809" y="2456747"/>
            <a:ext cx="121241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56DF0-12D9-41DB-A16C-5F7F1EA9641F}"/>
              </a:ext>
            </a:extLst>
          </p:cNvPr>
          <p:cNvSpPr txBox="1"/>
          <p:nvPr/>
        </p:nvSpPr>
        <p:spPr>
          <a:xfrm>
            <a:off x="509395" y="3528660"/>
            <a:ext cx="526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E100"/>
                </a:solidFill>
              </a:rPr>
              <a:t>멀티스레드</a:t>
            </a:r>
            <a:r>
              <a:rPr lang="ko-KR" altLang="en-US" sz="2800">
                <a:solidFill>
                  <a:schemeClr val="bg1"/>
                </a:solidFill>
              </a:rPr>
              <a:t> 프로그래밍 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3F4F5-1589-42FE-91D2-74577B7E5F90}"/>
              </a:ext>
            </a:extLst>
          </p:cNvPr>
          <p:cNvSpPr txBox="1"/>
          <p:nvPr/>
        </p:nvSpPr>
        <p:spPr>
          <a:xfrm>
            <a:off x="2163246" y="4137400"/>
            <a:ext cx="1957443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성능 향상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6360845-4A6A-4C87-B683-6AA363CF0AC7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 rot="16200000" flipH="1">
            <a:off x="4080130" y="3722457"/>
            <a:ext cx="1077706" cy="2954031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82EBF0E-240A-41FC-B16A-4707A985718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6991825" y="3759527"/>
            <a:ext cx="1082974" cy="2874625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0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문제는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6E7851-4D79-4F2B-BA50-5D7A1212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7" y="1199578"/>
            <a:ext cx="5673810" cy="20849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2C9621-2D38-479B-8E80-A2AA825A3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05" y="2820227"/>
            <a:ext cx="8614273" cy="9286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3B1C41-D237-484E-83AC-687B2DCAA7B3}"/>
              </a:ext>
            </a:extLst>
          </p:cNvPr>
          <p:cNvCxnSpPr>
            <a:cxnSpLocks/>
          </p:cNvCxnSpPr>
          <p:nvPr/>
        </p:nvCxnSpPr>
        <p:spPr>
          <a:xfrm>
            <a:off x="2174492" y="3372122"/>
            <a:ext cx="7032657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88D660-66C9-42E7-8A6E-1D78EEE77ADC}"/>
              </a:ext>
            </a:extLst>
          </p:cNvPr>
          <p:cNvCxnSpPr>
            <a:cxnSpLocks/>
          </p:cNvCxnSpPr>
          <p:nvPr/>
        </p:nvCxnSpPr>
        <p:spPr>
          <a:xfrm>
            <a:off x="932135" y="3546712"/>
            <a:ext cx="7993704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6C17CF-2304-4712-8B4E-43C5E1D1362D}"/>
              </a:ext>
            </a:extLst>
          </p:cNvPr>
          <p:cNvCxnSpPr>
            <a:cxnSpLocks/>
          </p:cNvCxnSpPr>
          <p:nvPr/>
        </p:nvCxnSpPr>
        <p:spPr>
          <a:xfrm>
            <a:off x="932135" y="3734266"/>
            <a:ext cx="4999945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59DF11-66D3-4731-970A-C3AA32F97282}"/>
              </a:ext>
            </a:extLst>
          </p:cNvPr>
          <p:cNvCxnSpPr>
            <a:cxnSpLocks/>
          </p:cNvCxnSpPr>
          <p:nvPr/>
        </p:nvCxnSpPr>
        <p:spPr>
          <a:xfrm>
            <a:off x="1836511" y="3727722"/>
            <a:ext cx="12575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B6CD636-C340-4E39-8236-055797A0D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6" y="4239950"/>
            <a:ext cx="5673809" cy="23525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E770E34-10D1-4366-92A3-05E6FA11F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28" y="5905511"/>
            <a:ext cx="8617750" cy="7559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B5267E-FD9E-4DC1-9D11-B852CFE0E4B3}"/>
              </a:ext>
            </a:extLst>
          </p:cNvPr>
          <p:cNvCxnSpPr>
            <a:cxnSpLocks/>
          </p:cNvCxnSpPr>
          <p:nvPr/>
        </p:nvCxnSpPr>
        <p:spPr>
          <a:xfrm>
            <a:off x="932135" y="6459103"/>
            <a:ext cx="4373512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65B964-A4CB-40CB-94F7-82B795CA32D4}"/>
              </a:ext>
            </a:extLst>
          </p:cNvPr>
          <p:cNvCxnSpPr>
            <a:cxnSpLocks/>
          </p:cNvCxnSpPr>
          <p:nvPr/>
        </p:nvCxnSpPr>
        <p:spPr>
          <a:xfrm>
            <a:off x="4589193" y="6453778"/>
            <a:ext cx="67268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3F2945-6DFB-4A26-84FE-F09B49B04CF6}"/>
              </a:ext>
            </a:extLst>
          </p:cNvPr>
          <p:cNvSpPr/>
          <p:nvPr/>
        </p:nvSpPr>
        <p:spPr>
          <a:xfrm>
            <a:off x="6988339" y="1465857"/>
            <a:ext cx="1520576" cy="39480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277E6-09EF-4345-A56C-7D706474D338}"/>
              </a:ext>
            </a:extLst>
          </p:cNvPr>
          <p:cNvSpPr txBox="1"/>
          <p:nvPr/>
        </p:nvSpPr>
        <p:spPr>
          <a:xfrm>
            <a:off x="6400804" y="1445309"/>
            <a:ext cx="524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shared_ptr</a:t>
            </a:r>
            <a:r>
              <a:rPr lang="ko-KR" altLang="en-US" sz="2400">
                <a:solidFill>
                  <a:schemeClr val="bg1"/>
                </a:solidFill>
              </a:rPr>
              <a:t>는 멀티스레드에서 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ko-KR" altLang="en-US" sz="2400">
                <a:solidFill>
                  <a:srgbClr val="FFE100"/>
                </a:solidFill>
              </a:rPr>
              <a:t>데이터 레이스를 방지</a:t>
            </a:r>
            <a:r>
              <a:rPr lang="ko-KR" altLang="en-US" sz="2400">
                <a:solidFill>
                  <a:schemeClr val="bg1"/>
                </a:solidFill>
              </a:rPr>
              <a:t>하기 위해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ko-KR" altLang="en-US" sz="2400">
                <a:solidFill>
                  <a:schemeClr val="accent2"/>
                </a:solidFill>
              </a:rPr>
              <a:t> </a:t>
            </a:r>
            <a:r>
              <a:rPr lang="en-US" altLang="ko-KR" sz="2400">
                <a:solidFill>
                  <a:schemeClr val="accent2"/>
                </a:solidFill>
              </a:rPr>
              <a:t>atomic </a:t>
            </a:r>
            <a:r>
              <a:rPr lang="ko-KR" altLang="en-US" sz="2400">
                <a:solidFill>
                  <a:schemeClr val="accent2"/>
                </a:solidFill>
              </a:rPr>
              <a:t>함수</a:t>
            </a:r>
            <a:r>
              <a:rPr lang="ko-KR" altLang="en-US" sz="2400">
                <a:solidFill>
                  <a:schemeClr val="bg1"/>
                </a:solidFill>
              </a:rPr>
              <a:t>를 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FB956F-0524-4682-9A58-29C62E4DA12E}"/>
              </a:ext>
            </a:extLst>
          </p:cNvPr>
          <p:cNvSpPr/>
          <p:nvPr/>
        </p:nvSpPr>
        <p:spPr>
          <a:xfrm>
            <a:off x="6561839" y="4370069"/>
            <a:ext cx="1693524" cy="39480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D17C82-8C12-46B1-8717-8F2A01C5F252}"/>
              </a:ext>
            </a:extLst>
          </p:cNvPr>
          <p:cNvSpPr txBox="1"/>
          <p:nvPr/>
        </p:nvSpPr>
        <p:spPr>
          <a:xfrm>
            <a:off x="6088582" y="4349378"/>
            <a:ext cx="5244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atomic </a:t>
            </a:r>
            <a:r>
              <a:rPr lang="ko-KR" altLang="en-US" sz="2400" b="1"/>
              <a:t>함수</a:t>
            </a:r>
            <a:r>
              <a:rPr lang="ko-KR" altLang="en-US" sz="2400">
                <a:solidFill>
                  <a:schemeClr val="bg1"/>
                </a:solidFill>
              </a:rPr>
              <a:t>는</a:t>
            </a:r>
            <a:r>
              <a:rPr lang="ko-KR" altLang="en-US" sz="2400"/>
              <a:t> </a:t>
            </a:r>
            <a:r>
              <a:rPr lang="en-US" altLang="ko-KR" sz="2400">
                <a:solidFill>
                  <a:schemeClr val="accent2"/>
                </a:solidFill>
              </a:rPr>
              <a:t>mutex</a:t>
            </a:r>
            <a:r>
              <a:rPr lang="ko-KR" altLang="en-US" sz="2400">
                <a:solidFill>
                  <a:schemeClr val="bg1"/>
                </a:solidFill>
              </a:rPr>
              <a:t>를 사용해 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en-US" altLang="ko-KR" sz="2400">
                <a:solidFill>
                  <a:srgbClr val="FFE100"/>
                </a:solidFill>
              </a:rPr>
              <a:t>Lock </a:t>
            </a:r>
            <a:r>
              <a:rPr lang="ko-KR" altLang="en-US" sz="2400">
                <a:solidFill>
                  <a:srgbClr val="FFE100"/>
                </a:solidFill>
              </a:rPr>
              <a:t>알고리즘</a:t>
            </a:r>
            <a:r>
              <a:rPr lang="ko-KR" altLang="en-US" sz="2400">
                <a:solidFill>
                  <a:schemeClr val="bg1"/>
                </a:solidFill>
              </a:rPr>
              <a:t>으로 구현</a:t>
            </a:r>
          </a:p>
        </p:txBody>
      </p:sp>
    </p:spTree>
    <p:extLst>
      <p:ext uri="{BB962C8B-B14F-4D97-AF65-F5344CB8AC3E}">
        <p14:creationId xmlns:p14="http://schemas.microsoft.com/office/powerpoint/2010/main" val="197483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-10633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DF7C8365-A840-451F-AAE7-281CEAFCC1E7}"/>
              </a:ext>
            </a:extLst>
          </p:cNvPr>
          <p:cNvSpPr/>
          <p:nvPr/>
        </p:nvSpPr>
        <p:spPr>
          <a:xfrm>
            <a:off x="3451735" y="1167283"/>
            <a:ext cx="3918867" cy="12488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43B4B22-EA6F-44E9-8502-5EB09B35AA48}"/>
              </a:ext>
            </a:extLst>
          </p:cNvPr>
          <p:cNvSpPr/>
          <p:nvPr/>
        </p:nvSpPr>
        <p:spPr>
          <a:xfrm>
            <a:off x="3481400" y="2492364"/>
            <a:ext cx="3918868" cy="12496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316097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해결방법은 </a:t>
            </a:r>
            <a:r>
              <a:rPr lang="en-US" altLang="ko-KR" sz="2400">
                <a:solidFill>
                  <a:schemeClr val="bg1"/>
                </a:solidFill>
              </a:rPr>
              <a:t>Lock-Free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18D54C-EB49-4E17-ABDE-E4BB965CAEF2}"/>
              </a:ext>
            </a:extLst>
          </p:cNvPr>
          <p:cNvGrpSpPr/>
          <p:nvPr/>
        </p:nvGrpSpPr>
        <p:grpSpPr>
          <a:xfrm>
            <a:off x="3514662" y="5185650"/>
            <a:ext cx="6510306" cy="276999"/>
            <a:chOff x="4897454" y="3389657"/>
            <a:chExt cx="8278248" cy="37059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38D5E4-BA28-4773-A586-666B0C6C3952}"/>
                </a:ext>
              </a:extLst>
            </p:cNvPr>
            <p:cNvCxnSpPr>
              <a:cxnSpLocks/>
            </p:cNvCxnSpPr>
            <p:nvPr/>
          </p:nvCxnSpPr>
          <p:spPr>
            <a:xfrm>
              <a:off x="5867699" y="3563202"/>
              <a:ext cx="7308003" cy="786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339ED-CD96-491F-A1C0-F2C9E73AEC0C}"/>
                </a:ext>
              </a:extLst>
            </p:cNvPr>
            <p:cNvSpPr txBox="1"/>
            <p:nvPr/>
          </p:nvSpPr>
          <p:spPr>
            <a:xfrm>
              <a:off x="4897454" y="3389657"/>
              <a:ext cx="692688" cy="37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466628-BB44-49D6-9AF3-26F406749E37}"/>
              </a:ext>
            </a:extLst>
          </p:cNvPr>
          <p:cNvSpPr/>
          <p:nvPr/>
        </p:nvSpPr>
        <p:spPr>
          <a:xfrm>
            <a:off x="4269727" y="4152060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8E01EA-2226-4592-B550-1990C3946A00}"/>
              </a:ext>
            </a:extLst>
          </p:cNvPr>
          <p:cNvGrpSpPr/>
          <p:nvPr/>
        </p:nvGrpSpPr>
        <p:grpSpPr>
          <a:xfrm>
            <a:off x="4269727" y="4923700"/>
            <a:ext cx="1942010" cy="265268"/>
            <a:chOff x="5343694" y="4460321"/>
            <a:chExt cx="2484200" cy="26080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A0F3003-260F-4384-832D-412C1A43FB91}"/>
                </a:ext>
              </a:extLst>
            </p:cNvPr>
            <p:cNvSpPr/>
            <p:nvPr/>
          </p:nvSpPr>
          <p:spPr>
            <a:xfrm>
              <a:off x="5343695" y="4460321"/>
              <a:ext cx="2484199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BE23919-07B0-4163-9C26-661D9A74C000}"/>
                </a:ext>
              </a:extLst>
            </p:cNvPr>
            <p:cNvSpPr/>
            <p:nvPr/>
          </p:nvSpPr>
          <p:spPr>
            <a:xfrm>
              <a:off x="5343694" y="4466553"/>
              <a:ext cx="1242099" cy="2545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C565C03-3B8C-4180-9264-5D9E519F9C49}"/>
              </a:ext>
            </a:extLst>
          </p:cNvPr>
          <p:cNvGrpSpPr/>
          <p:nvPr/>
        </p:nvGrpSpPr>
        <p:grpSpPr>
          <a:xfrm>
            <a:off x="5525256" y="4673029"/>
            <a:ext cx="1608695" cy="252612"/>
            <a:chOff x="6928421" y="4122952"/>
            <a:chExt cx="2188399" cy="2526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CC37DB8-056A-49F8-B1D2-D6A6389A741B}"/>
                </a:ext>
              </a:extLst>
            </p:cNvPr>
            <p:cNvSpPr/>
            <p:nvPr/>
          </p:nvSpPr>
          <p:spPr>
            <a:xfrm>
              <a:off x="6928422" y="4122952"/>
              <a:ext cx="2188398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889977-CDF7-4319-8B64-5EB5EF05D0AC}"/>
                </a:ext>
              </a:extLst>
            </p:cNvPr>
            <p:cNvSpPr/>
            <p:nvPr/>
          </p:nvSpPr>
          <p:spPr>
            <a:xfrm>
              <a:off x="6928421" y="4123402"/>
              <a:ext cx="933859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5079DF4-DE81-4C0A-8846-6E319CD10271}"/>
              </a:ext>
            </a:extLst>
          </p:cNvPr>
          <p:cNvGrpSpPr/>
          <p:nvPr/>
        </p:nvGrpSpPr>
        <p:grpSpPr>
          <a:xfrm>
            <a:off x="5080322" y="4416212"/>
            <a:ext cx="3068936" cy="267132"/>
            <a:chOff x="5898096" y="3781052"/>
            <a:chExt cx="3737834" cy="2671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24FFFB-D501-4FC4-9AC0-4F5B3CEB1B06}"/>
                </a:ext>
              </a:extLst>
            </p:cNvPr>
            <p:cNvSpPr/>
            <p:nvPr/>
          </p:nvSpPr>
          <p:spPr>
            <a:xfrm>
              <a:off x="5901130" y="3781052"/>
              <a:ext cx="3734800" cy="26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5EE241-5C53-4DA9-BC00-5DEDF8DB9293}"/>
                </a:ext>
              </a:extLst>
            </p:cNvPr>
            <p:cNvSpPr/>
            <p:nvPr/>
          </p:nvSpPr>
          <p:spPr>
            <a:xfrm>
              <a:off x="5898096" y="3789559"/>
              <a:ext cx="2498179" cy="25862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3C68BCF-50A1-4AAB-9367-50A24A9DCADE}"/>
              </a:ext>
            </a:extLst>
          </p:cNvPr>
          <p:cNvGrpSpPr/>
          <p:nvPr/>
        </p:nvGrpSpPr>
        <p:grpSpPr>
          <a:xfrm>
            <a:off x="5968586" y="4152566"/>
            <a:ext cx="4033081" cy="267826"/>
            <a:chOff x="8232156" y="3429000"/>
            <a:chExt cx="4519110" cy="26782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824CC17-DD98-4E16-B2D1-82D9EA49136A}"/>
                </a:ext>
              </a:extLst>
            </p:cNvPr>
            <p:cNvSpPr/>
            <p:nvPr/>
          </p:nvSpPr>
          <p:spPr>
            <a:xfrm>
              <a:off x="8235194" y="3429000"/>
              <a:ext cx="4516072" cy="2586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                   Update     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C2C994B-DB5D-4672-8EBA-C95FBBDCA875}"/>
                </a:ext>
              </a:extLst>
            </p:cNvPr>
            <p:cNvSpPr/>
            <p:nvPr/>
          </p:nvSpPr>
          <p:spPr>
            <a:xfrm>
              <a:off x="8232156" y="3438202"/>
              <a:ext cx="3437463" cy="2586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DBA72CE-6187-4B3F-917C-214FCAFD356C}"/>
              </a:ext>
            </a:extLst>
          </p:cNvPr>
          <p:cNvGrpSpPr/>
          <p:nvPr/>
        </p:nvGrpSpPr>
        <p:grpSpPr>
          <a:xfrm>
            <a:off x="6561980" y="4922577"/>
            <a:ext cx="2483068" cy="257089"/>
            <a:chOff x="8460969" y="4468967"/>
            <a:chExt cx="3054873" cy="25708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79224F9-FE35-490C-AE0F-B9230A6C02A3}"/>
                </a:ext>
              </a:extLst>
            </p:cNvPr>
            <p:cNvSpPr/>
            <p:nvPr/>
          </p:nvSpPr>
          <p:spPr>
            <a:xfrm>
              <a:off x="8460969" y="4468967"/>
              <a:ext cx="3054873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6D9F22F-7FDD-412D-AAD0-40AEE393F01F}"/>
                </a:ext>
              </a:extLst>
            </p:cNvPr>
            <p:cNvSpPr/>
            <p:nvPr/>
          </p:nvSpPr>
          <p:spPr>
            <a:xfrm>
              <a:off x="8462243" y="4473894"/>
              <a:ext cx="1942010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0684AF-1790-43E1-9B16-ED8088E1B2A5}"/>
              </a:ext>
            </a:extLst>
          </p:cNvPr>
          <p:cNvSpPr/>
          <p:nvPr/>
        </p:nvSpPr>
        <p:spPr>
          <a:xfrm>
            <a:off x="4269727" y="6228380"/>
            <a:ext cx="1591885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5E2212-C8B7-42F4-AC50-76A40AC00C60}"/>
              </a:ext>
            </a:extLst>
          </p:cNvPr>
          <p:cNvSpPr/>
          <p:nvPr/>
        </p:nvSpPr>
        <p:spPr>
          <a:xfrm>
            <a:off x="5548422" y="5979006"/>
            <a:ext cx="2111820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EC4E04-AB0B-49DB-968B-C758D0A86538}"/>
              </a:ext>
            </a:extLst>
          </p:cNvPr>
          <p:cNvSpPr/>
          <p:nvPr/>
        </p:nvSpPr>
        <p:spPr>
          <a:xfrm>
            <a:off x="5085195" y="5716428"/>
            <a:ext cx="1584621" cy="262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EB9F1BC-AD07-47FD-9FE2-483943074440}"/>
              </a:ext>
            </a:extLst>
          </p:cNvPr>
          <p:cNvSpPr/>
          <p:nvPr/>
        </p:nvSpPr>
        <p:spPr>
          <a:xfrm>
            <a:off x="6669817" y="6229380"/>
            <a:ext cx="2008516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9E4F1C6-7BAD-4296-BD9B-9D989A4997D7}"/>
              </a:ext>
            </a:extLst>
          </p:cNvPr>
          <p:cNvSpPr/>
          <p:nvPr/>
        </p:nvSpPr>
        <p:spPr>
          <a:xfrm>
            <a:off x="5968586" y="5456804"/>
            <a:ext cx="2008517" cy="258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10B9B85-A3C1-4A1B-A9F7-4961DE3692C6}"/>
              </a:ext>
            </a:extLst>
          </p:cNvPr>
          <p:cNvCxnSpPr>
            <a:cxnSpLocks/>
          </p:cNvCxnSpPr>
          <p:nvPr/>
        </p:nvCxnSpPr>
        <p:spPr>
          <a:xfrm>
            <a:off x="8678332" y="5447455"/>
            <a:ext cx="0" cy="1033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C82863E-4695-46D7-900D-8D713B6A6240}"/>
              </a:ext>
            </a:extLst>
          </p:cNvPr>
          <p:cNvCxnSpPr>
            <a:cxnSpLocks/>
          </p:cNvCxnSpPr>
          <p:nvPr/>
        </p:nvCxnSpPr>
        <p:spPr>
          <a:xfrm flipH="1">
            <a:off x="9985618" y="4419928"/>
            <a:ext cx="16050" cy="1249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5301B0-25F7-4799-8830-56797D3ECC71}"/>
              </a:ext>
            </a:extLst>
          </p:cNvPr>
          <p:cNvCxnSpPr>
            <a:cxnSpLocks/>
          </p:cNvCxnSpPr>
          <p:nvPr/>
        </p:nvCxnSpPr>
        <p:spPr>
          <a:xfrm>
            <a:off x="8678332" y="5574228"/>
            <a:ext cx="131407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E6A03D0-BCA1-4ACC-8C86-300F752335F2}"/>
              </a:ext>
            </a:extLst>
          </p:cNvPr>
          <p:cNvSpPr/>
          <p:nvPr/>
        </p:nvSpPr>
        <p:spPr>
          <a:xfrm>
            <a:off x="4271868" y="5447455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40F277E-62F8-4CF4-B40B-E75757DB2DF2}"/>
              </a:ext>
            </a:extLst>
          </p:cNvPr>
          <p:cNvCxnSpPr>
            <a:cxnSpLocks/>
            <a:stCxn id="125" idx="1"/>
            <a:endCxn id="124" idx="3"/>
          </p:cNvCxnSpPr>
          <p:nvPr/>
        </p:nvCxnSpPr>
        <p:spPr>
          <a:xfrm flipH="1">
            <a:off x="3097026" y="1830581"/>
            <a:ext cx="411726" cy="6025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9CD1122-EA0A-44FE-8CDD-042C511D8289}"/>
              </a:ext>
            </a:extLst>
          </p:cNvPr>
          <p:cNvCxnSpPr>
            <a:cxnSpLocks/>
            <a:stCxn id="124" idx="3"/>
            <a:endCxn id="121" idx="1"/>
          </p:cNvCxnSpPr>
          <p:nvPr/>
        </p:nvCxnSpPr>
        <p:spPr>
          <a:xfrm>
            <a:off x="3097026" y="2433103"/>
            <a:ext cx="432968" cy="6796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E76D0D4-2415-4EA4-97C4-232EA69C33DC}"/>
              </a:ext>
            </a:extLst>
          </p:cNvPr>
          <p:cNvCxnSpPr>
            <a:cxnSpLocks/>
            <a:stCxn id="127" idx="1"/>
            <a:endCxn id="121" idx="3"/>
          </p:cNvCxnSpPr>
          <p:nvPr/>
        </p:nvCxnSpPr>
        <p:spPr>
          <a:xfrm flipH="1">
            <a:off x="5325800" y="2764735"/>
            <a:ext cx="294535" cy="3479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B1E4C1C-E44F-4B38-9534-6D08C9353084}"/>
              </a:ext>
            </a:extLst>
          </p:cNvPr>
          <p:cNvCxnSpPr>
            <a:cxnSpLocks/>
            <a:stCxn id="129" idx="1"/>
            <a:endCxn id="121" idx="3"/>
          </p:cNvCxnSpPr>
          <p:nvPr/>
        </p:nvCxnSpPr>
        <p:spPr>
          <a:xfrm flipH="1" flipV="1">
            <a:off x="5325800" y="3112713"/>
            <a:ext cx="288301" cy="348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671C269-DC21-44A6-B2D1-4FFA173282E4}"/>
              </a:ext>
            </a:extLst>
          </p:cNvPr>
          <p:cNvCxnSpPr>
            <a:cxnSpLocks/>
            <a:stCxn id="126" idx="1"/>
            <a:endCxn id="125" idx="3"/>
          </p:cNvCxnSpPr>
          <p:nvPr/>
        </p:nvCxnSpPr>
        <p:spPr>
          <a:xfrm flipH="1">
            <a:off x="5257527" y="1466460"/>
            <a:ext cx="350710" cy="3641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D73C8AC-42EC-4903-BB56-672FD027C36D}"/>
              </a:ext>
            </a:extLst>
          </p:cNvPr>
          <p:cNvCxnSpPr>
            <a:cxnSpLocks/>
            <a:stCxn id="128" idx="1"/>
            <a:endCxn id="125" idx="3"/>
          </p:cNvCxnSpPr>
          <p:nvPr/>
        </p:nvCxnSpPr>
        <p:spPr>
          <a:xfrm flipH="1" flipV="1">
            <a:off x="5257527" y="1830581"/>
            <a:ext cx="356574" cy="2981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870F0D04-6CB8-43A1-9414-B241B4508A41}"/>
              </a:ext>
            </a:extLst>
          </p:cNvPr>
          <p:cNvSpPr/>
          <p:nvPr/>
        </p:nvSpPr>
        <p:spPr>
          <a:xfrm>
            <a:off x="3529994" y="2893716"/>
            <a:ext cx="1795806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Non-Blocking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0824540-6DAA-464E-9D3B-6935B74D887F}"/>
              </a:ext>
            </a:extLst>
          </p:cNvPr>
          <p:cNvSpPr/>
          <p:nvPr/>
        </p:nvSpPr>
        <p:spPr>
          <a:xfrm>
            <a:off x="1427697" y="2144899"/>
            <a:ext cx="1669329" cy="576408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멀티스레드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228C9FC5-99B9-4E41-9705-3CB984A829A1}"/>
              </a:ext>
            </a:extLst>
          </p:cNvPr>
          <p:cNvSpPr/>
          <p:nvPr/>
        </p:nvSpPr>
        <p:spPr>
          <a:xfrm>
            <a:off x="3508752" y="1611584"/>
            <a:ext cx="1748775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Blocking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323B439-1458-4527-962E-06B4BC5AB028}"/>
              </a:ext>
            </a:extLst>
          </p:cNvPr>
          <p:cNvSpPr/>
          <p:nvPr/>
        </p:nvSpPr>
        <p:spPr>
          <a:xfrm>
            <a:off x="5608237" y="1247463"/>
            <a:ext cx="1669329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Lock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AB9FA9A-EF4B-41F0-A228-F7B51ABA55B1}"/>
              </a:ext>
            </a:extLst>
          </p:cNvPr>
          <p:cNvSpPr/>
          <p:nvPr/>
        </p:nvSpPr>
        <p:spPr>
          <a:xfrm>
            <a:off x="5620335" y="2545738"/>
            <a:ext cx="1669329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Lock-Free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1518473-855F-498D-9E54-4780EC4987B5}"/>
              </a:ext>
            </a:extLst>
          </p:cNvPr>
          <p:cNvSpPr/>
          <p:nvPr/>
        </p:nvSpPr>
        <p:spPr>
          <a:xfrm>
            <a:off x="5614101" y="1909718"/>
            <a:ext cx="1669329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· · ·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7056174-1749-414B-B6E3-5D2BD62951C3}"/>
              </a:ext>
            </a:extLst>
          </p:cNvPr>
          <p:cNvSpPr/>
          <p:nvPr/>
        </p:nvSpPr>
        <p:spPr>
          <a:xfrm>
            <a:off x="5614101" y="3242360"/>
            <a:ext cx="1669329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· · ·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34A5C-3B61-4151-8C80-D36AFA03A8AB}"/>
              </a:ext>
            </a:extLst>
          </p:cNvPr>
          <p:cNvSpPr txBox="1"/>
          <p:nvPr/>
        </p:nvSpPr>
        <p:spPr>
          <a:xfrm>
            <a:off x="3204296" y="4137191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1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FC32427-0AC5-4A5B-B76B-E408333D1571}"/>
              </a:ext>
            </a:extLst>
          </p:cNvPr>
          <p:cNvSpPr txBox="1"/>
          <p:nvPr/>
        </p:nvSpPr>
        <p:spPr>
          <a:xfrm>
            <a:off x="3204296" y="4385340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1E9EFCD-CAAD-40B7-944C-B291A5963DE8}"/>
              </a:ext>
            </a:extLst>
          </p:cNvPr>
          <p:cNvSpPr txBox="1"/>
          <p:nvPr/>
        </p:nvSpPr>
        <p:spPr>
          <a:xfrm>
            <a:off x="3214774" y="4639342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3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D66AD6A-786F-4E7F-91D4-3331FE375467}"/>
              </a:ext>
            </a:extLst>
          </p:cNvPr>
          <p:cNvSpPr txBox="1"/>
          <p:nvPr/>
        </p:nvSpPr>
        <p:spPr>
          <a:xfrm>
            <a:off x="3214774" y="4919390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4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55CEDD-F41A-4057-85FA-A99CA1ED6565}"/>
              </a:ext>
            </a:extLst>
          </p:cNvPr>
          <p:cNvSpPr txBox="1"/>
          <p:nvPr/>
        </p:nvSpPr>
        <p:spPr>
          <a:xfrm>
            <a:off x="3207098" y="5428856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1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9769CC-79E7-4BE9-AF5C-C890A915CDAB}"/>
              </a:ext>
            </a:extLst>
          </p:cNvPr>
          <p:cNvSpPr txBox="1"/>
          <p:nvPr/>
        </p:nvSpPr>
        <p:spPr>
          <a:xfrm>
            <a:off x="3207098" y="5677005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3EB6B4-C130-442A-AC94-57135633C9A5}"/>
              </a:ext>
            </a:extLst>
          </p:cNvPr>
          <p:cNvSpPr txBox="1"/>
          <p:nvPr/>
        </p:nvSpPr>
        <p:spPr>
          <a:xfrm>
            <a:off x="3217576" y="5941640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3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02A4316-BA69-4CE6-915D-CB1AC7101918}"/>
              </a:ext>
            </a:extLst>
          </p:cNvPr>
          <p:cNvSpPr txBox="1"/>
          <p:nvPr/>
        </p:nvSpPr>
        <p:spPr>
          <a:xfrm>
            <a:off x="3217576" y="6211055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4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4FBEA05-0DA9-4F33-8DF3-741C56821329}"/>
              </a:ext>
            </a:extLst>
          </p:cNvPr>
          <p:cNvSpPr/>
          <p:nvPr/>
        </p:nvSpPr>
        <p:spPr>
          <a:xfrm>
            <a:off x="8739697" y="5669824"/>
            <a:ext cx="1252713" cy="394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성능 향상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AE7C241-75EB-4D0E-B77F-A105D91BD27A}"/>
              </a:ext>
            </a:extLst>
          </p:cNvPr>
          <p:cNvSpPr/>
          <p:nvPr/>
        </p:nvSpPr>
        <p:spPr>
          <a:xfrm>
            <a:off x="7515319" y="1594283"/>
            <a:ext cx="3176454" cy="394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/>
                </a:solidFill>
              </a:rPr>
              <a:t>다른 스레드의 완료를 기다림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C5EC293-5535-4320-822F-A1270DE4C873}"/>
              </a:ext>
            </a:extLst>
          </p:cNvPr>
          <p:cNvSpPr/>
          <p:nvPr/>
        </p:nvSpPr>
        <p:spPr>
          <a:xfrm>
            <a:off x="7456581" y="2915309"/>
            <a:ext cx="4038735" cy="394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/>
                </a:solidFill>
              </a:rPr>
              <a:t>다른 스레드의 완료를 기다리지 않음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48DA6B1D-2B34-4C8F-8F40-43CA734429B9}"/>
              </a:ext>
            </a:extLst>
          </p:cNvPr>
          <p:cNvCxnSpPr/>
          <p:nvPr/>
        </p:nvCxnSpPr>
        <p:spPr>
          <a:xfrm>
            <a:off x="861237" y="3944680"/>
            <a:ext cx="102072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1E29BC-1046-48DE-9233-D90E11015087}"/>
              </a:ext>
            </a:extLst>
          </p:cNvPr>
          <p:cNvSpPr/>
          <p:nvPr/>
        </p:nvSpPr>
        <p:spPr>
          <a:xfrm>
            <a:off x="1733107" y="4258610"/>
            <a:ext cx="1331907" cy="76146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Lock</a:t>
            </a:r>
            <a:endParaRPr lang="en-US" altLang="ko-KR" sz="1800" b="1">
              <a:solidFill>
                <a:schemeClr val="bg1"/>
              </a:solidFill>
            </a:endParaRPr>
          </a:p>
          <a:p>
            <a:pPr algn="ctr"/>
            <a:r>
              <a:rPr lang="ko-KR" altLang="en-US" sz="1800" b="1">
                <a:solidFill>
                  <a:schemeClr val="bg1"/>
                </a:solidFill>
              </a:rPr>
              <a:t>알고리즘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8B473-847C-4CCA-909D-0702046D6973}"/>
              </a:ext>
            </a:extLst>
          </p:cNvPr>
          <p:cNvSpPr/>
          <p:nvPr/>
        </p:nvSpPr>
        <p:spPr>
          <a:xfrm>
            <a:off x="1733107" y="5560908"/>
            <a:ext cx="1325966" cy="76146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</a:rPr>
              <a:t>Lock-Free</a:t>
            </a:r>
          </a:p>
          <a:p>
            <a:pPr algn="ctr"/>
            <a:r>
              <a:rPr lang="ko-KR" altLang="en-US" sz="1800" b="1">
                <a:solidFill>
                  <a:schemeClr val="bg1"/>
                </a:solidFill>
              </a:rPr>
              <a:t>알고리즘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동기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</a:rPr>
              <a:t>구현</a:t>
            </a:r>
            <a:endParaRPr lang="en-US" altLang="ko-KR" sz="32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실험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6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578721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shared_ptr &amp; weak_ptr</a:t>
            </a:r>
            <a:r>
              <a:rPr lang="ko-KR" altLang="en-US" sz="2400">
                <a:solidFill>
                  <a:schemeClr val="bg1"/>
                </a:solidFill>
              </a:rPr>
              <a:t>의 구조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37568A0-82AC-4E82-9B06-8A0BD25A48FD}"/>
              </a:ext>
            </a:extLst>
          </p:cNvPr>
          <p:cNvGrpSpPr/>
          <p:nvPr/>
        </p:nvGrpSpPr>
        <p:grpSpPr>
          <a:xfrm>
            <a:off x="941904" y="1704572"/>
            <a:ext cx="3974823" cy="1720865"/>
            <a:chOff x="1313391" y="1330677"/>
            <a:chExt cx="3974823" cy="17208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C0CD69C-BAE4-41FB-B2E8-20D4B8DAD54D}"/>
                </a:ext>
              </a:extLst>
            </p:cNvPr>
            <p:cNvSpPr/>
            <p:nvPr/>
          </p:nvSpPr>
          <p:spPr>
            <a:xfrm>
              <a:off x="1313391" y="1330677"/>
              <a:ext cx="3974823" cy="172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3BD841A-05AC-43E7-ADBB-F847267E3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68694" y="1371908"/>
              <a:ext cx="3861782" cy="167963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F1D935-E2BB-425B-A918-3C597A8DA949}"/>
              </a:ext>
            </a:extLst>
          </p:cNvPr>
          <p:cNvGrpSpPr/>
          <p:nvPr/>
        </p:nvGrpSpPr>
        <p:grpSpPr>
          <a:xfrm>
            <a:off x="7159629" y="1725187"/>
            <a:ext cx="3948256" cy="1720865"/>
            <a:chOff x="6840517" y="1330677"/>
            <a:chExt cx="3948256" cy="17208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CF31D68-F19D-41BD-BC68-B4248497DFD1}"/>
                </a:ext>
              </a:extLst>
            </p:cNvPr>
            <p:cNvSpPr/>
            <p:nvPr/>
          </p:nvSpPr>
          <p:spPr>
            <a:xfrm>
              <a:off x="6840517" y="1330677"/>
              <a:ext cx="3948256" cy="172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2" name="그림 64">
              <a:extLst>
                <a:ext uri="{FF2B5EF4-FFF2-40B4-BE49-F238E27FC236}">
                  <a16:creationId xmlns:a16="http://schemas.microsoft.com/office/drawing/2014/main" id="{9BBE6B4F-7DA5-47AE-B4F2-1557AEF1E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861783" y="1364861"/>
              <a:ext cx="3906607" cy="167031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1563839-F2CB-42DD-B081-D44283EED82C}"/>
              </a:ext>
            </a:extLst>
          </p:cNvPr>
          <p:cNvSpPr txBox="1"/>
          <p:nvPr/>
        </p:nvSpPr>
        <p:spPr>
          <a:xfrm>
            <a:off x="31197" y="3638544"/>
            <a:ext cx="5917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E100"/>
                </a:solidFill>
              </a:rPr>
              <a:t>C++11 </a:t>
            </a:r>
            <a:r>
              <a:rPr lang="en-US" altLang="ko-KR" sz="2400">
                <a:solidFill>
                  <a:schemeClr val="bg1"/>
                </a:solidFill>
              </a:rPr>
              <a:t>shared_ptr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&amp;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weak_ptr 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</a:rPr>
              <a:t>(SP &amp; WP)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8A7657-DE47-4C08-90A4-4242A3A671F6}"/>
              </a:ext>
            </a:extLst>
          </p:cNvPr>
          <p:cNvSpPr txBox="1"/>
          <p:nvPr/>
        </p:nvSpPr>
        <p:spPr>
          <a:xfrm>
            <a:off x="6501183" y="3638543"/>
            <a:ext cx="526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E100"/>
                </a:solidFill>
              </a:rPr>
              <a:t>Lock-Free </a:t>
            </a:r>
            <a:r>
              <a:rPr lang="en-US" altLang="ko-KR" sz="2400">
                <a:solidFill>
                  <a:schemeClr val="bg1"/>
                </a:solidFill>
              </a:rPr>
              <a:t>shared_ptr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&amp;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weak_ptr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</a:rPr>
              <a:t>(LFSP &amp; LFWP)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C5403-63E0-4210-AD28-20F924ECE537}"/>
              </a:ext>
            </a:extLst>
          </p:cNvPr>
          <p:cNvSpPr txBox="1"/>
          <p:nvPr/>
        </p:nvSpPr>
        <p:spPr>
          <a:xfrm>
            <a:off x="730229" y="5068884"/>
            <a:ext cx="439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E100"/>
                </a:solidFill>
              </a:rPr>
              <a:t>2</a:t>
            </a:r>
            <a:r>
              <a:rPr lang="ko-KR" altLang="en-US" sz="2400">
                <a:solidFill>
                  <a:srgbClr val="FFE100"/>
                </a:solidFill>
              </a:rPr>
              <a:t>개의 포인터</a:t>
            </a:r>
            <a:endParaRPr lang="en-US" altLang="ko-KR" sz="2400">
              <a:solidFill>
                <a:srgbClr val="FFE1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55FEBF-B42B-49E6-9561-5FFF7CEC3AB9}"/>
              </a:ext>
            </a:extLst>
          </p:cNvPr>
          <p:cNvSpPr txBox="1"/>
          <p:nvPr/>
        </p:nvSpPr>
        <p:spPr>
          <a:xfrm>
            <a:off x="6935889" y="5068884"/>
            <a:ext cx="439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E100"/>
                </a:solidFill>
              </a:rPr>
              <a:t>1</a:t>
            </a:r>
            <a:r>
              <a:rPr lang="ko-KR" altLang="en-US" sz="2400">
                <a:solidFill>
                  <a:srgbClr val="FFE100"/>
                </a:solidFill>
              </a:rPr>
              <a:t>개의 포인터</a:t>
            </a:r>
            <a:endParaRPr lang="en-US" altLang="ko-KR" sz="2400">
              <a:solidFill>
                <a:srgbClr val="FFE1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3F16AA9-697B-464B-9B45-8FDF01765C74}"/>
              </a:ext>
            </a:extLst>
          </p:cNvPr>
          <p:cNvSpPr/>
          <p:nvPr/>
        </p:nvSpPr>
        <p:spPr>
          <a:xfrm>
            <a:off x="5654397" y="3600547"/>
            <a:ext cx="883206" cy="574966"/>
          </a:xfrm>
          <a:prstGeom prst="rightArrow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E66E31-0BA4-4F5A-8998-FE4AE60809AE}"/>
              </a:ext>
            </a:extLst>
          </p:cNvPr>
          <p:cNvCxnSpPr/>
          <p:nvPr/>
        </p:nvCxnSpPr>
        <p:spPr>
          <a:xfrm>
            <a:off x="1705352" y="5530549"/>
            <a:ext cx="2445488" cy="0"/>
          </a:xfrm>
          <a:prstGeom prst="line">
            <a:avLst/>
          </a:prstGeom>
          <a:ln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E3870B-C3C7-450A-8272-1F28815CA359}"/>
              </a:ext>
            </a:extLst>
          </p:cNvPr>
          <p:cNvSpPr/>
          <p:nvPr/>
        </p:nvSpPr>
        <p:spPr>
          <a:xfrm>
            <a:off x="730229" y="5672441"/>
            <a:ext cx="4578081" cy="394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멀티스레드에서 데이터 레이스의 요인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E18048-4B66-48AD-B424-BE6332E47128}"/>
              </a:ext>
            </a:extLst>
          </p:cNvPr>
          <p:cNvSpPr/>
          <p:nvPr/>
        </p:nvSpPr>
        <p:spPr>
          <a:xfrm>
            <a:off x="7422292" y="5672442"/>
            <a:ext cx="3422924" cy="394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ctr</a:t>
            </a:r>
            <a:r>
              <a:rPr lang="ko-KR" altLang="en-US" sz="2000" b="1">
                <a:solidFill>
                  <a:schemeClr val="tx1"/>
                </a:solidFill>
              </a:rPr>
              <a:t>을 통해 원본 객체에 접근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C1D9FA8-F5BF-462A-AD12-9E689201D3F7}"/>
              </a:ext>
            </a:extLst>
          </p:cNvPr>
          <p:cNvCxnSpPr/>
          <p:nvPr/>
        </p:nvCxnSpPr>
        <p:spPr>
          <a:xfrm>
            <a:off x="7911010" y="5530549"/>
            <a:ext cx="2445488" cy="0"/>
          </a:xfrm>
          <a:prstGeom prst="line">
            <a:avLst/>
          </a:prstGeom>
          <a:ln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353173-DD00-4A63-AC42-81E3233F69FC}"/>
              </a:ext>
            </a:extLst>
          </p:cNvPr>
          <p:cNvSpPr/>
          <p:nvPr/>
        </p:nvSpPr>
        <p:spPr>
          <a:xfrm>
            <a:off x="1566827" y="4556252"/>
            <a:ext cx="1478228" cy="29445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control_block</a:t>
            </a: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AE330-D0C3-46A9-B1E7-346986EBABFF}"/>
              </a:ext>
            </a:extLst>
          </p:cNvPr>
          <p:cNvSpPr/>
          <p:nvPr/>
        </p:nvSpPr>
        <p:spPr>
          <a:xfrm>
            <a:off x="3303481" y="4556252"/>
            <a:ext cx="843221" cy="29445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object</a:t>
            </a: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53989D-2C7A-4406-801A-48559E3669B5}"/>
              </a:ext>
            </a:extLst>
          </p:cNvPr>
          <p:cNvSpPr/>
          <p:nvPr/>
        </p:nvSpPr>
        <p:spPr>
          <a:xfrm>
            <a:off x="7826328" y="4552750"/>
            <a:ext cx="2614850" cy="29445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Lock-Free</a:t>
            </a:r>
            <a:r>
              <a:rPr lang="ko-KR" altLang="en-US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kern="10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control_block</a:t>
            </a: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1893</Words>
  <Application>Microsoft Office PowerPoint</Application>
  <PresentationFormat>와이드스크린</PresentationFormat>
  <Paragraphs>319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113</cp:revision>
  <dcterms:created xsi:type="dcterms:W3CDTF">2021-02-15T07:11:55Z</dcterms:created>
  <dcterms:modified xsi:type="dcterms:W3CDTF">2021-02-21T16:00:20Z</dcterms:modified>
</cp:coreProperties>
</file>