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63" r:id="rId5"/>
    <p:sldId id="260" r:id="rId6"/>
    <p:sldId id="261" r:id="rId7"/>
    <p:sldId id="362" r:id="rId8"/>
    <p:sldId id="364" r:id="rId9"/>
    <p:sldId id="262" r:id="rId10"/>
    <p:sldId id="263" r:id="rId11"/>
    <p:sldId id="264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65" r:id="rId23"/>
    <p:sldId id="358" r:id="rId24"/>
    <p:sldId id="359" r:id="rId25"/>
    <p:sldId id="3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C8B50-4197-48E3-AECF-993A1E25AAEE}" v="31" dt="2021-02-15T08:25:50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BC4A-D5A0-4B61-B303-D10D750E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827F0-C01C-4D0F-9F35-9E248436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749F7-8D57-403D-A320-3B3BE0C3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7EAA0-FC1D-4852-AFFC-4242ADEF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73793-191D-4EC6-81C1-BC51E73A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B685-B881-43F7-86F8-6E6301A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F907C-7F3E-4D77-85A2-DE97ED508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8CB00-7682-476E-A473-0A1C4D86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2A32A-25E5-468A-AA35-F8E7C7E0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F8C2-22FD-4476-9084-EA418F0A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86773-DAFA-44B3-A5EB-1B401A687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C2E49-8767-4961-98A1-074D7DF8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9A490-2125-49D7-8717-C4FBFEE7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5A379-CE3F-4E38-9285-F0677994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C8D90-4A0D-45EF-B232-05A567E2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843CE-5610-4CDA-882F-17DECB22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292B4-79B4-4103-9DF3-B53849DC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8F4B9-1C73-4433-A56F-5F656AF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9C0C1-1C51-4879-8A4B-B9EF5D92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F44D-4D29-4685-BFE1-A17BE1CA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970E5-397D-4A03-A136-497F2E74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04A52-D370-4298-911C-4F16A901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CA069-BA7B-48F5-B6CE-13DBF8B5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7240A-A0D0-431A-9F09-4B27CD34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E63A8-F283-4769-B795-C7570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51712-2050-4570-A025-B510FDC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C98B5-BC4E-4D0D-A3A2-E0070DAD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C9158-49F2-40FF-9272-0E9680296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7ACEB-6605-47E6-9169-51556541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27DCC-D18C-4461-AA02-91BD17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5215DC-8AC4-45C7-AD8D-051F4B4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D85-C455-4234-87D9-9B3ED2C3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6F51D-35E8-4681-AA76-6D6B4BD9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5E225-72E3-4271-AE25-11213131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2036B7-08CF-4DB0-AC1F-5BA84E80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AE48C-52A5-45DB-B49D-60FACF571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5C163-7D38-4534-A1C8-3FF4087E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C60BA-AFB5-4D37-8726-FC913834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4E047-EC8C-4415-B77D-88817EB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5A81-93B5-4985-AAB3-6C068C4A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95E49-5D15-4CAD-8640-5C4FDE5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A624F-778F-4F32-B36F-90E78E5F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18B60-CAC2-41E6-B49F-16086950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5D6DD-25A4-443A-99A5-2F01B7C7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F07DA-DFA4-418B-8ACD-4C385593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CFFB-0842-4750-A48B-928258D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1E89-C895-4D11-ABE2-B090BCA1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98753-CD7E-4060-B6B9-78E3B62F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42416-6471-4DDD-90D5-5E419832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67257-57CD-4655-9EA5-03C87A20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4EDF1-F53E-4387-AF8E-90EC8D4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2C283-8022-496D-B72F-18CB353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E8990-9043-4A22-A238-1F8303C4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54B86-8F26-4FCC-827C-EAF515BA4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2095D-FADF-4238-884A-CA69A9C6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98335-C8CE-4088-AA9C-976E5A2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FA779-6648-4994-9356-8B13328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CA365-C248-4230-9276-CFDDD92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103C8-5853-4BAE-8A31-030F49E3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6DAD8-F962-4421-8DE5-32AF61B9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66E5F-8BEE-47CE-823A-7E00C1EA6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BC8D-9CF1-444F-B4C4-2CCC3F17D98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97CAE-5356-4708-B90C-0D021784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EFF7F-F9D3-4E44-8038-76EE444D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7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svg"/><Relationship Id="rId4" Type="http://schemas.openxmlformats.org/officeDocument/2006/relationships/image" Target="../media/image31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E554B-9BE3-4842-937A-5F570A416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7F5823-A0CB-45F0-812A-2A7005C3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0" y="263979"/>
            <a:ext cx="2752725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CA04A-CC09-4D07-A508-53D867DB3BD1}"/>
              </a:ext>
            </a:extLst>
          </p:cNvPr>
          <p:cNvSpPr txBox="1"/>
          <p:nvPr/>
        </p:nvSpPr>
        <p:spPr>
          <a:xfrm>
            <a:off x="1644650" y="2659559"/>
            <a:ext cx="890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atin typeface="+mj-ea"/>
                <a:ea typeface="+mj-ea"/>
              </a:rPr>
              <a:t>멀티스레드에서 메모리 관리를</a:t>
            </a:r>
            <a:r>
              <a:rPr lang="en-US" altLang="ko-KR" sz="4400" b="1">
                <a:latin typeface="+mj-ea"/>
                <a:ea typeface="+mj-ea"/>
              </a:rPr>
              <a:t>?</a:t>
            </a:r>
            <a:endParaRPr lang="ko-KR" altLang="en-US" sz="4400" b="1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9FF9C-5308-490D-90EE-3984DC65536E}"/>
              </a:ext>
            </a:extLst>
          </p:cNvPr>
          <p:cNvSpPr txBox="1"/>
          <p:nvPr/>
        </p:nvSpPr>
        <p:spPr>
          <a:xfrm>
            <a:off x="7746847" y="6080087"/>
            <a:ext cx="427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한국산업기술대학교 게임공학과 구태균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324B45-4A2B-4CAF-82E4-26BF2A94609D}"/>
              </a:ext>
            </a:extLst>
          </p:cNvPr>
          <p:cNvCxnSpPr/>
          <p:nvPr/>
        </p:nvCxnSpPr>
        <p:spPr>
          <a:xfrm>
            <a:off x="1828802" y="3429000"/>
            <a:ext cx="0" cy="481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2410B-BF59-4AD7-957F-D0EA64126154}"/>
              </a:ext>
            </a:extLst>
          </p:cNvPr>
          <p:cNvSpPr txBox="1"/>
          <p:nvPr/>
        </p:nvSpPr>
        <p:spPr>
          <a:xfrm>
            <a:off x="1828800" y="3528880"/>
            <a:ext cx="78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Lock-Free</a:t>
            </a:r>
            <a:r>
              <a:rPr lang="ko-KR" altLang="en-US"/>
              <a:t> </a:t>
            </a:r>
            <a:r>
              <a:rPr lang="en-US" altLang="ko-KR"/>
              <a:t>shared_ptr</a:t>
            </a:r>
            <a:r>
              <a:rPr lang="ko-KR" altLang="en-US"/>
              <a:t>와 </a:t>
            </a:r>
            <a:r>
              <a:rPr lang="en-US" altLang="ko-KR"/>
              <a:t>weak_ptr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D4E3F4-8783-4AE3-807B-E1DF682CAD22}"/>
              </a:ext>
            </a:extLst>
          </p:cNvPr>
          <p:cNvSpPr/>
          <p:nvPr/>
        </p:nvSpPr>
        <p:spPr>
          <a:xfrm>
            <a:off x="586312" y="4972693"/>
            <a:ext cx="1016016" cy="40671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411270" y="1184271"/>
            <a:ext cx="11323739" cy="327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D5D3B14-7818-4839-A94D-8B4642219B1F}"/>
              </a:ext>
            </a:extLst>
          </p:cNvPr>
          <p:cNvSpPr/>
          <p:nvPr/>
        </p:nvSpPr>
        <p:spPr>
          <a:xfrm>
            <a:off x="5645092" y="1899753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1">
            <a:extLst>
              <a:ext uri="{FF2B5EF4-FFF2-40B4-BE49-F238E27FC236}">
                <a16:creationId xmlns:a16="http://schemas.microsoft.com/office/drawing/2014/main" id="{BD665FB7-23AA-4512-B148-5305DF54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802" y="1311560"/>
            <a:ext cx="2748174" cy="1262674"/>
          </a:xfrm>
          <a:prstGeom prst="rect">
            <a:avLst/>
          </a:prstGeom>
        </p:spPr>
      </p:pic>
      <p:pic>
        <p:nvPicPr>
          <p:cNvPr id="26" name="그림 2">
            <a:extLst>
              <a:ext uri="{FF2B5EF4-FFF2-40B4-BE49-F238E27FC236}">
                <a16:creationId xmlns:a16="http://schemas.microsoft.com/office/drawing/2014/main" id="{9012D44B-E8E6-4D46-B6C9-CB4177EB9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12099" y="1324932"/>
            <a:ext cx="2760856" cy="13897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164B42E-64BF-4E93-A90A-EEFB6DCFA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84" y="2928557"/>
            <a:ext cx="2755648" cy="13857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C464B03-4980-44DB-8C65-CBE3CE268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854" y="2923801"/>
            <a:ext cx="2755646" cy="1381794"/>
          </a:xfrm>
          <a:prstGeom prst="rect">
            <a:avLst/>
          </a:prstGeom>
        </p:spPr>
      </p:pic>
      <p:pic>
        <p:nvPicPr>
          <p:cNvPr id="33" name="그림 5">
            <a:extLst>
              <a:ext uri="{FF2B5EF4-FFF2-40B4-BE49-F238E27FC236}">
                <a16:creationId xmlns:a16="http://schemas.microsoft.com/office/drawing/2014/main" id="{A53B63B0-5B84-406D-B75E-883217F55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923748" y="2923801"/>
            <a:ext cx="2504148" cy="1381794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C7F5760-9CF8-4D15-82B1-456FB193C014}"/>
              </a:ext>
            </a:extLst>
          </p:cNvPr>
          <p:cNvSpPr/>
          <p:nvPr/>
        </p:nvSpPr>
        <p:spPr>
          <a:xfrm>
            <a:off x="9770359" y="1899753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303B212-4137-42C5-9D99-34C0A3C7D3DE}"/>
              </a:ext>
            </a:extLst>
          </p:cNvPr>
          <p:cNvSpPr/>
          <p:nvPr/>
        </p:nvSpPr>
        <p:spPr>
          <a:xfrm>
            <a:off x="3873746" y="3494652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CB4439A-05D3-454E-B7AC-CAB46FC79690}"/>
              </a:ext>
            </a:extLst>
          </p:cNvPr>
          <p:cNvSpPr/>
          <p:nvPr/>
        </p:nvSpPr>
        <p:spPr>
          <a:xfrm>
            <a:off x="8037323" y="3494652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411270" y="4668118"/>
            <a:ext cx="11369457" cy="1746805"/>
            <a:chOff x="7264852" y="4349917"/>
            <a:chExt cx="8638889" cy="1746805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49917"/>
              <a:ext cx="8604151" cy="1746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b="1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원본 객체를 변경하기 위해서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 포인터 수정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CB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이전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진행됩니다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차이점은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이용하는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(weak use count)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메모리 해제의 대상이 다르다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것입니다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 flipH="1">
              <a:off x="7264852" y="4349946"/>
              <a:ext cx="34739" cy="1746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BB0CA90-5160-446B-80CD-59B23EF7F0EA}"/>
              </a:ext>
            </a:extLst>
          </p:cNvPr>
          <p:cNvSpPr txBox="1"/>
          <p:nvPr/>
        </p:nvSpPr>
        <p:spPr>
          <a:xfrm>
            <a:off x="3059072" y="397943"/>
            <a:ext cx="596797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 C++11 shared_ptr</a:t>
            </a:r>
            <a:r>
              <a:rPr lang="ko-KR" altLang="en-US" sz="2400">
                <a:solidFill>
                  <a:schemeClr val="bg1"/>
                </a:solidFill>
              </a:rPr>
              <a:t>의 동작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D4E3F4-8783-4AE3-807B-E1DF682CAD22}"/>
              </a:ext>
            </a:extLst>
          </p:cNvPr>
          <p:cNvSpPr/>
          <p:nvPr/>
        </p:nvSpPr>
        <p:spPr>
          <a:xfrm>
            <a:off x="542247" y="4769915"/>
            <a:ext cx="1467306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411270" y="1726539"/>
            <a:ext cx="11323739" cy="2193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411270" y="4668118"/>
            <a:ext cx="11369457" cy="1746805"/>
            <a:chOff x="7264852" y="4349917"/>
            <a:chExt cx="8638889" cy="1746805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49917"/>
              <a:ext cx="8604151" cy="1746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수정할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&amp; LFCB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원본 객체를 변경합니다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여기서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 이용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참조할 수 없는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의미하기 때문에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다른점은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것입니다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 flipH="1">
              <a:off x="7264852" y="4349946"/>
              <a:ext cx="34739" cy="1746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3E6ED3D-3465-4D5D-AA5F-A49DC00FE552}"/>
              </a:ext>
            </a:extLst>
          </p:cNvPr>
          <p:cNvSpPr/>
          <p:nvPr/>
        </p:nvSpPr>
        <p:spPr>
          <a:xfrm>
            <a:off x="2966235" y="2714600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37">
            <a:extLst>
              <a:ext uri="{FF2B5EF4-FFF2-40B4-BE49-F238E27FC236}">
                <a16:creationId xmlns:a16="http://schemas.microsoft.com/office/drawing/2014/main" id="{867F48F6-8169-4E31-949C-832373B7D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3659" y="1872770"/>
            <a:ext cx="2421094" cy="1548516"/>
          </a:xfrm>
          <a:prstGeom prst="rect">
            <a:avLst/>
          </a:prstGeom>
        </p:spPr>
      </p:pic>
      <p:pic>
        <p:nvPicPr>
          <p:cNvPr id="23" name="그림 38">
            <a:extLst>
              <a:ext uri="{FF2B5EF4-FFF2-40B4-BE49-F238E27FC236}">
                <a16:creationId xmlns:a16="http://schemas.microsoft.com/office/drawing/2014/main" id="{61539ADC-FDCD-496F-9E3E-F171ADA80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53869" y="1874147"/>
            <a:ext cx="2417170" cy="1542092"/>
          </a:xfrm>
          <a:prstGeom prst="rect">
            <a:avLst/>
          </a:prstGeom>
        </p:spPr>
      </p:pic>
      <p:pic>
        <p:nvPicPr>
          <p:cNvPr id="25" name="그림 39">
            <a:extLst>
              <a:ext uri="{FF2B5EF4-FFF2-40B4-BE49-F238E27FC236}">
                <a16:creationId xmlns:a16="http://schemas.microsoft.com/office/drawing/2014/main" id="{2F30A75E-43ED-41A4-8FC4-2EE567EDA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265707" y="1872206"/>
            <a:ext cx="2413788" cy="1549970"/>
          </a:xfrm>
          <a:prstGeom prst="rect">
            <a:avLst/>
          </a:prstGeom>
        </p:spPr>
      </p:pic>
      <p:pic>
        <p:nvPicPr>
          <p:cNvPr id="32" name="그림 40">
            <a:extLst>
              <a:ext uri="{FF2B5EF4-FFF2-40B4-BE49-F238E27FC236}">
                <a16:creationId xmlns:a16="http://schemas.microsoft.com/office/drawing/2014/main" id="{BB8984CA-C90A-4CD1-AAE3-AB6BE7032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206592" y="1857960"/>
            <a:ext cx="2505036" cy="187085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FE9CE2D-FAD3-4AC0-9A7A-8F0E7ACD8F94}"/>
              </a:ext>
            </a:extLst>
          </p:cNvPr>
          <p:cNvSpPr/>
          <p:nvPr/>
        </p:nvSpPr>
        <p:spPr>
          <a:xfrm>
            <a:off x="5872111" y="2714600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7792094-3936-4FAE-A880-31A58F8A0985}"/>
              </a:ext>
            </a:extLst>
          </p:cNvPr>
          <p:cNvSpPr/>
          <p:nvPr/>
        </p:nvSpPr>
        <p:spPr>
          <a:xfrm>
            <a:off x="8808456" y="2714600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FE82B-6B98-4EE7-8F75-AFB40E3BDCD2}"/>
              </a:ext>
            </a:extLst>
          </p:cNvPr>
          <p:cNvSpPr txBox="1"/>
          <p:nvPr/>
        </p:nvSpPr>
        <p:spPr>
          <a:xfrm>
            <a:off x="3059072" y="397943"/>
            <a:ext cx="630821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shared_ptr</a:t>
            </a:r>
            <a:r>
              <a:rPr lang="ko-KR" altLang="en-US" sz="2400">
                <a:solidFill>
                  <a:schemeClr val="bg1"/>
                </a:solidFill>
              </a:rPr>
              <a:t>의 동작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7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411270" y="1184271"/>
            <a:ext cx="11323739" cy="327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33">
            <a:extLst>
              <a:ext uri="{FF2B5EF4-FFF2-40B4-BE49-F238E27FC236}">
                <a16:creationId xmlns:a16="http://schemas.microsoft.com/office/drawing/2014/main" id="{78232DAA-8C75-42BB-86BD-D382B05A5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0410" y="2308250"/>
            <a:ext cx="2553062" cy="1289492"/>
          </a:xfrm>
          <a:prstGeom prst="rect">
            <a:avLst/>
          </a:prstGeom>
        </p:spPr>
      </p:pic>
      <p:pic>
        <p:nvPicPr>
          <p:cNvPr id="23" name="그림 34">
            <a:extLst>
              <a:ext uri="{FF2B5EF4-FFF2-40B4-BE49-F238E27FC236}">
                <a16:creationId xmlns:a16="http://schemas.microsoft.com/office/drawing/2014/main" id="{7564104F-0DBC-450B-9CE7-72C998B16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32461" y="2315062"/>
            <a:ext cx="2620840" cy="1320370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8E5F076-0061-4F0E-82A0-0E3230FBB52E}"/>
              </a:ext>
            </a:extLst>
          </p:cNvPr>
          <p:cNvSpPr/>
          <p:nvPr/>
        </p:nvSpPr>
        <p:spPr>
          <a:xfrm rot="2700000">
            <a:off x="6211477" y="3485729"/>
            <a:ext cx="297594" cy="2338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3630EBB-5930-489D-9829-9F45D8842A88}"/>
              </a:ext>
            </a:extLst>
          </p:cNvPr>
          <p:cNvSpPr/>
          <p:nvPr/>
        </p:nvSpPr>
        <p:spPr>
          <a:xfrm>
            <a:off x="3107670" y="2856420"/>
            <a:ext cx="297592" cy="2338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5EF7CB8-04C1-4BE8-B5B7-D73BDA15279A}"/>
              </a:ext>
            </a:extLst>
          </p:cNvPr>
          <p:cNvSpPr/>
          <p:nvPr/>
        </p:nvSpPr>
        <p:spPr>
          <a:xfrm rot="18900000">
            <a:off x="6211478" y="2243583"/>
            <a:ext cx="297592" cy="2338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그림 34">
            <a:extLst>
              <a:ext uri="{FF2B5EF4-FFF2-40B4-BE49-F238E27FC236}">
                <a16:creationId xmlns:a16="http://schemas.microsoft.com/office/drawing/2014/main" id="{A2CFC169-47BB-4B87-8158-2FB4544114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611841" y="2890934"/>
            <a:ext cx="2117648" cy="1585548"/>
          </a:xfrm>
          <a:prstGeom prst="rect">
            <a:avLst/>
          </a:prstGeom>
        </p:spPr>
      </p:pic>
      <p:pic>
        <p:nvPicPr>
          <p:cNvPr id="39" name="그림 34">
            <a:extLst>
              <a:ext uri="{FF2B5EF4-FFF2-40B4-BE49-F238E27FC236}">
                <a16:creationId xmlns:a16="http://schemas.microsoft.com/office/drawing/2014/main" id="{F2382E6C-2334-4C8C-990D-A8948C4FE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609154" y="1213462"/>
            <a:ext cx="2123022" cy="13544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8864D3-CB29-45C6-A87C-44C906191817}"/>
              </a:ext>
            </a:extLst>
          </p:cNvPr>
          <p:cNvSpPr txBox="1"/>
          <p:nvPr/>
        </p:nvSpPr>
        <p:spPr>
          <a:xfrm>
            <a:off x="6133012" y="1880908"/>
            <a:ext cx="45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2FC397-71DA-4A4F-9242-2983426FA74A}"/>
              </a:ext>
            </a:extLst>
          </p:cNvPr>
          <p:cNvSpPr txBox="1"/>
          <p:nvPr/>
        </p:nvSpPr>
        <p:spPr>
          <a:xfrm>
            <a:off x="6133013" y="3721313"/>
            <a:ext cx="45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[2]</a:t>
            </a:r>
            <a:endParaRPr lang="ko-KR" altLang="en-US"/>
          </a:p>
        </p:txBody>
      </p:sp>
      <p:pic>
        <p:nvPicPr>
          <p:cNvPr id="42" name="그림 34">
            <a:extLst>
              <a:ext uri="{FF2B5EF4-FFF2-40B4-BE49-F238E27FC236}">
                <a16:creationId xmlns:a16="http://schemas.microsoft.com/office/drawing/2014/main" id="{2A5E52D4-3BB2-4F99-8735-04D493E925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325353" y="1203537"/>
            <a:ext cx="2161244" cy="1629160"/>
          </a:xfrm>
          <a:prstGeom prst="rect">
            <a:avLst/>
          </a:prstGeom>
        </p:spPr>
      </p:pic>
      <p:pic>
        <p:nvPicPr>
          <p:cNvPr id="43" name="그림 34">
            <a:extLst>
              <a:ext uri="{FF2B5EF4-FFF2-40B4-BE49-F238E27FC236}">
                <a16:creationId xmlns:a16="http://schemas.microsoft.com/office/drawing/2014/main" id="{B582566A-8033-4C14-A5C3-D43248DF26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344464" y="2890934"/>
            <a:ext cx="2123022" cy="1585546"/>
          </a:xfrm>
          <a:prstGeom prst="rect">
            <a:avLst/>
          </a:prstGeom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CF4F4FA-43DA-47FD-A6F9-26F619F280DC}"/>
              </a:ext>
            </a:extLst>
          </p:cNvPr>
          <p:cNvSpPr/>
          <p:nvPr/>
        </p:nvSpPr>
        <p:spPr>
          <a:xfrm>
            <a:off x="8919280" y="1890679"/>
            <a:ext cx="297592" cy="2338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F888C92-5E28-40BF-8CA3-99BA87925933}"/>
              </a:ext>
            </a:extLst>
          </p:cNvPr>
          <p:cNvSpPr/>
          <p:nvPr/>
        </p:nvSpPr>
        <p:spPr>
          <a:xfrm>
            <a:off x="8919280" y="3597742"/>
            <a:ext cx="297592" cy="2338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8E28D-B9D0-407A-B054-35CFB3FF3FC8}"/>
              </a:ext>
            </a:extLst>
          </p:cNvPr>
          <p:cNvSpPr/>
          <p:nvPr/>
        </p:nvSpPr>
        <p:spPr>
          <a:xfrm>
            <a:off x="643177" y="5205856"/>
            <a:ext cx="728424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EA587A-FEB6-4A9A-9F6A-757D65F753FA}"/>
              </a:ext>
            </a:extLst>
          </p:cNvPr>
          <p:cNvSpPr/>
          <p:nvPr/>
        </p:nvSpPr>
        <p:spPr>
          <a:xfrm>
            <a:off x="9078708" y="5209499"/>
            <a:ext cx="760325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411269" y="4531224"/>
            <a:ext cx="11529093" cy="2018420"/>
            <a:chOff x="7264851" y="4213023"/>
            <a:chExt cx="8760186" cy="201842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4213023"/>
              <a:ext cx="8725448" cy="2016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해제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때 발생할 수 있는 상황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재사용의 필요성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 수 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b="1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해제되지 않은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접근해 정상적으로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먼저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해제된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이러한 동작을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재사용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관리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4851" y="4215221"/>
              <a:ext cx="37418" cy="201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7B5F80-DB7D-4C1C-BBA1-465313E4AA2C}"/>
              </a:ext>
            </a:extLst>
          </p:cNvPr>
          <p:cNvSpPr txBox="1"/>
          <p:nvPr/>
        </p:nvSpPr>
        <p:spPr>
          <a:xfrm>
            <a:off x="3059071" y="397943"/>
            <a:ext cx="626628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control_block</a:t>
            </a:r>
            <a:r>
              <a:rPr lang="ko-KR" altLang="en-US" sz="2400">
                <a:solidFill>
                  <a:schemeClr val="bg1"/>
                </a:solidFill>
              </a:rPr>
              <a:t>을 해제한다면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96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8E28D-B9D0-407A-B054-35CFB3FF3FC8}"/>
              </a:ext>
            </a:extLst>
          </p:cNvPr>
          <p:cNvSpPr/>
          <p:nvPr/>
        </p:nvSpPr>
        <p:spPr>
          <a:xfrm>
            <a:off x="574153" y="5219838"/>
            <a:ext cx="1208930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EA587A-FEB6-4A9A-9F6A-757D65F753FA}"/>
              </a:ext>
            </a:extLst>
          </p:cNvPr>
          <p:cNvSpPr/>
          <p:nvPr/>
        </p:nvSpPr>
        <p:spPr>
          <a:xfrm>
            <a:off x="598607" y="3978712"/>
            <a:ext cx="2623060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414795" y="3759993"/>
            <a:ext cx="11525567" cy="2789651"/>
            <a:chOff x="7267530" y="3441792"/>
            <a:chExt cx="8757507" cy="2789651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3441792"/>
              <a:ext cx="8725448" cy="27874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새로운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(Alloc)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내부적으로 발생할 수 있는 메모리 릭 문제를 해결하기 위해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동작을 위해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노드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리스트를 연결하는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상태를 나타내는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가리키는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0,1,2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가질수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가능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재사용불가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상태를 의미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7530" y="3445725"/>
              <a:ext cx="34739" cy="2785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5137D3-C95E-472C-B6CE-4C288D57411B}"/>
              </a:ext>
            </a:extLst>
          </p:cNvPr>
          <p:cNvGrpSpPr/>
          <p:nvPr/>
        </p:nvGrpSpPr>
        <p:grpSpPr>
          <a:xfrm>
            <a:off x="3599163" y="1370852"/>
            <a:ext cx="4993674" cy="2197272"/>
            <a:chOff x="2923954" y="1158190"/>
            <a:chExt cx="4993674" cy="219727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2923954" y="1158190"/>
              <a:ext cx="4993674" cy="2197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09BCD25-BC09-436F-A3E0-620CCB64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8540" y="1202461"/>
              <a:ext cx="4909088" cy="212186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8D587F-A4D6-46CF-A1B1-648ED63A18C0}"/>
              </a:ext>
            </a:extLst>
          </p:cNvPr>
          <p:cNvSpPr txBox="1"/>
          <p:nvPr/>
        </p:nvSpPr>
        <p:spPr>
          <a:xfrm>
            <a:off x="3059072" y="397943"/>
            <a:ext cx="770107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Recycle Linked List : Lock-Free control_block</a:t>
            </a:r>
            <a:r>
              <a:rPr lang="ko-KR" altLang="en-US" sz="2400">
                <a:solidFill>
                  <a:schemeClr val="bg1"/>
                </a:solidFill>
              </a:rPr>
              <a:t>의 재사용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8E28D-B9D0-407A-B054-35CFB3FF3FC8}"/>
              </a:ext>
            </a:extLst>
          </p:cNvPr>
          <p:cNvSpPr/>
          <p:nvPr/>
        </p:nvSpPr>
        <p:spPr>
          <a:xfrm>
            <a:off x="592020" y="4752275"/>
            <a:ext cx="2044747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EA587A-FEB6-4A9A-9F6A-757D65F753FA}"/>
              </a:ext>
            </a:extLst>
          </p:cNvPr>
          <p:cNvSpPr/>
          <p:nvPr/>
        </p:nvSpPr>
        <p:spPr>
          <a:xfrm>
            <a:off x="6273107" y="4752275"/>
            <a:ext cx="2190412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6C3FBB-918B-48B4-8171-5E412F61275C}"/>
              </a:ext>
            </a:extLst>
          </p:cNvPr>
          <p:cNvSpPr/>
          <p:nvPr/>
        </p:nvSpPr>
        <p:spPr>
          <a:xfrm>
            <a:off x="2789168" y="5152687"/>
            <a:ext cx="3119344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414799" y="4625170"/>
            <a:ext cx="11525565" cy="1764994"/>
            <a:chOff x="7267532" y="3956087"/>
            <a:chExt cx="8757505" cy="1764994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3956087"/>
              <a:ext cx="8725448" cy="176499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A(</a:t>
              </a:r>
              <a:r>
                <a:rPr lang="ko-KR" altLang="en-US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가능한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가리키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C(</a:t>
              </a:r>
              <a:r>
                <a:rPr lang="ko-KR" altLang="en-US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불가능한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이미 재사용된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가리키며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B</a:t>
              </a:r>
              <a:r>
                <a:rPr lang="ko-KR" altLang="en-US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D(</a:t>
              </a:r>
              <a:r>
                <a:rPr lang="ko-KR" altLang="en-US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노드는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Alloc()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Regist()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실행 중인 스레드에서만 이용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될 수 있으며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다른 스레드에서는 이용하지 못한다는 특징을 가집니다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 flipH="1">
              <a:off x="7267532" y="3956087"/>
              <a:ext cx="34740" cy="1764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67C13F-E99E-4381-9DAB-7E567C7A1C7A}"/>
              </a:ext>
            </a:extLst>
          </p:cNvPr>
          <p:cNvSpPr txBox="1"/>
          <p:nvPr/>
        </p:nvSpPr>
        <p:spPr>
          <a:xfrm>
            <a:off x="3059072" y="397943"/>
            <a:ext cx="43837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Recycle Linked List</a:t>
            </a:r>
            <a:r>
              <a:rPr lang="ko-KR" altLang="en-US" sz="2400">
                <a:solidFill>
                  <a:schemeClr val="bg1"/>
                </a:solidFill>
              </a:rPr>
              <a:t>의 노드</a:t>
            </a:r>
            <a:endParaRPr lang="en-US" altLang="ko-KR" sz="24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011B2E2-77D6-4A43-B59B-A11FE8B0927A}"/>
              </a:ext>
            </a:extLst>
          </p:cNvPr>
          <p:cNvGrpSpPr/>
          <p:nvPr/>
        </p:nvGrpSpPr>
        <p:grpSpPr>
          <a:xfrm>
            <a:off x="3665882" y="1441173"/>
            <a:ext cx="4860235" cy="2703444"/>
            <a:chOff x="3290644" y="1075023"/>
            <a:chExt cx="4860235" cy="27034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317477-3BA8-47D5-9B1C-9C091C2E0D04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9" name="그림 1">
              <a:extLst>
                <a:ext uri="{FF2B5EF4-FFF2-40B4-BE49-F238E27FC236}">
                  <a16:creationId xmlns:a16="http://schemas.microsoft.com/office/drawing/2014/main" id="{E61E225C-A614-47B6-889F-F23E3CF6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38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8E28D-B9D0-407A-B054-35CFB3FF3FC8}"/>
              </a:ext>
            </a:extLst>
          </p:cNvPr>
          <p:cNvSpPr/>
          <p:nvPr/>
        </p:nvSpPr>
        <p:spPr>
          <a:xfrm>
            <a:off x="4137518" y="2331777"/>
            <a:ext cx="857250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CD159F-623A-45EB-A006-4A17F997AD9B}"/>
              </a:ext>
            </a:extLst>
          </p:cNvPr>
          <p:cNvSpPr/>
          <p:nvPr/>
        </p:nvSpPr>
        <p:spPr>
          <a:xfrm>
            <a:off x="4070778" y="4833106"/>
            <a:ext cx="781117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DDA5A5-1118-4DC8-B961-B6DA56D491B4}"/>
              </a:ext>
            </a:extLst>
          </p:cNvPr>
          <p:cNvGrpSpPr/>
          <p:nvPr/>
        </p:nvGrpSpPr>
        <p:grpSpPr>
          <a:xfrm>
            <a:off x="3875407" y="4749741"/>
            <a:ext cx="8137482" cy="1580460"/>
            <a:chOff x="7230113" y="3897816"/>
            <a:chExt cx="6183128" cy="1580460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EB0D255D-0231-4360-81DA-7CC81826730F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897816"/>
              <a:ext cx="6113650" cy="15804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연결리스트에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하거나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없는 경우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반환하기 위해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노드를 검색</a:t>
              </a:r>
              <a:r>
                <a:rPr lang="en-US" altLang="ko-KR" sz="14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(21,26)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등록된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4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(23,25)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E71C37-CDF3-4C7B-966C-44E06CD12D99}"/>
                </a:ext>
              </a:extLst>
            </p:cNvPr>
            <p:cNvSpPr/>
            <p:nvPr/>
          </p:nvSpPr>
          <p:spPr>
            <a:xfrm flipH="1">
              <a:off x="7230113" y="3897816"/>
              <a:ext cx="34739" cy="1580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17169F0-C3C6-40CE-85A3-079EA8ACF806}"/>
              </a:ext>
            </a:extLst>
          </p:cNvPr>
          <p:cNvGrpSpPr/>
          <p:nvPr/>
        </p:nvGrpSpPr>
        <p:grpSpPr>
          <a:xfrm>
            <a:off x="3875407" y="2163381"/>
            <a:ext cx="8137481" cy="1752073"/>
            <a:chOff x="7230113" y="3981182"/>
            <a:chExt cx="6183126" cy="1279980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8BB598D5-7C53-43E9-8438-AF8BD864F8E9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3981182"/>
              <a:ext cx="6113650" cy="12799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연결리스트에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위해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노드를 검색</a:t>
              </a:r>
              <a:r>
                <a:rPr lang="en-US" altLang="ko-KR" sz="14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(6,7,12)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노드에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4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노드를 검색하지 못한 경우</a:t>
              </a:r>
              <a:r>
                <a:rPr lang="en-US" altLang="ko-KR" sz="14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(4,5)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등록한 노드를 생성</a:t>
              </a:r>
              <a:r>
                <a:rPr lang="en-US" altLang="ko-KR" sz="14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(13)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연결리스트의 말단</a:t>
              </a:r>
              <a:r>
                <a:rPr lang="en-US" altLang="ko-KR" sz="14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(14,17)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삽입</a:t>
              </a:r>
              <a:r>
                <a:rPr lang="en-US" altLang="ko-KR" sz="14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05529C-5A35-480A-AFF0-5385840F7E00}"/>
                </a:ext>
              </a:extLst>
            </p:cNvPr>
            <p:cNvSpPr/>
            <p:nvPr/>
          </p:nvSpPr>
          <p:spPr>
            <a:xfrm>
              <a:off x="7230113" y="3981182"/>
              <a:ext cx="34739" cy="1279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3C2E447-EE4A-451D-AB19-FC5871E0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601" y="1385900"/>
            <a:ext cx="3306695" cy="5089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A51FCB-05DF-47B6-A8C2-6EFE7E0AB60E}"/>
              </a:ext>
            </a:extLst>
          </p:cNvPr>
          <p:cNvSpPr txBox="1"/>
          <p:nvPr/>
        </p:nvSpPr>
        <p:spPr>
          <a:xfrm>
            <a:off x="3059072" y="397943"/>
            <a:ext cx="43837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Recycle Linked List</a:t>
            </a:r>
            <a:r>
              <a:rPr lang="ko-KR" altLang="en-US" sz="2400">
                <a:solidFill>
                  <a:schemeClr val="bg1"/>
                </a:solidFill>
              </a:rPr>
              <a:t>의 동작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730495" y="1184271"/>
            <a:ext cx="10685290" cy="327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8E28D-B9D0-407A-B054-35CFB3FF3FC8}"/>
              </a:ext>
            </a:extLst>
          </p:cNvPr>
          <p:cNvSpPr/>
          <p:nvPr/>
        </p:nvSpPr>
        <p:spPr>
          <a:xfrm>
            <a:off x="616169" y="5001368"/>
            <a:ext cx="787327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EA587A-FEB6-4A9A-9F6A-757D65F753FA}"/>
              </a:ext>
            </a:extLst>
          </p:cNvPr>
          <p:cNvSpPr/>
          <p:nvPr/>
        </p:nvSpPr>
        <p:spPr>
          <a:xfrm>
            <a:off x="537338" y="5419427"/>
            <a:ext cx="760325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34">
            <a:extLst>
              <a:ext uri="{FF2B5EF4-FFF2-40B4-BE49-F238E27FC236}">
                <a16:creationId xmlns:a16="http://schemas.microsoft.com/office/drawing/2014/main" id="{40ED3561-ED94-4649-AB17-BEDDE4A8D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8183" y="1399982"/>
            <a:ext cx="2420106" cy="1219242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5C12A52-FE6D-4725-B787-49F81A70E144}"/>
              </a:ext>
            </a:extLst>
          </p:cNvPr>
          <p:cNvSpPr/>
          <p:nvPr/>
        </p:nvSpPr>
        <p:spPr>
          <a:xfrm rot="2700000">
            <a:off x="1864413" y="2936207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1265BF2-4D02-4AAB-8899-3A36D2D45431}"/>
              </a:ext>
            </a:extLst>
          </p:cNvPr>
          <p:cNvSpPr/>
          <p:nvPr/>
        </p:nvSpPr>
        <p:spPr>
          <a:xfrm>
            <a:off x="3575404" y="1963888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9639551-8CA6-4786-BC89-F869424CF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82950" y="2919038"/>
            <a:ext cx="1955454" cy="1464108"/>
          </a:xfrm>
          <a:prstGeom prst="rect">
            <a:avLst/>
          </a:prstGeom>
        </p:spPr>
      </p:pic>
      <p:pic>
        <p:nvPicPr>
          <p:cNvPr id="36" name="그림 34">
            <a:extLst>
              <a:ext uri="{FF2B5EF4-FFF2-40B4-BE49-F238E27FC236}">
                <a16:creationId xmlns:a16="http://schemas.microsoft.com/office/drawing/2014/main" id="{167A1427-4FB8-4181-A7DA-824F482DE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97287" y="1368528"/>
            <a:ext cx="1960418" cy="125069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44C319-DD85-42E0-90A0-78CD0ED9283A}"/>
              </a:ext>
            </a:extLst>
          </p:cNvPr>
          <p:cNvSpPr txBox="1"/>
          <p:nvPr/>
        </p:nvSpPr>
        <p:spPr>
          <a:xfrm>
            <a:off x="3494891" y="1599529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A58C8D-D604-4DA5-9954-70477EE25F72}"/>
              </a:ext>
            </a:extLst>
          </p:cNvPr>
          <p:cNvSpPr txBox="1"/>
          <p:nvPr/>
        </p:nvSpPr>
        <p:spPr>
          <a:xfrm>
            <a:off x="1783901" y="3170106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[2]</a:t>
            </a:r>
            <a:endParaRPr lang="ko-KR" altLang="en-US"/>
          </a:p>
        </p:txBody>
      </p:sp>
      <p:pic>
        <p:nvPicPr>
          <p:cNvPr id="50" name="그림 34">
            <a:extLst>
              <a:ext uri="{FF2B5EF4-FFF2-40B4-BE49-F238E27FC236}">
                <a16:creationId xmlns:a16="http://schemas.microsoft.com/office/drawing/2014/main" id="{B705B963-6388-41D0-91C2-649E7CE189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981762" y="1325745"/>
            <a:ext cx="1995712" cy="1504382"/>
          </a:xfrm>
          <a:prstGeom prst="rect">
            <a:avLst/>
          </a:prstGeom>
        </p:spPr>
      </p:pic>
      <p:pic>
        <p:nvPicPr>
          <p:cNvPr id="51" name="그림 34">
            <a:extLst>
              <a:ext uri="{FF2B5EF4-FFF2-40B4-BE49-F238E27FC236}">
                <a16:creationId xmlns:a16="http://schemas.microsoft.com/office/drawing/2014/main" id="{354F98CA-DD34-41CE-A6A7-BCC5CEA125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941110" y="2919038"/>
            <a:ext cx="2781326" cy="1278594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3561417-FF69-4021-973D-82EE5D8DE44F}"/>
              </a:ext>
            </a:extLst>
          </p:cNvPr>
          <p:cNvSpPr/>
          <p:nvPr/>
        </p:nvSpPr>
        <p:spPr>
          <a:xfrm>
            <a:off x="6416955" y="1963888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BE42807-E963-4E42-B39D-584625E69D44}"/>
              </a:ext>
            </a:extLst>
          </p:cNvPr>
          <p:cNvSpPr/>
          <p:nvPr/>
        </p:nvSpPr>
        <p:spPr>
          <a:xfrm>
            <a:off x="4474874" y="3460326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34">
            <a:extLst>
              <a:ext uri="{FF2B5EF4-FFF2-40B4-BE49-F238E27FC236}">
                <a16:creationId xmlns:a16="http://schemas.microsoft.com/office/drawing/2014/main" id="{C6DB678E-F407-4E44-AB14-6A615D8FA0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542356" y="2920359"/>
            <a:ext cx="2770288" cy="1278594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74BE9305-9476-4703-8CC6-FBD7E36FE73D}"/>
              </a:ext>
            </a:extLst>
          </p:cNvPr>
          <p:cNvSpPr/>
          <p:nvPr/>
        </p:nvSpPr>
        <p:spPr>
          <a:xfrm>
            <a:off x="7979618" y="3460326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411269" y="4531224"/>
            <a:ext cx="11529093" cy="2018420"/>
            <a:chOff x="7264851" y="4213023"/>
            <a:chExt cx="8760186" cy="201842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4213023"/>
              <a:ext cx="8725448" cy="2016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때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오동작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발생할 수 있는 상황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LFSP1(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대상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LFSP)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관련있는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의도된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관련없는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의도되지 않는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접근하고 해당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이와 같이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의도되지 않은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오동작을 방지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이후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증가시킨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유효성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검사합니다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4851" y="4215221"/>
              <a:ext cx="37418" cy="201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4F9517F-5D0E-4DD8-AC60-717645937838}"/>
              </a:ext>
            </a:extLst>
          </p:cNvPr>
          <p:cNvSpPr txBox="1"/>
          <p:nvPr/>
        </p:nvSpPr>
        <p:spPr>
          <a:xfrm>
            <a:off x="3059072" y="397943"/>
            <a:ext cx="525197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Recycle Linked List</a:t>
            </a:r>
            <a:r>
              <a:rPr lang="ko-KR" altLang="en-US" sz="2400">
                <a:solidFill>
                  <a:schemeClr val="bg1"/>
                </a:solidFill>
              </a:rPr>
              <a:t>만으로 안전할까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745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D46-CBF3-490A-AD4D-3B0D54D42598}"/>
              </a:ext>
            </a:extLst>
          </p:cNvPr>
          <p:cNvSpPr/>
          <p:nvPr/>
        </p:nvSpPr>
        <p:spPr>
          <a:xfrm>
            <a:off x="1534987" y="1184271"/>
            <a:ext cx="9076306" cy="327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8E28D-B9D0-407A-B054-35CFB3FF3FC8}"/>
              </a:ext>
            </a:extLst>
          </p:cNvPr>
          <p:cNvSpPr/>
          <p:nvPr/>
        </p:nvSpPr>
        <p:spPr>
          <a:xfrm>
            <a:off x="585104" y="4788982"/>
            <a:ext cx="1892281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A2B1F33-05B6-4D73-85AE-824B71BF3A08}"/>
              </a:ext>
            </a:extLst>
          </p:cNvPr>
          <p:cNvSpPr/>
          <p:nvPr/>
        </p:nvSpPr>
        <p:spPr>
          <a:xfrm>
            <a:off x="4968839" y="1916855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76BF54C-4FAD-4E86-9224-77A19CA98188}"/>
              </a:ext>
            </a:extLst>
          </p:cNvPr>
          <p:cNvSpPr/>
          <p:nvPr/>
        </p:nvSpPr>
        <p:spPr>
          <a:xfrm>
            <a:off x="6991661" y="3531500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6920179-A209-49CE-B579-9150B6B95279}"/>
              </a:ext>
            </a:extLst>
          </p:cNvPr>
          <p:cNvSpPr/>
          <p:nvPr/>
        </p:nvSpPr>
        <p:spPr>
          <a:xfrm>
            <a:off x="3194492" y="3536927"/>
            <a:ext cx="305556" cy="2400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34">
            <a:extLst>
              <a:ext uri="{FF2B5EF4-FFF2-40B4-BE49-F238E27FC236}">
                <a16:creationId xmlns:a16="http://schemas.microsoft.com/office/drawing/2014/main" id="{45CD420D-A31F-4A5E-9A73-BB893F19C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66560" y="1241871"/>
            <a:ext cx="3080345" cy="1421697"/>
          </a:xfrm>
          <a:prstGeom prst="rect">
            <a:avLst/>
          </a:prstGeom>
        </p:spPr>
      </p:pic>
      <p:pic>
        <p:nvPicPr>
          <p:cNvPr id="32" name="그림 34">
            <a:extLst>
              <a:ext uri="{FF2B5EF4-FFF2-40B4-BE49-F238E27FC236}">
                <a16:creationId xmlns:a16="http://schemas.microsoft.com/office/drawing/2014/main" id="{E3D2E846-EC2E-4986-B5D8-74EF1A147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496330" y="1241870"/>
            <a:ext cx="3080343" cy="1421697"/>
          </a:xfrm>
          <a:prstGeom prst="rect">
            <a:avLst/>
          </a:prstGeom>
        </p:spPr>
      </p:pic>
      <p:pic>
        <p:nvPicPr>
          <p:cNvPr id="37" name="그림 34">
            <a:extLst>
              <a:ext uri="{FF2B5EF4-FFF2-40B4-BE49-F238E27FC236}">
                <a16:creationId xmlns:a16="http://schemas.microsoft.com/office/drawing/2014/main" id="{1BE655D6-1258-4DF9-A740-B7A948B24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705683" y="2905651"/>
            <a:ext cx="3080343" cy="1416055"/>
          </a:xfrm>
          <a:prstGeom prst="rect">
            <a:avLst/>
          </a:prstGeom>
        </p:spPr>
      </p:pic>
      <p:pic>
        <p:nvPicPr>
          <p:cNvPr id="38" name="그림 34">
            <a:extLst>
              <a:ext uri="{FF2B5EF4-FFF2-40B4-BE49-F238E27FC236}">
                <a16:creationId xmlns:a16="http://schemas.microsoft.com/office/drawing/2014/main" id="{B2F30A5E-9A27-428A-9B7B-B80911434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404781" y="2917324"/>
            <a:ext cx="3080343" cy="142169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411269" y="4531224"/>
            <a:ext cx="11529093" cy="2018420"/>
            <a:chOff x="7264851" y="4213023"/>
            <a:chExt cx="8760186" cy="201842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4213023"/>
              <a:ext cx="8725448" cy="2016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대상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해당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여전히 참조하는지 확인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의도된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인지 검사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앞선 상황에서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확인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참조하지 않는다면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다른 스레드에 의해 수정되었음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(LFCB A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유효하지 않음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의미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경우에는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다시 감소시켜 처음의 상태로 돌아가 수정된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4851" y="4215221"/>
              <a:ext cx="37418" cy="201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D73A6E6-2330-48B3-BDD7-5232E67AE354}"/>
              </a:ext>
            </a:extLst>
          </p:cNvPr>
          <p:cNvSpPr txBox="1"/>
          <p:nvPr/>
        </p:nvSpPr>
        <p:spPr>
          <a:xfrm>
            <a:off x="3059072" y="397943"/>
            <a:ext cx="672288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유효성 검사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1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8E28D-B9D0-407A-B054-35CFB3FF3FC8}"/>
              </a:ext>
            </a:extLst>
          </p:cNvPr>
          <p:cNvSpPr/>
          <p:nvPr/>
        </p:nvSpPr>
        <p:spPr>
          <a:xfrm>
            <a:off x="4174756" y="5583992"/>
            <a:ext cx="968211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CD159F-623A-45EB-A006-4A17F997AD9B}"/>
              </a:ext>
            </a:extLst>
          </p:cNvPr>
          <p:cNvSpPr/>
          <p:nvPr/>
        </p:nvSpPr>
        <p:spPr>
          <a:xfrm>
            <a:off x="4164126" y="3923956"/>
            <a:ext cx="1822003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_x217717448">
            <a:extLst>
              <a:ext uri="{FF2B5EF4-FFF2-40B4-BE49-F238E27FC236}">
                <a16:creationId xmlns:a16="http://schemas.microsoft.com/office/drawing/2014/main" id="{9B3077AA-7C80-447D-96BA-100A9E27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3" y="1713170"/>
            <a:ext cx="3689906" cy="47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6E591B-1A1D-4F6F-B173-73E1CFB0D5BC}"/>
              </a:ext>
            </a:extLst>
          </p:cNvPr>
          <p:cNvSpPr txBox="1"/>
          <p:nvPr/>
        </p:nvSpPr>
        <p:spPr>
          <a:xfrm>
            <a:off x="2018206" y="2868374"/>
            <a:ext cx="148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accent2"/>
                </a:solidFill>
              </a:rPr>
              <a:t>// LFCB </a:t>
            </a:r>
            <a:r>
              <a:rPr lang="ko-KR" altLang="en-US" sz="1100" b="1">
                <a:solidFill>
                  <a:schemeClr val="accent2"/>
                </a:solidFill>
              </a:rPr>
              <a:t>유효성 검사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DC306-564C-4B5D-8C44-EF81713341E4}"/>
              </a:ext>
            </a:extLst>
          </p:cNvPr>
          <p:cNvSpPr/>
          <p:nvPr/>
        </p:nvSpPr>
        <p:spPr>
          <a:xfrm>
            <a:off x="4160176" y="1491984"/>
            <a:ext cx="2077945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EDE5EE-6A22-49BC-BBFB-D0406BF992B4}"/>
              </a:ext>
            </a:extLst>
          </p:cNvPr>
          <p:cNvGrpSpPr/>
          <p:nvPr/>
        </p:nvGrpSpPr>
        <p:grpSpPr>
          <a:xfrm>
            <a:off x="4001418" y="1355932"/>
            <a:ext cx="8038408" cy="2152976"/>
            <a:chOff x="7264855" y="3973245"/>
            <a:chExt cx="6107847" cy="2003267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2AE632C4-50D2-4939-934C-39C1280ECDB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987127"/>
              <a:ext cx="6073111" cy="19893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증가된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하거나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증가시키지 못한경우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pred(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증가시킬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add_use_count()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카운터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키고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유효한 경우에는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경우에는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함수를 재시도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D326A0F-98F5-4A11-8668-D57C185431E6}"/>
                </a:ext>
              </a:extLst>
            </p:cNvPr>
            <p:cNvSpPr/>
            <p:nvPr/>
          </p:nvSpPr>
          <p:spPr>
            <a:xfrm>
              <a:off x="7264855" y="3973245"/>
              <a:ext cx="34740" cy="2003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02665A-B704-4595-8B8B-5ED785AC6300}"/>
              </a:ext>
            </a:extLst>
          </p:cNvPr>
          <p:cNvGrpSpPr/>
          <p:nvPr/>
        </p:nvGrpSpPr>
        <p:grpSpPr>
          <a:xfrm>
            <a:off x="4001416" y="3809329"/>
            <a:ext cx="7896420" cy="1300561"/>
            <a:chOff x="7264854" y="3911854"/>
            <a:chExt cx="5999960" cy="950127"/>
          </a:xfrm>
        </p:grpSpPr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5512C4A6-4400-41C3-B2B4-EA0397784031}"/>
                </a:ext>
              </a:extLst>
            </p:cNvPr>
            <p:cNvSpPr txBox="1">
              <a:spLocks/>
            </p:cNvSpPr>
            <p:nvPr/>
          </p:nvSpPr>
          <p:spPr>
            <a:xfrm>
              <a:off x="7293791" y="3911854"/>
              <a:ext cx="5971023" cy="9501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카운터를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시킨 뒤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해당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반환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57995A9-8180-4DD8-8FEA-40027B96E97D}"/>
                </a:ext>
              </a:extLst>
            </p:cNvPr>
            <p:cNvSpPr/>
            <p:nvPr/>
          </p:nvSpPr>
          <p:spPr>
            <a:xfrm flipH="1">
              <a:off x="7264854" y="3912273"/>
              <a:ext cx="34739" cy="94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BA0C40-7F87-4E49-8C16-57373FD1D70E}"/>
              </a:ext>
            </a:extLst>
          </p:cNvPr>
          <p:cNvGrpSpPr/>
          <p:nvPr/>
        </p:nvGrpSpPr>
        <p:grpSpPr>
          <a:xfrm>
            <a:off x="4001415" y="5259348"/>
            <a:ext cx="7733743" cy="1299987"/>
            <a:chOff x="7270652" y="3911854"/>
            <a:chExt cx="5876353" cy="949708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8D47EF04-405C-4C51-9038-CF7BAEE0AEF1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11854"/>
              <a:ext cx="5847415" cy="9497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감소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감소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A909487-2C9D-4213-A850-E6A74A78FFD1}"/>
                </a:ext>
              </a:extLst>
            </p:cNvPr>
            <p:cNvSpPr/>
            <p:nvPr/>
          </p:nvSpPr>
          <p:spPr>
            <a:xfrm>
              <a:off x="7270652" y="3912276"/>
              <a:ext cx="34739" cy="948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FB526E0-7DE8-41A7-8BDA-C66C0274DC6E}"/>
              </a:ext>
            </a:extLst>
          </p:cNvPr>
          <p:cNvSpPr txBox="1"/>
          <p:nvPr/>
        </p:nvSpPr>
        <p:spPr>
          <a:xfrm>
            <a:off x="3059072" y="397943"/>
            <a:ext cx="441561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완성된 </a:t>
            </a:r>
            <a:r>
              <a:rPr lang="en-US" altLang="ko-KR" sz="2400">
                <a:solidFill>
                  <a:schemeClr val="bg1"/>
                </a:solidFill>
              </a:rPr>
              <a:t>Lock-Free shared_ptr 1</a:t>
            </a:r>
          </a:p>
        </p:txBody>
      </p:sp>
    </p:spTree>
    <p:extLst>
      <p:ext uri="{BB962C8B-B14F-4D97-AF65-F5344CB8AC3E}">
        <p14:creationId xmlns:p14="http://schemas.microsoft.com/office/powerpoint/2010/main" val="269868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EA587A-FEB6-4A9A-9F6A-757D65F753FA}"/>
              </a:ext>
            </a:extLst>
          </p:cNvPr>
          <p:cNvSpPr/>
          <p:nvPr/>
        </p:nvSpPr>
        <p:spPr>
          <a:xfrm>
            <a:off x="2392326" y="5627386"/>
            <a:ext cx="776466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363497" y="4333925"/>
            <a:ext cx="11529093" cy="2018420"/>
            <a:chOff x="7264851" y="4213023"/>
            <a:chExt cx="8760186" cy="201842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4213023"/>
              <a:ext cx="8725448" cy="2016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다음은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검사에서 발생할 수 있는 모든 상황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재사용되는 상황에서도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검사가 의도된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검사할 수 있음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보장할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A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T1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가리킨다고 가정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했을 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 모든 상황은 표와 같이 표현될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ret_ctr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curr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동일한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T1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가리키는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(6)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재사용되어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가리키는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유효합니다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4851" y="4215221"/>
              <a:ext cx="37418" cy="201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1AF69-FF91-4B2D-AECD-F55E8CD7EDC9}"/>
              </a:ext>
            </a:extLst>
          </p:cNvPr>
          <p:cNvSpPr/>
          <p:nvPr/>
        </p:nvSpPr>
        <p:spPr>
          <a:xfrm>
            <a:off x="1590455" y="1283464"/>
            <a:ext cx="9011089" cy="247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27844A69-37A8-4B73-8330-9EFBB7036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75456"/>
              </p:ext>
            </p:extLst>
          </p:nvPr>
        </p:nvGraphicFramePr>
        <p:xfrm>
          <a:off x="6126102" y="1326439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04DC6-B36D-48AB-9E46-F52EB49F660A}"/>
              </a:ext>
            </a:extLst>
          </p:cNvPr>
          <p:cNvCxnSpPr>
            <a:cxnSpLocks/>
          </p:cNvCxnSpPr>
          <p:nvPr/>
        </p:nvCxnSpPr>
        <p:spPr>
          <a:xfrm flipV="1">
            <a:off x="3542789" y="1514866"/>
            <a:ext cx="2583313" cy="40120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1B4A22-41CA-4C86-A983-72348075B9D2}"/>
              </a:ext>
            </a:extLst>
          </p:cNvPr>
          <p:cNvSpPr/>
          <p:nvPr/>
        </p:nvSpPr>
        <p:spPr>
          <a:xfrm>
            <a:off x="2767954" y="235954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25AED2A-94F6-4654-844B-6A146CA7338F}"/>
              </a:ext>
            </a:extLst>
          </p:cNvPr>
          <p:cNvCxnSpPr>
            <a:cxnSpLocks/>
          </p:cNvCxnSpPr>
          <p:nvPr/>
        </p:nvCxnSpPr>
        <p:spPr>
          <a:xfrm flipV="1">
            <a:off x="4006600" y="2407973"/>
            <a:ext cx="2119502" cy="39268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BDBFE3-E6B6-4CBE-A659-0DCD3D49E3BD}"/>
              </a:ext>
            </a:extLst>
          </p:cNvPr>
          <p:cNvSpPr/>
          <p:nvPr/>
        </p:nvSpPr>
        <p:spPr>
          <a:xfrm>
            <a:off x="2767954" y="255181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5FA9E3-F667-4BFC-9DCE-F7EDE757C3CD}"/>
              </a:ext>
            </a:extLst>
          </p:cNvPr>
          <p:cNvSpPr/>
          <p:nvPr/>
        </p:nvSpPr>
        <p:spPr>
          <a:xfrm>
            <a:off x="2922593" y="27316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16B7866-178B-42E1-B38C-9B03D0A5D339}"/>
              </a:ext>
            </a:extLst>
          </p:cNvPr>
          <p:cNvSpPr/>
          <p:nvPr/>
        </p:nvSpPr>
        <p:spPr>
          <a:xfrm>
            <a:off x="3542789" y="272861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2809F3-E289-4AD1-9584-30B209F5EA61}"/>
              </a:ext>
            </a:extLst>
          </p:cNvPr>
          <p:cNvSpPr/>
          <p:nvPr/>
        </p:nvSpPr>
        <p:spPr>
          <a:xfrm>
            <a:off x="2731593" y="1816756"/>
            <a:ext cx="417918" cy="174978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5B0CD7A-5028-47B4-8B73-5B58E9FC9CE7}"/>
              </a:ext>
            </a:extLst>
          </p:cNvPr>
          <p:cNvGrpSpPr/>
          <p:nvPr/>
        </p:nvGrpSpPr>
        <p:grpSpPr>
          <a:xfrm>
            <a:off x="1569189" y="1392268"/>
            <a:ext cx="5053578" cy="2308323"/>
            <a:chOff x="1913861" y="542261"/>
            <a:chExt cx="6096000" cy="33503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11A4DD-9635-4C27-8D7E-3FF3701DF5D9}"/>
                </a:ext>
              </a:extLst>
            </p:cNvPr>
            <p:cNvSpPr txBox="1"/>
            <p:nvPr/>
          </p:nvSpPr>
          <p:spPr>
            <a:xfrm>
              <a:off x="1913861" y="542261"/>
              <a:ext cx="6096000" cy="3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1: 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2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</a:t>
              </a:r>
              <a:r>
                <a:rPr lang="en-US" altLang="ko-KR" sz="1200" kern="0">
                  <a:latin typeface="맑은 고딕" panose="020B0503020000020004" pitchFamily="50" charset="-127"/>
                </a:rPr>
                <a:t>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3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4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5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6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7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8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9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10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11:	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12:	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9DCC68C-D9A5-423A-A92D-A7857883E699}"/>
                </a:ext>
              </a:extLst>
            </p:cNvPr>
            <p:cNvCxnSpPr>
              <a:cxnSpLocks/>
            </p:cNvCxnSpPr>
            <p:nvPr/>
          </p:nvCxnSpPr>
          <p:spPr>
            <a:xfrm>
              <a:off x="2059614" y="552893"/>
              <a:ext cx="4104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BCF282A-9063-41E6-AA53-E68B639ACC36}"/>
                </a:ext>
              </a:extLst>
            </p:cNvPr>
            <p:cNvCxnSpPr>
              <a:cxnSpLocks/>
            </p:cNvCxnSpPr>
            <p:nvPr/>
          </p:nvCxnSpPr>
          <p:spPr>
            <a:xfrm>
              <a:off x="2085267" y="3828636"/>
              <a:ext cx="40792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A5FBCD-9A1E-4F7B-BE74-EC479A56DFA4}"/>
              </a:ext>
            </a:extLst>
          </p:cNvPr>
          <p:cNvSpPr/>
          <p:nvPr/>
        </p:nvSpPr>
        <p:spPr>
          <a:xfrm>
            <a:off x="7887999" y="2959894"/>
            <a:ext cx="782132" cy="359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128A4D-9FDA-4982-921C-CD8587D815C8}"/>
              </a:ext>
            </a:extLst>
          </p:cNvPr>
          <p:cNvSpPr/>
          <p:nvPr/>
        </p:nvSpPr>
        <p:spPr>
          <a:xfrm>
            <a:off x="8686800" y="3332307"/>
            <a:ext cx="454819" cy="35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34D93-0EA9-4865-80B0-E3C747A34AC6}"/>
              </a:ext>
            </a:extLst>
          </p:cNvPr>
          <p:cNvSpPr/>
          <p:nvPr/>
        </p:nvSpPr>
        <p:spPr>
          <a:xfrm>
            <a:off x="9158706" y="3332307"/>
            <a:ext cx="472316" cy="35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3C676467-ADB5-4D39-AD39-6E2860D52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32887"/>
              </p:ext>
            </p:extLst>
          </p:nvPr>
        </p:nvGraphicFramePr>
        <p:xfrm>
          <a:off x="6126102" y="2211722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32C8B30-A445-423F-81B8-80E6E54C03C1}"/>
              </a:ext>
            </a:extLst>
          </p:cNvPr>
          <p:cNvSpPr txBox="1"/>
          <p:nvPr/>
        </p:nvSpPr>
        <p:spPr>
          <a:xfrm>
            <a:off x="3059072" y="397943"/>
            <a:ext cx="696743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유효성 검사는 정확할까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228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동기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실험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47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8E28D-B9D0-407A-B054-35CFB3FF3FC8}"/>
              </a:ext>
            </a:extLst>
          </p:cNvPr>
          <p:cNvSpPr/>
          <p:nvPr/>
        </p:nvSpPr>
        <p:spPr>
          <a:xfrm>
            <a:off x="8782806" y="4987060"/>
            <a:ext cx="1768607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EA587A-FEB6-4A9A-9F6A-757D65F753FA}"/>
              </a:ext>
            </a:extLst>
          </p:cNvPr>
          <p:cNvSpPr/>
          <p:nvPr/>
        </p:nvSpPr>
        <p:spPr>
          <a:xfrm>
            <a:off x="584791" y="4565650"/>
            <a:ext cx="2594343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363497" y="4333925"/>
            <a:ext cx="11529093" cy="2018420"/>
            <a:chOff x="7264851" y="4213023"/>
            <a:chExt cx="8760186" cy="201842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4213023"/>
              <a:ext cx="8725448" cy="2016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선행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red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선행되는 경우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이상의 카운터를 가져 재사용될 수 없기 때문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가리킨 이후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대상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가리키고 있으므로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의도된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유효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것을 알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4851" y="4215221"/>
              <a:ext cx="37418" cy="201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F52F3-E182-4CB9-8E5F-5079F9029F01}"/>
              </a:ext>
            </a:extLst>
          </p:cNvPr>
          <p:cNvSpPr/>
          <p:nvPr/>
        </p:nvSpPr>
        <p:spPr>
          <a:xfrm>
            <a:off x="1590455" y="1283464"/>
            <a:ext cx="9011089" cy="247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C6BF3962-78F2-4B96-BFBE-7C510D581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75456"/>
              </p:ext>
            </p:extLst>
          </p:nvPr>
        </p:nvGraphicFramePr>
        <p:xfrm>
          <a:off x="6126102" y="1326439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0BB902-A323-4189-9034-7AF7A2769AFD}"/>
              </a:ext>
            </a:extLst>
          </p:cNvPr>
          <p:cNvCxnSpPr>
            <a:cxnSpLocks/>
          </p:cNvCxnSpPr>
          <p:nvPr/>
        </p:nvCxnSpPr>
        <p:spPr>
          <a:xfrm flipV="1">
            <a:off x="3542789" y="1514866"/>
            <a:ext cx="2583313" cy="40120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33873-3E1A-4AE7-BD5E-C81AB05216E2}"/>
              </a:ext>
            </a:extLst>
          </p:cNvPr>
          <p:cNvSpPr/>
          <p:nvPr/>
        </p:nvSpPr>
        <p:spPr>
          <a:xfrm>
            <a:off x="2767954" y="235954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434BCA-4533-4BE5-B941-F3FAF5AC1BDB}"/>
              </a:ext>
            </a:extLst>
          </p:cNvPr>
          <p:cNvCxnSpPr>
            <a:cxnSpLocks/>
          </p:cNvCxnSpPr>
          <p:nvPr/>
        </p:nvCxnSpPr>
        <p:spPr>
          <a:xfrm flipV="1">
            <a:off x="4006600" y="2407973"/>
            <a:ext cx="2119502" cy="39268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84FF54-4D0A-4C29-89AB-461006C4317D}"/>
              </a:ext>
            </a:extLst>
          </p:cNvPr>
          <p:cNvSpPr/>
          <p:nvPr/>
        </p:nvSpPr>
        <p:spPr>
          <a:xfrm>
            <a:off x="2767954" y="255181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D3B1D7-001F-42C7-8D7A-508EA54507EF}"/>
              </a:ext>
            </a:extLst>
          </p:cNvPr>
          <p:cNvSpPr/>
          <p:nvPr/>
        </p:nvSpPr>
        <p:spPr>
          <a:xfrm>
            <a:off x="2922593" y="27316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C405C5-858E-4A96-8E90-85EC2F7E4FD8}"/>
              </a:ext>
            </a:extLst>
          </p:cNvPr>
          <p:cNvSpPr/>
          <p:nvPr/>
        </p:nvSpPr>
        <p:spPr>
          <a:xfrm>
            <a:off x="3542789" y="272861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735CF8-CDE5-4F61-974D-74D4CC2A4852}"/>
              </a:ext>
            </a:extLst>
          </p:cNvPr>
          <p:cNvSpPr/>
          <p:nvPr/>
        </p:nvSpPr>
        <p:spPr>
          <a:xfrm>
            <a:off x="2731593" y="1816756"/>
            <a:ext cx="417918" cy="174978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B774E5-1FB1-4C57-95FE-9A1B46E6B3AB}"/>
              </a:ext>
            </a:extLst>
          </p:cNvPr>
          <p:cNvGrpSpPr/>
          <p:nvPr/>
        </p:nvGrpSpPr>
        <p:grpSpPr>
          <a:xfrm>
            <a:off x="1569189" y="1392268"/>
            <a:ext cx="5053578" cy="2308323"/>
            <a:chOff x="1913861" y="542261"/>
            <a:chExt cx="6096000" cy="335036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E382D9-8FDC-4181-996E-50886E2EC189}"/>
                </a:ext>
              </a:extLst>
            </p:cNvPr>
            <p:cNvSpPr txBox="1"/>
            <p:nvPr/>
          </p:nvSpPr>
          <p:spPr>
            <a:xfrm>
              <a:off x="1913861" y="542261"/>
              <a:ext cx="6096000" cy="3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1: 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2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</a:t>
              </a:r>
              <a:r>
                <a:rPr lang="en-US" altLang="ko-KR" sz="1200" kern="0">
                  <a:latin typeface="맑은 고딕" panose="020B0503020000020004" pitchFamily="50" charset="-127"/>
                </a:rPr>
                <a:t>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3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4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5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6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7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8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9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10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	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11:	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12:	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91E2B1-3706-4446-8591-D0A878F1C8E7}"/>
                </a:ext>
              </a:extLst>
            </p:cNvPr>
            <p:cNvCxnSpPr>
              <a:cxnSpLocks/>
            </p:cNvCxnSpPr>
            <p:nvPr/>
          </p:nvCxnSpPr>
          <p:spPr>
            <a:xfrm>
              <a:off x="2059614" y="552893"/>
              <a:ext cx="4104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B443386-FF67-48F6-9420-691AD1421E7D}"/>
                </a:ext>
              </a:extLst>
            </p:cNvPr>
            <p:cNvCxnSpPr>
              <a:cxnSpLocks/>
            </p:cNvCxnSpPr>
            <p:nvPr/>
          </p:nvCxnSpPr>
          <p:spPr>
            <a:xfrm>
              <a:off x="2085267" y="3828636"/>
              <a:ext cx="40792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96F385-EF8D-41C5-AB40-CB9A8E57E82B}"/>
              </a:ext>
            </a:extLst>
          </p:cNvPr>
          <p:cNvSpPr/>
          <p:nvPr/>
        </p:nvSpPr>
        <p:spPr>
          <a:xfrm>
            <a:off x="7887999" y="2959894"/>
            <a:ext cx="782132" cy="359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C069CE-CFF6-48A3-AE6C-15492F2EF1E3}"/>
              </a:ext>
            </a:extLst>
          </p:cNvPr>
          <p:cNvSpPr/>
          <p:nvPr/>
        </p:nvSpPr>
        <p:spPr>
          <a:xfrm>
            <a:off x="8686800" y="3332307"/>
            <a:ext cx="454819" cy="35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87703A-E398-414B-99F4-311C62FA03CD}"/>
              </a:ext>
            </a:extLst>
          </p:cNvPr>
          <p:cNvSpPr/>
          <p:nvPr/>
        </p:nvSpPr>
        <p:spPr>
          <a:xfrm>
            <a:off x="9158706" y="3332307"/>
            <a:ext cx="472316" cy="35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b="1" kern="10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6C9CE905-3ED5-4693-BCFB-DBC75A34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32887"/>
              </p:ext>
            </p:extLst>
          </p:nvPr>
        </p:nvGraphicFramePr>
        <p:xfrm>
          <a:off x="6126102" y="2211722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B4B376F-7C87-44F4-B0A4-00F24DB3545D}"/>
              </a:ext>
            </a:extLst>
          </p:cNvPr>
          <p:cNvSpPr txBox="1"/>
          <p:nvPr/>
        </p:nvSpPr>
        <p:spPr>
          <a:xfrm>
            <a:off x="3059072" y="397943"/>
            <a:ext cx="629533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유효성 검사의 증명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5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CD159F-623A-45EB-A006-4A17F997AD9B}"/>
              </a:ext>
            </a:extLst>
          </p:cNvPr>
          <p:cNvSpPr/>
          <p:nvPr/>
        </p:nvSpPr>
        <p:spPr>
          <a:xfrm>
            <a:off x="4536103" y="2309722"/>
            <a:ext cx="1822166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586E0A-47D4-4D2D-87AD-4448D472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75" y="1218755"/>
            <a:ext cx="3765683" cy="532933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3F99B31-DA74-4869-B2A9-4CE76F5A312D}"/>
              </a:ext>
            </a:extLst>
          </p:cNvPr>
          <p:cNvGrpSpPr/>
          <p:nvPr/>
        </p:nvGrpSpPr>
        <p:grpSpPr>
          <a:xfrm>
            <a:off x="4348113" y="2058996"/>
            <a:ext cx="7670631" cy="3653317"/>
            <a:chOff x="7262220" y="3275240"/>
            <a:chExt cx="5766838" cy="3399279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0A8BB7B-C7AB-4940-809E-3D036373723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275240"/>
              <a:ext cx="5729467" cy="33951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operator=(LFSP)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오버로딩 함수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함수는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targ(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변경할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ctr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pred(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원본 객체의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실행됩니다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가장 처음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target(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대상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LFSP)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호출해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재사용되지 않도록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시킨 이후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동일한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수정을 생략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(6-8, 18-19)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불필요한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생략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다른 스레드에 의해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수정되어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실패한 경우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호출한 뒤 다시 시도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31CA642-F1E0-4495-A438-C2836302047E}"/>
                </a:ext>
              </a:extLst>
            </p:cNvPr>
            <p:cNvSpPr/>
            <p:nvPr/>
          </p:nvSpPr>
          <p:spPr>
            <a:xfrm>
              <a:off x="7262220" y="3275240"/>
              <a:ext cx="40010" cy="3399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3EE931-BAB4-4CA9-919C-D150A4E24D4C}"/>
              </a:ext>
            </a:extLst>
          </p:cNvPr>
          <p:cNvSpPr txBox="1"/>
          <p:nvPr/>
        </p:nvSpPr>
        <p:spPr>
          <a:xfrm>
            <a:off x="3059072" y="397943"/>
            <a:ext cx="455384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완성된 </a:t>
            </a:r>
            <a:r>
              <a:rPr lang="en-US" altLang="ko-KR" sz="2400">
                <a:solidFill>
                  <a:schemeClr val="bg1"/>
                </a:solidFill>
              </a:rPr>
              <a:t>Lock-Free shared_ptr 2</a:t>
            </a:r>
          </a:p>
        </p:txBody>
      </p:sp>
    </p:spTree>
    <p:extLst>
      <p:ext uri="{BB962C8B-B14F-4D97-AF65-F5344CB8AC3E}">
        <p14:creationId xmlns:p14="http://schemas.microsoft.com/office/powerpoint/2010/main" val="316259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동기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</a:rPr>
              <a:t>실험</a:t>
            </a:r>
            <a:endParaRPr lang="en-US" altLang="ko-KR" sz="32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6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D3894B-A504-48B2-8997-C0AC31E2FD9E}"/>
              </a:ext>
            </a:extLst>
          </p:cNvPr>
          <p:cNvSpPr/>
          <p:nvPr/>
        </p:nvSpPr>
        <p:spPr>
          <a:xfrm>
            <a:off x="3740149" y="1948185"/>
            <a:ext cx="7676707" cy="90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64ACC92-E463-49ED-8D88-F9A58618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44823"/>
              </p:ext>
            </p:extLst>
          </p:nvPr>
        </p:nvGraphicFramePr>
        <p:xfrm>
          <a:off x="3838378" y="2060768"/>
          <a:ext cx="7502291" cy="676148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Lock-Free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6E9B112-C918-4837-8C15-59ED04A64C71}"/>
              </a:ext>
            </a:extLst>
          </p:cNvPr>
          <p:cNvSpPr txBox="1"/>
          <p:nvPr/>
        </p:nvSpPr>
        <p:spPr>
          <a:xfrm>
            <a:off x="3264416" y="3276501"/>
            <a:ext cx="862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&lt;</a:t>
            </a:r>
            <a:r>
              <a:rPr lang="ko-KR" altLang="en-US" sz="1600">
                <a:solidFill>
                  <a:schemeClr val="bg1"/>
                </a:solidFill>
              </a:rPr>
              <a:t>성능 측정 방법</a:t>
            </a:r>
            <a:r>
              <a:rPr lang="en-US" altLang="ko-KR" sz="160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AutoNum type="arabicParenR"/>
            </a:pPr>
            <a:r>
              <a:rPr lang="en-US" altLang="ko-KR" sz="1600">
                <a:solidFill>
                  <a:schemeClr val="bg1"/>
                </a:solidFill>
              </a:rPr>
              <a:t>0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r>
              <a:rPr lang="ko-KR" altLang="en-US" sz="1600">
                <a:solidFill>
                  <a:schemeClr val="bg1"/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삭제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검색 중 하나의 메소드를 실행한다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	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(L</a:t>
            </a:r>
            <a:r>
              <a:rPr lang="ko-KR" altLang="en-US" sz="1600">
                <a:solidFill>
                  <a:schemeClr val="bg1"/>
                </a:solidFill>
              </a:rPr>
              <a:t>은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최대 길이이며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1"/>
                </a:solidFill>
              </a:rPr>
              <a:t>1/3</a:t>
            </a:r>
            <a:r>
              <a:rPr lang="ko-KR" altLang="en-US" sz="1600">
                <a:solidFill>
                  <a:schemeClr val="bg1"/>
                </a:solidFill>
              </a:rPr>
              <a:t>이다</a:t>
            </a:r>
            <a:r>
              <a:rPr lang="en-US" altLang="ko-KR" sz="1600">
                <a:solidFill>
                  <a:schemeClr val="bg1"/>
                </a:solidFill>
              </a:rPr>
              <a:t>.)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2) 1)</a:t>
            </a:r>
            <a:r>
              <a:rPr lang="ko-KR" altLang="en-US" sz="1600">
                <a:solidFill>
                  <a:schemeClr val="bg1"/>
                </a:solidFill>
              </a:rPr>
              <a:t>의 동작을 </a:t>
            </a:r>
            <a:r>
              <a:rPr lang="en-US" altLang="ko-KR" sz="1600">
                <a:solidFill>
                  <a:schemeClr val="bg1"/>
                </a:solidFill>
              </a:rPr>
              <a:t>1,000,000</a:t>
            </a:r>
            <a:r>
              <a:rPr lang="ko-KR" altLang="en-US" sz="1600">
                <a:solidFill>
                  <a:schemeClr val="bg1"/>
                </a:solidFill>
              </a:rPr>
              <a:t>번 실행한다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3) </a:t>
            </a:r>
            <a:r>
              <a:rPr lang="ko-KR" altLang="en-US" sz="1600">
                <a:solidFill>
                  <a:schemeClr val="bg1"/>
                </a:solidFill>
              </a:rPr>
              <a:t>위의 과정을 스레드의 수를 늘려가며 실행하고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실행 소요 시간을 측정한다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363502" y="4997883"/>
            <a:ext cx="11529088" cy="1462174"/>
            <a:chOff x="7266194" y="4494193"/>
            <a:chExt cx="8758843" cy="1462174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4494193"/>
              <a:ext cx="8725448" cy="1462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측정을 위해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“The Art of Multiprocessor Programming Revised Reprint”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게으른 동기화 연결리스트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(laZy Synchronization Linked list: ZSL)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표와 같이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 종류의 포인터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구현하였고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성능을 측정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6194" y="4496391"/>
              <a:ext cx="34734" cy="14538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A92A78-C316-4132-9F9E-DC21A77AAE43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1BCC192-04F6-480B-A6BA-D9B211696C9E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FF25A59-D306-4F98-93FE-238CEF68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7F3A60-AE0A-4CBC-A8CC-5C16097486EC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실험 방법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8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D160463-8E56-42C5-8C3B-B77DC7EA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6763"/>
              </p:ext>
            </p:extLst>
          </p:nvPr>
        </p:nvGraphicFramePr>
        <p:xfrm>
          <a:off x="2265461" y="1071147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68C02AF-FC0D-4F1C-8E92-2E7AD4B6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4" y="2243683"/>
            <a:ext cx="6682701" cy="2108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6A7B3-C51B-4744-ADC7-DF661CC02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89" y="1071146"/>
            <a:ext cx="3858675" cy="32810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45827-B93F-4A08-BF22-C88FB287DAC7}"/>
              </a:ext>
            </a:extLst>
          </p:cNvPr>
          <p:cNvSpPr/>
          <p:nvPr/>
        </p:nvSpPr>
        <p:spPr>
          <a:xfrm>
            <a:off x="1622157" y="5631385"/>
            <a:ext cx="928950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363497" y="4557218"/>
            <a:ext cx="11576865" cy="2018420"/>
            <a:chOff x="7264851" y="4213023"/>
            <a:chExt cx="8796485" cy="201842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4213023"/>
              <a:ext cx="8761747" cy="2016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수와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(L)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다른 환경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성능을 측정하였으며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길이가 짧고 스레드 수가 많을수록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사이의 경쟁이 높아지는 것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경쟁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 Short &gt; Balance &gt; Long)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 결과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 비례하게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완만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 Domain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급격하게 성능이 향상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최대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최대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보였습니다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4851" y="4215221"/>
              <a:ext cx="37418" cy="201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E32527-B913-4B8C-A0DB-535B8EC23AD1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실험 결과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3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05 | </a:t>
            </a:r>
            <a:r>
              <a:rPr lang="ko-KR" altLang="en-US" sz="2400">
                <a:solidFill>
                  <a:schemeClr val="bg1"/>
                </a:solidFill>
              </a:rPr>
              <a:t>결론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30A6B3-AD33-4D12-B126-67793B59AA9E}"/>
              </a:ext>
            </a:extLst>
          </p:cNvPr>
          <p:cNvSpPr/>
          <p:nvPr/>
        </p:nvSpPr>
        <p:spPr>
          <a:xfrm>
            <a:off x="570670" y="5173858"/>
            <a:ext cx="3574397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F030B5-68D0-4E3C-AA20-AED7CC1F54A3}"/>
              </a:ext>
            </a:extLst>
          </p:cNvPr>
          <p:cNvSpPr/>
          <p:nvPr/>
        </p:nvSpPr>
        <p:spPr>
          <a:xfrm>
            <a:off x="570669" y="1477257"/>
            <a:ext cx="3269812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363497" y="1282152"/>
            <a:ext cx="11573339" cy="5156540"/>
            <a:chOff x="7267530" y="1074903"/>
            <a:chExt cx="8793806" cy="5156540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89" y="1074903"/>
              <a:ext cx="8761747" cy="5154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멀티스레드에서 안전하지 않기 때문에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함수나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atomic_shared_ptr/atomic_weak_ptr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mutex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이용하는 이러한 방법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convoying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현상 등의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알고리즘의 문제점으로 인해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E100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낮은 성능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사용하기에 적합하지 않습니다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shared_ptr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 이용하기 위해 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atomic_shared_ptr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구매하거나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C++20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하는 제약이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쉽게 사용할 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자세한 내용은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“C++11 </a:t>
              </a:r>
              <a:r>
                <a:rPr lang="ko-KR" altLang="en-US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프로그래밍을 위한 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구현</a:t>
              </a:r>
              <a:r>
                <a:rPr lang="en-US" altLang="ko-KR" sz="1800" kern="100">
                  <a:solidFill>
                    <a:schemeClr val="accent2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”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		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한국게임학회 논문지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21.2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월호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>
              <a:off x="7267530" y="1077101"/>
              <a:ext cx="34739" cy="5154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8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238BF-7446-441A-B4AC-3DE25D495F88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01 | </a:t>
            </a:r>
            <a:r>
              <a:rPr lang="ko-KR" altLang="en-US" sz="2400">
                <a:solidFill>
                  <a:schemeClr val="bg1"/>
                </a:solidFill>
              </a:rPr>
              <a:t>발표자 소개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8EADED-B2B4-4783-AEA2-D936DE7B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345DA-AA6F-4643-B06F-E22DD28946CE}"/>
              </a:ext>
            </a:extLst>
          </p:cNvPr>
          <p:cNvSpPr txBox="1"/>
          <p:nvPr/>
        </p:nvSpPr>
        <p:spPr>
          <a:xfrm>
            <a:off x="3814091" y="2091471"/>
            <a:ext cx="7883487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rgbClr val="FFE100"/>
                </a:solidFill>
              </a:rPr>
              <a:t>2014 ~ </a:t>
            </a:r>
            <a:r>
              <a:rPr lang="ko-KR" altLang="en-US" sz="2800">
                <a:solidFill>
                  <a:srgbClr val="FFE100"/>
                </a:solidFill>
              </a:rPr>
              <a:t>현재</a:t>
            </a:r>
          </a:p>
          <a:p>
            <a:pPr algn="ctr"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</a:rPr>
              <a:t>한국산업기술대학교 게임공학부 학사과정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268BD-D90E-4C8F-A8C4-ABCAFC33CBAD}"/>
              </a:ext>
            </a:extLst>
          </p:cNvPr>
          <p:cNvSpPr txBox="1"/>
          <p:nvPr/>
        </p:nvSpPr>
        <p:spPr>
          <a:xfrm>
            <a:off x="6788187" y="3999010"/>
            <a:ext cx="193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E100"/>
                </a:solidFill>
              </a:rPr>
              <a:t>관심 분야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10B11-C3FD-4043-9C2E-A78D0D14DFFD}"/>
              </a:ext>
            </a:extLst>
          </p:cNvPr>
          <p:cNvSpPr txBox="1"/>
          <p:nvPr/>
        </p:nvSpPr>
        <p:spPr>
          <a:xfrm>
            <a:off x="3814091" y="4762460"/>
            <a:ext cx="788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게임 서버 프로그래밍 </a:t>
            </a:r>
            <a:r>
              <a:rPr lang="en-US" altLang="ko-KR" sz="2800">
                <a:solidFill>
                  <a:schemeClr val="bg1"/>
                </a:solidFill>
              </a:rPr>
              <a:t>&amp; </a:t>
            </a:r>
            <a:r>
              <a:rPr lang="ko-KR" altLang="en-US" sz="2800">
                <a:solidFill>
                  <a:schemeClr val="bg1"/>
                </a:solidFill>
              </a:rPr>
              <a:t>멀티스레드 프로그래밍</a:t>
            </a:r>
          </a:p>
        </p:txBody>
      </p:sp>
      <p:pic>
        <p:nvPicPr>
          <p:cNvPr id="14" name="그림 13" descr="사람, 젊은, 소년, 가장이(가) 표시된 사진&#10;&#10;자동 생성된 설명">
            <a:extLst>
              <a:ext uri="{FF2B5EF4-FFF2-40B4-BE49-F238E27FC236}">
                <a16:creationId xmlns:a16="http://schemas.microsoft.com/office/drawing/2014/main" id="{50E8EA89-DFB0-4712-BE4E-19E7769B5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8" y="1904379"/>
            <a:ext cx="269557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>
                <a:solidFill>
                  <a:schemeClr val="bg1"/>
                </a:solidFill>
              </a:rPr>
              <a:t>동기</a:t>
            </a:r>
            <a:endParaRPr lang="en-US" altLang="ko-KR" sz="32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실험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9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779638-F3FF-4CCC-AFA8-8F75B95564AB}"/>
              </a:ext>
            </a:extLst>
          </p:cNvPr>
          <p:cNvSpPr txBox="1"/>
          <p:nvPr/>
        </p:nvSpPr>
        <p:spPr>
          <a:xfrm>
            <a:off x="2452489" y="5738326"/>
            <a:ext cx="7287020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멀티스레드 프로그램의 동적 메모리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2E685-9942-4D3E-AB02-59ACDFDE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43" y="1426007"/>
            <a:ext cx="5263460" cy="2058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E8446-71F3-497E-9791-C86339374C33}"/>
              </a:ext>
            </a:extLst>
          </p:cNvPr>
          <p:cNvSpPr txBox="1"/>
          <p:nvPr/>
        </p:nvSpPr>
        <p:spPr>
          <a:xfrm>
            <a:off x="6419143" y="3526686"/>
            <a:ext cx="526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C++11 </a:t>
            </a:r>
            <a:r>
              <a:rPr lang="en-US" altLang="ko-KR" sz="2800">
                <a:solidFill>
                  <a:srgbClr val="FFE100"/>
                </a:solidFill>
              </a:rPr>
              <a:t>shared_ptr</a:t>
            </a:r>
            <a:r>
              <a:rPr lang="en-US" altLang="ko-KR" sz="2800">
                <a:solidFill>
                  <a:schemeClr val="bg1"/>
                </a:solidFill>
              </a:rPr>
              <a:t>(weak_ptr)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92B78-7036-4E6D-A8DC-C426F0AAE5A1}"/>
              </a:ext>
            </a:extLst>
          </p:cNvPr>
          <p:cNvSpPr txBox="1"/>
          <p:nvPr/>
        </p:nvSpPr>
        <p:spPr>
          <a:xfrm>
            <a:off x="7405423" y="4132132"/>
            <a:ext cx="3130402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동적 메모리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2AA8A4-3C21-4A7D-8F18-B30F26ABA746}"/>
              </a:ext>
            </a:extLst>
          </p:cNvPr>
          <p:cNvSpPr/>
          <p:nvPr/>
        </p:nvSpPr>
        <p:spPr>
          <a:xfrm>
            <a:off x="509396" y="1429070"/>
            <a:ext cx="5265146" cy="2058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Multithread Program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EAFEB-6445-46A4-84C8-B42121204FBD}"/>
              </a:ext>
            </a:extLst>
          </p:cNvPr>
          <p:cNvSpPr txBox="1"/>
          <p:nvPr/>
        </p:nvSpPr>
        <p:spPr>
          <a:xfrm>
            <a:off x="861996" y="2091749"/>
            <a:ext cx="120606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A</a:t>
            </a:r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1722940-A7D7-4D84-8DE4-346FA714AF66}"/>
              </a:ext>
            </a:extLst>
          </p:cNvPr>
          <p:cNvSpPr/>
          <p:nvPr/>
        </p:nvSpPr>
        <p:spPr>
          <a:xfrm>
            <a:off x="1147530" y="2584744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64F56-B30B-457B-B5F8-03D49C31CC66}"/>
              </a:ext>
            </a:extLst>
          </p:cNvPr>
          <p:cNvSpPr/>
          <p:nvPr/>
        </p:nvSpPr>
        <p:spPr>
          <a:xfrm>
            <a:off x="861997" y="2458914"/>
            <a:ext cx="120606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2859C-8A7B-4D05-B46E-DB9C0C7882E7}"/>
              </a:ext>
            </a:extLst>
          </p:cNvPr>
          <p:cNvSpPr/>
          <p:nvPr/>
        </p:nvSpPr>
        <p:spPr>
          <a:xfrm>
            <a:off x="614942" y="1547522"/>
            <a:ext cx="5074920" cy="185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016C9-435C-4961-A57B-55B2350CFE65}"/>
              </a:ext>
            </a:extLst>
          </p:cNvPr>
          <p:cNvSpPr txBox="1"/>
          <p:nvPr/>
        </p:nvSpPr>
        <p:spPr>
          <a:xfrm>
            <a:off x="2458651" y="2089582"/>
            <a:ext cx="121241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B</a:t>
            </a:r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2937DE-2238-4EA7-A4B6-FB68914340E4}"/>
              </a:ext>
            </a:extLst>
          </p:cNvPr>
          <p:cNvSpPr/>
          <p:nvPr/>
        </p:nvSpPr>
        <p:spPr>
          <a:xfrm>
            <a:off x="2744184" y="25825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C6FB4E-81D3-49BD-9B49-135CE7AAA343}"/>
              </a:ext>
            </a:extLst>
          </p:cNvPr>
          <p:cNvSpPr/>
          <p:nvPr/>
        </p:nvSpPr>
        <p:spPr>
          <a:xfrm>
            <a:off x="2458650" y="2456747"/>
            <a:ext cx="121241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B2AB0-529F-4185-A0B2-BD9D75655651}"/>
              </a:ext>
            </a:extLst>
          </p:cNvPr>
          <p:cNvSpPr txBox="1"/>
          <p:nvPr/>
        </p:nvSpPr>
        <p:spPr>
          <a:xfrm>
            <a:off x="4046809" y="2089582"/>
            <a:ext cx="121241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Thread C</a:t>
            </a:r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B678DB0F-F45F-4187-95B9-D01FC2A62210}"/>
              </a:ext>
            </a:extLst>
          </p:cNvPr>
          <p:cNvSpPr/>
          <p:nvPr/>
        </p:nvSpPr>
        <p:spPr>
          <a:xfrm>
            <a:off x="4338692" y="25825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C6D7F44-C095-43C2-9B24-1F288B18D715}"/>
              </a:ext>
            </a:extLst>
          </p:cNvPr>
          <p:cNvSpPr/>
          <p:nvPr/>
        </p:nvSpPr>
        <p:spPr>
          <a:xfrm>
            <a:off x="4046809" y="2456747"/>
            <a:ext cx="1212412" cy="6893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56DF0-12D9-41DB-A16C-5F7F1EA9641F}"/>
              </a:ext>
            </a:extLst>
          </p:cNvPr>
          <p:cNvSpPr txBox="1"/>
          <p:nvPr/>
        </p:nvSpPr>
        <p:spPr>
          <a:xfrm>
            <a:off x="509395" y="3528660"/>
            <a:ext cx="526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E100"/>
                </a:solidFill>
              </a:rPr>
              <a:t>멀티스레드</a:t>
            </a:r>
            <a:r>
              <a:rPr lang="ko-KR" altLang="en-US" sz="2800">
                <a:solidFill>
                  <a:schemeClr val="bg1"/>
                </a:solidFill>
              </a:rPr>
              <a:t> 프로그래밍 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3F4F5-1589-42FE-91D2-74577B7E5F90}"/>
              </a:ext>
            </a:extLst>
          </p:cNvPr>
          <p:cNvSpPr txBox="1"/>
          <p:nvPr/>
        </p:nvSpPr>
        <p:spPr>
          <a:xfrm>
            <a:off x="2163246" y="4137400"/>
            <a:ext cx="1957443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성능 향상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6360845-4A6A-4C87-B683-6AA363CF0AC7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 rot="16200000" flipH="1">
            <a:off x="4080130" y="3722457"/>
            <a:ext cx="1077706" cy="2954031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82EBF0E-240A-41FC-B16A-4707A985718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6991825" y="3759527"/>
            <a:ext cx="1082974" cy="2874625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266E2-3F9C-40EE-BCAA-902341E5E346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</p:spTree>
    <p:extLst>
      <p:ext uri="{BB962C8B-B14F-4D97-AF65-F5344CB8AC3E}">
        <p14:creationId xmlns:p14="http://schemas.microsoft.com/office/powerpoint/2010/main" val="420090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24691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문제는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6E7851-4D79-4F2B-BA50-5D7A1212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7" y="1199578"/>
            <a:ext cx="5673810" cy="20849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2C9621-2D38-479B-8E80-A2AA825A3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05" y="2820227"/>
            <a:ext cx="8614273" cy="9286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3B1C41-D237-484E-83AC-687B2DCAA7B3}"/>
              </a:ext>
            </a:extLst>
          </p:cNvPr>
          <p:cNvCxnSpPr>
            <a:cxnSpLocks/>
          </p:cNvCxnSpPr>
          <p:nvPr/>
        </p:nvCxnSpPr>
        <p:spPr>
          <a:xfrm>
            <a:off x="2174492" y="3372122"/>
            <a:ext cx="7032657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88D660-66C9-42E7-8A6E-1D78EEE77ADC}"/>
              </a:ext>
            </a:extLst>
          </p:cNvPr>
          <p:cNvCxnSpPr>
            <a:cxnSpLocks/>
          </p:cNvCxnSpPr>
          <p:nvPr/>
        </p:nvCxnSpPr>
        <p:spPr>
          <a:xfrm>
            <a:off x="932135" y="3546712"/>
            <a:ext cx="7993704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6C17CF-2304-4712-8B4E-43C5E1D1362D}"/>
              </a:ext>
            </a:extLst>
          </p:cNvPr>
          <p:cNvCxnSpPr>
            <a:cxnSpLocks/>
          </p:cNvCxnSpPr>
          <p:nvPr/>
        </p:nvCxnSpPr>
        <p:spPr>
          <a:xfrm>
            <a:off x="932135" y="3734266"/>
            <a:ext cx="4999945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59DF11-66D3-4731-970A-C3AA32F97282}"/>
              </a:ext>
            </a:extLst>
          </p:cNvPr>
          <p:cNvCxnSpPr>
            <a:cxnSpLocks/>
          </p:cNvCxnSpPr>
          <p:nvPr/>
        </p:nvCxnSpPr>
        <p:spPr>
          <a:xfrm>
            <a:off x="1836511" y="3727722"/>
            <a:ext cx="12575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B6CD636-C340-4E39-8236-055797A0D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6" y="4239950"/>
            <a:ext cx="5673809" cy="23525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E770E34-10D1-4366-92A3-05E6FA11F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28" y="5905511"/>
            <a:ext cx="8617750" cy="7559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B5267E-FD9E-4DC1-9D11-B852CFE0E4B3}"/>
              </a:ext>
            </a:extLst>
          </p:cNvPr>
          <p:cNvCxnSpPr>
            <a:cxnSpLocks/>
          </p:cNvCxnSpPr>
          <p:nvPr/>
        </p:nvCxnSpPr>
        <p:spPr>
          <a:xfrm>
            <a:off x="932135" y="6459103"/>
            <a:ext cx="4373512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65B964-A4CB-40CB-94F7-82B795CA32D4}"/>
              </a:ext>
            </a:extLst>
          </p:cNvPr>
          <p:cNvCxnSpPr>
            <a:cxnSpLocks/>
          </p:cNvCxnSpPr>
          <p:nvPr/>
        </p:nvCxnSpPr>
        <p:spPr>
          <a:xfrm>
            <a:off x="4589193" y="6453778"/>
            <a:ext cx="67268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3F2945-6DFB-4A26-84FE-F09B49B04CF6}"/>
              </a:ext>
            </a:extLst>
          </p:cNvPr>
          <p:cNvSpPr/>
          <p:nvPr/>
        </p:nvSpPr>
        <p:spPr>
          <a:xfrm>
            <a:off x="6988339" y="1465857"/>
            <a:ext cx="1520576" cy="39480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277E6-09EF-4345-A56C-7D706474D338}"/>
              </a:ext>
            </a:extLst>
          </p:cNvPr>
          <p:cNvSpPr txBox="1"/>
          <p:nvPr/>
        </p:nvSpPr>
        <p:spPr>
          <a:xfrm>
            <a:off x="6400804" y="1445309"/>
            <a:ext cx="524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shared_ptr</a:t>
            </a:r>
            <a:r>
              <a:rPr lang="ko-KR" altLang="en-US" sz="2400">
                <a:solidFill>
                  <a:schemeClr val="bg1"/>
                </a:solidFill>
              </a:rPr>
              <a:t>는 멀티스레드에서 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ko-KR" altLang="en-US" sz="2400">
                <a:solidFill>
                  <a:srgbClr val="FFE100"/>
                </a:solidFill>
              </a:rPr>
              <a:t>데이터 레이스를 방지</a:t>
            </a:r>
            <a:r>
              <a:rPr lang="ko-KR" altLang="en-US" sz="2400">
                <a:solidFill>
                  <a:schemeClr val="bg1"/>
                </a:solidFill>
              </a:rPr>
              <a:t>하기 위해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ko-KR" altLang="en-US" sz="2400">
                <a:solidFill>
                  <a:schemeClr val="accent2"/>
                </a:solidFill>
              </a:rPr>
              <a:t> </a:t>
            </a:r>
            <a:r>
              <a:rPr lang="en-US" altLang="ko-KR" sz="2400">
                <a:solidFill>
                  <a:schemeClr val="accent2"/>
                </a:solidFill>
              </a:rPr>
              <a:t>atomic </a:t>
            </a:r>
            <a:r>
              <a:rPr lang="ko-KR" altLang="en-US" sz="2400">
                <a:solidFill>
                  <a:schemeClr val="accent2"/>
                </a:solidFill>
              </a:rPr>
              <a:t>함수</a:t>
            </a:r>
            <a:r>
              <a:rPr lang="ko-KR" altLang="en-US" sz="2400">
                <a:solidFill>
                  <a:schemeClr val="bg1"/>
                </a:solidFill>
              </a:rPr>
              <a:t>를 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FB956F-0524-4682-9A58-29C62E4DA12E}"/>
              </a:ext>
            </a:extLst>
          </p:cNvPr>
          <p:cNvSpPr/>
          <p:nvPr/>
        </p:nvSpPr>
        <p:spPr>
          <a:xfrm>
            <a:off x="6561839" y="4370069"/>
            <a:ext cx="1693524" cy="39480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D17C82-8C12-46B1-8717-8F2A01C5F252}"/>
              </a:ext>
            </a:extLst>
          </p:cNvPr>
          <p:cNvSpPr txBox="1"/>
          <p:nvPr/>
        </p:nvSpPr>
        <p:spPr>
          <a:xfrm>
            <a:off x="6088582" y="4349378"/>
            <a:ext cx="5244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atomic </a:t>
            </a:r>
            <a:r>
              <a:rPr lang="ko-KR" altLang="en-US" sz="2400" b="1"/>
              <a:t>함수</a:t>
            </a:r>
            <a:r>
              <a:rPr lang="ko-KR" altLang="en-US" sz="2400">
                <a:solidFill>
                  <a:schemeClr val="bg1"/>
                </a:solidFill>
              </a:rPr>
              <a:t>는</a:t>
            </a:r>
            <a:r>
              <a:rPr lang="ko-KR" altLang="en-US" sz="2400"/>
              <a:t> </a:t>
            </a:r>
            <a:r>
              <a:rPr lang="en-US" altLang="ko-KR" sz="2400">
                <a:solidFill>
                  <a:schemeClr val="accent2"/>
                </a:solidFill>
              </a:rPr>
              <a:t>mutex</a:t>
            </a:r>
            <a:r>
              <a:rPr lang="ko-KR" altLang="en-US" sz="2400">
                <a:solidFill>
                  <a:schemeClr val="bg1"/>
                </a:solidFill>
              </a:rPr>
              <a:t>를 사용해 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/>
            <a:r>
              <a:rPr lang="en-US" altLang="ko-KR" sz="2400">
                <a:solidFill>
                  <a:srgbClr val="FFE100"/>
                </a:solidFill>
              </a:rPr>
              <a:t>Lock </a:t>
            </a:r>
            <a:r>
              <a:rPr lang="ko-KR" altLang="en-US" sz="2400">
                <a:solidFill>
                  <a:srgbClr val="FFE100"/>
                </a:solidFill>
              </a:rPr>
              <a:t>알고리즘</a:t>
            </a:r>
            <a:r>
              <a:rPr lang="ko-KR" altLang="en-US" sz="2400">
                <a:solidFill>
                  <a:schemeClr val="bg1"/>
                </a:solidFill>
              </a:rPr>
              <a:t>으로 구현</a:t>
            </a:r>
          </a:p>
        </p:txBody>
      </p:sp>
    </p:spTree>
    <p:extLst>
      <p:ext uri="{BB962C8B-B14F-4D97-AF65-F5344CB8AC3E}">
        <p14:creationId xmlns:p14="http://schemas.microsoft.com/office/powerpoint/2010/main" val="197483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-10633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DF7C8365-A840-451F-AAE7-281CEAFCC1E7}"/>
              </a:ext>
            </a:extLst>
          </p:cNvPr>
          <p:cNvSpPr/>
          <p:nvPr/>
        </p:nvSpPr>
        <p:spPr>
          <a:xfrm>
            <a:off x="3451735" y="1167283"/>
            <a:ext cx="3918867" cy="12488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43B4B22-EA6F-44E9-8502-5EB09B35AA48}"/>
              </a:ext>
            </a:extLst>
          </p:cNvPr>
          <p:cNvSpPr/>
          <p:nvPr/>
        </p:nvSpPr>
        <p:spPr>
          <a:xfrm>
            <a:off x="3481400" y="2492364"/>
            <a:ext cx="3918868" cy="12496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316097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해결방법은 </a:t>
            </a:r>
            <a:r>
              <a:rPr lang="en-US" altLang="ko-KR" sz="2400">
                <a:solidFill>
                  <a:schemeClr val="bg1"/>
                </a:solidFill>
              </a:rPr>
              <a:t>Lock-Free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18D54C-EB49-4E17-ABDE-E4BB965CAEF2}"/>
              </a:ext>
            </a:extLst>
          </p:cNvPr>
          <p:cNvGrpSpPr/>
          <p:nvPr/>
        </p:nvGrpSpPr>
        <p:grpSpPr>
          <a:xfrm>
            <a:off x="3514662" y="5185650"/>
            <a:ext cx="6510306" cy="276999"/>
            <a:chOff x="4897454" y="3389657"/>
            <a:chExt cx="8278248" cy="37059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38D5E4-BA28-4773-A586-666B0C6C3952}"/>
                </a:ext>
              </a:extLst>
            </p:cNvPr>
            <p:cNvCxnSpPr>
              <a:cxnSpLocks/>
            </p:cNvCxnSpPr>
            <p:nvPr/>
          </p:nvCxnSpPr>
          <p:spPr>
            <a:xfrm>
              <a:off x="5867699" y="3563202"/>
              <a:ext cx="7308003" cy="786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339ED-CD96-491F-A1C0-F2C9E73AEC0C}"/>
                </a:ext>
              </a:extLst>
            </p:cNvPr>
            <p:cNvSpPr txBox="1"/>
            <p:nvPr/>
          </p:nvSpPr>
          <p:spPr>
            <a:xfrm>
              <a:off x="4897454" y="3389657"/>
              <a:ext cx="692688" cy="37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E67881C-F1E1-4692-ACAB-4F79D7E2E314}"/>
              </a:ext>
            </a:extLst>
          </p:cNvPr>
          <p:cNvSpPr txBox="1"/>
          <p:nvPr/>
        </p:nvSpPr>
        <p:spPr>
          <a:xfrm>
            <a:off x="1619082" y="5520312"/>
            <a:ext cx="166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</a:rPr>
              <a:t>Non-Blocking</a:t>
            </a:r>
            <a:r>
              <a:rPr lang="ko-KR" altLang="en-US" sz="1600" b="1">
                <a:solidFill>
                  <a:schemeClr val="bg1"/>
                </a:solidFill>
              </a:rPr>
              <a:t>알고리즘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466628-BB44-49D6-9AF3-26F406749E37}"/>
              </a:ext>
            </a:extLst>
          </p:cNvPr>
          <p:cNvSpPr/>
          <p:nvPr/>
        </p:nvSpPr>
        <p:spPr>
          <a:xfrm>
            <a:off x="4269727" y="4152060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8E01EA-2226-4592-B550-1990C3946A00}"/>
              </a:ext>
            </a:extLst>
          </p:cNvPr>
          <p:cNvGrpSpPr/>
          <p:nvPr/>
        </p:nvGrpSpPr>
        <p:grpSpPr>
          <a:xfrm>
            <a:off x="4269727" y="4923700"/>
            <a:ext cx="1942010" cy="265268"/>
            <a:chOff x="5343694" y="4460321"/>
            <a:chExt cx="2484200" cy="26080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A0F3003-260F-4384-832D-412C1A43FB91}"/>
                </a:ext>
              </a:extLst>
            </p:cNvPr>
            <p:cNvSpPr/>
            <p:nvPr/>
          </p:nvSpPr>
          <p:spPr>
            <a:xfrm>
              <a:off x="5343695" y="4460321"/>
              <a:ext cx="2484199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BE23919-07B0-4163-9C26-661D9A74C000}"/>
                </a:ext>
              </a:extLst>
            </p:cNvPr>
            <p:cNvSpPr/>
            <p:nvPr/>
          </p:nvSpPr>
          <p:spPr>
            <a:xfrm>
              <a:off x="5343694" y="4466553"/>
              <a:ext cx="1242099" cy="2545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C565C03-3B8C-4180-9264-5D9E519F9C49}"/>
              </a:ext>
            </a:extLst>
          </p:cNvPr>
          <p:cNvGrpSpPr/>
          <p:nvPr/>
        </p:nvGrpSpPr>
        <p:grpSpPr>
          <a:xfrm>
            <a:off x="5525256" y="4673029"/>
            <a:ext cx="1608695" cy="252612"/>
            <a:chOff x="6928421" y="4122952"/>
            <a:chExt cx="2188399" cy="2526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CC37DB8-056A-49F8-B1D2-D6A6389A741B}"/>
                </a:ext>
              </a:extLst>
            </p:cNvPr>
            <p:cNvSpPr/>
            <p:nvPr/>
          </p:nvSpPr>
          <p:spPr>
            <a:xfrm>
              <a:off x="6928422" y="4122952"/>
              <a:ext cx="2188398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889977-CDF7-4319-8B64-5EB5EF05D0AC}"/>
                </a:ext>
              </a:extLst>
            </p:cNvPr>
            <p:cNvSpPr/>
            <p:nvPr/>
          </p:nvSpPr>
          <p:spPr>
            <a:xfrm>
              <a:off x="6928421" y="4123402"/>
              <a:ext cx="933859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5079DF4-DE81-4C0A-8846-6E319CD10271}"/>
              </a:ext>
            </a:extLst>
          </p:cNvPr>
          <p:cNvGrpSpPr/>
          <p:nvPr/>
        </p:nvGrpSpPr>
        <p:grpSpPr>
          <a:xfrm>
            <a:off x="5080322" y="4416212"/>
            <a:ext cx="3068936" cy="267132"/>
            <a:chOff x="5898096" y="3781052"/>
            <a:chExt cx="3737834" cy="2671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24FFFB-D501-4FC4-9AC0-4F5B3CEB1B06}"/>
                </a:ext>
              </a:extLst>
            </p:cNvPr>
            <p:cNvSpPr/>
            <p:nvPr/>
          </p:nvSpPr>
          <p:spPr>
            <a:xfrm>
              <a:off x="5901130" y="3781052"/>
              <a:ext cx="3734800" cy="26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5EE241-5C53-4DA9-BC00-5DEDF8DB9293}"/>
                </a:ext>
              </a:extLst>
            </p:cNvPr>
            <p:cNvSpPr/>
            <p:nvPr/>
          </p:nvSpPr>
          <p:spPr>
            <a:xfrm>
              <a:off x="5898096" y="3789559"/>
              <a:ext cx="2498179" cy="25862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3C68BCF-50A1-4AAB-9367-50A24A9DCADE}"/>
              </a:ext>
            </a:extLst>
          </p:cNvPr>
          <p:cNvGrpSpPr/>
          <p:nvPr/>
        </p:nvGrpSpPr>
        <p:grpSpPr>
          <a:xfrm>
            <a:off x="5968586" y="4152566"/>
            <a:ext cx="4033081" cy="267826"/>
            <a:chOff x="8232156" y="3429000"/>
            <a:chExt cx="4519110" cy="26782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824CC17-DD98-4E16-B2D1-82D9EA49136A}"/>
                </a:ext>
              </a:extLst>
            </p:cNvPr>
            <p:cNvSpPr/>
            <p:nvPr/>
          </p:nvSpPr>
          <p:spPr>
            <a:xfrm>
              <a:off x="8235194" y="3429000"/>
              <a:ext cx="4516072" cy="2586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                   Update     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C2C994B-DB5D-4672-8EBA-C95FBBDCA875}"/>
                </a:ext>
              </a:extLst>
            </p:cNvPr>
            <p:cNvSpPr/>
            <p:nvPr/>
          </p:nvSpPr>
          <p:spPr>
            <a:xfrm>
              <a:off x="8232156" y="3438202"/>
              <a:ext cx="3437463" cy="2586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DBA72CE-6187-4B3F-917C-214FCAFD356C}"/>
              </a:ext>
            </a:extLst>
          </p:cNvPr>
          <p:cNvGrpSpPr/>
          <p:nvPr/>
        </p:nvGrpSpPr>
        <p:grpSpPr>
          <a:xfrm>
            <a:off x="6561980" y="4922577"/>
            <a:ext cx="2483068" cy="257089"/>
            <a:chOff x="8460969" y="4468967"/>
            <a:chExt cx="3054873" cy="25708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79224F9-FE35-490C-AE0F-B9230A6C02A3}"/>
                </a:ext>
              </a:extLst>
            </p:cNvPr>
            <p:cNvSpPr/>
            <p:nvPr/>
          </p:nvSpPr>
          <p:spPr>
            <a:xfrm>
              <a:off x="8460969" y="4468967"/>
              <a:ext cx="3054873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6D9F22F-7FDD-412D-AAD0-40AEE393F01F}"/>
                </a:ext>
              </a:extLst>
            </p:cNvPr>
            <p:cNvSpPr/>
            <p:nvPr/>
          </p:nvSpPr>
          <p:spPr>
            <a:xfrm>
              <a:off x="8462243" y="4473894"/>
              <a:ext cx="1942010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0684AF-1790-43E1-9B16-ED8088E1B2A5}"/>
              </a:ext>
            </a:extLst>
          </p:cNvPr>
          <p:cNvSpPr/>
          <p:nvPr/>
        </p:nvSpPr>
        <p:spPr>
          <a:xfrm>
            <a:off x="4269727" y="6228380"/>
            <a:ext cx="1591885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5E2212-C8B7-42F4-AC50-76A40AC00C60}"/>
              </a:ext>
            </a:extLst>
          </p:cNvPr>
          <p:cNvSpPr/>
          <p:nvPr/>
        </p:nvSpPr>
        <p:spPr>
          <a:xfrm>
            <a:off x="5548422" y="5979006"/>
            <a:ext cx="2111820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EC4E04-AB0B-49DB-968B-C758D0A86538}"/>
              </a:ext>
            </a:extLst>
          </p:cNvPr>
          <p:cNvSpPr/>
          <p:nvPr/>
        </p:nvSpPr>
        <p:spPr>
          <a:xfrm>
            <a:off x="5085195" y="5716428"/>
            <a:ext cx="1584621" cy="262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EB9F1BC-AD07-47FD-9FE2-483943074440}"/>
              </a:ext>
            </a:extLst>
          </p:cNvPr>
          <p:cNvSpPr/>
          <p:nvPr/>
        </p:nvSpPr>
        <p:spPr>
          <a:xfrm>
            <a:off x="6669817" y="6229380"/>
            <a:ext cx="2008516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9E4F1C6-7BAD-4296-BD9B-9D989A4997D7}"/>
              </a:ext>
            </a:extLst>
          </p:cNvPr>
          <p:cNvSpPr/>
          <p:nvPr/>
        </p:nvSpPr>
        <p:spPr>
          <a:xfrm>
            <a:off x="5968586" y="5456804"/>
            <a:ext cx="2008517" cy="258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10B9B85-A3C1-4A1B-A9F7-4961DE3692C6}"/>
              </a:ext>
            </a:extLst>
          </p:cNvPr>
          <p:cNvCxnSpPr>
            <a:cxnSpLocks/>
          </p:cNvCxnSpPr>
          <p:nvPr/>
        </p:nvCxnSpPr>
        <p:spPr>
          <a:xfrm>
            <a:off x="8678332" y="5447455"/>
            <a:ext cx="0" cy="1033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C82863E-4695-46D7-900D-8D713B6A6240}"/>
              </a:ext>
            </a:extLst>
          </p:cNvPr>
          <p:cNvCxnSpPr>
            <a:cxnSpLocks/>
          </p:cNvCxnSpPr>
          <p:nvPr/>
        </p:nvCxnSpPr>
        <p:spPr>
          <a:xfrm>
            <a:off x="10001668" y="4419928"/>
            <a:ext cx="29231" cy="1160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5301B0-25F7-4799-8830-56797D3ECC71}"/>
              </a:ext>
            </a:extLst>
          </p:cNvPr>
          <p:cNvCxnSpPr>
            <a:cxnSpLocks/>
          </p:cNvCxnSpPr>
          <p:nvPr/>
        </p:nvCxnSpPr>
        <p:spPr>
          <a:xfrm>
            <a:off x="8678332" y="5499797"/>
            <a:ext cx="131407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E6A03D0-BCA1-4ACC-8C86-300F752335F2}"/>
              </a:ext>
            </a:extLst>
          </p:cNvPr>
          <p:cNvSpPr/>
          <p:nvPr/>
        </p:nvSpPr>
        <p:spPr>
          <a:xfrm>
            <a:off x="4271868" y="5447455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5E21DC-D3C3-4BC3-9012-526F15FDAC00}"/>
              </a:ext>
            </a:extLst>
          </p:cNvPr>
          <p:cNvSpPr txBox="1"/>
          <p:nvPr/>
        </p:nvSpPr>
        <p:spPr>
          <a:xfrm>
            <a:off x="1619082" y="4298825"/>
            <a:ext cx="166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</a:rPr>
              <a:t>Blocking</a:t>
            </a:r>
          </a:p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알고리즘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40F277E-62F8-4CF4-B40B-E75757DB2DF2}"/>
              </a:ext>
            </a:extLst>
          </p:cNvPr>
          <p:cNvCxnSpPr>
            <a:cxnSpLocks/>
            <a:stCxn id="125" idx="1"/>
            <a:endCxn id="124" idx="3"/>
          </p:cNvCxnSpPr>
          <p:nvPr/>
        </p:nvCxnSpPr>
        <p:spPr>
          <a:xfrm flipH="1">
            <a:off x="3097026" y="1830581"/>
            <a:ext cx="411726" cy="6025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9CD1122-EA0A-44FE-8CDD-042C511D8289}"/>
              </a:ext>
            </a:extLst>
          </p:cNvPr>
          <p:cNvCxnSpPr>
            <a:cxnSpLocks/>
            <a:stCxn id="124" idx="3"/>
            <a:endCxn id="121" idx="1"/>
          </p:cNvCxnSpPr>
          <p:nvPr/>
        </p:nvCxnSpPr>
        <p:spPr>
          <a:xfrm>
            <a:off x="3097026" y="2433103"/>
            <a:ext cx="432968" cy="6796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E76D0D4-2415-4EA4-97C4-232EA69C33DC}"/>
              </a:ext>
            </a:extLst>
          </p:cNvPr>
          <p:cNvCxnSpPr>
            <a:cxnSpLocks/>
            <a:stCxn id="127" idx="1"/>
            <a:endCxn id="121" idx="3"/>
          </p:cNvCxnSpPr>
          <p:nvPr/>
        </p:nvCxnSpPr>
        <p:spPr>
          <a:xfrm flipH="1">
            <a:off x="5325800" y="2764735"/>
            <a:ext cx="294535" cy="3479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B1E4C1C-E44F-4B38-9534-6D08C9353084}"/>
              </a:ext>
            </a:extLst>
          </p:cNvPr>
          <p:cNvCxnSpPr>
            <a:cxnSpLocks/>
            <a:stCxn id="129" idx="1"/>
            <a:endCxn id="121" idx="3"/>
          </p:cNvCxnSpPr>
          <p:nvPr/>
        </p:nvCxnSpPr>
        <p:spPr>
          <a:xfrm flipH="1" flipV="1">
            <a:off x="5325800" y="3112713"/>
            <a:ext cx="288301" cy="348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671C269-DC21-44A6-B2D1-4FFA173282E4}"/>
              </a:ext>
            </a:extLst>
          </p:cNvPr>
          <p:cNvCxnSpPr>
            <a:cxnSpLocks/>
            <a:stCxn id="126" idx="1"/>
            <a:endCxn id="125" idx="3"/>
          </p:cNvCxnSpPr>
          <p:nvPr/>
        </p:nvCxnSpPr>
        <p:spPr>
          <a:xfrm flipH="1">
            <a:off x="5257527" y="1466460"/>
            <a:ext cx="350710" cy="3641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D73C8AC-42EC-4903-BB56-672FD027C36D}"/>
              </a:ext>
            </a:extLst>
          </p:cNvPr>
          <p:cNvCxnSpPr>
            <a:cxnSpLocks/>
            <a:stCxn id="128" idx="1"/>
            <a:endCxn id="125" idx="3"/>
          </p:cNvCxnSpPr>
          <p:nvPr/>
        </p:nvCxnSpPr>
        <p:spPr>
          <a:xfrm flipH="1" flipV="1">
            <a:off x="5257527" y="1830581"/>
            <a:ext cx="356574" cy="2981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870F0D04-6CB8-43A1-9414-B241B4508A41}"/>
              </a:ext>
            </a:extLst>
          </p:cNvPr>
          <p:cNvSpPr/>
          <p:nvPr/>
        </p:nvSpPr>
        <p:spPr>
          <a:xfrm>
            <a:off x="3529994" y="2893716"/>
            <a:ext cx="1795806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Non-Blocking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0824540-6DAA-464E-9D3B-6935B74D887F}"/>
              </a:ext>
            </a:extLst>
          </p:cNvPr>
          <p:cNvSpPr/>
          <p:nvPr/>
        </p:nvSpPr>
        <p:spPr>
          <a:xfrm>
            <a:off x="1427697" y="2144899"/>
            <a:ext cx="1669329" cy="576408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멀티스레드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228C9FC5-99B9-4E41-9705-3CB984A829A1}"/>
              </a:ext>
            </a:extLst>
          </p:cNvPr>
          <p:cNvSpPr/>
          <p:nvPr/>
        </p:nvSpPr>
        <p:spPr>
          <a:xfrm>
            <a:off x="3508752" y="1611584"/>
            <a:ext cx="1748775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Blocking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323B439-1458-4527-962E-06B4BC5AB028}"/>
              </a:ext>
            </a:extLst>
          </p:cNvPr>
          <p:cNvSpPr/>
          <p:nvPr/>
        </p:nvSpPr>
        <p:spPr>
          <a:xfrm>
            <a:off x="5608237" y="1247463"/>
            <a:ext cx="1669329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Lock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AB9FA9A-EF4B-41F0-A228-F7B51ABA55B1}"/>
              </a:ext>
            </a:extLst>
          </p:cNvPr>
          <p:cNvSpPr/>
          <p:nvPr/>
        </p:nvSpPr>
        <p:spPr>
          <a:xfrm>
            <a:off x="5620335" y="2545738"/>
            <a:ext cx="1669329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Lock-Free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1518473-855F-498D-9E54-4780EC4987B5}"/>
              </a:ext>
            </a:extLst>
          </p:cNvPr>
          <p:cNvSpPr/>
          <p:nvPr/>
        </p:nvSpPr>
        <p:spPr>
          <a:xfrm>
            <a:off x="5614101" y="1909718"/>
            <a:ext cx="1669329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· · ·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7056174-1749-414B-B6E3-5D2BD62951C3}"/>
              </a:ext>
            </a:extLst>
          </p:cNvPr>
          <p:cNvSpPr/>
          <p:nvPr/>
        </p:nvSpPr>
        <p:spPr>
          <a:xfrm>
            <a:off x="5614101" y="3242360"/>
            <a:ext cx="1669329" cy="437994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· · ·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34A5C-3B61-4151-8C80-D36AFA03A8AB}"/>
              </a:ext>
            </a:extLst>
          </p:cNvPr>
          <p:cNvSpPr txBox="1"/>
          <p:nvPr/>
        </p:nvSpPr>
        <p:spPr>
          <a:xfrm>
            <a:off x="3204296" y="4137191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1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FC32427-0AC5-4A5B-B76B-E408333D1571}"/>
              </a:ext>
            </a:extLst>
          </p:cNvPr>
          <p:cNvSpPr txBox="1"/>
          <p:nvPr/>
        </p:nvSpPr>
        <p:spPr>
          <a:xfrm>
            <a:off x="3204296" y="4385340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1E9EFCD-CAAD-40B7-944C-B291A5963DE8}"/>
              </a:ext>
            </a:extLst>
          </p:cNvPr>
          <p:cNvSpPr txBox="1"/>
          <p:nvPr/>
        </p:nvSpPr>
        <p:spPr>
          <a:xfrm>
            <a:off x="3214774" y="4639342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3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D66AD6A-786F-4E7F-91D4-3331FE375467}"/>
              </a:ext>
            </a:extLst>
          </p:cNvPr>
          <p:cNvSpPr txBox="1"/>
          <p:nvPr/>
        </p:nvSpPr>
        <p:spPr>
          <a:xfrm>
            <a:off x="3214774" y="4919390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4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55CEDD-F41A-4057-85FA-A99CA1ED6565}"/>
              </a:ext>
            </a:extLst>
          </p:cNvPr>
          <p:cNvSpPr txBox="1"/>
          <p:nvPr/>
        </p:nvSpPr>
        <p:spPr>
          <a:xfrm>
            <a:off x="3207098" y="5428856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1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9769CC-79E7-4BE9-AF5C-C890A915CDAB}"/>
              </a:ext>
            </a:extLst>
          </p:cNvPr>
          <p:cNvSpPr txBox="1"/>
          <p:nvPr/>
        </p:nvSpPr>
        <p:spPr>
          <a:xfrm>
            <a:off x="3207098" y="5677005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3EB6B4-C130-442A-AC94-57135633C9A5}"/>
              </a:ext>
            </a:extLst>
          </p:cNvPr>
          <p:cNvSpPr txBox="1"/>
          <p:nvPr/>
        </p:nvSpPr>
        <p:spPr>
          <a:xfrm>
            <a:off x="3217576" y="5941640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3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02A4316-BA69-4CE6-915D-CB1AC7101918}"/>
              </a:ext>
            </a:extLst>
          </p:cNvPr>
          <p:cNvSpPr txBox="1"/>
          <p:nvPr/>
        </p:nvSpPr>
        <p:spPr>
          <a:xfrm>
            <a:off x="3217576" y="6211055"/>
            <a:ext cx="106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Thread 4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4FBEA05-0DA9-4F33-8DF3-741C56821329}"/>
              </a:ext>
            </a:extLst>
          </p:cNvPr>
          <p:cNvSpPr/>
          <p:nvPr/>
        </p:nvSpPr>
        <p:spPr>
          <a:xfrm>
            <a:off x="8739697" y="5669824"/>
            <a:ext cx="1252713" cy="394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성능 향상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AE7C241-75EB-4D0E-B77F-A105D91BD27A}"/>
              </a:ext>
            </a:extLst>
          </p:cNvPr>
          <p:cNvSpPr/>
          <p:nvPr/>
        </p:nvSpPr>
        <p:spPr>
          <a:xfrm>
            <a:off x="7515319" y="1594283"/>
            <a:ext cx="3176454" cy="394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/>
                </a:solidFill>
              </a:rPr>
              <a:t>다른 스레드의 완료를 기다림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C5EC293-5535-4320-822F-A1270DE4C873}"/>
              </a:ext>
            </a:extLst>
          </p:cNvPr>
          <p:cNvSpPr/>
          <p:nvPr/>
        </p:nvSpPr>
        <p:spPr>
          <a:xfrm>
            <a:off x="7520379" y="2915309"/>
            <a:ext cx="4038735" cy="394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/>
                </a:solidFill>
              </a:rPr>
              <a:t>다른 스레드의 완료를 기다리지 않음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48DA6B1D-2B34-4C8F-8F40-43CA734429B9}"/>
              </a:ext>
            </a:extLst>
          </p:cNvPr>
          <p:cNvCxnSpPr/>
          <p:nvPr/>
        </p:nvCxnSpPr>
        <p:spPr>
          <a:xfrm>
            <a:off x="861237" y="3944680"/>
            <a:ext cx="102072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2429086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CONTENTS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3036320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발표자 소개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동기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</a:rPr>
              <a:t>구현</a:t>
            </a:r>
            <a:endParaRPr lang="en-US" altLang="ko-KR" sz="32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실험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결론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6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6DCCC-53D7-4519-BD7D-44A2925E9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37568A0-82AC-4E82-9B06-8A0BD25A48FD}"/>
              </a:ext>
            </a:extLst>
          </p:cNvPr>
          <p:cNvGrpSpPr/>
          <p:nvPr/>
        </p:nvGrpSpPr>
        <p:grpSpPr>
          <a:xfrm>
            <a:off x="1154556" y="1380044"/>
            <a:ext cx="3974823" cy="1720865"/>
            <a:chOff x="1313391" y="1330677"/>
            <a:chExt cx="3974823" cy="17208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C0CD69C-BAE4-41FB-B2E8-20D4B8DAD54D}"/>
                </a:ext>
              </a:extLst>
            </p:cNvPr>
            <p:cNvSpPr/>
            <p:nvPr/>
          </p:nvSpPr>
          <p:spPr>
            <a:xfrm>
              <a:off x="1313391" y="1330677"/>
              <a:ext cx="3974823" cy="172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3BD841A-05AC-43E7-ADBB-F847267E3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0694" y="1371908"/>
              <a:ext cx="3877783" cy="167963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F1D935-E2BB-425B-A918-3C597A8DA949}"/>
              </a:ext>
            </a:extLst>
          </p:cNvPr>
          <p:cNvGrpSpPr/>
          <p:nvPr/>
        </p:nvGrpSpPr>
        <p:grpSpPr>
          <a:xfrm>
            <a:off x="6819381" y="1400659"/>
            <a:ext cx="3948256" cy="1720865"/>
            <a:chOff x="6840517" y="1330677"/>
            <a:chExt cx="3948256" cy="17208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CF31D68-F19D-41BD-BC68-B4248497DFD1}"/>
                </a:ext>
              </a:extLst>
            </p:cNvPr>
            <p:cNvSpPr/>
            <p:nvPr/>
          </p:nvSpPr>
          <p:spPr>
            <a:xfrm>
              <a:off x="6840517" y="1330677"/>
              <a:ext cx="3948256" cy="172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2" name="그림 64">
              <a:extLst>
                <a:ext uri="{FF2B5EF4-FFF2-40B4-BE49-F238E27FC236}">
                  <a16:creationId xmlns:a16="http://schemas.microsoft.com/office/drawing/2014/main" id="{9BBE6B4F-7DA5-47AE-B4F2-1557AEF1E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861783" y="1364861"/>
              <a:ext cx="3906607" cy="167031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1563839-F2CB-42DD-B081-D44283EED82C}"/>
              </a:ext>
            </a:extLst>
          </p:cNvPr>
          <p:cNvSpPr txBox="1"/>
          <p:nvPr/>
        </p:nvSpPr>
        <p:spPr>
          <a:xfrm>
            <a:off x="942883" y="3314016"/>
            <a:ext cx="439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E100"/>
                </a:solidFill>
              </a:rPr>
              <a:t>C++11 </a:t>
            </a:r>
            <a:r>
              <a:rPr lang="en-US" altLang="ko-KR" sz="2400">
                <a:solidFill>
                  <a:schemeClr val="bg1"/>
                </a:solidFill>
              </a:rPr>
              <a:t>shared_ptr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&amp;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weak_ptr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8A7657-DE47-4C08-90A4-4242A3A671F6}"/>
              </a:ext>
            </a:extLst>
          </p:cNvPr>
          <p:cNvSpPr txBox="1"/>
          <p:nvPr/>
        </p:nvSpPr>
        <p:spPr>
          <a:xfrm>
            <a:off x="6160935" y="3314015"/>
            <a:ext cx="526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E100"/>
                </a:solidFill>
              </a:rPr>
              <a:t>Lock-Free </a:t>
            </a:r>
            <a:r>
              <a:rPr lang="en-US" altLang="ko-KR" sz="2400">
                <a:solidFill>
                  <a:schemeClr val="bg1"/>
                </a:solidFill>
              </a:rPr>
              <a:t>shared_ptr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&amp;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weak_ptr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4E3F4-8783-4AE3-807B-E1DF682CAD22}"/>
              </a:ext>
            </a:extLst>
          </p:cNvPr>
          <p:cNvSpPr/>
          <p:nvPr/>
        </p:nvSpPr>
        <p:spPr>
          <a:xfrm>
            <a:off x="590549" y="4352924"/>
            <a:ext cx="4254707" cy="323851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55F9E4-A079-4309-B2CB-EE961D82C6A9}"/>
              </a:ext>
            </a:extLst>
          </p:cNvPr>
          <p:cNvSpPr/>
          <p:nvPr/>
        </p:nvSpPr>
        <p:spPr>
          <a:xfrm>
            <a:off x="2686049" y="5600699"/>
            <a:ext cx="5033187" cy="323851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8E8B2A-822F-45AB-9A12-1243161B8C4E}"/>
              </a:ext>
            </a:extLst>
          </p:cNvPr>
          <p:cNvGrpSpPr/>
          <p:nvPr/>
        </p:nvGrpSpPr>
        <p:grpSpPr>
          <a:xfrm>
            <a:off x="411272" y="4171238"/>
            <a:ext cx="11369456" cy="2243686"/>
            <a:chOff x="7264853" y="3853037"/>
            <a:chExt cx="8638888" cy="224368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D95A195-C7D8-432E-97D6-95CFF44AC7DB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shared_ptr(SP)</a:t>
              </a:r>
              <a:r>
                <a:rPr lang="ko-KR" altLang="en-US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(Object)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원본 객체의 카운터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수명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가진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control_block(CB)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이러한 구조는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원자적으로 수정되지 않는 두 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이용할 수 없습니다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해결하기 위해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800" b="1" kern="100"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b="1" kern="100"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참조하는 </a:t>
              </a:r>
              <a:r>
                <a:rPr lang="ko-KR" altLang="en-US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>
                  <a:solidFill>
                    <a:srgbClr val="FFE1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통해서만 원본</a:t>
              </a:r>
              <a:r>
                <a:rPr lang="en-US" altLang="ko-KR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있는 구조를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2C43B4-976F-485E-BA71-C11CC867E2E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1E4244-C51E-41A2-909A-8B3F03E397C2}"/>
              </a:ext>
            </a:extLst>
          </p:cNvPr>
          <p:cNvSpPr txBox="1"/>
          <p:nvPr/>
        </p:nvSpPr>
        <p:spPr>
          <a:xfrm>
            <a:off x="3059072" y="397943"/>
            <a:ext cx="578721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</a:rPr>
              <a:t>Lock-Free shared_ptr &amp; weak_ptr</a:t>
            </a:r>
            <a:r>
              <a:rPr lang="ko-KR" altLang="en-US" sz="2400">
                <a:solidFill>
                  <a:schemeClr val="bg1"/>
                </a:solidFill>
              </a:rPr>
              <a:t>의 구조</a:t>
            </a:r>
            <a:endParaRPr lang="en-US" altLang="ko-K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2213</Words>
  <Application>Microsoft Office PowerPoint</Application>
  <PresentationFormat>와이드스크린</PresentationFormat>
  <Paragraphs>258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81</cp:revision>
  <dcterms:created xsi:type="dcterms:W3CDTF">2021-02-15T07:11:55Z</dcterms:created>
  <dcterms:modified xsi:type="dcterms:W3CDTF">2021-02-19T08:47:32Z</dcterms:modified>
</cp:coreProperties>
</file>