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313" r:id="rId4"/>
    <p:sldId id="333" r:id="rId5"/>
    <p:sldId id="334" r:id="rId6"/>
    <p:sldId id="336" r:id="rId7"/>
    <p:sldId id="337" r:id="rId8"/>
    <p:sldId id="335" r:id="rId9"/>
    <p:sldId id="338" r:id="rId10"/>
    <p:sldId id="339" r:id="rId11"/>
    <p:sldId id="340" r:id="rId12"/>
    <p:sldId id="341" r:id="rId13"/>
    <p:sldId id="345" r:id="rId14"/>
    <p:sldId id="342" r:id="rId15"/>
    <p:sldId id="347" r:id="rId16"/>
    <p:sldId id="343" r:id="rId17"/>
    <p:sldId id="344" r:id="rId18"/>
    <p:sldId id="34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FF6600"/>
    <a:srgbClr val="FFD54F"/>
    <a:srgbClr val="8DA9DB"/>
    <a:srgbClr val="8CC81E"/>
    <a:srgbClr val="5F5F5F"/>
    <a:srgbClr val="91420D"/>
    <a:srgbClr val="2B6748"/>
    <a:srgbClr val="808080"/>
    <a:srgbClr val="52B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5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31667-F9B7-404B-945D-1D849FCDA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75068A-6586-469F-A906-E068A3D82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DD06A-942D-4B95-9619-A3CA884A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D294F-6120-44DB-AAD1-747021F6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0ACDD-8C5E-4E41-811B-29EDF748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8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28B6-4076-41B8-98EC-7371616B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4EE5E-3DCC-4A2D-B77E-0CBBD2A5E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195D3-A688-422B-A422-7858CE69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600DC-25B6-463D-A532-4AEF2003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98D3E-7F6E-4FBE-9BCC-E5478721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7CF7BA-5EFF-42EC-8040-7F862333B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4E2B2-A8A4-43CD-8AE1-20662B31C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64F30-A754-45B5-986F-B2253ABF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BC4BB-E45E-49D0-8150-5148B7F5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07101-7CCD-43C9-B262-DDB40207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5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965D3-B7EF-49E2-A20B-F642C475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3E04E-7FEF-4182-BAF5-E667FF00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A2937-1A7B-4856-8373-C0D3A1AF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B912B-214E-4E2D-A59D-3E3BBC80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9012F-512C-4ED2-BA53-EA222CE1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53415-0F86-4D20-B285-DDF0388A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86FC6-CF12-4FA1-93F9-02C8FCAD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ECEAF-815D-4DF1-BB61-034B7F09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1FCE3-EE1F-4990-B3C4-8882A11F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B1191-211B-405A-BC95-CF776EE9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9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2C4CA-FCB8-406F-8D90-5982817B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A5D4A-17A5-4D8E-AF11-6DC495FF2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AC5ED-D488-4D7C-96A9-71E5BDDB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49509-B814-44C0-ACC8-58A04B8C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D3589-E28A-4DAD-BAD1-1F1EAC05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60377-56E9-45AD-935D-284F5449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3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F912-E127-4D22-AD39-C3D82AF4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5B26C-97D8-4727-8B11-CB262343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26AB9-C2A9-4427-92CB-A0353E298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D7C942-56BE-4D26-A63F-DE17FE4E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BBD675-4E72-40F4-8AA3-25A6B004F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E71B09-EA2D-4A6D-9855-27251865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2487B-B33D-464A-AEE5-A4C81580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115026-C4FE-4CD3-874F-C6075803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F8B71-9D16-4293-97AC-BFB97A61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C342C8-66B1-4B77-B4DA-AB4AFD55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A9220-147E-43D4-91A6-60137F9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B992B-D388-4145-A446-C034B0B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DF8EDB-0346-496F-B549-57391C4F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082E77-28BB-49EC-9132-F001A935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368F45-91B0-4147-8DEF-68F86E54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1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9C3A-03CA-4485-9157-D1017D51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F693E-B971-422F-BD8A-B60DD5D8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6F170-0A94-4E7C-812C-F8DB6686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BB626-E361-4CE6-9238-F76DF6B9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68DE42-8E2E-4CD3-A7C0-2391624C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8F52F-FC5E-439A-8692-E4AE2183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3B2A-B51C-4DD0-8900-56371549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6115C-9B01-4E70-A24B-46F9A36FD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1DDE2-16CD-44C7-A028-C122FB9BB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90B46-8CCA-46F4-8267-E0E07900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23DE-7F23-4836-B226-D05014B808F1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ED6D2-8306-4B9A-8988-A0422C6D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81B5F-C0E6-4B7F-A894-8688A489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15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2BDAA-936C-486C-AE75-E9140DD0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F3DA2-B5C7-4852-8DB8-2CA7910A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1872-D5D8-48D5-BEDA-70919A720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23DE-7F23-4836-B226-D05014B808F1}" type="datetimeFigureOut">
              <a:rPr lang="ko-KR" altLang="en-US" smtClean="0"/>
              <a:t>2021-02-16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8CD4C-C240-4CF8-BD52-824F38328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6627B-A7B3-40CF-BD6B-3CD8296C4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9CC46-A64A-408D-85A0-7902209A3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sv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4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42.svg"/><Relationship Id="rId5" Type="http://schemas.openxmlformats.org/officeDocument/2006/relationships/image" Target="../media/image38.sv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4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E701EF2-1233-465B-A549-FAF0F8D793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E175DE-E425-4A1B-B94E-25D71388E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975" y="4802400"/>
            <a:ext cx="3576810" cy="1655762"/>
          </a:xfrm>
        </p:spPr>
        <p:txBody>
          <a:bodyPr>
            <a:normAutofit/>
          </a:bodyPr>
          <a:lstStyle/>
          <a:p>
            <a:pPr algn="r"/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ko-KR" altLang="en-US" sz="1400">
                <a:solidFill>
                  <a:schemeClr val="bg1"/>
                </a:solidFill>
              </a:rPr>
              <a:t>구태균</a:t>
            </a:r>
            <a:endParaRPr lang="en-US" altLang="ko-KR" sz="1400">
              <a:solidFill>
                <a:schemeClr val="bg1"/>
              </a:solidFill>
            </a:endParaRP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010.7559.2426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</a:rPr>
              <a:t>snrn2426@gmail.com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671EDD-6527-4CE6-B6AC-EE3D3EFC3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562" y="1527719"/>
            <a:ext cx="5767846" cy="1014413"/>
          </a:xfrm>
        </p:spPr>
        <p:txBody>
          <a:bodyPr>
            <a:noAutofit/>
          </a:bodyPr>
          <a:lstStyle/>
          <a:p>
            <a:r>
              <a:rPr lang="en-US" altLang="ko-KR" sz="8000">
                <a:solidFill>
                  <a:schemeClr val="accent2">
                    <a:lumMod val="40000"/>
                    <a:lumOff val="60000"/>
                  </a:schemeClr>
                </a:solidFill>
              </a:rPr>
              <a:t>P</a:t>
            </a:r>
            <a:r>
              <a:rPr lang="en-US" altLang="ko-KR" sz="8000">
                <a:solidFill>
                  <a:schemeClr val="bg1"/>
                </a:solidFill>
              </a:rPr>
              <a:t>ORT</a:t>
            </a:r>
            <a:r>
              <a:rPr lang="en-US" altLang="ko-KR" sz="8000">
                <a:solidFill>
                  <a:schemeClr val="accent6">
                    <a:lumMod val="40000"/>
                    <a:lumOff val="60000"/>
                  </a:schemeClr>
                </a:solidFill>
              </a:rPr>
              <a:t>F</a:t>
            </a:r>
            <a:r>
              <a:rPr lang="en-US" altLang="ko-KR" sz="8000">
                <a:solidFill>
                  <a:schemeClr val="bg1"/>
                </a:solidFill>
              </a:rPr>
              <a:t>OLIO</a:t>
            </a:r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6B85EF-8F15-41F1-B3EC-6EFECD12F624}"/>
              </a:ext>
            </a:extLst>
          </p:cNvPr>
          <p:cNvSpPr/>
          <p:nvPr/>
        </p:nvSpPr>
        <p:spPr>
          <a:xfrm>
            <a:off x="11410626" y="5451549"/>
            <a:ext cx="45719" cy="537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37F0D-877B-464C-864E-B73E74A5904A}"/>
              </a:ext>
            </a:extLst>
          </p:cNvPr>
          <p:cNvSpPr/>
          <p:nvPr/>
        </p:nvSpPr>
        <p:spPr>
          <a:xfrm>
            <a:off x="11410399" y="5087479"/>
            <a:ext cx="45719" cy="27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1D71B86F-0FCC-4980-A85A-040C516BAA4E}"/>
              </a:ext>
            </a:extLst>
          </p:cNvPr>
          <p:cNvSpPr/>
          <p:nvPr/>
        </p:nvSpPr>
        <p:spPr>
          <a:xfrm rot="16200000">
            <a:off x="6535904" y="2280628"/>
            <a:ext cx="275422" cy="24758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FB96D1-873E-4AD5-97DB-38F8075A1C42}"/>
              </a:ext>
            </a:extLst>
          </p:cNvPr>
          <p:cNvCxnSpPr>
            <a:cxnSpLocks/>
          </p:cNvCxnSpPr>
          <p:nvPr/>
        </p:nvCxnSpPr>
        <p:spPr>
          <a:xfrm flipH="1" flipV="1">
            <a:off x="1250862" y="2518415"/>
            <a:ext cx="5324360" cy="6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4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16ED87A-0570-4C6E-81EF-C5FEC76ACB1C}"/>
              </a:ext>
            </a:extLst>
          </p:cNvPr>
          <p:cNvGrpSpPr/>
          <p:nvPr/>
        </p:nvGrpSpPr>
        <p:grpSpPr>
          <a:xfrm>
            <a:off x="173255" y="633428"/>
            <a:ext cx="9016764" cy="275422"/>
            <a:chOff x="264405" y="648098"/>
            <a:chExt cx="4516916" cy="27542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DC430F3-C019-4CC5-AA22-CD9D31459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B10DFECB-C635-4CD1-9D30-17BF5C70DE67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3873088" cy="810427"/>
          </a:xfrm>
        </p:spPr>
        <p:txBody>
          <a:bodyPr>
            <a:normAutofit fontScale="90000"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Recycle Linked List : </a:t>
            </a:r>
            <a:r>
              <a:rPr lang="ko-KR" altLang="en-US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구현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A2434C5-707A-4A17-8A3F-220309A1EA42}"/>
              </a:ext>
            </a:extLst>
          </p:cNvPr>
          <p:cNvGrpSpPr/>
          <p:nvPr/>
        </p:nvGrpSpPr>
        <p:grpSpPr>
          <a:xfrm>
            <a:off x="3926984" y="1274867"/>
            <a:ext cx="8091761" cy="2154124"/>
            <a:chOff x="7264853" y="3897816"/>
            <a:chExt cx="6148387" cy="2154124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B0C4A220-D152-4FA8-B3D7-F913B1F1936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981177"/>
              <a:ext cx="6113650" cy="19873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Alloc()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연결리스트에 등록된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반환하거나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등록된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없는 경우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nullptr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반환하는 함수입니다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등록된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반환하기 위해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활성 노드를 검색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(4,9)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하여 수정 노드로 수정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(5)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하며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노드에 등록된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안전하게 반환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(6,8)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노드의 재사용을 위해 해당 노드를 비활성 노드로 변경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(7)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573AC76-D417-4E69-9BB9-6490E0AB4AB3}"/>
                </a:ext>
              </a:extLst>
            </p:cNvPr>
            <p:cNvSpPr/>
            <p:nvPr/>
          </p:nvSpPr>
          <p:spPr>
            <a:xfrm>
              <a:off x="7264853" y="3897816"/>
              <a:ext cx="34740" cy="21541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_x60135304">
            <a:extLst>
              <a:ext uri="{FF2B5EF4-FFF2-40B4-BE49-F238E27FC236}">
                <a16:creationId xmlns:a16="http://schemas.microsoft.com/office/drawing/2014/main" id="{4F3F63B3-620B-4634-8801-DCA8D1EE4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5" y="1482803"/>
            <a:ext cx="3558359" cy="475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A2CFDA19-E26F-4947-809A-D41469B56B07}"/>
              </a:ext>
            </a:extLst>
          </p:cNvPr>
          <p:cNvGrpSpPr/>
          <p:nvPr/>
        </p:nvGrpSpPr>
        <p:grpSpPr>
          <a:xfrm>
            <a:off x="3926984" y="3648531"/>
            <a:ext cx="8091761" cy="2909048"/>
            <a:chOff x="7264853" y="3912273"/>
            <a:chExt cx="6148387" cy="2125211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6B0EC3BA-91C2-4105-8105-FA42725FA644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981177"/>
              <a:ext cx="6113650" cy="19873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Regist()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연결리스트에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등록하는 함수입니다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등록하기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위해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비활성 노드를 검색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(16,17,22)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하여 수정 노드로 변경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(18)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하며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노드에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등록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(19)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후 활성 노드로 변경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(20)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연결리스트를 순회하며 비활성 노드를 검색하지 못한 경우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(14,15)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등록한 새로운 노드를 생성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(23)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 연결리스트의 말단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(24,27)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이용하여 삽입</a:t>
              </a:r>
              <a:r>
                <a:rPr lang="en-US" altLang="ko-KR" sz="14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(25)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합니다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6937635-63C0-443D-83D8-AC7BD831B4B9}"/>
                </a:ext>
              </a:extLst>
            </p:cNvPr>
            <p:cNvSpPr/>
            <p:nvPr/>
          </p:nvSpPr>
          <p:spPr>
            <a:xfrm flipH="1">
              <a:off x="7264853" y="3912273"/>
              <a:ext cx="34740" cy="21252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516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0799547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865635B-DAA3-49DA-AC2A-1CFC713027EB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Lock-Free control_block </a:t>
            </a:r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재사용 문제점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DEE159E-1A2F-4124-A940-DF824EB1F1EA}"/>
              </a:ext>
            </a:extLst>
          </p:cNvPr>
          <p:cNvSpPr/>
          <p:nvPr/>
        </p:nvSpPr>
        <p:spPr>
          <a:xfrm>
            <a:off x="270733" y="1084782"/>
            <a:ext cx="11748009" cy="3301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918B6B1-2C64-455A-B7FB-6DFBCB918628}"/>
              </a:ext>
            </a:extLst>
          </p:cNvPr>
          <p:cNvSpPr/>
          <p:nvPr/>
        </p:nvSpPr>
        <p:spPr>
          <a:xfrm>
            <a:off x="4135324" y="1143176"/>
            <a:ext cx="5166329" cy="15696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08A0FD8-98E3-40D3-B11F-ACE42A3F9D1B}"/>
              </a:ext>
            </a:extLst>
          </p:cNvPr>
          <p:cNvSpPr/>
          <p:nvPr/>
        </p:nvSpPr>
        <p:spPr>
          <a:xfrm>
            <a:off x="2131889" y="2769236"/>
            <a:ext cx="9789377" cy="15607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34">
            <a:extLst>
              <a:ext uri="{FF2B5EF4-FFF2-40B4-BE49-F238E27FC236}">
                <a16:creationId xmlns:a16="http://schemas.microsoft.com/office/drawing/2014/main" id="{3FF3F3FE-ED19-4858-AA0A-1C57BB9B1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33656" y="1313520"/>
            <a:ext cx="2690974" cy="1355705"/>
          </a:xfrm>
          <a:prstGeom prst="rect">
            <a:avLst/>
          </a:prstGeom>
        </p:spPr>
      </p:pic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323F3FA5-4D27-423E-BD45-61D6A5034EB1}"/>
              </a:ext>
            </a:extLst>
          </p:cNvPr>
          <p:cNvSpPr/>
          <p:nvPr/>
        </p:nvSpPr>
        <p:spPr>
          <a:xfrm rot="2700000">
            <a:off x="1673033" y="2853671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748BFEDC-3D0A-4872-AFF0-7B29185C423E}"/>
              </a:ext>
            </a:extLst>
          </p:cNvPr>
          <p:cNvSpPr/>
          <p:nvPr/>
        </p:nvSpPr>
        <p:spPr>
          <a:xfrm>
            <a:off x="3384024" y="1881352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34">
            <a:extLst>
              <a:ext uri="{FF2B5EF4-FFF2-40B4-BE49-F238E27FC236}">
                <a16:creationId xmlns:a16="http://schemas.microsoft.com/office/drawing/2014/main" id="{58B7593B-CF75-4C83-844D-980EE5F75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300869" y="2784642"/>
            <a:ext cx="2174316" cy="1627977"/>
          </a:xfrm>
          <a:prstGeom prst="rect">
            <a:avLst/>
          </a:prstGeom>
        </p:spPr>
      </p:pic>
      <p:pic>
        <p:nvPicPr>
          <p:cNvPr id="58" name="그림 34">
            <a:extLst>
              <a:ext uri="{FF2B5EF4-FFF2-40B4-BE49-F238E27FC236}">
                <a16:creationId xmlns:a16="http://schemas.microsoft.com/office/drawing/2014/main" id="{1BADAA44-D48A-4E12-8E9D-27013F257F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254103" y="1143176"/>
            <a:ext cx="2179834" cy="139067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196808E-FFA5-43AF-9843-B27F0F8FF97A}"/>
              </a:ext>
            </a:extLst>
          </p:cNvPr>
          <p:cNvSpPr txBox="1"/>
          <p:nvPr/>
        </p:nvSpPr>
        <p:spPr>
          <a:xfrm>
            <a:off x="3303511" y="1516993"/>
            <a:ext cx="4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</a:rPr>
              <a:t>[1]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8D8CC8-92FD-49E5-BAD3-A5401DE1946F}"/>
              </a:ext>
            </a:extLst>
          </p:cNvPr>
          <p:cNvSpPr txBox="1"/>
          <p:nvPr/>
        </p:nvSpPr>
        <p:spPr>
          <a:xfrm>
            <a:off x="1592521" y="3087570"/>
            <a:ext cx="4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</a:rPr>
              <a:t>[2]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7" name="그림 34">
            <a:extLst>
              <a:ext uri="{FF2B5EF4-FFF2-40B4-BE49-F238E27FC236}">
                <a16:creationId xmlns:a16="http://schemas.microsoft.com/office/drawing/2014/main" id="{D0F3F976-EB0E-427F-B28E-14C560CFB9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007371" y="1143176"/>
            <a:ext cx="2219080" cy="1672758"/>
          </a:xfrm>
          <a:prstGeom prst="rect">
            <a:avLst/>
          </a:prstGeom>
        </p:spPr>
      </p:pic>
      <p:pic>
        <p:nvPicPr>
          <p:cNvPr id="68" name="그림 34">
            <a:extLst>
              <a:ext uri="{FF2B5EF4-FFF2-40B4-BE49-F238E27FC236}">
                <a16:creationId xmlns:a16="http://schemas.microsoft.com/office/drawing/2014/main" id="{C888D494-D006-473B-A2E9-F874E7BDEF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4921281" y="2788509"/>
            <a:ext cx="3092620" cy="1421698"/>
          </a:xfrm>
          <a:prstGeom prst="rect">
            <a:avLst/>
          </a:prstGeom>
        </p:spPr>
      </p:pic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3ED577C7-C348-4EDE-9945-60FB4C725E63}"/>
              </a:ext>
            </a:extLst>
          </p:cNvPr>
          <p:cNvSpPr/>
          <p:nvPr/>
        </p:nvSpPr>
        <p:spPr>
          <a:xfrm>
            <a:off x="6588653" y="1757830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16A47938-7CE8-4BE0-B63B-70A3CEF49C37}"/>
              </a:ext>
            </a:extLst>
          </p:cNvPr>
          <p:cNvSpPr/>
          <p:nvPr/>
        </p:nvSpPr>
        <p:spPr>
          <a:xfrm>
            <a:off x="4698397" y="3413569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34">
            <a:extLst>
              <a:ext uri="{FF2B5EF4-FFF2-40B4-BE49-F238E27FC236}">
                <a16:creationId xmlns:a16="http://schemas.microsoft.com/office/drawing/2014/main" id="{C5F78128-8BF4-4BA8-9B4F-7098870EE4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8708915" y="2788509"/>
            <a:ext cx="3080345" cy="1421698"/>
          </a:xfrm>
          <a:prstGeom prst="rect">
            <a:avLst/>
          </a:prstGeom>
        </p:spPr>
      </p:pic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28D1E4A6-3BD6-42F0-965A-90B2C0A27626}"/>
              </a:ext>
            </a:extLst>
          </p:cNvPr>
          <p:cNvSpPr/>
          <p:nvPr/>
        </p:nvSpPr>
        <p:spPr>
          <a:xfrm>
            <a:off x="8208630" y="3429576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C761F89-D8AC-46B9-8598-61004A171B7A}"/>
              </a:ext>
            </a:extLst>
          </p:cNvPr>
          <p:cNvGrpSpPr/>
          <p:nvPr/>
        </p:nvGrpSpPr>
        <p:grpSpPr>
          <a:xfrm>
            <a:off x="413851" y="4644421"/>
            <a:ext cx="11364295" cy="2131842"/>
            <a:chOff x="7268777" y="3813183"/>
            <a:chExt cx="8634967" cy="2131842"/>
          </a:xfrm>
        </p:grpSpPr>
        <p:sp>
          <p:nvSpPr>
            <p:cNvPr id="74" name="제목 1">
              <a:extLst>
                <a:ext uri="{FF2B5EF4-FFF2-40B4-BE49-F238E27FC236}">
                  <a16:creationId xmlns:a16="http://schemas.microsoft.com/office/drawing/2014/main" id="{C5395741-7A9F-426E-A158-C404A445E639}"/>
                </a:ext>
              </a:extLst>
            </p:cNvPr>
            <p:cNvSpPr txBox="1">
              <a:spLocks/>
            </p:cNvSpPr>
            <p:nvPr/>
          </p:nvSpPr>
          <p:spPr>
            <a:xfrm>
              <a:off x="7299593" y="3813183"/>
              <a:ext cx="8604151" cy="20352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다음은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재사용된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이용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있을 때 발생할 수 있는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두가지의 상황을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보여줍니다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상황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[1]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되지 않은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의도된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접근하는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LFSP2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동작을 보여줍니다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상황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[2]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같이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LFSP2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접근하기 전에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재사용된 경우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LFSP2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재사용된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의도되지 않는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LFSP1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관련없는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참조하게 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상황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[2]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같은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LFSP2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오동작을 방지하기 위해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카운터를 증가시킨 이후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유효성을 검사합니다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21E13A-010C-4C74-9BF5-0444227A6B2E}"/>
                </a:ext>
              </a:extLst>
            </p:cNvPr>
            <p:cNvSpPr/>
            <p:nvPr/>
          </p:nvSpPr>
          <p:spPr>
            <a:xfrm flipH="1">
              <a:off x="7268777" y="3813183"/>
              <a:ext cx="34739" cy="2131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1770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0799547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865635B-DAA3-49DA-AC2A-1CFC713027EB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Lock-Free control_block </a:t>
            </a:r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유효성 검사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DEE159E-1A2F-4124-A940-DF824EB1F1EA}"/>
              </a:ext>
            </a:extLst>
          </p:cNvPr>
          <p:cNvSpPr/>
          <p:nvPr/>
        </p:nvSpPr>
        <p:spPr>
          <a:xfrm>
            <a:off x="638734" y="1053142"/>
            <a:ext cx="10914532" cy="3301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748BFEDC-3D0A-4872-AFF0-7B29185C423E}"/>
              </a:ext>
            </a:extLst>
          </p:cNvPr>
          <p:cNvSpPr/>
          <p:nvPr/>
        </p:nvSpPr>
        <p:spPr>
          <a:xfrm>
            <a:off x="4527223" y="1846236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3ED577C7-C348-4EDE-9945-60FB4C725E63}"/>
              </a:ext>
            </a:extLst>
          </p:cNvPr>
          <p:cNvSpPr/>
          <p:nvPr/>
        </p:nvSpPr>
        <p:spPr>
          <a:xfrm>
            <a:off x="6896559" y="3487202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16A47938-7CE8-4BE0-B63B-70A3CEF49C37}"/>
              </a:ext>
            </a:extLst>
          </p:cNvPr>
          <p:cNvSpPr/>
          <p:nvPr/>
        </p:nvSpPr>
        <p:spPr>
          <a:xfrm>
            <a:off x="2014826" y="3397936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34">
            <a:extLst>
              <a:ext uri="{FF2B5EF4-FFF2-40B4-BE49-F238E27FC236}">
                <a16:creationId xmlns:a16="http://schemas.microsoft.com/office/drawing/2014/main" id="{C5F78128-8BF4-4BA8-9B4F-7098870EE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6554" y="1203718"/>
            <a:ext cx="3080345" cy="1421697"/>
          </a:xfrm>
          <a:prstGeom prst="rect">
            <a:avLst/>
          </a:prstGeom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1C761F89-D8AC-46B9-8598-61004A171B7A}"/>
              </a:ext>
            </a:extLst>
          </p:cNvPr>
          <p:cNvGrpSpPr/>
          <p:nvPr/>
        </p:nvGrpSpPr>
        <p:grpSpPr>
          <a:xfrm>
            <a:off x="413852" y="4431185"/>
            <a:ext cx="11364296" cy="2350440"/>
            <a:chOff x="7268776" y="3813182"/>
            <a:chExt cx="8634968" cy="2350440"/>
          </a:xfrm>
        </p:grpSpPr>
        <p:sp>
          <p:nvSpPr>
            <p:cNvPr id="74" name="제목 1">
              <a:extLst>
                <a:ext uri="{FF2B5EF4-FFF2-40B4-BE49-F238E27FC236}">
                  <a16:creationId xmlns:a16="http://schemas.microsoft.com/office/drawing/2014/main" id="{C5395741-7A9F-426E-A158-C404A445E639}"/>
                </a:ext>
              </a:extLst>
            </p:cNvPr>
            <p:cNvSpPr txBox="1">
              <a:spLocks/>
            </p:cNvSpPr>
            <p:nvPr/>
          </p:nvSpPr>
          <p:spPr>
            <a:xfrm>
              <a:off x="7299593" y="3813183"/>
              <a:ext cx="8604151" cy="235043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LFCB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검사는 변경 대상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해당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여전히 참조하는지 검사하며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통해 의도된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카운터를 증가시켰는지 확인할 수 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앞선 상황 이후로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LFSP2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카운터를 증가시킨 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LFCB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검사를 위해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LFSP1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확인합니다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LFSP1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참조하지 않는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유효하지 않는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경우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이는 다른 스레드에 의해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LFSP1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수정되었음을 의미합니다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이러한 경우 증가된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카운터를 다시 감소시켜 처음의 상태로 돌아가며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수정된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로 다시 시도합니다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21E13A-010C-4C74-9BF5-0444227A6B2E}"/>
                </a:ext>
              </a:extLst>
            </p:cNvPr>
            <p:cNvSpPr/>
            <p:nvPr/>
          </p:nvSpPr>
          <p:spPr>
            <a:xfrm flipH="1">
              <a:off x="7268776" y="3813182"/>
              <a:ext cx="34739" cy="23504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" name="그림 34">
            <a:extLst>
              <a:ext uri="{FF2B5EF4-FFF2-40B4-BE49-F238E27FC236}">
                <a16:creationId xmlns:a16="http://schemas.microsoft.com/office/drawing/2014/main" id="{EF30E75A-8389-4F5A-B762-0C35464EBA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496287" y="1239906"/>
            <a:ext cx="3080343" cy="1421697"/>
          </a:xfrm>
          <a:prstGeom prst="rect">
            <a:avLst/>
          </a:prstGeom>
        </p:spPr>
      </p:pic>
      <p:pic>
        <p:nvPicPr>
          <p:cNvPr id="30" name="그림 34">
            <a:extLst>
              <a:ext uri="{FF2B5EF4-FFF2-40B4-BE49-F238E27FC236}">
                <a16:creationId xmlns:a16="http://schemas.microsoft.com/office/drawing/2014/main" id="{399D7F7F-EBD4-4CA2-BF94-D5E096D48C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47513" y="2865384"/>
            <a:ext cx="3080343" cy="1416055"/>
          </a:xfrm>
          <a:prstGeom prst="rect">
            <a:avLst/>
          </a:prstGeom>
        </p:spPr>
      </p:pic>
      <p:pic>
        <p:nvPicPr>
          <p:cNvPr id="31" name="그림 34">
            <a:extLst>
              <a:ext uri="{FF2B5EF4-FFF2-40B4-BE49-F238E27FC236}">
                <a16:creationId xmlns:a16="http://schemas.microsoft.com/office/drawing/2014/main" id="{A7FFE484-FF57-422B-8545-A87919B353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234116" y="2859743"/>
            <a:ext cx="3080343" cy="142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52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1165307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F24C99-BA5B-47D5-B55D-6CE693F2AB39}"/>
              </a:ext>
            </a:extLst>
          </p:cNvPr>
          <p:cNvGrpSpPr/>
          <p:nvPr/>
        </p:nvGrpSpPr>
        <p:grpSpPr>
          <a:xfrm>
            <a:off x="3926986" y="1216307"/>
            <a:ext cx="8091760" cy="2432226"/>
            <a:chOff x="7264854" y="3843329"/>
            <a:chExt cx="6148386" cy="2263099"/>
          </a:xfrm>
        </p:grpSpPr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27E0A797-C783-4FD2-B878-7569FAC8C382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843329"/>
              <a:ext cx="6113650" cy="226309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add_shared_copy()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카운터를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증가시킨 경우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반환하고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반대의 경우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nullptr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반환하는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멤버함수입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pred(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증가시킬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add_use_count()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통해 카운터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증가시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키며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유효한 경우에는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반환하고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반대의 경우에는 재시도합니다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pred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카운터가 증가된 이후에 재시도하는 경우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pred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release()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통해 증가된 카운터를 감소시킵니다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F4A4894-9D23-42EE-89E6-8973EF7284CD}"/>
                </a:ext>
              </a:extLst>
            </p:cNvPr>
            <p:cNvSpPr/>
            <p:nvPr/>
          </p:nvSpPr>
          <p:spPr>
            <a:xfrm>
              <a:off x="7264854" y="3843329"/>
              <a:ext cx="34740" cy="2263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7D7710A-72EC-4902-BCC1-49C5FF3EFE9C}"/>
              </a:ext>
            </a:extLst>
          </p:cNvPr>
          <p:cNvGrpSpPr/>
          <p:nvPr/>
        </p:nvGrpSpPr>
        <p:grpSpPr>
          <a:xfrm>
            <a:off x="3926986" y="3809329"/>
            <a:ext cx="8084128" cy="1300561"/>
            <a:chOff x="7264854" y="3911854"/>
            <a:chExt cx="6142587" cy="950127"/>
          </a:xfrm>
        </p:grpSpPr>
        <p:sp>
          <p:nvSpPr>
            <p:cNvPr id="32" name="제목 1">
              <a:extLst>
                <a:ext uri="{FF2B5EF4-FFF2-40B4-BE49-F238E27FC236}">
                  <a16:creationId xmlns:a16="http://schemas.microsoft.com/office/drawing/2014/main" id="{2ABBF0D6-4ED0-4DF5-984D-3784C88161D5}"/>
                </a:ext>
              </a:extLst>
            </p:cNvPr>
            <p:cNvSpPr txBox="1">
              <a:spLocks/>
            </p:cNvSpPr>
            <p:nvPr/>
          </p:nvSpPr>
          <p:spPr>
            <a:xfrm>
              <a:off x="7293791" y="3911854"/>
              <a:ext cx="6113650" cy="9501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add_use_count()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카운터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증가시키는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멤버함수입니다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카운터가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이상인 경우에만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이용하여 카운터를 증가시킨 뒤 해당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포인터를 반환하며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인 경우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nullptr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반환합니다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C7F60A4-39AE-4235-A96D-0126B121115F}"/>
                </a:ext>
              </a:extLst>
            </p:cNvPr>
            <p:cNvSpPr/>
            <p:nvPr/>
          </p:nvSpPr>
          <p:spPr>
            <a:xfrm flipH="1">
              <a:off x="7264854" y="3912273"/>
              <a:ext cx="34739" cy="949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5" name="_x217717448">
            <a:extLst>
              <a:ext uri="{FF2B5EF4-FFF2-40B4-BE49-F238E27FC236}">
                <a16:creationId xmlns:a16="http://schemas.microsoft.com/office/drawing/2014/main" id="{BA7D3644-CFA8-48E6-8F05-46B85938A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3" y="1713170"/>
            <a:ext cx="3689906" cy="477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제목 1">
            <a:extLst>
              <a:ext uri="{FF2B5EF4-FFF2-40B4-BE49-F238E27FC236}">
                <a16:creationId xmlns:a16="http://schemas.microsoft.com/office/drawing/2014/main" id="{F8B17596-4EBE-4D23-8E56-D8E78DD39917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Lock-Free control_block </a:t>
            </a:r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카운터 수정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79C1A-1C9B-4E31-B741-F8797BB38E0E}"/>
              </a:ext>
            </a:extLst>
          </p:cNvPr>
          <p:cNvSpPr txBox="1"/>
          <p:nvPr/>
        </p:nvSpPr>
        <p:spPr>
          <a:xfrm>
            <a:off x="2018206" y="2868374"/>
            <a:ext cx="1488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chemeClr val="accent2">
                    <a:lumMod val="75000"/>
                  </a:schemeClr>
                </a:solidFill>
              </a:rPr>
              <a:t>// LFCB </a:t>
            </a:r>
            <a:r>
              <a:rPr lang="ko-KR" altLang="en-US" sz="1100" b="1">
                <a:solidFill>
                  <a:schemeClr val="accent2">
                    <a:lumMod val="75000"/>
                  </a:schemeClr>
                </a:solidFill>
              </a:rPr>
              <a:t>유효성 검사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6EE0BDD-F3FE-4F4A-9930-DD375A260485}"/>
              </a:ext>
            </a:extLst>
          </p:cNvPr>
          <p:cNvGrpSpPr/>
          <p:nvPr/>
        </p:nvGrpSpPr>
        <p:grpSpPr>
          <a:xfrm>
            <a:off x="3926985" y="5259348"/>
            <a:ext cx="8084129" cy="1299987"/>
            <a:chOff x="7270652" y="3911854"/>
            <a:chExt cx="6142588" cy="949708"/>
          </a:xfrm>
        </p:grpSpPr>
        <p:sp>
          <p:nvSpPr>
            <p:cNvPr id="37" name="제목 1">
              <a:extLst>
                <a:ext uri="{FF2B5EF4-FFF2-40B4-BE49-F238E27FC236}">
                  <a16:creationId xmlns:a16="http://schemas.microsoft.com/office/drawing/2014/main" id="{793EB625-C8E6-43CA-9503-C82CA9D7622D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911854"/>
              <a:ext cx="6113650" cy="94970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release()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카운터를 감소시키는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멤버함수입니다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add_use_count()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동일하게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카운터를 감소시킵니다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34964A6-016B-4CC3-A1C8-D03707A4A9DB}"/>
                </a:ext>
              </a:extLst>
            </p:cNvPr>
            <p:cNvSpPr/>
            <p:nvPr/>
          </p:nvSpPr>
          <p:spPr>
            <a:xfrm>
              <a:off x="7270652" y="3912276"/>
              <a:ext cx="34739" cy="948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6763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0799547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865635B-DAA3-49DA-AC2A-1CFC713027EB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Lock-Free control_block </a:t>
            </a:r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유효성 판단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DEE159E-1A2F-4124-A940-DF824EB1F1EA}"/>
              </a:ext>
            </a:extLst>
          </p:cNvPr>
          <p:cNvSpPr/>
          <p:nvPr/>
        </p:nvSpPr>
        <p:spPr>
          <a:xfrm>
            <a:off x="1743869" y="1124063"/>
            <a:ext cx="9011089" cy="2476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C761F89-D8AC-46B9-8598-61004A171B7A}"/>
              </a:ext>
            </a:extLst>
          </p:cNvPr>
          <p:cNvGrpSpPr/>
          <p:nvPr/>
        </p:nvGrpSpPr>
        <p:grpSpPr>
          <a:xfrm>
            <a:off x="413851" y="4310930"/>
            <a:ext cx="11364295" cy="2131842"/>
            <a:chOff x="7268777" y="3813183"/>
            <a:chExt cx="8634967" cy="2131842"/>
          </a:xfrm>
        </p:grpSpPr>
        <p:sp>
          <p:nvSpPr>
            <p:cNvPr id="74" name="제목 1">
              <a:extLst>
                <a:ext uri="{FF2B5EF4-FFF2-40B4-BE49-F238E27FC236}">
                  <a16:creationId xmlns:a16="http://schemas.microsoft.com/office/drawing/2014/main" id="{C5395741-7A9F-426E-A158-C404A445E639}"/>
                </a:ext>
              </a:extLst>
            </p:cNvPr>
            <p:cNvSpPr txBox="1">
              <a:spLocks/>
            </p:cNvSpPr>
            <p:nvPr/>
          </p:nvSpPr>
          <p:spPr>
            <a:xfrm>
              <a:off x="7299593" y="3813183"/>
              <a:ext cx="8604151" cy="20352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다음은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발생할 수 있는 모든 상황을 보여줍니다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통해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재사용되는 상황에서도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유효성 검사가 정확하게 동작하는 것을 확인할 수 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pred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T1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객체를 가리킬 때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발생하는 모든 상황은 표와 같이 표현될 수 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ret_ctr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curr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동일한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(1),(6),(7)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유효하고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이외의 상황에서는 유효하지 않지만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여기서 중요한 점은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재사용된 상황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(7)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에서도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유효할 수 있다는 점 입니다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21E13A-010C-4C74-9BF5-0444227A6B2E}"/>
                </a:ext>
              </a:extLst>
            </p:cNvPr>
            <p:cNvSpPr/>
            <p:nvPr/>
          </p:nvSpPr>
          <p:spPr>
            <a:xfrm flipH="1">
              <a:off x="7268777" y="3813183"/>
              <a:ext cx="34739" cy="2131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9" name="표 3">
            <a:extLst>
              <a:ext uri="{FF2B5EF4-FFF2-40B4-BE49-F238E27FC236}">
                <a16:creationId xmlns:a16="http://schemas.microsoft.com/office/drawing/2014/main" id="{0F5D135C-378A-48AD-9A53-F76F6297B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05019"/>
              </p:ext>
            </p:extLst>
          </p:nvPr>
        </p:nvGraphicFramePr>
        <p:xfrm>
          <a:off x="6279516" y="2052321"/>
          <a:ext cx="43434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61">
                  <a:extLst>
                    <a:ext uri="{9D8B030D-6E8A-4147-A177-3AD203B41FA5}">
                      <a16:colId xmlns:a16="http://schemas.microsoft.com/office/drawing/2014/main" val="2528104317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13690466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285606131"/>
                    </a:ext>
                  </a:extLst>
                </a:gridCol>
                <a:gridCol w="471796">
                  <a:extLst>
                    <a:ext uri="{9D8B030D-6E8A-4147-A177-3AD203B41FA5}">
                      <a16:colId xmlns:a16="http://schemas.microsoft.com/office/drawing/2014/main" val="1216638605"/>
                    </a:ext>
                  </a:extLst>
                </a:gridCol>
                <a:gridCol w="489989">
                  <a:extLst>
                    <a:ext uri="{9D8B030D-6E8A-4147-A177-3AD203B41FA5}">
                      <a16:colId xmlns:a16="http://schemas.microsoft.com/office/drawing/2014/main" val="604682292"/>
                    </a:ext>
                  </a:extLst>
                </a:gridCol>
                <a:gridCol w="829738">
                  <a:extLst>
                    <a:ext uri="{9D8B030D-6E8A-4147-A177-3AD203B41FA5}">
                      <a16:colId xmlns:a16="http://schemas.microsoft.com/office/drawing/2014/main" val="305474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curr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B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ret_ctr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(1)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(2)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(3)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(4)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96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 / 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(5)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(6)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(7)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(8)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865178"/>
                  </a:ext>
                </a:extLst>
              </a:tr>
            </a:tbl>
          </a:graphicData>
        </a:graphic>
      </p:graphicFrame>
      <p:graphicFrame>
        <p:nvGraphicFramePr>
          <p:cNvPr id="30" name="표 8">
            <a:extLst>
              <a:ext uri="{FF2B5EF4-FFF2-40B4-BE49-F238E27FC236}">
                <a16:creationId xmlns:a16="http://schemas.microsoft.com/office/drawing/2014/main" id="{FB23AA6D-D375-4519-B876-DD19846F3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727505"/>
              </p:ext>
            </p:extLst>
          </p:nvPr>
        </p:nvGraphicFramePr>
        <p:xfrm>
          <a:off x="6279516" y="1167038"/>
          <a:ext cx="1541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982">
                  <a:extLst>
                    <a:ext uri="{9D8B030D-6E8A-4147-A177-3AD203B41FA5}">
                      <a16:colId xmlns:a16="http://schemas.microsoft.com/office/drawing/2014/main" val="358126174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25409169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3149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7F22446-AF5A-4D0E-8CFE-79B08B1DA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001" y="1181121"/>
            <a:ext cx="4104227" cy="235993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48E1E14-EB82-4D45-B59E-90E0620638AE}"/>
              </a:ext>
            </a:extLst>
          </p:cNvPr>
          <p:cNvCxnSpPr>
            <a:cxnSpLocks/>
          </p:cNvCxnSpPr>
          <p:nvPr/>
        </p:nvCxnSpPr>
        <p:spPr>
          <a:xfrm flipV="1">
            <a:off x="3593054" y="1355464"/>
            <a:ext cx="2686462" cy="363813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703A8B7-5F53-4638-825A-3D6578022B28}"/>
              </a:ext>
            </a:extLst>
          </p:cNvPr>
          <p:cNvCxnSpPr>
            <a:cxnSpLocks/>
          </p:cNvCxnSpPr>
          <p:nvPr/>
        </p:nvCxnSpPr>
        <p:spPr>
          <a:xfrm>
            <a:off x="5099124" y="2259330"/>
            <a:ext cx="1180392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7E8FE7F-C8A6-4D4C-B802-67FA9E515D4C}"/>
              </a:ext>
            </a:extLst>
          </p:cNvPr>
          <p:cNvCxnSpPr>
            <a:cxnSpLocks/>
          </p:cNvCxnSpPr>
          <p:nvPr/>
        </p:nvCxnSpPr>
        <p:spPr>
          <a:xfrm flipV="1">
            <a:off x="3506994" y="2270089"/>
            <a:ext cx="2772522" cy="17868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5554260-4217-4511-8109-C72E8D8CC7F3}"/>
              </a:ext>
            </a:extLst>
          </p:cNvPr>
          <p:cNvCxnSpPr>
            <a:cxnSpLocks/>
          </p:cNvCxnSpPr>
          <p:nvPr/>
        </p:nvCxnSpPr>
        <p:spPr>
          <a:xfrm flipV="1">
            <a:off x="4023360" y="2248572"/>
            <a:ext cx="2256156" cy="38258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60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0799547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865635B-DAA3-49DA-AC2A-1CFC713027EB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Lock-Free control_block </a:t>
            </a:r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유효성 판단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C761F89-D8AC-46B9-8598-61004A171B7A}"/>
              </a:ext>
            </a:extLst>
          </p:cNvPr>
          <p:cNvGrpSpPr/>
          <p:nvPr/>
        </p:nvGrpSpPr>
        <p:grpSpPr>
          <a:xfrm>
            <a:off x="413851" y="4310930"/>
            <a:ext cx="11364295" cy="2131842"/>
            <a:chOff x="7268777" y="3813183"/>
            <a:chExt cx="8634967" cy="2131842"/>
          </a:xfrm>
        </p:grpSpPr>
        <p:sp>
          <p:nvSpPr>
            <p:cNvPr id="74" name="제목 1">
              <a:extLst>
                <a:ext uri="{FF2B5EF4-FFF2-40B4-BE49-F238E27FC236}">
                  <a16:creationId xmlns:a16="http://schemas.microsoft.com/office/drawing/2014/main" id="{C5395741-7A9F-426E-A158-C404A445E639}"/>
                </a:ext>
              </a:extLst>
            </p:cNvPr>
            <p:cNvSpPr txBox="1">
              <a:spLocks/>
            </p:cNvSpPr>
            <p:nvPr/>
          </p:nvSpPr>
          <p:spPr>
            <a:xfrm>
              <a:off x="7299593" y="3813183"/>
              <a:ext cx="8604151" cy="20352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(7)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재사용으로 인해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T2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객체를 가리키는 상황이며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이때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재사용은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pred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dd_use_count()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선행됩니다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만약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red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dd_use_count()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선행되는 경우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1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이상의 카운터를 가져 재사용되지 않기 때문입니다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따라서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(7)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증가된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재사용되고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T2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객체를 가리킨 이후 증가합니다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이러한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원본 객체에 대한 카운터 증가하는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(7)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동작은 의도된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 증가를 의미하며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통해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(7)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에서도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A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유효한 것을 알 수 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21E13A-010C-4C74-9BF5-0444227A6B2E}"/>
                </a:ext>
              </a:extLst>
            </p:cNvPr>
            <p:cNvSpPr/>
            <p:nvPr/>
          </p:nvSpPr>
          <p:spPr>
            <a:xfrm flipH="1">
              <a:off x="7268777" y="3813183"/>
              <a:ext cx="34739" cy="2131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0761A8-E164-4101-898B-4DD96EE59345}"/>
              </a:ext>
            </a:extLst>
          </p:cNvPr>
          <p:cNvSpPr/>
          <p:nvPr/>
        </p:nvSpPr>
        <p:spPr>
          <a:xfrm>
            <a:off x="1743869" y="1124063"/>
            <a:ext cx="9011089" cy="2476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28AD90BB-5AB8-4B3C-8250-FB13CDCBF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15030"/>
              </p:ext>
            </p:extLst>
          </p:nvPr>
        </p:nvGraphicFramePr>
        <p:xfrm>
          <a:off x="6279516" y="2052321"/>
          <a:ext cx="43434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761">
                  <a:extLst>
                    <a:ext uri="{9D8B030D-6E8A-4147-A177-3AD203B41FA5}">
                      <a16:colId xmlns:a16="http://schemas.microsoft.com/office/drawing/2014/main" val="2528104317"/>
                    </a:ext>
                  </a:extLst>
                </a:gridCol>
                <a:gridCol w="863467">
                  <a:extLst>
                    <a:ext uri="{9D8B030D-6E8A-4147-A177-3AD203B41FA5}">
                      <a16:colId xmlns:a16="http://schemas.microsoft.com/office/drawing/2014/main" val="13690466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285606131"/>
                    </a:ext>
                  </a:extLst>
                </a:gridCol>
                <a:gridCol w="471796">
                  <a:extLst>
                    <a:ext uri="{9D8B030D-6E8A-4147-A177-3AD203B41FA5}">
                      <a16:colId xmlns:a16="http://schemas.microsoft.com/office/drawing/2014/main" val="1216638605"/>
                    </a:ext>
                  </a:extLst>
                </a:gridCol>
                <a:gridCol w="489989">
                  <a:extLst>
                    <a:ext uri="{9D8B030D-6E8A-4147-A177-3AD203B41FA5}">
                      <a16:colId xmlns:a16="http://schemas.microsoft.com/office/drawing/2014/main" val="604682292"/>
                    </a:ext>
                  </a:extLst>
                </a:gridCol>
                <a:gridCol w="829738">
                  <a:extLst>
                    <a:ext uri="{9D8B030D-6E8A-4147-A177-3AD203B41FA5}">
                      <a16:colId xmlns:a16="http://schemas.microsoft.com/office/drawing/2014/main" val="305474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curr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LFCB B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4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ret_ctr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86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nullptr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(1)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(2)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(3)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(4)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96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T1 / T2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(5)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(6)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(7)</a:t>
                      </a:r>
                      <a:endParaRPr lang="ko-KR" altLang="en-US" sz="16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(8)</a:t>
                      </a:r>
                      <a:endParaRPr lang="ko-KR" altLang="en-US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865178"/>
                  </a:ext>
                </a:extLst>
              </a:tr>
            </a:tbl>
          </a:graphicData>
        </a:graphic>
      </p:graphicFrame>
      <p:graphicFrame>
        <p:nvGraphicFramePr>
          <p:cNvPr id="36" name="표 8">
            <a:extLst>
              <a:ext uri="{FF2B5EF4-FFF2-40B4-BE49-F238E27FC236}">
                <a16:creationId xmlns:a16="http://schemas.microsoft.com/office/drawing/2014/main" id="{592C34A3-4762-46E2-B22A-4063D0E77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16426"/>
              </p:ext>
            </p:extLst>
          </p:nvPr>
        </p:nvGraphicFramePr>
        <p:xfrm>
          <a:off x="6279516" y="1167038"/>
          <a:ext cx="15413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982">
                  <a:extLst>
                    <a:ext uri="{9D8B030D-6E8A-4147-A177-3AD203B41FA5}">
                      <a16:colId xmlns:a16="http://schemas.microsoft.com/office/drawing/2014/main" val="358126174"/>
                    </a:ext>
                  </a:extLst>
                </a:gridCol>
                <a:gridCol w="599400">
                  <a:extLst>
                    <a:ext uri="{9D8B030D-6E8A-4147-A177-3AD203B41FA5}">
                      <a16:colId xmlns:a16="http://schemas.microsoft.com/office/drawing/2014/main" val="25409169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7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LFCB A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31494"/>
                  </a:ext>
                </a:extLst>
              </a:tr>
            </a:tbl>
          </a:graphicData>
        </a:graphic>
      </p:graphicFrame>
      <p:pic>
        <p:nvPicPr>
          <p:cNvPr id="37" name="그림 36">
            <a:extLst>
              <a:ext uri="{FF2B5EF4-FFF2-40B4-BE49-F238E27FC236}">
                <a16:creationId xmlns:a16="http://schemas.microsoft.com/office/drawing/2014/main" id="{7B0723C1-0571-46D9-8322-5944EFBEE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001" y="1181121"/>
            <a:ext cx="4104227" cy="2359930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557D14F-2534-4A54-B2CE-5F5DED9B6735}"/>
              </a:ext>
            </a:extLst>
          </p:cNvPr>
          <p:cNvCxnSpPr>
            <a:cxnSpLocks/>
          </p:cNvCxnSpPr>
          <p:nvPr/>
        </p:nvCxnSpPr>
        <p:spPr>
          <a:xfrm flipV="1">
            <a:off x="3593054" y="1355464"/>
            <a:ext cx="2686462" cy="363813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8239988-B259-49FA-A900-1F74D9A9C242}"/>
              </a:ext>
            </a:extLst>
          </p:cNvPr>
          <p:cNvCxnSpPr>
            <a:cxnSpLocks/>
          </p:cNvCxnSpPr>
          <p:nvPr/>
        </p:nvCxnSpPr>
        <p:spPr>
          <a:xfrm>
            <a:off x="5099124" y="2259330"/>
            <a:ext cx="1180392" cy="0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D0257D0-CF31-498D-B343-1C100A22E006}"/>
              </a:ext>
            </a:extLst>
          </p:cNvPr>
          <p:cNvCxnSpPr>
            <a:cxnSpLocks/>
          </p:cNvCxnSpPr>
          <p:nvPr/>
        </p:nvCxnSpPr>
        <p:spPr>
          <a:xfrm flipV="1">
            <a:off x="3506994" y="2270089"/>
            <a:ext cx="2772522" cy="17868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22A4B0C-8273-443E-A25C-2A69E7951AD0}"/>
              </a:ext>
            </a:extLst>
          </p:cNvPr>
          <p:cNvCxnSpPr>
            <a:cxnSpLocks/>
          </p:cNvCxnSpPr>
          <p:nvPr/>
        </p:nvCxnSpPr>
        <p:spPr>
          <a:xfrm flipV="1">
            <a:off x="4023360" y="2248572"/>
            <a:ext cx="2256156" cy="38258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091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1237920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865635B-DAA3-49DA-AC2A-1CFC713027EB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Lock-Free shared_ptr </a:t>
            </a:r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원본 객체 변경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08FF02-8116-4E9C-B92E-3B237A0C6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475" y="1218755"/>
            <a:ext cx="3765683" cy="5329338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47D2CD60-32A3-42FD-90E5-70120FD195D1}"/>
              </a:ext>
            </a:extLst>
          </p:cNvPr>
          <p:cNvGrpSpPr/>
          <p:nvPr/>
        </p:nvGrpSpPr>
        <p:grpSpPr>
          <a:xfrm>
            <a:off x="4348113" y="2058996"/>
            <a:ext cx="7670631" cy="3653317"/>
            <a:chOff x="7262220" y="3275240"/>
            <a:chExt cx="5766838" cy="3399279"/>
          </a:xfrm>
        </p:grpSpPr>
        <p:sp>
          <p:nvSpPr>
            <p:cNvPr id="41" name="제목 1">
              <a:extLst>
                <a:ext uri="{FF2B5EF4-FFF2-40B4-BE49-F238E27FC236}">
                  <a16:creationId xmlns:a16="http://schemas.microsoft.com/office/drawing/2014/main" id="{CCF4E8C5-2C9F-446F-9D3D-797BBE2D8938}"/>
                </a:ext>
              </a:extLst>
            </p:cNvPr>
            <p:cNvSpPr txBox="1">
              <a:spLocks/>
            </p:cNvSpPr>
            <p:nvPr/>
          </p:nvSpPr>
          <p:spPr>
            <a:xfrm>
              <a:off x="7299591" y="3275240"/>
              <a:ext cx="5729467" cy="339512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operator=(LFSP)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수정하는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멤버함수입니다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target(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변경 대상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호출하여 카운터를 증가시키고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targ(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변경할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다른 경우에는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CAS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수정하며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동일한 경우에는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수정 과정을 생략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(6-8, 18-19)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 불필요한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동작을 생략합니다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수정이 성공하거나 생략되면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pred(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이전 원본 객체의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release()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호출하며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다른 스레드로 인해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변경되어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실패하면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targ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release()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호출하고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target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add_shared_copy()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부터 다시 시도합니다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(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pred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nullptr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인 경우에는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release()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호출하지 않습니다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.)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53849E5-5DB7-4D66-B5E0-421DEE1AE31B}"/>
                </a:ext>
              </a:extLst>
            </p:cNvPr>
            <p:cNvSpPr/>
            <p:nvPr/>
          </p:nvSpPr>
          <p:spPr>
            <a:xfrm>
              <a:off x="7262220" y="3275240"/>
              <a:ext cx="40010" cy="33992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806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0799547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865635B-DAA3-49DA-AC2A-1CFC713027EB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실험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C761F89-D8AC-46B9-8598-61004A171B7A}"/>
              </a:ext>
            </a:extLst>
          </p:cNvPr>
          <p:cNvGrpSpPr/>
          <p:nvPr/>
        </p:nvGrpSpPr>
        <p:grpSpPr>
          <a:xfrm>
            <a:off x="570409" y="4894666"/>
            <a:ext cx="11364290" cy="1601354"/>
            <a:chOff x="7268780" y="4253682"/>
            <a:chExt cx="8634964" cy="1601354"/>
          </a:xfrm>
        </p:grpSpPr>
        <p:sp>
          <p:nvSpPr>
            <p:cNvPr id="74" name="제목 1">
              <a:extLst>
                <a:ext uri="{FF2B5EF4-FFF2-40B4-BE49-F238E27FC236}">
                  <a16:creationId xmlns:a16="http://schemas.microsoft.com/office/drawing/2014/main" id="{C5395741-7A9F-426E-A158-C404A445E639}"/>
                </a:ext>
              </a:extLst>
            </p:cNvPr>
            <p:cNvSpPr txBox="1">
              <a:spLocks/>
            </p:cNvSpPr>
            <p:nvPr/>
          </p:nvSpPr>
          <p:spPr>
            <a:xfrm>
              <a:off x="7299593" y="4253682"/>
              <a:ext cx="8604151" cy="160135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실험은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‘</a:t>
              </a:r>
              <a:r>
                <a:rPr lang="ko-KR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멀티스레드 프로그래밍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’</a:t>
              </a:r>
              <a:r>
                <a:rPr lang="ko-KR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강의에서 다루었던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“The Art of Multiprocessor Programming Revised Reprint”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게으른 동기화 연결리스트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(laZy Synchronization Linked list: ZSL)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이용하여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가지 종류의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구현하였고 성능을 측정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비교 하였습니다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여기서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실제로 노드를 해제하지 않으며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SPZSL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멀티스레드에서 오동작을 야기합니다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21E13A-010C-4C74-9BF5-0444227A6B2E}"/>
                </a:ext>
              </a:extLst>
            </p:cNvPr>
            <p:cNvSpPr/>
            <p:nvPr/>
          </p:nvSpPr>
          <p:spPr>
            <a:xfrm>
              <a:off x="7268780" y="4253682"/>
              <a:ext cx="34739" cy="1601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144CFFD-7E1E-4720-AA2E-5511F7567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13" y="1523150"/>
            <a:ext cx="2418381" cy="288526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46E9A4-9924-40DC-8B8F-2C424F9BEABD}"/>
              </a:ext>
            </a:extLst>
          </p:cNvPr>
          <p:cNvSpPr/>
          <p:nvPr/>
        </p:nvSpPr>
        <p:spPr>
          <a:xfrm>
            <a:off x="2982578" y="1536573"/>
            <a:ext cx="8857408" cy="2859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642C64-32F1-419E-B3DB-EA7DBA7FB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49114"/>
              </p:ext>
            </p:extLst>
          </p:nvPr>
        </p:nvGraphicFramePr>
        <p:xfrm>
          <a:off x="3340803" y="1641943"/>
          <a:ext cx="7502291" cy="1352296"/>
        </p:xfrm>
        <a:graphic>
          <a:graphicData uri="http://schemas.openxmlformats.org/drawingml/2006/table">
            <a:tbl>
              <a:tblPr/>
              <a:tblGrid>
                <a:gridCol w="2808825">
                  <a:extLst>
                    <a:ext uri="{9D8B030D-6E8A-4147-A177-3AD203B41FA5}">
                      <a16:colId xmlns:a16="http://schemas.microsoft.com/office/drawing/2014/main" val="2002448884"/>
                    </a:ext>
                  </a:extLst>
                </a:gridCol>
                <a:gridCol w="4693466">
                  <a:extLst>
                    <a:ext uri="{9D8B030D-6E8A-4147-A177-3AD203B41FA5}">
                      <a16:colId xmlns:a16="http://schemas.microsoft.com/office/drawing/2014/main" val="3955046030"/>
                    </a:ext>
                  </a:extLst>
                </a:gridCol>
              </a:tblGrid>
              <a:tr h="313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PZSL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일반 포인터</a:t>
                      </a:r>
                      <a:endParaRPr lang="en-US" sz="1600" kern="0" spc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456032"/>
                  </a:ext>
                </a:extLst>
              </a:tr>
              <a:tr h="313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SPZSL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C++11 shared_ptr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954842"/>
                  </a:ext>
                </a:extLst>
              </a:tr>
              <a:tr h="288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ATSPZSL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std::atomic template</a:t>
                      </a:r>
                      <a:r>
                        <a:rPr lang="ko-KR" altLang="en-US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을 이용한 </a:t>
                      </a:r>
                      <a:r>
                        <a:rPr lang="en-US" altLang="ko-KR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C++11 shared_ptr </a:t>
                      </a:r>
                      <a:endParaRPr lang="en-US" sz="1600" kern="0" spc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118129"/>
                  </a:ext>
                </a:extLst>
              </a:tr>
              <a:tr h="313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LFSPZSL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Lock-Free shared_ptr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33359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EE1E75C-1C3E-44D9-9050-45E6E1947980}"/>
              </a:ext>
            </a:extLst>
          </p:cNvPr>
          <p:cNvSpPr txBox="1"/>
          <p:nvPr/>
        </p:nvSpPr>
        <p:spPr>
          <a:xfrm>
            <a:off x="2982579" y="3085073"/>
            <a:ext cx="88574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&lt;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성능 측정 방법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pPr marL="342900" indent="-342900">
              <a:buAutoNum type="arabicParenR"/>
            </a:pP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0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에서 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L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까지의 무작위 값을 선택한 후 노드 삽입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삭제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검색 중 하나의 메소드를 실행한다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(L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은 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ZSL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의 최대 길이이며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각 메소드의 실행 확률은 모두 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1/3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이다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.)</a:t>
            </a:r>
          </a:p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2) 1)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의 동작을 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1,000,000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번 실행한다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위의 과정을 스레드의 수를 늘려가며 실행하고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각 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ZSL</a:t>
            </a:r>
            <a:r>
              <a:rPr lang="ko-KR" altLang="en-US" sz="1600">
                <a:solidFill>
                  <a:schemeClr val="bg2">
                    <a:lumMod val="50000"/>
                  </a:schemeClr>
                </a:solidFill>
              </a:rPr>
              <a:t>의 실행 소요 시간을 측정한다</a:t>
            </a:r>
            <a:r>
              <a:rPr lang="en-US" altLang="ko-KR" sz="160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6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464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0799547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B865635B-DAA3-49DA-AC2A-1CFC713027EB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</a:rPr>
              <a:t>실험 결과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C761F89-D8AC-46B9-8598-61004A171B7A}"/>
              </a:ext>
            </a:extLst>
          </p:cNvPr>
          <p:cNvGrpSpPr/>
          <p:nvPr/>
        </p:nvGrpSpPr>
        <p:grpSpPr>
          <a:xfrm>
            <a:off x="413851" y="4644421"/>
            <a:ext cx="11364295" cy="2131842"/>
            <a:chOff x="7268777" y="3813183"/>
            <a:chExt cx="8634967" cy="2131842"/>
          </a:xfrm>
        </p:grpSpPr>
        <p:sp>
          <p:nvSpPr>
            <p:cNvPr id="74" name="제목 1">
              <a:extLst>
                <a:ext uri="{FF2B5EF4-FFF2-40B4-BE49-F238E27FC236}">
                  <a16:creationId xmlns:a16="http://schemas.microsoft.com/office/drawing/2014/main" id="{C5395741-7A9F-426E-A158-C404A445E639}"/>
                </a:ext>
              </a:extLst>
            </p:cNvPr>
            <p:cNvSpPr txBox="1">
              <a:spLocks/>
            </p:cNvSpPr>
            <p:nvPr/>
          </p:nvSpPr>
          <p:spPr>
            <a:xfrm>
              <a:off x="7299593" y="3813183"/>
              <a:ext cx="8604151" cy="20352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실험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최대 길이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(L)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스레드 수를 바꿔가며가며 진행하였고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여기서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최대 길이가 낮고 스레드 수가 많을수록 스레드 사이의 경쟁이 높아지는 것을 의미합니다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실험 결과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LFSPZSL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PZSL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SPZSL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낮은 성능을 보였지만 멀티스레드에서 메모리를 관리하며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ATSPZSL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보다 높은 성능을 보였습니다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스레드 사이의 경쟁이 높은 상황에서도 완만하게 성능이 향상되는 것을 확인할 수 있었습니다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221E13A-010C-4C74-9BF5-0444227A6B2E}"/>
                </a:ext>
              </a:extLst>
            </p:cNvPr>
            <p:cNvSpPr/>
            <p:nvPr/>
          </p:nvSpPr>
          <p:spPr>
            <a:xfrm flipH="1">
              <a:off x="7268777" y="3813183"/>
              <a:ext cx="34739" cy="2131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EA0AED2-52A6-4B14-BEFF-7B77D42750E8}"/>
              </a:ext>
            </a:extLst>
          </p:cNvPr>
          <p:cNvGrpSpPr/>
          <p:nvPr/>
        </p:nvGrpSpPr>
        <p:grpSpPr>
          <a:xfrm>
            <a:off x="4586940" y="1117020"/>
            <a:ext cx="6385860" cy="3336640"/>
            <a:chOff x="5454127" y="1117021"/>
            <a:chExt cx="6385860" cy="333664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BF06AEF-7BA6-43A8-9B56-B59E67C8EC20}"/>
                </a:ext>
              </a:extLst>
            </p:cNvPr>
            <p:cNvSpPr/>
            <p:nvPr/>
          </p:nvSpPr>
          <p:spPr>
            <a:xfrm>
              <a:off x="5454127" y="1117021"/>
              <a:ext cx="6385860" cy="3336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49" name="_x251349048">
              <a:extLst>
                <a:ext uri="{FF2B5EF4-FFF2-40B4-BE49-F238E27FC236}">
                  <a16:creationId xmlns:a16="http://schemas.microsoft.com/office/drawing/2014/main" id="{CF29FE5A-8A8B-4340-9DE3-6FE3FA7EB9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697" y="1187944"/>
              <a:ext cx="6218275" cy="3194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B91D26-4EBE-4981-9D9C-659CB78F7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13698"/>
              </p:ext>
            </p:extLst>
          </p:nvPr>
        </p:nvGraphicFramePr>
        <p:xfrm>
          <a:off x="967563" y="1728991"/>
          <a:ext cx="3370832" cy="2153684"/>
        </p:xfrm>
        <a:graphic>
          <a:graphicData uri="http://schemas.openxmlformats.org/drawingml/2006/table">
            <a:tbl>
              <a:tblPr/>
              <a:tblGrid>
                <a:gridCol w="1167087">
                  <a:extLst>
                    <a:ext uri="{9D8B030D-6E8A-4147-A177-3AD203B41FA5}">
                      <a16:colId xmlns:a16="http://schemas.microsoft.com/office/drawing/2014/main" val="727020863"/>
                    </a:ext>
                  </a:extLst>
                </a:gridCol>
                <a:gridCol w="1526461">
                  <a:extLst>
                    <a:ext uri="{9D8B030D-6E8A-4147-A177-3AD203B41FA5}">
                      <a16:colId xmlns:a16="http://schemas.microsoft.com/office/drawing/2014/main" val="2067377502"/>
                    </a:ext>
                  </a:extLst>
                </a:gridCol>
                <a:gridCol w="677284">
                  <a:extLst>
                    <a:ext uri="{9D8B030D-6E8A-4147-A177-3AD203B41FA5}">
                      <a16:colId xmlns:a16="http://schemas.microsoft.com/office/drawing/2014/main" val="3523639104"/>
                    </a:ext>
                  </a:extLst>
                </a:gridCol>
              </a:tblGrid>
              <a:tr h="11372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스레드 수</a:t>
                      </a:r>
                      <a:endParaRPr lang="en-US" sz="1400" kern="0" spc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506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0340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6366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33142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최대 길이</a:t>
                      </a:r>
                      <a:r>
                        <a:rPr lang="en-US" sz="1400" kern="0" spc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(L)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Short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4302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Balance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212935"/>
                  </a:ext>
                </a:extLst>
              </a:tr>
              <a:tr h="351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Long Domain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881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19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25E0B7-E84A-440B-991B-923784E6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44" y="313636"/>
            <a:ext cx="1315712" cy="810427"/>
          </a:xfrm>
        </p:spPr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B674AF5-70BD-4144-BC2B-7623B694F7CC}"/>
              </a:ext>
            </a:extLst>
          </p:cNvPr>
          <p:cNvSpPr txBox="1">
            <a:spLocks/>
          </p:cNvSpPr>
          <p:nvPr/>
        </p:nvSpPr>
        <p:spPr>
          <a:xfrm>
            <a:off x="251100" y="4850173"/>
            <a:ext cx="4788460" cy="1364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000">
                <a:solidFill>
                  <a:schemeClr val="bg1"/>
                </a:solidFill>
                <a:latin typeface="+mn-lt"/>
              </a:rPr>
              <a:t>1) [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논문</a:t>
            </a:r>
            <a:r>
              <a:rPr lang="en-US" altLang="ko-KR" sz="2000">
                <a:solidFill>
                  <a:schemeClr val="bg1"/>
                </a:solidFill>
                <a:latin typeface="+mn-lt"/>
              </a:rPr>
              <a:t>] </a:t>
            </a:r>
          </a:p>
          <a:p>
            <a:pPr algn="ctr">
              <a:lnSpc>
                <a:spcPct val="150000"/>
              </a:lnSpc>
            </a:pPr>
            <a:r>
              <a:rPr lang="en-US" altLang="ko-KR" sz="20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멀티스레드 프로그래밍을 위한 </a:t>
            </a:r>
            <a:endParaRPr lang="en-US" altLang="ko-KR" sz="20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2000">
                <a:solidFill>
                  <a:schemeClr val="bg1"/>
                </a:solidFill>
                <a:latin typeface="+mn-lt"/>
              </a:rPr>
              <a:t>의 구현</a:t>
            </a:r>
            <a:endParaRPr lang="en-US" altLang="ko-KR" sz="20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4965238" y="4937637"/>
            <a:ext cx="3548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2) </a:t>
            </a:r>
            <a:r>
              <a: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</a:rPr>
              <a:t>MMORPG</a:t>
            </a:r>
            <a:r>
              <a:rPr lang="ko-KR" altLang="en-US" sz="2000">
                <a:solidFill>
                  <a:schemeClr val="bg1"/>
                </a:solidFill>
              </a:rPr>
              <a:t> </a:t>
            </a:r>
            <a:r>
              <a:rPr lang="en-US" altLang="ko-KR" sz="2000">
                <a:solidFill>
                  <a:schemeClr val="bg1"/>
                </a:solidFill>
              </a:rPr>
              <a:t>Prototype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</p:cNvCxnSpPr>
          <p:nvPr/>
        </p:nvCxnSpPr>
        <p:spPr>
          <a:xfrm flipH="1">
            <a:off x="325800" y="1124063"/>
            <a:ext cx="28754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1FF63F6-5DCC-4FAA-A4E7-C2726B907380}"/>
              </a:ext>
            </a:extLst>
          </p:cNvPr>
          <p:cNvSpPr/>
          <p:nvPr/>
        </p:nvSpPr>
        <p:spPr>
          <a:xfrm rot="16200000">
            <a:off x="2939696" y="862559"/>
            <a:ext cx="275422" cy="24758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550E8-2206-43F3-B2F2-C4C8DE1DA2EB}"/>
              </a:ext>
            </a:extLst>
          </p:cNvPr>
          <p:cNvSpPr txBox="1"/>
          <p:nvPr/>
        </p:nvSpPr>
        <p:spPr>
          <a:xfrm>
            <a:off x="8939449" y="4937637"/>
            <a:ext cx="21492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</a:rPr>
              <a:t>3) </a:t>
            </a:r>
            <a:r>
              <a:rPr lang="en-US" altLang="ko-KR" sz="2000">
                <a:solidFill>
                  <a:schemeClr val="accent2">
                    <a:lumMod val="40000"/>
                    <a:lumOff val="60000"/>
                  </a:schemeClr>
                </a:solidFill>
              </a:rPr>
              <a:t>Fruit Crush</a:t>
            </a:r>
            <a:endParaRPr lang="en-US" altLang="ko-KR" sz="2000">
              <a:solidFill>
                <a:schemeClr val="bg1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995E028-E170-49C9-8D39-A5E116E70A50}"/>
              </a:ext>
            </a:extLst>
          </p:cNvPr>
          <p:cNvGrpSpPr/>
          <p:nvPr/>
        </p:nvGrpSpPr>
        <p:grpSpPr>
          <a:xfrm>
            <a:off x="2758913" y="3495638"/>
            <a:ext cx="945133" cy="1161180"/>
            <a:chOff x="5533566" y="4282461"/>
            <a:chExt cx="945133" cy="1161180"/>
          </a:xfrm>
        </p:grpSpPr>
        <p:sp>
          <p:nvSpPr>
            <p:cNvPr id="56" name="순서도: 지연 55">
              <a:extLst>
                <a:ext uri="{FF2B5EF4-FFF2-40B4-BE49-F238E27FC236}">
                  <a16:creationId xmlns:a16="http://schemas.microsoft.com/office/drawing/2014/main" id="{8370CD89-E532-4229-8442-6A9EA907BCA4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A826FED-7940-4EDC-B617-A9088B8E7919}"/>
                </a:ext>
              </a:extLst>
            </p:cNvPr>
            <p:cNvSpPr/>
            <p:nvPr/>
          </p:nvSpPr>
          <p:spPr>
            <a:xfrm>
              <a:off x="5736547" y="4282461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AFD4827-2B11-4EB4-8EDA-CA2749D64FED}"/>
              </a:ext>
            </a:extLst>
          </p:cNvPr>
          <p:cNvGrpSpPr/>
          <p:nvPr/>
        </p:nvGrpSpPr>
        <p:grpSpPr>
          <a:xfrm>
            <a:off x="1762429" y="3495638"/>
            <a:ext cx="945133" cy="1161180"/>
            <a:chOff x="5533566" y="4282461"/>
            <a:chExt cx="945133" cy="1161180"/>
          </a:xfrm>
        </p:grpSpPr>
        <p:sp>
          <p:nvSpPr>
            <p:cNvPr id="65" name="순서도: 지연 64">
              <a:extLst>
                <a:ext uri="{FF2B5EF4-FFF2-40B4-BE49-F238E27FC236}">
                  <a16:creationId xmlns:a16="http://schemas.microsoft.com/office/drawing/2014/main" id="{5AE738C5-2773-4387-B582-993D8731885D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CC14D4F-2D60-47DB-A62A-CEEF75E5F713}"/>
                </a:ext>
              </a:extLst>
            </p:cNvPr>
            <p:cNvSpPr/>
            <p:nvPr/>
          </p:nvSpPr>
          <p:spPr>
            <a:xfrm>
              <a:off x="5736547" y="4282461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52325A-9125-413E-B9E0-8A61967DF59F}"/>
              </a:ext>
            </a:extLst>
          </p:cNvPr>
          <p:cNvSpPr/>
          <p:nvPr/>
        </p:nvSpPr>
        <p:spPr>
          <a:xfrm>
            <a:off x="2324519" y="2042864"/>
            <a:ext cx="744280" cy="968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E0BE3D5-6082-4D13-BECC-18F91F0FBE4D}"/>
              </a:ext>
            </a:extLst>
          </p:cNvPr>
          <p:cNvSpPr/>
          <p:nvPr/>
        </p:nvSpPr>
        <p:spPr>
          <a:xfrm>
            <a:off x="2324519" y="2959489"/>
            <a:ext cx="641623" cy="146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FFE7923-1263-4BCB-98FB-E89759EBBE34}"/>
              </a:ext>
            </a:extLst>
          </p:cNvPr>
          <p:cNvSpPr/>
          <p:nvPr/>
        </p:nvSpPr>
        <p:spPr>
          <a:xfrm>
            <a:off x="2324519" y="1953569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1D4CB59-C9F4-490A-8E00-57DD78918651}"/>
              </a:ext>
            </a:extLst>
          </p:cNvPr>
          <p:cNvSpPr/>
          <p:nvPr/>
        </p:nvSpPr>
        <p:spPr>
          <a:xfrm>
            <a:off x="2863485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5F76AD1-BF5D-4E9E-9FCB-C68CCDAA0A74}"/>
              </a:ext>
            </a:extLst>
          </p:cNvPr>
          <p:cNvSpPr/>
          <p:nvPr/>
        </p:nvSpPr>
        <p:spPr>
          <a:xfrm>
            <a:off x="2221862" y="2900955"/>
            <a:ext cx="205314" cy="2053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9C36DBA-53D7-4673-A1CF-47E341E21381}"/>
              </a:ext>
            </a:extLst>
          </p:cNvPr>
          <p:cNvSpPr/>
          <p:nvPr/>
        </p:nvSpPr>
        <p:spPr>
          <a:xfrm>
            <a:off x="2427177" y="1954871"/>
            <a:ext cx="695876" cy="94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9123D75-9DD6-44FF-BCAF-9B276989099B}"/>
              </a:ext>
            </a:extLst>
          </p:cNvPr>
          <p:cNvSpPr/>
          <p:nvPr/>
        </p:nvSpPr>
        <p:spPr>
          <a:xfrm>
            <a:off x="3073445" y="1948536"/>
            <a:ext cx="205314" cy="205314"/>
          </a:xfrm>
          <a:prstGeom prst="ellipse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A9B9DB5-B7A6-4611-B321-63E5A65FEB60}"/>
              </a:ext>
            </a:extLst>
          </p:cNvPr>
          <p:cNvCxnSpPr>
            <a:cxnSpLocks/>
          </p:cNvCxnSpPr>
          <p:nvPr/>
        </p:nvCxnSpPr>
        <p:spPr>
          <a:xfrm>
            <a:off x="2106730" y="2896193"/>
            <a:ext cx="857031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원호 71">
            <a:extLst>
              <a:ext uri="{FF2B5EF4-FFF2-40B4-BE49-F238E27FC236}">
                <a16:creationId xmlns:a16="http://schemas.microsoft.com/office/drawing/2014/main" id="{B58C606D-5EC5-4312-8064-A33611B0C61F}"/>
              </a:ext>
            </a:extLst>
          </p:cNvPr>
          <p:cNvSpPr/>
          <p:nvPr/>
        </p:nvSpPr>
        <p:spPr>
          <a:xfrm>
            <a:off x="2865084" y="2896194"/>
            <a:ext cx="201334" cy="210347"/>
          </a:xfrm>
          <a:prstGeom prst="arc">
            <a:avLst>
              <a:gd name="adj1" fmla="val 5149759"/>
              <a:gd name="adj2" fmla="val 16147486"/>
            </a:avLst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원호 72">
            <a:extLst>
              <a:ext uri="{FF2B5EF4-FFF2-40B4-BE49-F238E27FC236}">
                <a16:creationId xmlns:a16="http://schemas.microsoft.com/office/drawing/2014/main" id="{71828860-1293-4564-B556-DB88F7B303B4}"/>
              </a:ext>
            </a:extLst>
          </p:cNvPr>
          <p:cNvSpPr/>
          <p:nvPr/>
        </p:nvSpPr>
        <p:spPr>
          <a:xfrm>
            <a:off x="3073112" y="1948536"/>
            <a:ext cx="201334" cy="210347"/>
          </a:xfrm>
          <a:prstGeom prst="arc">
            <a:avLst>
              <a:gd name="adj1" fmla="val 10927589"/>
              <a:gd name="adj2" fmla="val 15488130"/>
            </a:avLst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7982950-05F0-4AC4-9FE5-C39EE9642080}"/>
              </a:ext>
            </a:extLst>
          </p:cNvPr>
          <p:cNvCxnSpPr>
            <a:cxnSpLocks/>
          </p:cNvCxnSpPr>
          <p:nvPr/>
        </p:nvCxnSpPr>
        <p:spPr>
          <a:xfrm>
            <a:off x="2406981" y="23237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8717664-80C4-43E4-BA9B-96CCC0856520}"/>
              </a:ext>
            </a:extLst>
          </p:cNvPr>
          <p:cNvCxnSpPr>
            <a:cxnSpLocks/>
          </p:cNvCxnSpPr>
          <p:nvPr/>
        </p:nvCxnSpPr>
        <p:spPr>
          <a:xfrm>
            <a:off x="2404440" y="2448729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B02C4C24-5CBE-4963-9289-39BD82351EF4}"/>
              </a:ext>
            </a:extLst>
          </p:cNvPr>
          <p:cNvCxnSpPr>
            <a:cxnSpLocks/>
          </p:cNvCxnSpPr>
          <p:nvPr/>
        </p:nvCxnSpPr>
        <p:spPr>
          <a:xfrm>
            <a:off x="2404440" y="2586952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4F47160-969D-4EDD-8C71-55C61FDC7E35}"/>
              </a:ext>
            </a:extLst>
          </p:cNvPr>
          <p:cNvCxnSpPr>
            <a:cxnSpLocks/>
          </p:cNvCxnSpPr>
          <p:nvPr/>
        </p:nvCxnSpPr>
        <p:spPr>
          <a:xfrm>
            <a:off x="2404440" y="2738134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10E5B37-34DF-46AC-A061-4E5894409BC2}"/>
              </a:ext>
            </a:extLst>
          </p:cNvPr>
          <p:cNvCxnSpPr>
            <a:cxnSpLocks/>
          </p:cNvCxnSpPr>
          <p:nvPr/>
        </p:nvCxnSpPr>
        <p:spPr>
          <a:xfrm>
            <a:off x="2404440" y="2857197"/>
            <a:ext cx="606246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66B472D-1141-4726-83E9-ACB91B98C35F}"/>
              </a:ext>
            </a:extLst>
          </p:cNvPr>
          <p:cNvCxnSpPr>
            <a:cxnSpLocks/>
          </p:cNvCxnSpPr>
          <p:nvPr/>
        </p:nvCxnSpPr>
        <p:spPr>
          <a:xfrm>
            <a:off x="2493004" y="2160115"/>
            <a:ext cx="421428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3AED649-4DE8-449A-A59D-DE86B743CCB3}"/>
              </a:ext>
            </a:extLst>
          </p:cNvPr>
          <p:cNvGrpSpPr/>
          <p:nvPr/>
        </p:nvGrpSpPr>
        <p:grpSpPr>
          <a:xfrm>
            <a:off x="6264250" y="3495638"/>
            <a:ext cx="945133" cy="1161180"/>
            <a:chOff x="5533566" y="4282461"/>
            <a:chExt cx="945133" cy="1161180"/>
          </a:xfrm>
        </p:grpSpPr>
        <p:sp>
          <p:nvSpPr>
            <p:cNvPr id="100" name="순서도: 지연 99">
              <a:extLst>
                <a:ext uri="{FF2B5EF4-FFF2-40B4-BE49-F238E27FC236}">
                  <a16:creationId xmlns:a16="http://schemas.microsoft.com/office/drawing/2014/main" id="{8E80B36C-98D4-4CA1-845D-77908DAC8C76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CDA45F5-9840-405E-BA8E-FAEBA926D01C}"/>
                </a:ext>
              </a:extLst>
            </p:cNvPr>
            <p:cNvSpPr/>
            <p:nvPr/>
          </p:nvSpPr>
          <p:spPr>
            <a:xfrm>
              <a:off x="5736547" y="4282461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344CF805-A697-4E1D-AA01-10806BBE3490}"/>
              </a:ext>
            </a:extLst>
          </p:cNvPr>
          <p:cNvGrpSpPr/>
          <p:nvPr/>
        </p:nvGrpSpPr>
        <p:grpSpPr>
          <a:xfrm>
            <a:off x="8580502" y="3489087"/>
            <a:ext cx="945133" cy="1161180"/>
            <a:chOff x="5533566" y="4282461"/>
            <a:chExt cx="945133" cy="1161180"/>
          </a:xfrm>
        </p:grpSpPr>
        <p:sp>
          <p:nvSpPr>
            <p:cNvPr id="124" name="순서도: 지연 123">
              <a:extLst>
                <a:ext uri="{FF2B5EF4-FFF2-40B4-BE49-F238E27FC236}">
                  <a16:creationId xmlns:a16="http://schemas.microsoft.com/office/drawing/2014/main" id="{E25E567F-105B-47BE-97B8-37AC1AFD9CD6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B90E322A-412F-4958-B4FE-213B618998CD}"/>
                </a:ext>
              </a:extLst>
            </p:cNvPr>
            <p:cNvSpPr/>
            <p:nvPr/>
          </p:nvSpPr>
          <p:spPr>
            <a:xfrm>
              <a:off x="5736547" y="4282461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0DF0EF62-8632-47B3-8C80-5DCC8D6D5748}"/>
              </a:ext>
            </a:extLst>
          </p:cNvPr>
          <p:cNvGrpSpPr/>
          <p:nvPr/>
        </p:nvGrpSpPr>
        <p:grpSpPr>
          <a:xfrm>
            <a:off x="9547316" y="3484150"/>
            <a:ext cx="945133" cy="1161180"/>
            <a:chOff x="5533566" y="4282461"/>
            <a:chExt cx="945133" cy="1161180"/>
          </a:xfrm>
        </p:grpSpPr>
        <p:sp>
          <p:nvSpPr>
            <p:cNvPr id="128" name="순서도: 지연 127">
              <a:extLst>
                <a:ext uri="{FF2B5EF4-FFF2-40B4-BE49-F238E27FC236}">
                  <a16:creationId xmlns:a16="http://schemas.microsoft.com/office/drawing/2014/main" id="{7463116E-8A9D-4A51-BD0E-7DDE764582FE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FFB997BD-9178-4815-BDA4-0D008C91E298}"/>
                </a:ext>
              </a:extLst>
            </p:cNvPr>
            <p:cNvSpPr/>
            <p:nvPr/>
          </p:nvSpPr>
          <p:spPr>
            <a:xfrm>
              <a:off x="5736547" y="4282461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9E0BC16-F66C-43F2-8112-F8AECF08CDF8}"/>
              </a:ext>
            </a:extLst>
          </p:cNvPr>
          <p:cNvGrpSpPr/>
          <p:nvPr/>
        </p:nvGrpSpPr>
        <p:grpSpPr>
          <a:xfrm>
            <a:off x="10514130" y="3489087"/>
            <a:ext cx="945133" cy="1161180"/>
            <a:chOff x="5533566" y="4282461"/>
            <a:chExt cx="945133" cy="1161180"/>
          </a:xfrm>
        </p:grpSpPr>
        <p:sp>
          <p:nvSpPr>
            <p:cNvPr id="131" name="순서도: 지연 130">
              <a:extLst>
                <a:ext uri="{FF2B5EF4-FFF2-40B4-BE49-F238E27FC236}">
                  <a16:creationId xmlns:a16="http://schemas.microsoft.com/office/drawing/2014/main" id="{CF589182-B3ED-492A-B4B6-87B1D6C0EDD1}"/>
                </a:ext>
              </a:extLst>
            </p:cNvPr>
            <p:cNvSpPr/>
            <p:nvPr/>
          </p:nvSpPr>
          <p:spPr>
            <a:xfrm rot="16200000">
              <a:off x="5640041" y="4604982"/>
              <a:ext cx="732184" cy="945133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F68CDFCB-5AC0-425D-8C5F-DF499DEFF3CD}"/>
                </a:ext>
              </a:extLst>
            </p:cNvPr>
            <p:cNvSpPr/>
            <p:nvPr/>
          </p:nvSpPr>
          <p:spPr>
            <a:xfrm>
              <a:off x="5736547" y="4282461"/>
              <a:ext cx="527594" cy="5275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E925920-53D6-49E6-994E-EF7936AB1906}"/>
              </a:ext>
            </a:extLst>
          </p:cNvPr>
          <p:cNvGrpSpPr/>
          <p:nvPr/>
        </p:nvGrpSpPr>
        <p:grpSpPr>
          <a:xfrm>
            <a:off x="5821377" y="1989693"/>
            <a:ext cx="1835887" cy="1299058"/>
            <a:chOff x="5821377" y="1989693"/>
            <a:chExt cx="1835887" cy="1299058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CC86DB6-CA08-4A0A-94C3-3090CD814740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F273F4C-B7E6-4A1D-870D-7141BA6EA875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46065F28-A38F-4506-BAD6-B7C344D490F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FEF4991E-6D3E-4477-858A-99780EF5D048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DE8F3A76-EFD8-4510-BFCB-A42EA86CF960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4CF1AE6F-44D6-4D3C-AB2A-5D3B1E3B71E1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087E97D-59E8-4A85-A5D9-E223969E0126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2273753-856D-4F6B-9180-3BB15803C42D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2F4CE544-37DB-42DE-BC1C-DF0EC1FF8FD0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8B91493-9B06-49CD-A140-5D66ABF15861}"/>
              </a:ext>
            </a:extLst>
          </p:cNvPr>
          <p:cNvGrpSpPr/>
          <p:nvPr/>
        </p:nvGrpSpPr>
        <p:grpSpPr>
          <a:xfrm>
            <a:off x="9091346" y="1984093"/>
            <a:ext cx="1835887" cy="1299058"/>
            <a:chOff x="5821377" y="1989693"/>
            <a:chExt cx="1835887" cy="129905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29B0363-0E19-4FE9-BDAE-0A3DB5D46591}"/>
                </a:ext>
              </a:extLst>
            </p:cNvPr>
            <p:cNvSpPr/>
            <p:nvPr/>
          </p:nvSpPr>
          <p:spPr>
            <a:xfrm>
              <a:off x="5821377" y="1989693"/>
              <a:ext cx="1835887" cy="10627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1854855-E892-498A-99B7-EF5F41CA3E41}"/>
                </a:ext>
              </a:extLst>
            </p:cNvPr>
            <p:cNvSpPr/>
            <p:nvPr/>
          </p:nvSpPr>
          <p:spPr>
            <a:xfrm>
              <a:off x="5912020" y="2069496"/>
              <a:ext cx="1649594" cy="9098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75CB88A2-D482-4A43-9B05-2D6C078B244E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195007"/>
              <a:ext cx="712867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653738C-39D3-4060-BBA3-DCEFA3336C1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358927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2F78932F-F3FF-4ED1-8B3C-0EC2A2C6B04D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511943"/>
              <a:ext cx="1010578" cy="6028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05D97995-F45E-4323-9753-A49C16DE18B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468" y="2643945"/>
              <a:ext cx="826282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14A6D538-A71B-4C71-8376-8CA16541D973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50" y="2779291"/>
              <a:ext cx="1250378" cy="0"/>
            </a:xfrm>
            <a:prstGeom prst="line">
              <a:avLst/>
            </a:prstGeom>
            <a:ln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93244C0-1B3A-4F02-A4B1-C6A3EBF993B7}"/>
                </a:ext>
              </a:extLst>
            </p:cNvPr>
            <p:cNvSpPr/>
            <p:nvPr/>
          </p:nvSpPr>
          <p:spPr>
            <a:xfrm>
              <a:off x="6437089" y="3140376"/>
              <a:ext cx="608519" cy="148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2DB73A2-7A68-43B9-BC84-A23C1A9C6861}"/>
                </a:ext>
              </a:extLst>
            </p:cNvPr>
            <p:cNvSpPr/>
            <p:nvPr/>
          </p:nvSpPr>
          <p:spPr>
            <a:xfrm>
              <a:off x="6640147" y="2983093"/>
              <a:ext cx="198344" cy="3056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069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A33719-4EF6-445B-81D9-EED78CA18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92" y="700774"/>
            <a:ext cx="4524193" cy="545645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031F2A-CCD5-4D22-BFD0-DA2536B7E457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4098275" y="0"/>
            <a:ext cx="1997725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FDA03C-55D8-437D-92A2-0AD87B5EF071}"/>
              </a:ext>
            </a:extLst>
          </p:cNvPr>
          <p:cNvGrpSpPr/>
          <p:nvPr/>
        </p:nvGrpSpPr>
        <p:grpSpPr>
          <a:xfrm>
            <a:off x="6725194" y="3596088"/>
            <a:ext cx="4924900" cy="2194788"/>
            <a:chOff x="7367437" y="3636619"/>
            <a:chExt cx="4924900" cy="2194788"/>
          </a:xfrm>
        </p:grpSpPr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CB674AF5-70BD-4144-BC2B-7623B694F7CC}"/>
                </a:ext>
              </a:extLst>
            </p:cNvPr>
            <p:cNvSpPr txBox="1">
              <a:spLocks/>
            </p:cNvSpPr>
            <p:nvPr/>
          </p:nvSpPr>
          <p:spPr>
            <a:xfrm>
              <a:off x="7491470" y="4008982"/>
              <a:ext cx="4800867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학회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한국게임학회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구현 및 작성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기간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2019.12 ~ 2021.2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참여 </a:t>
              </a:r>
              <a:r>
                <a:rPr lang="ko-KR" altLang="en-US" sz="2000" dirty="0">
                  <a:solidFill>
                    <a:schemeClr val="bg1"/>
                  </a:solidFill>
                  <a:latin typeface="+mn-lt"/>
                </a:rPr>
                <a:t>인원 </a:t>
              </a:r>
              <a:r>
                <a:rPr lang="en-US" altLang="ko-KR" sz="2000">
                  <a:solidFill>
                    <a:schemeClr val="bg1"/>
                  </a:solidFill>
                  <a:latin typeface="+mn-lt"/>
                </a:rPr>
                <a:t>: 2</a:t>
              </a:r>
              <a:r>
                <a:rPr lang="ko-KR" altLang="en-US" sz="2000">
                  <a:solidFill>
                    <a:schemeClr val="bg1"/>
                  </a:solidFill>
                  <a:latin typeface="+mn-lt"/>
                </a:rPr>
                <a:t>명</a:t>
              </a:r>
              <a:endParaRPr lang="en-US" altLang="ko-KR" sz="20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0C8FF4-E167-47BF-AF20-AA831A229172}"/>
                </a:ext>
              </a:extLst>
            </p:cNvPr>
            <p:cNvSpPr/>
            <p:nvPr/>
          </p:nvSpPr>
          <p:spPr>
            <a:xfrm>
              <a:off x="7367437" y="3636619"/>
              <a:ext cx="45720" cy="219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88996DB-F8B5-4D03-B2AF-B97A377375E1}"/>
              </a:ext>
            </a:extLst>
          </p:cNvPr>
          <p:cNvSpPr/>
          <p:nvPr/>
        </p:nvSpPr>
        <p:spPr>
          <a:xfrm flipH="1">
            <a:off x="4098275" y="0"/>
            <a:ext cx="1997725" cy="6858000"/>
          </a:xfrm>
          <a:prstGeom prst="triangle">
            <a:avLst>
              <a:gd name="adj" fmla="val 0"/>
            </a:avLst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9B794-BDA6-40A5-8B1C-57F3980FF596}"/>
              </a:ext>
            </a:extLst>
          </p:cNvPr>
          <p:cNvSpPr txBox="1"/>
          <p:nvPr/>
        </p:nvSpPr>
        <p:spPr>
          <a:xfrm>
            <a:off x="5627636" y="1059754"/>
            <a:ext cx="6408243" cy="168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[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논문</a:t>
            </a:r>
            <a:r>
              <a:rPr lang="en-US" altLang="ko-KR" sz="2400">
                <a:solidFill>
                  <a:schemeClr val="bg1"/>
                </a:solidFill>
                <a:latin typeface="+mn-lt"/>
              </a:rPr>
              <a:t>] </a:t>
            </a: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멀티스레드 프로그래밍을 위한 </a:t>
            </a:r>
            <a:endParaRPr lang="en-US" altLang="ko-KR" sz="2400">
              <a:solidFill>
                <a:schemeClr val="bg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2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2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2400">
                <a:solidFill>
                  <a:schemeClr val="bg1"/>
                </a:solidFill>
                <a:latin typeface="+mn-lt"/>
              </a:rPr>
              <a:t>의 구현</a:t>
            </a:r>
            <a:endParaRPr lang="en-US" altLang="ko-KR" sz="2400">
              <a:solidFill>
                <a:schemeClr val="accent6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8AEAD-8D1F-4391-B730-92FF3DCE5BB4}"/>
              </a:ext>
            </a:extLst>
          </p:cNvPr>
          <p:cNvSpPr txBox="1"/>
          <p:nvPr/>
        </p:nvSpPr>
        <p:spPr>
          <a:xfrm>
            <a:off x="1077730" y="2981902"/>
            <a:ext cx="3209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(*</a:t>
            </a:r>
            <a:r>
              <a:rPr lang="ko-KR" altLang="en-US">
                <a:solidFill>
                  <a:srgbClr val="FF0000"/>
                </a:solidFill>
              </a:rPr>
              <a:t>학회에 실린 논문으로 수정</a:t>
            </a:r>
            <a:r>
              <a:rPr lang="en-US" altLang="ko-KR">
                <a:solidFill>
                  <a:srgbClr val="FF0000"/>
                </a:solidFill>
              </a:rPr>
              <a:t>*)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57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16ED87A-0570-4C6E-81EF-C5FEC76ACB1C}"/>
              </a:ext>
            </a:extLst>
          </p:cNvPr>
          <p:cNvGrpSpPr/>
          <p:nvPr/>
        </p:nvGrpSpPr>
        <p:grpSpPr>
          <a:xfrm>
            <a:off x="173255" y="633428"/>
            <a:ext cx="6118029" cy="275422"/>
            <a:chOff x="264405" y="648098"/>
            <a:chExt cx="4516916" cy="27542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DC430F3-C019-4CC5-AA22-CD9D31459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B10DFECB-C635-4CD1-9D30-17BF5C70DE67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918756" cy="810427"/>
          </a:xfrm>
        </p:spPr>
        <p:txBody>
          <a:bodyPr>
            <a:norm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2E6835-96BE-4E1A-ADBA-BF92B199CDE9}"/>
              </a:ext>
            </a:extLst>
          </p:cNvPr>
          <p:cNvSpPr/>
          <p:nvPr/>
        </p:nvSpPr>
        <p:spPr>
          <a:xfrm>
            <a:off x="1313391" y="1330677"/>
            <a:ext cx="3974823" cy="22436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C++11 shared_ptr &amp; weak_ptr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88EDEA-B69F-431E-A781-E72D428288DA}"/>
              </a:ext>
            </a:extLst>
          </p:cNvPr>
          <p:cNvSpPr/>
          <p:nvPr/>
        </p:nvSpPr>
        <p:spPr>
          <a:xfrm>
            <a:off x="6840517" y="1330677"/>
            <a:ext cx="3948256" cy="22436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Lock-Free shared_ptr &amp; weak_ptr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A2434C5-707A-4A17-8A3F-220309A1EA42}"/>
              </a:ext>
            </a:extLst>
          </p:cNvPr>
          <p:cNvGrpSpPr/>
          <p:nvPr/>
        </p:nvGrpSpPr>
        <p:grpSpPr>
          <a:xfrm>
            <a:off x="546450" y="3997625"/>
            <a:ext cx="11369456" cy="2243686"/>
            <a:chOff x="7264853" y="3853037"/>
            <a:chExt cx="8638888" cy="2243686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B0C4A220-D152-4FA8-B3D7-F913B1F1936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853037"/>
              <a:ext cx="8604151" cy="22436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기존의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C++11 shared_ptr(SP)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weak_ptr(WP)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개의 포인터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가지며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각각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원본 객체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(Object)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원본 객체의 카운터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수명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가진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control_block(CB)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참조합니다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SP/WP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멀티스레드에서 이용할 수 없는 이유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SP/WP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두 포인터가 원자적으로 수정되지 않기 때문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입니다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이를 해결하기 위해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shared_ptr(LFSP)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weak_ptr(LFWP)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control_block(LFCB)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참조하는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한 개의 포인터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(ctr)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만을 가지며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통해서만 원본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객체에 접근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있는 구조를 가집니다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573AC76-D417-4E69-9BB9-6490E0AB4AB3}"/>
                </a:ext>
              </a:extLst>
            </p:cNvPr>
            <p:cNvSpPr/>
            <p:nvPr/>
          </p:nvSpPr>
          <p:spPr>
            <a:xfrm flipH="1">
              <a:off x="7264853" y="3853038"/>
              <a:ext cx="34740" cy="2243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82D94E04-13A6-4BCE-8BEB-5A00BFE41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94" y="1371908"/>
            <a:ext cx="3877783" cy="1679634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DF6BAF50-E6D1-4DCF-A875-E71D6B524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61783" y="1364861"/>
            <a:ext cx="3906607" cy="167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0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16ED87A-0570-4C6E-81EF-C5FEC76ACB1C}"/>
              </a:ext>
            </a:extLst>
          </p:cNvPr>
          <p:cNvGrpSpPr/>
          <p:nvPr/>
        </p:nvGrpSpPr>
        <p:grpSpPr>
          <a:xfrm>
            <a:off x="173254" y="633428"/>
            <a:ext cx="10506470" cy="275422"/>
            <a:chOff x="264405" y="648098"/>
            <a:chExt cx="4516916" cy="27542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DC430F3-C019-4CC5-AA22-CD9D31459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B10DFECB-C635-4CD1-9D30-17BF5C70DE67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29" y="156818"/>
            <a:ext cx="5362795" cy="810427"/>
          </a:xfrm>
        </p:spPr>
        <p:txBody>
          <a:bodyPr>
            <a:normAutofit fontScale="90000"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C++11 shared_ptr</a:t>
            </a:r>
            <a:r>
              <a:rPr lang="ko-KR" altLang="en-US" sz="2800">
                <a:solidFill>
                  <a:schemeClr val="bg1"/>
                </a:solidFill>
              </a:rPr>
              <a:t> </a:t>
            </a:r>
            <a:r>
              <a:rPr lang="en-US" altLang="ko-KR" sz="2800">
                <a:solidFill>
                  <a:schemeClr val="bg1"/>
                </a:solidFill>
              </a:rPr>
              <a:t>: </a:t>
            </a:r>
            <a:r>
              <a:rPr lang="ko-KR" altLang="en-US" sz="2800">
                <a:solidFill>
                  <a:schemeClr val="bg1"/>
                </a:solidFill>
              </a:rPr>
              <a:t>원본 객체 변경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88EDEA-B69F-431E-A781-E72D428288DA}"/>
              </a:ext>
            </a:extLst>
          </p:cNvPr>
          <p:cNvSpPr/>
          <p:nvPr/>
        </p:nvSpPr>
        <p:spPr>
          <a:xfrm>
            <a:off x="173255" y="1184271"/>
            <a:ext cx="11884065" cy="3780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585CBEF-CC7A-415B-B642-0AFE93DC7B90}"/>
              </a:ext>
            </a:extLst>
          </p:cNvPr>
          <p:cNvSpPr/>
          <p:nvPr/>
        </p:nvSpPr>
        <p:spPr>
          <a:xfrm>
            <a:off x="5645092" y="2059245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F15AC2-7C2D-4089-BD82-6B5112F8C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088991" y="1358571"/>
            <a:ext cx="3237796" cy="14876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246A8D5-43CC-44D4-9F3E-42C25ACE40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266157" y="1360624"/>
            <a:ext cx="3252739" cy="16373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C3CD022-3636-4E3C-8F9B-BBC3D143BF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107" y="3236623"/>
            <a:ext cx="3246602" cy="16326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1A851C-366D-4C75-ADFA-0BE348B5B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7377" y="3232221"/>
            <a:ext cx="3246600" cy="16279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4B976D-2326-41DE-BDB3-33C05C00E7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700675" y="3232221"/>
            <a:ext cx="2950294" cy="1627978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6A2434C5-707A-4A17-8A3F-220309A1EA42}"/>
              </a:ext>
            </a:extLst>
          </p:cNvPr>
          <p:cNvGrpSpPr/>
          <p:nvPr/>
        </p:nvGrpSpPr>
        <p:grpSpPr>
          <a:xfrm>
            <a:off x="418561" y="5072072"/>
            <a:ext cx="11380561" cy="1710590"/>
            <a:chOff x="7256418" y="4119583"/>
            <a:chExt cx="8647326" cy="1710590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B0C4A220-D152-4FA8-B3D7-F913B1F1936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3" y="4190348"/>
              <a:ext cx="8604151" cy="155939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원본 객체를 변경하기 위해서 원본 객체 포인터 수정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→ CB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 수정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→ 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 증가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→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이전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 감소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→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해제 순서로 진행됩니다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WP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차이점은 이용하는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(weak use count)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메모리 해제의 대상이 다르다는 것입니다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573AC76-D417-4E69-9BB9-6490E0AB4AB3}"/>
                </a:ext>
              </a:extLst>
            </p:cNvPr>
            <p:cNvSpPr/>
            <p:nvPr/>
          </p:nvSpPr>
          <p:spPr>
            <a:xfrm flipH="1">
              <a:off x="7256418" y="4119583"/>
              <a:ext cx="51609" cy="1710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7E3296B-1704-4686-AC3B-7764B880C5B6}"/>
              </a:ext>
            </a:extLst>
          </p:cNvPr>
          <p:cNvSpPr/>
          <p:nvPr/>
        </p:nvSpPr>
        <p:spPr>
          <a:xfrm>
            <a:off x="9770359" y="2059245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A4778D8-0F2C-4EC7-B79F-3E010C0066A7}"/>
              </a:ext>
            </a:extLst>
          </p:cNvPr>
          <p:cNvSpPr/>
          <p:nvPr/>
        </p:nvSpPr>
        <p:spPr>
          <a:xfrm>
            <a:off x="3873746" y="3926164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FF19633-7ADD-4EB4-86A7-731A639D4D6E}"/>
              </a:ext>
            </a:extLst>
          </p:cNvPr>
          <p:cNvSpPr/>
          <p:nvPr/>
        </p:nvSpPr>
        <p:spPr>
          <a:xfrm>
            <a:off x="8037323" y="3926164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30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A2434C5-707A-4A17-8A3F-220309A1EA42}"/>
              </a:ext>
            </a:extLst>
          </p:cNvPr>
          <p:cNvGrpSpPr/>
          <p:nvPr/>
        </p:nvGrpSpPr>
        <p:grpSpPr>
          <a:xfrm>
            <a:off x="357256" y="3742909"/>
            <a:ext cx="11516062" cy="2753114"/>
            <a:chOff x="7260908" y="3598321"/>
            <a:chExt cx="8750284" cy="2753114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B0C4A220-D152-4FA8-B3D7-F913B1F1936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598325"/>
              <a:ext cx="8711602" cy="27531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가리키는 하나의 포인터만 가지는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수정할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 증가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→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 수정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→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이전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 감소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→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메모리 해제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&amp; LFCB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순서로 원본 객체를 변경합니다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endParaRPr lang="en-US" altLang="ko-KR" sz="1800" kern="100">
                <a:solidFill>
                  <a:schemeClr val="bg1"/>
                </a:solidFill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카운터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항상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CAS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이용해서만 수정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되며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1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이상인 경우에만 증가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될 수 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따라서 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 아닌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만을 이용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/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참조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수 있습니다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중요한 점은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인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재사용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된다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점 입니다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573AC76-D417-4E69-9BB9-6490E0AB4AB3}"/>
                </a:ext>
              </a:extLst>
            </p:cNvPr>
            <p:cNvSpPr/>
            <p:nvPr/>
          </p:nvSpPr>
          <p:spPr>
            <a:xfrm>
              <a:off x="7260908" y="3598321"/>
              <a:ext cx="42630" cy="2753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88EDEA-B69F-431E-A781-E72D428288DA}"/>
              </a:ext>
            </a:extLst>
          </p:cNvPr>
          <p:cNvSpPr/>
          <p:nvPr/>
        </p:nvSpPr>
        <p:spPr>
          <a:xfrm>
            <a:off x="173255" y="1184272"/>
            <a:ext cx="11884065" cy="19629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585CBEF-CC7A-415B-B642-0AFE93DC7B90}"/>
              </a:ext>
            </a:extLst>
          </p:cNvPr>
          <p:cNvSpPr/>
          <p:nvPr/>
        </p:nvSpPr>
        <p:spPr>
          <a:xfrm>
            <a:off x="3019399" y="2172332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5E3BBF4A-3039-494E-967B-B2D31C5F4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1407" y="1316269"/>
            <a:ext cx="2465598" cy="157698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646715A-CCBB-40D0-845E-1A26A4BDE7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427349" y="1317705"/>
            <a:ext cx="2461602" cy="157043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F97CE30-71BF-4CFC-87D0-3D29B13D85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403015" y="1315692"/>
            <a:ext cx="2458158" cy="157846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8A7D1E19-A619-42D7-9B8A-0BF28CBF30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374961" y="1298497"/>
            <a:ext cx="2551084" cy="1905240"/>
          </a:xfrm>
          <a:prstGeom prst="rect">
            <a:avLst/>
          </a:prstGeom>
        </p:spPr>
      </p:pic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5FEACA10-5A5B-4EA1-BEF0-53059402CAD0}"/>
              </a:ext>
            </a:extLst>
          </p:cNvPr>
          <p:cNvSpPr/>
          <p:nvPr/>
        </p:nvSpPr>
        <p:spPr>
          <a:xfrm>
            <a:off x="6042234" y="2172332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D11D2C10-BDDF-4D2D-942E-F842C049AEE5}"/>
              </a:ext>
            </a:extLst>
          </p:cNvPr>
          <p:cNvSpPr/>
          <p:nvPr/>
        </p:nvSpPr>
        <p:spPr>
          <a:xfrm>
            <a:off x="8999846" y="2172332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10799547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661F8E55-AE43-4E2A-B018-7ADA09C1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29" y="156818"/>
            <a:ext cx="6344360" cy="810427"/>
          </a:xfrm>
        </p:spPr>
        <p:txBody>
          <a:bodyPr>
            <a:noAutofit/>
          </a:bodyPr>
          <a:lstStyle/>
          <a:p>
            <a:r>
              <a:rPr lang="en-US" altLang="ko-KR" sz="2400">
                <a:solidFill>
                  <a:schemeClr val="bg1"/>
                </a:solidFill>
              </a:rPr>
              <a:t>Lock-Free shared_ptr</a:t>
            </a:r>
            <a:r>
              <a:rPr lang="ko-KR" altLang="en-US" sz="2400">
                <a:solidFill>
                  <a:schemeClr val="bg1"/>
                </a:solidFill>
              </a:rPr>
              <a:t> </a:t>
            </a:r>
            <a:r>
              <a:rPr lang="en-US" altLang="ko-KR" sz="2400">
                <a:solidFill>
                  <a:schemeClr val="bg1"/>
                </a:solidFill>
              </a:rPr>
              <a:t>: </a:t>
            </a:r>
            <a:r>
              <a:rPr lang="ko-KR" altLang="en-US" sz="2400">
                <a:solidFill>
                  <a:schemeClr val="bg1"/>
                </a:solidFill>
              </a:rPr>
              <a:t>원본 객체 변경</a:t>
            </a:r>
          </a:p>
        </p:txBody>
      </p:sp>
    </p:spTree>
    <p:extLst>
      <p:ext uri="{BB962C8B-B14F-4D97-AF65-F5344CB8AC3E}">
        <p14:creationId xmlns:p14="http://schemas.microsoft.com/office/powerpoint/2010/main" val="53611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C983F5-E81C-416F-960F-0599929DEDEC}"/>
              </a:ext>
            </a:extLst>
          </p:cNvPr>
          <p:cNvSpPr/>
          <p:nvPr/>
        </p:nvSpPr>
        <p:spPr>
          <a:xfrm>
            <a:off x="270733" y="1267667"/>
            <a:ext cx="11748009" cy="3301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706B845-DEE4-4CD5-B9E4-5D00CB9836DB}"/>
              </a:ext>
            </a:extLst>
          </p:cNvPr>
          <p:cNvSpPr/>
          <p:nvPr/>
        </p:nvSpPr>
        <p:spPr>
          <a:xfrm>
            <a:off x="6717155" y="1326061"/>
            <a:ext cx="5166329" cy="15696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6A11C70-08F4-4E0D-A228-E30C9CC0CF19}"/>
              </a:ext>
            </a:extLst>
          </p:cNvPr>
          <p:cNvSpPr/>
          <p:nvPr/>
        </p:nvSpPr>
        <p:spPr>
          <a:xfrm>
            <a:off x="6717154" y="2952121"/>
            <a:ext cx="5166329" cy="15607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E86CC-A027-4405-B016-6E6AB67023A6}"/>
              </a:ext>
            </a:extLst>
          </p:cNvPr>
          <p:cNvGrpSpPr/>
          <p:nvPr/>
        </p:nvGrpSpPr>
        <p:grpSpPr>
          <a:xfrm>
            <a:off x="173253" y="633428"/>
            <a:ext cx="9831359" cy="275422"/>
            <a:chOff x="264405" y="648098"/>
            <a:chExt cx="4516916" cy="275422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9D0D97B-63E4-40EA-9D02-3521ADEC5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E8FF5397-B8D4-47FB-9B46-90F31ABDB03E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F49E17-2E69-42FC-AB8C-961ED20BA231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D01F8-83D1-4A17-B8B1-C2503D62B2D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E1798B2-C6F5-4F8F-AEC8-DCD987889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3718" y="2290997"/>
            <a:ext cx="2621382" cy="132399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6CCB650-AC2F-4229-8E9F-34240A79B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588682" y="2240648"/>
            <a:ext cx="2690974" cy="1355705"/>
          </a:xfrm>
          <a:prstGeom prst="rect">
            <a:avLst/>
          </a:prstGeom>
        </p:spPr>
      </p:pic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C1FB9ECB-B8A8-4812-AD35-2C0DC080FAD1}"/>
              </a:ext>
            </a:extLst>
          </p:cNvPr>
          <p:cNvSpPr/>
          <p:nvPr/>
        </p:nvSpPr>
        <p:spPr>
          <a:xfrm rot="2700000">
            <a:off x="6335090" y="3482601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759D6515-BA83-461D-95DB-9864F84D7E87}"/>
              </a:ext>
            </a:extLst>
          </p:cNvPr>
          <p:cNvSpPr/>
          <p:nvPr/>
        </p:nvSpPr>
        <p:spPr>
          <a:xfrm>
            <a:off x="3160250" y="2785435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407DDDB8-41FD-4C31-A8A6-D367FC60CD10}"/>
              </a:ext>
            </a:extLst>
          </p:cNvPr>
          <p:cNvSpPr/>
          <p:nvPr/>
        </p:nvSpPr>
        <p:spPr>
          <a:xfrm rot="18900000">
            <a:off x="6335090" y="2240454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34">
            <a:extLst>
              <a:ext uri="{FF2B5EF4-FFF2-40B4-BE49-F238E27FC236}">
                <a16:creationId xmlns:a16="http://schemas.microsoft.com/office/drawing/2014/main" id="{93A9F33C-BF75-4B1A-83EC-C6A44E69C5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838693" y="2944789"/>
            <a:ext cx="2174316" cy="1627978"/>
          </a:xfrm>
          <a:prstGeom prst="rect">
            <a:avLst/>
          </a:prstGeom>
        </p:spPr>
      </p:pic>
      <p:pic>
        <p:nvPicPr>
          <p:cNvPr id="48" name="그림 34">
            <a:extLst>
              <a:ext uri="{FF2B5EF4-FFF2-40B4-BE49-F238E27FC236}">
                <a16:creationId xmlns:a16="http://schemas.microsoft.com/office/drawing/2014/main" id="{19BC27C9-09C2-4155-9259-F109958610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835934" y="1326061"/>
            <a:ext cx="2179834" cy="1390678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291B619-309B-4684-A809-5F5355135057}"/>
              </a:ext>
            </a:extLst>
          </p:cNvPr>
          <p:cNvGrpSpPr/>
          <p:nvPr/>
        </p:nvGrpSpPr>
        <p:grpSpPr>
          <a:xfrm>
            <a:off x="413851" y="4644421"/>
            <a:ext cx="11364295" cy="2131842"/>
            <a:chOff x="7268777" y="3813183"/>
            <a:chExt cx="8634967" cy="2131842"/>
          </a:xfrm>
        </p:grpSpPr>
        <p:sp>
          <p:nvSpPr>
            <p:cNvPr id="50" name="제목 1">
              <a:extLst>
                <a:ext uri="{FF2B5EF4-FFF2-40B4-BE49-F238E27FC236}">
                  <a16:creationId xmlns:a16="http://schemas.microsoft.com/office/drawing/2014/main" id="{0ABD77D4-424D-49E1-BEF1-ED1720C8D8DC}"/>
                </a:ext>
              </a:extLst>
            </p:cNvPr>
            <p:cNvSpPr txBox="1">
              <a:spLocks/>
            </p:cNvSpPr>
            <p:nvPr/>
          </p:nvSpPr>
          <p:spPr>
            <a:xfrm>
              <a:off x="7299593" y="3813183"/>
              <a:ext cx="8604151" cy="203524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다음은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인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해제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할 때 발생할 수 있는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두가지의 상황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보여줍니다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상황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[1]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해제되지 않은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접근하는 정상적인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동작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보여줍니다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하지만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상황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[2]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같이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접근하기 전에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먼저 해제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된 경우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LFSP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해제된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 접근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하게 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LFSP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이러한 동작을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방지하기 위해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재사용하게 되었고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재사용되는 </a:t>
              </a:r>
              <a:r>
                <a:rPr lang="en-US" altLang="ko-KR" sz="1800" kern="1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Recycle Linked List</a:t>
              </a:r>
              <a:r>
                <a:rPr lang="ko-KR" altLang="en-US" sz="1800" kern="10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이용해 관리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하였습니다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  <a:endParaRPr lang="en-US" altLang="ko-KR" sz="1800" kern="100">
                <a:solidFill>
                  <a:schemeClr val="bg1"/>
                </a:solidFill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1C37B98-AD6B-4FA6-8C22-9B2BFBDC5D7B}"/>
                </a:ext>
              </a:extLst>
            </p:cNvPr>
            <p:cNvSpPr/>
            <p:nvPr/>
          </p:nvSpPr>
          <p:spPr>
            <a:xfrm flipH="1">
              <a:off x="7268777" y="3813183"/>
              <a:ext cx="34739" cy="2131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777FDA-9E0A-4122-BC4A-03C2FCE5BE5C}"/>
              </a:ext>
            </a:extLst>
          </p:cNvPr>
          <p:cNvSpPr txBox="1"/>
          <p:nvPr/>
        </p:nvSpPr>
        <p:spPr>
          <a:xfrm>
            <a:off x="6254577" y="1876095"/>
            <a:ext cx="4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</a:rPr>
              <a:t>[1]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9092E5-9393-4AA1-84C4-B649D59F641B}"/>
              </a:ext>
            </a:extLst>
          </p:cNvPr>
          <p:cNvSpPr txBox="1"/>
          <p:nvPr/>
        </p:nvSpPr>
        <p:spPr>
          <a:xfrm>
            <a:off x="6254578" y="3716500"/>
            <a:ext cx="4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</a:schemeClr>
                </a:solidFill>
              </a:rPr>
              <a:t>[2]</a:t>
            </a:r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D7EDA82A-3B20-44BC-8DCF-3401AFD74980}"/>
              </a:ext>
            </a:extLst>
          </p:cNvPr>
          <p:cNvSpPr txBox="1">
            <a:spLocks/>
          </p:cNvSpPr>
          <p:nvPr/>
        </p:nvSpPr>
        <p:spPr>
          <a:xfrm>
            <a:off x="5316928" y="156818"/>
            <a:ext cx="6701815" cy="81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bg1"/>
                </a:solidFill>
              </a:rPr>
              <a:t>Lock-Free control_block </a:t>
            </a:r>
            <a:r>
              <a:rPr lang="ko-KR" altLang="en-US" sz="2400">
                <a:solidFill>
                  <a:schemeClr val="bg1"/>
                </a:solidFill>
              </a:rPr>
              <a:t>재사용</a:t>
            </a:r>
          </a:p>
        </p:txBody>
      </p:sp>
      <p:pic>
        <p:nvPicPr>
          <p:cNvPr id="31" name="그림 34">
            <a:extLst>
              <a:ext uri="{FF2B5EF4-FFF2-40B4-BE49-F238E27FC236}">
                <a16:creationId xmlns:a16="http://schemas.microsoft.com/office/drawing/2014/main" id="{3D6E87F6-28B5-42D4-93BF-144C88EB46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9589202" y="1326061"/>
            <a:ext cx="2219080" cy="1672758"/>
          </a:xfrm>
          <a:prstGeom prst="rect">
            <a:avLst/>
          </a:prstGeom>
        </p:spPr>
      </p:pic>
      <p:pic>
        <p:nvPicPr>
          <p:cNvPr id="32" name="그림 34">
            <a:extLst>
              <a:ext uri="{FF2B5EF4-FFF2-40B4-BE49-F238E27FC236}">
                <a16:creationId xmlns:a16="http://schemas.microsoft.com/office/drawing/2014/main" id="{B2698D7A-0C5E-4A33-A734-C97EC3E49A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9630757" y="2952121"/>
            <a:ext cx="2179833" cy="1627977"/>
          </a:xfrm>
          <a:prstGeom prst="rect">
            <a:avLst/>
          </a:prstGeom>
        </p:spPr>
      </p:pic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CC53FB69-D52B-46B3-BB84-71AEFAE38434}"/>
              </a:ext>
            </a:extLst>
          </p:cNvPr>
          <p:cNvSpPr/>
          <p:nvPr/>
        </p:nvSpPr>
        <p:spPr>
          <a:xfrm>
            <a:off x="9170484" y="1940715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90F39264-47D1-4815-81EE-85035BE8B38F}"/>
              </a:ext>
            </a:extLst>
          </p:cNvPr>
          <p:cNvSpPr/>
          <p:nvPr/>
        </p:nvSpPr>
        <p:spPr>
          <a:xfrm>
            <a:off x="9170484" y="3813394"/>
            <a:ext cx="305556" cy="2400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-11383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16ED87A-0570-4C6E-81EF-C5FEC76ACB1C}"/>
              </a:ext>
            </a:extLst>
          </p:cNvPr>
          <p:cNvGrpSpPr/>
          <p:nvPr/>
        </p:nvGrpSpPr>
        <p:grpSpPr>
          <a:xfrm>
            <a:off x="173255" y="633428"/>
            <a:ext cx="8077610" cy="275422"/>
            <a:chOff x="264405" y="648098"/>
            <a:chExt cx="4516916" cy="27542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DC430F3-C019-4CC5-AA22-CD9D31459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B10DFECB-C635-4CD1-9D30-17BF5C70DE67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2933934" cy="810427"/>
          </a:xfrm>
        </p:spPr>
        <p:txBody>
          <a:bodyPr>
            <a:normAutofit fontScale="90000"/>
          </a:bodyPr>
          <a:lstStyle/>
          <a:p>
            <a:r>
              <a:rPr lang="en-US" altLang="ko-KR" sz="2800">
                <a:solidFill>
                  <a:schemeClr val="bg1"/>
                </a:solidFill>
              </a:rPr>
              <a:t>Recycle Linked List</a:t>
            </a:r>
            <a:endParaRPr lang="ko-KR" altLang="en-US" sz="280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2E6835-96BE-4E1A-ADBA-BF92B199CDE9}"/>
              </a:ext>
            </a:extLst>
          </p:cNvPr>
          <p:cNvSpPr/>
          <p:nvPr/>
        </p:nvSpPr>
        <p:spPr>
          <a:xfrm>
            <a:off x="2809075" y="1099063"/>
            <a:ext cx="5302191" cy="23298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A2434C5-707A-4A17-8A3F-220309A1EA42}"/>
              </a:ext>
            </a:extLst>
          </p:cNvPr>
          <p:cNvGrpSpPr/>
          <p:nvPr/>
        </p:nvGrpSpPr>
        <p:grpSpPr>
          <a:xfrm>
            <a:off x="546450" y="3666015"/>
            <a:ext cx="11369456" cy="2906906"/>
            <a:chOff x="7264853" y="3521427"/>
            <a:chExt cx="8638888" cy="2906906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B0C4A220-D152-4FA8-B3D7-F913B1F1936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521427"/>
              <a:ext cx="8604151" cy="29069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Recycle Linked List(RLL)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카운터가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인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등록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(Regist)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하고 새로운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가 필요할 때 등록해둔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반환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(Alloc)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하는 연결리스트로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영감을 받았습니다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RLL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은 내부적으로 발생할 수 있는 메모리 누수 문제를 해결하기 위해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Hazard Pointer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동일하게 리스트를 구성하는 노드를 재사용합니다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또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LFSP/LFWP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동작을 위해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RLL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동작도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Lock-Free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알고리즘으로 구현하였습니다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RLL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을 구성하는 노드는 리스트를 연결하는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next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노드의 상태를 나타내는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active,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재사용할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ctr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포인터를 가집니다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여기서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active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0,1,2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의 값을 가질수 있으며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각각 재사용 가능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활성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재사용불가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비활성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),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 상태를 의미합니다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573AC76-D417-4E69-9BB9-6490E0AB4AB3}"/>
                </a:ext>
              </a:extLst>
            </p:cNvPr>
            <p:cNvSpPr/>
            <p:nvPr/>
          </p:nvSpPr>
          <p:spPr>
            <a:xfrm>
              <a:off x="7264853" y="3521497"/>
              <a:ext cx="34740" cy="2906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CB590D2-0EBD-42F0-8E75-795605445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540" y="1202461"/>
            <a:ext cx="4909088" cy="212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3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6D6C934-4E02-475B-9669-CDF12027DF6B}"/>
              </a:ext>
            </a:extLst>
          </p:cNvPr>
          <p:cNvSpPr/>
          <p:nvPr/>
        </p:nvSpPr>
        <p:spPr>
          <a:xfrm>
            <a:off x="-11383" y="0"/>
            <a:ext cx="12192000" cy="6858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16ED87A-0570-4C6E-81EF-C5FEC76ACB1C}"/>
              </a:ext>
            </a:extLst>
          </p:cNvPr>
          <p:cNvGrpSpPr/>
          <p:nvPr/>
        </p:nvGrpSpPr>
        <p:grpSpPr>
          <a:xfrm>
            <a:off x="173255" y="633428"/>
            <a:ext cx="9016764" cy="275422"/>
            <a:chOff x="264405" y="648098"/>
            <a:chExt cx="4516916" cy="27542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DC430F3-C019-4CC5-AA22-CD9D31459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05" y="923520"/>
              <a:ext cx="450589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B10DFECB-C635-4CD1-9D30-17BF5C70DE67}"/>
                </a:ext>
              </a:extLst>
            </p:cNvPr>
            <p:cNvSpPr/>
            <p:nvPr/>
          </p:nvSpPr>
          <p:spPr>
            <a:xfrm rot="16200000">
              <a:off x="4519817" y="662016"/>
              <a:ext cx="275422" cy="24758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C9B6257-1217-4465-8735-242BB6289A68}"/>
              </a:ext>
            </a:extLst>
          </p:cNvPr>
          <p:cNvSpPr txBox="1"/>
          <p:nvPr/>
        </p:nvSpPr>
        <p:spPr>
          <a:xfrm>
            <a:off x="947473" y="300422"/>
            <a:ext cx="43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+mn-lt"/>
              </a:rPr>
              <a:t>C++11 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멀티스레드 프로그래밍을 위한</a:t>
            </a:r>
            <a:endParaRPr lang="en-US" altLang="ko-KR" sz="1400">
              <a:solidFill>
                <a:schemeClr val="bg1"/>
              </a:solidFill>
              <a:latin typeface="+mn-lt"/>
            </a:endParaRPr>
          </a:p>
          <a:p>
            <a:r>
              <a:rPr lang="en-US" altLang="ko-KR" sz="1400">
                <a:solidFill>
                  <a:schemeClr val="bg1"/>
                </a:solidFill>
              </a:rPr>
              <a:t>	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Lock-Free shared_ptr</a:t>
            </a:r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와 </a:t>
            </a:r>
            <a:r>
              <a:rPr lang="en-US" altLang="ko-KR" sz="1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weak_ptr</a:t>
            </a:r>
            <a:r>
              <a:rPr lang="ko-KR" altLang="en-US" sz="1400">
                <a:solidFill>
                  <a:schemeClr val="bg1"/>
                </a:solidFill>
                <a:latin typeface="+mn-lt"/>
              </a:rPr>
              <a:t>의 구현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CD2847-15E7-4FD6-AA30-F55735C44981}"/>
              </a:ext>
            </a:extLst>
          </p:cNvPr>
          <p:cNvSpPr txBox="1"/>
          <p:nvPr/>
        </p:nvSpPr>
        <p:spPr>
          <a:xfrm>
            <a:off x="173256" y="361977"/>
            <a:ext cx="79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[</a:t>
            </a:r>
            <a:r>
              <a:rPr lang="ko-KR" altLang="en-US" sz="2000">
                <a:solidFill>
                  <a:schemeClr val="bg1"/>
                </a:solidFill>
              </a:rPr>
              <a:t>논문</a:t>
            </a:r>
            <a:r>
              <a:rPr lang="en-US" altLang="ko-KR" sz="200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476D2F5-1554-4F03-B175-1321DC8B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31" y="156818"/>
            <a:ext cx="3873088" cy="810427"/>
          </a:xfrm>
        </p:spPr>
        <p:txBody>
          <a:bodyPr>
            <a:normAutofit fontScale="90000"/>
          </a:bodyPr>
          <a:lstStyle/>
          <a:p>
            <a:r>
              <a:rPr lang="en-US" altLang="ko-KR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Recycle Linked List : </a:t>
            </a:r>
            <a:r>
              <a:rPr lang="ko-KR" altLang="en-US" sz="2800">
                <a:solidFill>
                  <a:schemeClr val="accent2">
                    <a:lumMod val="40000"/>
                    <a:lumOff val="60000"/>
                  </a:schemeClr>
                </a:solidFill>
              </a:rPr>
              <a:t>동작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2E6835-96BE-4E1A-ADBA-BF92B199CDE9}"/>
              </a:ext>
            </a:extLst>
          </p:cNvPr>
          <p:cNvSpPr/>
          <p:nvPr/>
        </p:nvSpPr>
        <p:spPr>
          <a:xfrm>
            <a:off x="2694345" y="1052453"/>
            <a:ext cx="6001438" cy="27549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A2434C5-707A-4A17-8A3F-220309A1EA42}"/>
              </a:ext>
            </a:extLst>
          </p:cNvPr>
          <p:cNvGrpSpPr/>
          <p:nvPr/>
        </p:nvGrpSpPr>
        <p:grpSpPr>
          <a:xfrm>
            <a:off x="546450" y="3997625"/>
            <a:ext cx="11369456" cy="2243686"/>
            <a:chOff x="7264853" y="3853037"/>
            <a:chExt cx="8638888" cy="2243686"/>
          </a:xfrm>
        </p:grpSpPr>
        <p:sp>
          <p:nvSpPr>
            <p:cNvPr id="62" name="제목 1">
              <a:extLst>
                <a:ext uri="{FF2B5EF4-FFF2-40B4-BE49-F238E27FC236}">
                  <a16:creationId xmlns:a16="http://schemas.microsoft.com/office/drawing/2014/main" id="{B0C4A220-D152-4FA8-B3D7-F913B1F19360}"/>
                </a:ext>
              </a:extLst>
            </p:cNvPr>
            <p:cNvSpPr txBox="1">
              <a:spLocks/>
            </p:cNvSpPr>
            <p:nvPr/>
          </p:nvSpPr>
          <p:spPr>
            <a:xfrm>
              <a:off x="7299590" y="3853037"/>
              <a:ext cx="8604151" cy="22436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Node A(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활성 노드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재사용 가능한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참조하고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Node C(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비활성 노드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 이미 재사용된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재사용 불가능한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LFCB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참조하며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Node B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와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Node D(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 노드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는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Alloc()/Regist()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사용 중인 </a:t>
              </a:r>
              <a:r>
                <a:rPr lang="ko-KR" altLang="en-US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노드입니다</a:t>
              </a:r>
              <a:r>
                <a:rPr lang="en-US" altLang="ko-KR" sz="1800" kern="100">
                  <a:solidFill>
                    <a:schemeClr val="bg1"/>
                  </a:solidFill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수정 노드는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Alloc()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과 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Regist()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를 실행 중인 스레드에서만 이용될 수 있으며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이외의 다른 스레드에서는 이용하지 못한다는 특징을 가집니다</a:t>
              </a:r>
              <a:r>
                <a:rPr lang="en-US" altLang="ko-KR" sz="1800" kern="100">
                  <a:solidFill>
                    <a:schemeClr val="bg1"/>
                  </a:solidFill>
                  <a:effectLst/>
                  <a:latin typeface="+mn-lt"/>
                  <a:ea typeface="맑은 고딕" panose="020B0503020000020004" pitchFamily="50" charset="-127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573AC76-D417-4E69-9BB9-6490E0AB4AB3}"/>
                </a:ext>
              </a:extLst>
            </p:cNvPr>
            <p:cNvSpPr/>
            <p:nvPr/>
          </p:nvSpPr>
          <p:spPr>
            <a:xfrm flipH="1">
              <a:off x="7264853" y="3853038"/>
              <a:ext cx="34740" cy="2243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CB590D2-0EBD-42F0-8E75-795605445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048301" y="1163320"/>
            <a:ext cx="5354545" cy="254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1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4536</TotalTime>
  <Words>2168</Words>
  <Application>Microsoft Office PowerPoint</Application>
  <PresentationFormat>와이드스크린</PresentationFormat>
  <Paragraphs>215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돋움체</vt:lpstr>
      <vt:lpstr>맑은 고딕</vt:lpstr>
      <vt:lpstr>Arial</vt:lpstr>
      <vt:lpstr>Office 테마</vt:lpstr>
      <vt:lpstr>PORTFOLIO</vt:lpstr>
      <vt:lpstr>구성</vt:lpstr>
      <vt:lpstr>PowerPoint 프레젠테이션</vt:lpstr>
      <vt:lpstr>구조</vt:lpstr>
      <vt:lpstr>C++11 shared_ptr : 원본 객체 변경</vt:lpstr>
      <vt:lpstr>Lock-Free shared_ptr : 원본 객체 변경</vt:lpstr>
      <vt:lpstr>PowerPoint 프레젠테이션</vt:lpstr>
      <vt:lpstr>Recycle Linked List</vt:lpstr>
      <vt:lpstr>Recycle Linked List : 동작</vt:lpstr>
      <vt:lpstr>Recycle Linked List :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335</cp:revision>
  <dcterms:created xsi:type="dcterms:W3CDTF">2020-12-22T14:33:44Z</dcterms:created>
  <dcterms:modified xsi:type="dcterms:W3CDTF">2021-02-16T11:54:31Z</dcterms:modified>
</cp:coreProperties>
</file>