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1" r:id="rId8"/>
    <p:sldId id="273" r:id="rId9"/>
    <p:sldId id="262" r:id="rId10"/>
    <p:sldId id="270" r:id="rId11"/>
    <p:sldId id="263" r:id="rId12"/>
    <p:sldId id="272" r:id="rId13"/>
    <p:sldId id="271" r:id="rId14"/>
    <p:sldId id="264" r:id="rId15"/>
    <p:sldId id="265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45B9F71-19BD-4A6E-9DB5-1FFA704C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Reference-Counting : </a:t>
            </a:r>
            <a:r>
              <a:rPr lang="ko-KR" altLang="en-US" dirty="0"/>
              <a:t>메모리 관리 기법 중 하나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로 할당 받은 객체 마다 </a:t>
            </a:r>
            <a:r>
              <a:rPr lang="en-US" altLang="ko-KR" dirty="0"/>
              <a:t>reference-count</a:t>
            </a:r>
            <a:r>
              <a:rPr lang="ko-KR" altLang="en-US" dirty="0"/>
              <a:t>를 두어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참조하는 포인터의 개수를 기록하는 방법</a:t>
            </a:r>
            <a:endParaRPr lang="en-US" altLang="ko-KR" dirty="0"/>
          </a:p>
          <a:p>
            <a:pPr lvl="1"/>
            <a:r>
              <a:rPr lang="en-US" altLang="ko-KR" dirty="0"/>
              <a:t>reference-counter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 더 이상 참조될 가능성이 없으므로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    삭제 또는 재사용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DD0E06-84FE-403E-8214-93734D3B4C18}"/>
              </a:ext>
            </a:extLst>
          </p:cNvPr>
          <p:cNvGrpSpPr/>
          <p:nvPr/>
        </p:nvGrpSpPr>
        <p:grpSpPr>
          <a:xfrm>
            <a:off x="1205305" y="5052026"/>
            <a:ext cx="4011838" cy="882369"/>
            <a:chOff x="1302316" y="4380014"/>
            <a:chExt cx="4011838" cy="88236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122A184-0ADB-43A6-B804-0185090F4078}"/>
                </a:ext>
              </a:extLst>
            </p:cNvPr>
            <p:cNvSpPr/>
            <p:nvPr/>
          </p:nvSpPr>
          <p:spPr>
            <a:xfrm>
              <a:off x="1302316" y="4568737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Class T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53CF8BC-506D-43A1-9636-2E3FC2160877}"/>
                </a:ext>
              </a:extLst>
            </p:cNvPr>
            <p:cNvSpPr/>
            <p:nvPr/>
          </p:nvSpPr>
          <p:spPr>
            <a:xfrm>
              <a:off x="2958236" y="4380014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Ref Count = 1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14D10DE-68B4-46CE-8D51-8AF405E5527A}"/>
                </a:ext>
              </a:extLst>
            </p:cNvPr>
            <p:cNvCxnSpPr>
              <a:cxnSpLocks/>
              <a:stCxn id="35" idx="1"/>
              <a:endCxn id="24" idx="3"/>
            </p:cNvCxnSpPr>
            <p:nvPr/>
          </p:nvCxnSpPr>
          <p:spPr>
            <a:xfrm flipH="1">
              <a:off x="2494120" y="4821199"/>
              <a:ext cx="464116" cy="44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A54658-2C55-4235-90DD-B4EA1661F7BF}"/>
              </a:ext>
            </a:extLst>
          </p:cNvPr>
          <p:cNvSpPr txBox="1"/>
          <p:nvPr/>
        </p:nvSpPr>
        <p:spPr>
          <a:xfrm>
            <a:off x="2436268" y="4140965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new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5FD2C6-01C3-4F99-BA33-AE402901AFEB}"/>
              </a:ext>
            </a:extLst>
          </p:cNvPr>
          <p:cNvSpPr txBox="1"/>
          <p:nvPr/>
        </p:nvSpPr>
        <p:spPr>
          <a:xfrm>
            <a:off x="7253639" y="4144386"/>
            <a:ext cx="1186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delete</a:t>
            </a:r>
            <a:endParaRPr lang="ko-KR" altLang="en-US" sz="2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096AD7-FB5A-4F58-AB41-01AD45492B22}"/>
              </a:ext>
            </a:extLst>
          </p:cNvPr>
          <p:cNvGrpSpPr/>
          <p:nvPr/>
        </p:nvGrpSpPr>
        <p:grpSpPr>
          <a:xfrm>
            <a:off x="5886859" y="5052026"/>
            <a:ext cx="4316098" cy="882369"/>
            <a:chOff x="5912026" y="4380014"/>
            <a:chExt cx="4316098" cy="88236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51C6891-81BB-46AB-BF93-0E5F20AD82BF}"/>
                </a:ext>
              </a:extLst>
            </p:cNvPr>
            <p:cNvSpPr/>
            <p:nvPr/>
          </p:nvSpPr>
          <p:spPr>
            <a:xfrm>
              <a:off x="6216286" y="4568737"/>
              <a:ext cx="1191804" cy="5138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Class T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5DD0C14-6EC2-4F14-8C9B-F91D2986ABCA}"/>
                </a:ext>
              </a:extLst>
            </p:cNvPr>
            <p:cNvSpPr/>
            <p:nvPr/>
          </p:nvSpPr>
          <p:spPr>
            <a:xfrm>
              <a:off x="7872206" y="4380014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Ref Count = 0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AD8C4DE-C560-4BF2-95BE-4632FEE4C45A}"/>
                </a:ext>
              </a:extLst>
            </p:cNvPr>
            <p:cNvCxnSpPr>
              <a:cxnSpLocks/>
              <a:stCxn id="39" idx="1"/>
              <a:endCxn id="38" idx="3"/>
            </p:cNvCxnSpPr>
            <p:nvPr/>
          </p:nvCxnSpPr>
          <p:spPr>
            <a:xfrm flipH="1">
              <a:off x="7408090" y="4821199"/>
              <a:ext cx="464116" cy="44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5713B0-FCFC-4BDC-A42C-E4A7424D12EA}"/>
                </a:ext>
              </a:extLst>
            </p:cNvPr>
            <p:cNvGrpSpPr/>
            <p:nvPr/>
          </p:nvGrpSpPr>
          <p:grpSpPr>
            <a:xfrm rot="21310204">
              <a:off x="5912026" y="4798338"/>
              <a:ext cx="1800324" cy="45719"/>
              <a:chOff x="5314154" y="5750766"/>
              <a:chExt cx="1800324" cy="4571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58C3DA7-7B7B-4ED3-B307-687944E18CF7}"/>
                  </a:ext>
                </a:extLst>
              </p:cNvPr>
              <p:cNvSpPr/>
              <p:nvPr/>
            </p:nvSpPr>
            <p:spPr>
              <a:xfrm rot="20527902">
                <a:off x="5314154" y="5750766"/>
                <a:ext cx="1800324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D61FBA6-62EA-45B7-B82C-FCE9AA78763E}"/>
                  </a:ext>
                </a:extLst>
              </p:cNvPr>
              <p:cNvSpPr/>
              <p:nvPr/>
            </p:nvSpPr>
            <p:spPr>
              <a:xfrm rot="1687634">
                <a:off x="5314154" y="5750766"/>
                <a:ext cx="1800324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A3666A-E85E-47E7-B3D7-47DAFD37CFF8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6A6D92-714F-4025-B2CD-03AD7EDF448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4E25289-EF38-4170-A0CC-9395EED9B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57B3707-7950-41F0-898B-9F930E39C22C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B1F359DB-3586-4068-8714-7FD1CF9DB3E2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1F16E4-8418-4FE1-A785-4CC5D9BCE2D5}"/>
              </a:ext>
            </a:extLst>
          </p:cNvPr>
          <p:cNvSpPr/>
          <p:nvPr/>
        </p:nvSpPr>
        <p:spPr>
          <a:xfrm>
            <a:off x="751046" y="4633314"/>
            <a:ext cx="1260138" cy="266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ptr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 to T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AC9E8E-B78C-45F7-A991-A333355623B0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1381115" y="4900230"/>
            <a:ext cx="420092" cy="34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DCEA7C-703F-469C-9244-05D929AA91DB}"/>
              </a:ext>
            </a:extLst>
          </p:cNvPr>
          <p:cNvSpPr/>
          <p:nvPr/>
        </p:nvSpPr>
        <p:spPr>
          <a:xfrm>
            <a:off x="5526883" y="4629271"/>
            <a:ext cx="1260138" cy="266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j-lt"/>
              </a:rPr>
              <a:t>ptr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 to T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6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6F512-625B-4E77-A1EB-CF78E276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829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r>
              <a:rPr lang="en-US" altLang="ko-KR" dirty="0"/>
              <a:t> : C++11</a:t>
            </a:r>
            <a:r>
              <a:rPr lang="ko-KR" altLang="en-US" dirty="0"/>
              <a:t>에서 제공하는 </a:t>
            </a:r>
            <a:r>
              <a:rPr lang="en-US" altLang="ko-KR" dirty="0"/>
              <a:t>reference counting pointer</a:t>
            </a:r>
          </a:p>
          <a:p>
            <a:r>
              <a:rPr lang="en-US" altLang="ko-KR" sz="2400" dirty="0" err="1"/>
              <a:t>weak_ptr</a:t>
            </a:r>
            <a:r>
              <a:rPr lang="en-US" altLang="ko-KR" sz="2400" dirty="0"/>
              <a:t> : C++11</a:t>
            </a:r>
            <a:r>
              <a:rPr lang="ko-KR" altLang="en-US" sz="2400" dirty="0"/>
              <a:t>에서 제공하는 </a:t>
            </a:r>
            <a:r>
              <a:rPr lang="en-US" altLang="ko-KR" sz="2400" dirty="0"/>
              <a:t>reference counting pointer</a:t>
            </a:r>
            <a:r>
              <a:rPr lang="ko-KR" altLang="en-US" sz="2400" dirty="0"/>
              <a:t>의 보조 포인터</a:t>
            </a:r>
            <a:endParaRPr lang="en-US" altLang="ko-KR" sz="2400" dirty="0"/>
          </a:p>
          <a:p>
            <a:pPr lvl="1"/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5165D0-8225-4D5D-A91E-C49E26A79ADD}"/>
              </a:ext>
            </a:extLst>
          </p:cNvPr>
          <p:cNvGrpSpPr/>
          <p:nvPr/>
        </p:nvGrpSpPr>
        <p:grpSpPr>
          <a:xfrm>
            <a:off x="1024447" y="3967990"/>
            <a:ext cx="4348976" cy="1265662"/>
            <a:chOff x="6724185" y="3077737"/>
            <a:chExt cx="4629615" cy="21298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C7C806-AEF4-458F-8779-3CB6A6D6FE9E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2C1C73-FEA0-4366-842E-EEACC6A4F14F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8D4FBB-CBDC-422D-A211-B4CF31BB7189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2984C3-DA63-4FC1-BF44-3F6965AFC5FB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5399D6B-9EE3-4C99-9704-E85DBCAE258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281744A-4D68-4242-918D-5F5126AFA134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BC0299-741A-436D-8D39-6B9462059386}"/>
              </a:ext>
            </a:extLst>
          </p:cNvPr>
          <p:cNvGrpSpPr/>
          <p:nvPr/>
        </p:nvGrpSpPr>
        <p:grpSpPr>
          <a:xfrm>
            <a:off x="6480965" y="3967990"/>
            <a:ext cx="4348976" cy="1265662"/>
            <a:chOff x="6724185" y="3077737"/>
            <a:chExt cx="4629615" cy="21298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01ABEFD-E5EA-4124-A1CA-2C3182D61BC6}"/>
                </a:ext>
              </a:extLst>
            </p:cNvPr>
            <p:cNvSpPr/>
            <p:nvPr/>
          </p:nvSpPr>
          <p:spPr>
            <a:xfrm>
              <a:off x="6724185" y="3077738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25246D-B143-447D-8593-9014ED57F066}"/>
                </a:ext>
              </a:extLst>
            </p:cNvPr>
            <p:cNvSpPr/>
            <p:nvPr/>
          </p:nvSpPr>
          <p:spPr>
            <a:xfrm>
              <a:off x="9491546" y="3077737"/>
              <a:ext cx="1862254" cy="66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86E3E8-40B5-4642-A70C-62FD376258C1}"/>
                </a:ext>
              </a:extLst>
            </p:cNvPr>
            <p:cNvSpPr/>
            <p:nvPr/>
          </p:nvSpPr>
          <p:spPr>
            <a:xfrm>
              <a:off x="6724185" y="3746810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shared_ptr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0)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7059A9-1214-41E4-AE33-5B133730C516}"/>
                </a:ext>
              </a:extLst>
            </p:cNvPr>
            <p:cNvSpPr/>
            <p:nvPr/>
          </p:nvSpPr>
          <p:spPr>
            <a:xfrm>
              <a:off x="9491545" y="3746809"/>
              <a:ext cx="1862255" cy="1460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weak_ptr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(Ref Count :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71F0A0B-E6ED-4501-AF0A-2B680B3F255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586440" y="3429001"/>
              <a:ext cx="905105" cy="10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A4D4E41-E173-4D4F-9EC1-97E8BFD84350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8586439" y="3412274"/>
              <a:ext cx="905105" cy="10649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4CEBFA-16CC-4E31-8E7A-552CCA135C48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11C548-4E0D-408C-9829-5026ACC70AB0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187154-2CB4-406B-BF0D-4816B1FD500A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B180DEC-37CB-49CA-A04D-621E3F5D79B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383FC3C-A676-47E2-9DF0-47FE6E8F11D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2D47E-9520-4577-A7B2-D4FC338D20F3}"/>
              </a:ext>
            </a:extLst>
          </p:cNvPr>
          <p:cNvSpPr txBox="1"/>
          <p:nvPr/>
        </p:nvSpPr>
        <p:spPr>
          <a:xfrm>
            <a:off x="948028" y="3228111"/>
            <a:ext cx="4501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 err="1"/>
              <a:t>shared_ptr</a:t>
            </a:r>
            <a:r>
              <a:rPr lang="ko-KR" altLang="en-US" dirty="0"/>
              <a:t>만 사용할 경우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cyclic reference</a:t>
            </a:r>
            <a:r>
              <a:rPr lang="ko-KR" altLang="en-US" dirty="0"/>
              <a:t>를 통한 메모리 발생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E99AD-E244-4597-817F-EF64431CF9F1}"/>
              </a:ext>
            </a:extLst>
          </p:cNvPr>
          <p:cNvSpPr txBox="1"/>
          <p:nvPr/>
        </p:nvSpPr>
        <p:spPr>
          <a:xfrm>
            <a:off x="6378641" y="3271084"/>
            <a:ext cx="4241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/>
              <a:t>cyclic reference</a:t>
            </a:r>
            <a:r>
              <a:rPr lang="ko-KR" altLang="en-US" dirty="0"/>
              <a:t>가 사용될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 </a:t>
            </a:r>
            <a:r>
              <a:rPr lang="en-US" altLang="ko-KR" dirty="0" err="1"/>
              <a:t>weak_ptr</a:t>
            </a:r>
            <a:r>
              <a:rPr lang="ko-KR" altLang="en-US" dirty="0"/>
              <a:t>로 </a:t>
            </a:r>
            <a:r>
              <a:rPr lang="en-US" altLang="ko-KR" dirty="0"/>
              <a:t>cycle</a:t>
            </a:r>
            <a:r>
              <a:rPr lang="ko-KR" altLang="en-US" dirty="0"/>
              <a:t>을 끊을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5906F5-5685-4B01-9651-2E8ABD4924D2}"/>
              </a:ext>
            </a:extLst>
          </p:cNvPr>
          <p:cNvSpPr txBox="1"/>
          <p:nvPr/>
        </p:nvSpPr>
        <p:spPr>
          <a:xfrm>
            <a:off x="2189527" y="5833233"/>
            <a:ext cx="722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ko-KR" dirty="0" err="1"/>
              <a:t>shared_ptr</a:t>
            </a:r>
            <a:r>
              <a:rPr lang="ko-KR" altLang="en-US" dirty="0"/>
              <a:t>를 </a:t>
            </a:r>
            <a:r>
              <a:rPr lang="en-US" altLang="ko-KR" dirty="0"/>
              <a:t>lock-free</a:t>
            </a:r>
            <a:r>
              <a:rPr lang="ko-KR" altLang="en-US" dirty="0"/>
              <a:t>로 구현하면</a:t>
            </a:r>
            <a:r>
              <a:rPr lang="en-US" altLang="ko-KR" dirty="0"/>
              <a:t>, </a:t>
            </a:r>
            <a:r>
              <a:rPr lang="en-US" altLang="ko-KR" dirty="0" err="1"/>
              <a:t>weak_ptr</a:t>
            </a:r>
            <a:r>
              <a:rPr lang="ko-KR" altLang="en-US" dirty="0"/>
              <a:t>도 </a:t>
            </a:r>
            <a:r>
              <a:rPr lang="en-US" altLang="ko-KR" dirty="0"/>
              <a:t>lock-free</a:t>
            </a:r>
            <a:r>
              <a:rPr lang="ko-KR" altLang="en-US" dirty="0"/>
              <a:t>로 구현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5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A094-7FCE-4E9E-8145-4CF8ABC8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9B5299-B613-4AF1-B3E3-417F5AC01C96}"/>
              </a:ext>
            </a:extLst>
          </p:cNvPr>
          <p:cNvSpPr/>
          <p:nvPr/>
        </p:nvSpPr>
        <p:spPr>
          <a:xfrm>
            <a:off x="5500097" y="2485259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0FE9ED-3CD6-46C2-BA48-5E64B2EEC4D2}"/>
              </a:ext>
            </a:extLst>
          </p:cNvPr>
          <p:cNvGrpSpPr/>
          <p:nvPr/>
        </p:nvGrpSpPr>
        <p:grpSpPr>
          <a:xfrm>
            <a:off x="1376359" y="2895062"/>
            <a:ext cx="2141805" cy="1413424"/>
            <a:chOff x="1005106" y="3954161"/>
            <a:chExt cx="2141805" cy="141342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CD8F767-FCAC-4B01-A3F3-7FCEDD007B4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88EC467-465B-4F75-A928-D5A822379B2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7C2F8A-1270-420A-AC1E-228AB8A18817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253061-0FC0-4BF8-8106-7F174C325641}"/>
                </a:ext>
              </a:extLst>
            </p:cNvPr>
            <p:cNvSpPr txBox="1"/>
            <p:nvPr/>
          </p:nvSpPr>
          <p:spPr>
            <a:xfrm>
              <a:off x="1211163" y="3954161"/>
              <a:ext cx="1723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shared_ptr</a:t>
              </a:r>
              <a:r>
                <a:rPr lang="en-US" altLang="ko-KR" dirty="0">
                  <a:latin typeface="+mj-lt"/>
                </a:rPr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99B13A-3811-436F-80A2-820ECABD008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3518164" y="2742161"/>
            <a:ext cx="1981933" cy="7905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B32CD0-1311-4E44-B762-B810E4BFFA9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518164" y="4051584"/>
            <a:ext cx="1048279" cy="1588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53ABBCC0-D80A-4DF7-BFAB-9104C4BE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697"/>
          </a:xfrm>
        </p:spPr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en-US" altLang="ko-KR" dirty="0"/>
              <a:t> / std::</a:t>
            </a:r>
            <a:r>
              <a:rPr lang="en-US" altLang="ko-KR" dirty="0" err="1"/>
              <a:t>weak_ptr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19AF796-1122-442E-9A7E-2BA7EDE3AE38}"/>
              </a:ext>
            </a:extLst>
          </p:cNvPr>
          <p:cNvGrpSpPr/>
          <p:nvPr/>
        </p:nvGrpSpPr>
        <p:grpSpPr>
          <a:xfrm>
            <a:off x="4566442" y="4013742"/>
            <a:ext cx="3059115" cy="2478420"/>
            <a:chOff x="6634477" y="3694507"/>
            <a:chExt cx="3335518" cy="24784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E249B0-2E15-4CBB-913C-E0E8928060C1}"/>
                </a:ext>
              </a:extLst>
            </p:cNvPr>
            <p:cNvSpPr/>
            <p:nvPr/>
          </p:nvSpPr>
          <p:spPr>
            <a:xfrm>
              <a:off x="6634478" y="3694507"/>
              <a:ext cx="3335517" cy="3934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418E1E-1D69-4608-9831-ADF93FADE055}"/>
                </a:ext>
              </a:extLst>
            </p:cNvPr>
            <p:cNvSpPr/>
            <p:nvPr/>
          </p:nvSpPr>
          <p:spPr>
            <a:xfrm>
              <a:off x="6634478" y="4087943"/>
              <a:ext cx="3335517" cy="6964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strong reference Count = 2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B59C1C-9A02-4584-8B80-5BB6191A2982}"/>
                </a:ext>
              </a:extLst>
            </p:cNvPr>
            <p:cNvSpPr/>
            <p:nvPr/>
          </p:nvSpPr>
          <p:spPr>
            <a:xfrm>
              <a:off x="6634478" y="4779946"/>
              <a:ext cx="3335517" cy="6964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weak </a:t>
              </a:r>
              <a:r>
                <a:rPr lang="en-US" altLang="ko-KR" dirty="0">
                  <a:solidFill>
                    <a:schemeClr val="tx1"/>
                  </a:solidFill>
                </a:rPr>
                <a:t>reference</a:t>
              </a:r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 Count = 3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4F3FCF6-F707-4B9C-A790-82E54FD59D63}"/>
                </a:ext>
              </a:extLst>
            </p:cNvPr>
            <p:cNvSpPr/>
            <p:nvPr/>
          </p:nvSpPr>
          <p:spPr>
            <a:xfrm>
              <a:off x="6634477" y="5476436"/>
              <a:ext cx="3335517" cy="6964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Other data</a:t>
              </a:r>
              <a:endParaRPr lang="ko-KR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61AA78F-DDF1-4162-900F-5E0188A1DEC7}"/>
              </a:ext>
            </a:extLst>
          </p:cNvPr>
          <p:cNvGrpSpPr/>
          <p:nvPr/>
        </p:nvGrpSpPr>
        <p:grpSpPr>
          <a:xfrm>
            <a:off x="1373257" y="4639756"/>
            <a:ext cx="2141805" cy="1424863"/>
            <a:chOff x="1005106" y="3942722"/>
            <a:chExt cx="2141805" cy="142486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44503E6-7350-405A-9465-9CB50BB3987F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C0CA2C9-39EB-468F-880C-EDC4ACCDCEFE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AACDD2D-E9F6-4445-BF87-590DCB0831C5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9CFB74-9AC7-4F63-8DC3-F97D0D507565}"/>
                </a:ext>
              </a:extLst>
            </p:cNvPr>
            <p:cNvSpPr txBox="1"/>
            <p:nvPr/>
          </p:nvSpPr>
          <p:spPr>
            <a:xfrm>
              <a:off x="1222440" y="3942722"/>
              <a:ext cx="1723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shared_ptr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209EF7F-8DE3-418F-9BB2-D8929FED775B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3515062" y="2742161"/>
            <a:ext cx="1985035" cy="25467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FFD121-5877-4183-A0E7-FFF8742A7848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 flipV="1">
            <a:off x="3515062" y="4210460"/>
            <a:ext cx="1051381" cy="15972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0B86FFD-9D80-4472-AB27-E9EC3CD73AA6}"/>
              </a:ext>
            </a:extLst>
          </p:cNvPr>
          <p:cNvGrpSpPr/>
          <p:nvPr/>
        </p:nvGrpSpPr>
        <p:grpSpPr>
          <a:xfrm>
            <a:off x="8866507" y="1741249"/>
            <a:ext cx="2141805" cy="1257814"/>
            <a:chOff x="1005106" y="3898526"/>
            <a:chExt cx="2141805" cy="146905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5A8A9B5-965B-4E50-90DD-F81E7C2F744F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0EB6093-0AD0-40B3-881B-94CD3E1D1B72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D4743CA-74B7-41C1-A1DF-C04D6C249313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5F5037-B96C-43AC-A699-13CFBB77D2D5}"/>
                </a:ext>
              </a:extLst>
            </p:cNvPr>
            <p:cNvSpPr txBox="1"/>
            <p:nvPr/>
          </p:nvSpPr>
          <p:spPr>
            <a:xfrm>
              <a:off x="1296593" y="3898526"/>
              <a:ext cx="1558825" cy="43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weak_ptr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6FB7D29-E894-4325-93D0-20FEFFFECF1B}"/>
              </a:ext>
            </a:extLst>
          </p:cNvPr>
          <p:cNvGrpSpPr/>
          <p:nvPr/>
        </p:nvGrpSpPr>
        <p:grpSpPr>
          <a:xfrm>
            <a:off x="8867004" y="3308324"/>
            <a:ext cx="2141805" cy="1248296"/>
            <a:chOff x="1005106" y="3909642"/>
            <a:chExt cx="2141805" cy="145794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02873AC-03AF-4803-935E-AC0E2FF442F9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2116AA0-61BF-4FC3-A586-19D0D50F51D1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015E7B8-01D2-4ED3-A273-3B47C57EA904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A80FBC-643B-40C3-9D0E-105784F3EC02}"/>
                </a:ext>
              </a:extLst>
            </p:cNvPr>
            <p:cNvSpPr txBox="1"/>
            <p:nvPr/>
          </p:nvSpPr>
          <p:spPr>
            <a:xfrm>
              <a:off x="1296594" y="3909642"/>
              <a:ext cx="1558825" cy="43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weak_ptr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D86CB1D-0A93-41A2-B657-E093911162C7}"/>
              </a:ext>
            </a:extLst>
          </p:cNvPr>
          <p:cNvGrpSpPr/>
          <p:nvPr/>
        </p:nvGrpSpPr>
        <p:grpSpPr>
          <a:xfrm>
            <a:off x="8866507" y="4999792"/>
            <a:ext cx="2141805" cy="1252616"/>
            <a:chOff x="1005106" y="3904597"/>
            <a:chExt cx="2141805" cy="1462988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64C1EE6-FCA3-4242-9690-485243648B83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282EEEE-6F9B-495A-827F-23958997E2B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D1E84D4-682F-40E7-84AF-F03836AD62F7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5FF5D3-F8C3-43FB-83BE-8A68F2AC4CBC}"/>
                </a:ext>
              </a:extLst>
            </p:cNvPr>
            <p:cNvSpPr txBox="1"/>
            <p:nvPr/>
          </p:nvSpPr>
          <p:spPr>
            <a:xfrm>
              <a:off x="1296595" y="3904597"/>
              <a:ext cx="1558825" cy="43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+mj-lt"/>
                </a:rPr>
                <a:t>weak_ptr</a:t>
              </a:r>
              <a:r>
                <a:rPr lang="en-US" altLang="ko-KR" dirty="0"/>
                <a:t>&lt;T&gt;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2DE4AC-4FD9-4E98-8370-1C98398F7E1A}"/>
              </a:ext>
            </a:extLst>
          </p:cNvPr>
          <p:cNvCxnSpPr>
            <a:cxnSpLocks/>
            <a:stCxn id="49" idx="1"/>
            <a:endCxn id="6" idx="3"/>
          </p:cNvCxnSpPr>
          <p:nvPr/>
        </p:nvCxnSpPr>
        <p:spPr>
          <a:xfrm flipH="1">
            <a:off x="6691901" y="2334862"/>
            <a:ext cx="2174606" cy="40729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084C659-AA43-4025-9822-6F7D3CA804D1}"/>
              </a:ext>
            </a:extLst>
          </p:cNvPr>
          <p:cNvCxnSpPr>
            <a:cxnSpLocks/>
            <a:stCxn id="54" idx="1"/>
            <a:endCxn id="6" idx="3"/>
          </p:cNvCxnSpPr>
          <p:nvPr/>
        </p:nvCxnSpPr>
        <p:spPr>
          <a:xfrm flipH="1" flipV="1">
            <a:off x="6691901" y="2742161"/>
            <a:ext cx="2175103" cy="11502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E9A3097-1AE6-4567-9E81-B11D1DA5CB96}"/>
              </a:ext>
            </a:extLst>
          </p:cNvPr>
          <p:cNvCxnSpPr>
            <a:cxnSpLocks/>
            <a:stCxn id="59" idx="1"/>
            <a:endCxn id="6" idx="3"/>
          </p:cNvCxnSpPr>
          <p:nvPr/>
        </p:nvCxnSpPr>
        <p:spPr>
          <a:xfrm flipH="1" flipV="1">
            <a:off x="6691901" y="2742161"/>
            <a:ext cx="2174606" cy="28460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902FC0A-A0F2-4A47-9761-9A844A4201AA}"/>
              </a:ext>
            </a:extLst>
          </p:cNvPr>
          <p:cNvCxnSpPr>
            <a:cxnSpLocks/>
            <a:stCxn id="50" idx="1"/>
            <a:endCxn id="13" idx="3"/>
          </p:cNvCxnSpPr>
          <p:nvPr/>
        </p:nvCxnSpPr>
        <p:spPr>
          <a:xfrm flipH="1">
            <a:off x="7625557" y="2779103"/>
            <a:ext cx="1240950" cy="1431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8C17EBE-157D-4838-A03C-DE2DEA2F1887}"/>
              </a:ext>
            </a:extLst>
          </p:cNvPr>
          <p:cNvCxnSpPr>
            <a:cxnSpLocks/>
            <a:stCxn id="55" idx="1"/>
            <a:endCxn id="13" idx="3"/>
          </p:cNvCxnSpPr>
          <p:nvPr/>
        </p:nvCxnSpPr>
        <p:spPr>
          <a:xfrm flipH="1" flipV="1">
            <a:off x="7625557" y="4210460"/>
            <a:ext cx="1241447" cy="126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926FFE6-D6FF-4470-9481-FDE21B4B71BD}"/>
              </a:ext>
            </a:extLst>
          </p:cNvPr>
          <p:cNvCxnSpPr>
            <a:cxnSpLocks/>
            <a:stCxn id="60" idx="1"/>
            <a:endCxn id="13" idx="3"/>
          </p:cNvCxnSpPr>
          <p:nvPr/>
        </p:nvCxnSpPr>
        <p:spPr>
          <a:xfrm flipH="1" flipV="1">
            <a:off x="7625557" y="4210460"/>
            <a:ext cx="1240950" cy="1821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5F548E6-9828-4BEA-8C76-73025D0DF363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9B7E389-F454-4F31-93CB-58D6385618BC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DBB053-EB02-4888-A835-9586A823BB27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07E94163-7730-4C27-BE77-9076262B04C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5137DC1D-557D-4991-8830-24D1E5968CD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2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Hazard pointer safe memory </a:t>
            </a:r>
            <a:r>
              <a:rPr lang="en-US" altLang="ko-KR" dirty="0" err="1"/>
              <a:t>reclamtion</a:t>
            </a:r>
            <a:r>
              <a:rPr lang="en-US" altLang="ko-KR" dirty="0"/>
              <a:t> for lock-free objects</a:t>
            </a:r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Maged</a:t>
            </a:r>
            <a:r>
              <a:rPr lang="en-US" altLang="ko-KR" sz="2000" dirty="0"/>
              <a:t> M. Michael</a:t>
            </a:r>
          </a:p>
          <a:p>
            <a:pPr marL="0" indent="0">
              <a:buNone/>
            </a:pPr>
            <a:r>
              <a:rPr lang="en-US" altLang="ko-KR" sz="2000" dirty="0"/>
              <a:t>  - “</a:t>
            </a:r>
            <a:r>
              <a:rPr lang="ko-KR" altLang="en-US" sz="2000" dirty="0"/>
              <a:t>재사용을 위해 메모리 교정을 허용하는 메모리 관리 방법론 </a:t>
            </a:r>
            <a:r>
              <a:rPr lang="en-US" altLang="ko-KR" sz="2000" dirty="0"/>
              <a:t>‘Hazard pointer’ ”</a:t>
            </a:r>
          </a:p>
          <a:p>
            <a:endParaRPr lang="en-US" altLang="ko-KR" b="1" dirty="0"/>
          </a:p>
          <a:p>
            <a:r>
              <a:rPr lang="en-US" altLang="ko-KR" dirty="0"/>
              <a:t>Practical and Efficient Lock-Free Garbage Collection </a:t>
            </a:r>
          </a:p>
          <a:p>
            <a:pPr marL="0" indent="0">
              <a:buNone/>
            </a:pPr>
            <a:r>
              <a:rPr lang="en-US" altLang="ko-KR" dirty="0"/>
              <a:t>       Based on Reference Counting</a:t>
            </a:r>
          </a:p>
          <a:p>
            <a:pPr marL="0" indent="0">
              <a:buNone/>
            </a:pPr>
            <a:r>
              <a:rPr lang="en-US" altLang="ko-KR" sz="2000" dirty="0"/>
              <a:t>  - Anders </a:t>
            </a:r>
            <a:r>
              <a:rPr lang="en-US" altLang="ko-KR" sz="2000" dirty="0" err="1"/>
              <a:t>Gidenstam</a:t>
            </a:r>
            <a:r>
              <a:rPr lang="en-US" altLang="ko-KR" sz="2000" dirty="0"/>
              <a:t> Marina </a:t>
            </a:r>
            <a:r>
              <a:rPr lang="en-US" altLang="ko-KR" sz="2000" dirty="0" err="1"/>
              <a:t>Paapatriantafilou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Hakan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Sundell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“Lock-Free</a:t>
            </a:r>
            <a:r>
              <a:rPr lang="ko-KR" altLang="en-US" sz="2000" dirty="0"/>
              <a:t> 동적 자료구조와 사용하기 위한 효율적</a:t>
            </a:r>
            <a:r>
              <a:rPr lang="en-US" altLang="ko-KR" sz="2000" dirty="0"/>
              <a:t>, </a:t>
            </a:r>
            <a:r>
              <a:rPr lang="ko-KR" altLang="en-US" sz="2000" dirty="0"/>
              <a:t>실용적 </a:t>
            </a:r>
            <a:r>
              <a:rPr lang="en-US" altLang="ko-KR" sz="2000" dirty="0"/>
              <a:t>Garbage collection </a:t>
            </a:r>
            <a:r>
              <a:rPr lang="ko-KR" altLang="en-US" sz="2000" dirty="0"/>
              <a:t>구현</a:t>
            </a:r>
            <a:r>
              <a:rPr lang="en-US" altLang="ko-KR" sz="2000" dirty="0"/>
              <a:t>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7D35AC3-0A48-4661-9A24-7CEB23C30368}"/>
              </a:ext>
            </a:extLst>
          </p:cNvPr>
          <p:cNvSpPr/>
          <p:nvPr/>
        </p:nvSpPr>
        <p:spPr>
          <a:xfrm>
            <a:off x="5066789" y="3787909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0FAFC3-B284-40F8-B3E0-F12DBA5AB4DA}"/>
              </a:ext>
            </a:extLst>
          </p:cNvPr>
          <p:cNvGrpSpPr/>
          <p:nvPr/>
        </p:nvGrpSpPr>
        <p:grpSpPr>
          <a:xfrm>
            <a:off x="612741" y="1950865"/>
            <a:ext cx="4170556" cy="4215161"/>
            <a:chOff x="423746" y="2040673"/>
            <a:chExt cx="4170556" cy="4215161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361D5CC-C054-4AE3-AC1A-9CE7A3924F87}"/>
                </a:ext>
              </a:extLst>
            </p:cNvPr>
            <p:cNvSpPr/>
            <p:nvPr/>
          </p:nvSpPr>
          <p:spPr>
            <a:xfrm rot="5400000">
              <a:off x="2275440" y="3912245"/>
              <a:ext cx="464634" cy="3377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C00CD8A-C3C6-4037-89FF-E6307C2D8D5A}"/>
                </a:ext>
              </a:extLst>
            </p:cNvPr>
            <p:cNvSpPr/>
            <p:nvPr/>
          </p:nvSpPr>
          <p:spPr>
            <a:xfrm>
              <a:off x="423746" y="2040673"/>
              <a:ext cx="4170556" cy="4215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5807C91-4F08-4795-94FB-90C5387247A7}"/>
                </a:ext>
              </a:extLst>
            </p:cNvPr>
            <p:cNvGrpSpPr/>
            <p:nvPr/>
          </p:nvGrpSpPr>
          <p:grpSpPr>
            <a:xfrm>
              <a:off x="625712" y="2178791"/>
              <a:ext cx="3766620" cy="1524429"/>
              <a:chOff x="775492" y="1843088"/>
              <a:chExt cx="3766620" cy="152442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1A9DD03-0B52-47D2-9B28-3A056772450C}"/>
                  </a:ext>
                </a:extLst>
              </p:cNvPr>
              <p:cNvGrpSpPr/>
              <p:nvPr/>
            </p:nvGrpSpPr>
            <p:grpSpPr>
              <a:xfrm>
                <a:off x="775494" y="1883743"/>
                <a:ext cx="3766618" cy="1483774"/>
                <a:chOff x="1573762" y="2622415"/>
                <a:chExt cx="3766618" cy="148377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814B565E-1C09-438C-A75C-55D6582B4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06329" y="2622415"/>
                  <a:ext cx="3501483" cy="1073788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16359F-E1F0-4A4E-9CD8-F00ACD1939AF}"/>
                    </a:ext>
                  </a:extLst>
                </p:cNvPr>
                <p:cNvSpPr txBox="1"/>
                <p:nvPr/>
              </p:nvSpPr>
              <p:spPr>
                <a:xfrm>
                  <a:off x="1573762" y="3736857"/>
                  <a:ext cx="3766618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std::</a:t>
                  </a:r>
                  <a:r>
                    <a:rPr lang="en-US" altLang="ko-KR" dirty="0" err="1"/>
                    <a:t>shared_ptr</a:t>
                  </a:r>
                  <a:r>
                    <a:rPr lang="en-US" altLang="ko-KR" dirty="0"/>
                    <a:t> &amp; std:: </a:t>
                  </a:r>
                  <a:r>
                    <a:rPr lang="en-US" altLang="ko-KR" dirty="0" err="1"/>
                    <a:t>weak_ptr</a:t>
                  </a:r>
                  <a:endParaRPr lang="ko-KR" altLang="en-US" dirty="0"/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7D1617A-D9C6-4FC4-9937-A7E150A27CE1}"/>
                  </a:ext>
                </a:extLst>
              </p:cNvPr>
              <p:cNvSpPr/>
              <p:nvPr/>
            </p:nvSpPr>
            <p:spPr>
              <a:xfrm>
                <a:off x="775492" y="1843088"/>
                <a:ext cx="3766618" cy="15244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D2C384-8C05-434B-A2A4-7D9E03003368}"/>
                </a:ext>
              </a:extLst>
            </p:cNvPr>
            <p:cNvGrpSpPr/>
            <p:nvPr/>
          </p:nvGrpSpPr>
          <p:grpSpPr>
            <a:xfrm>
              <a:off x="625712" y="4456408"/>
              <a:ext cx="3765355" cy="1670370"/>
              <a:chOff x="774309" y="4456408"/>
              <a:chExt cx="3530427" cy="167037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28E3563-0551-4483-B549-BF26425020DF}"/>
                  </a:ext>
                </a:extLst>
              </p:cNvPr>
              <p:cNvGrpSpPr/>
              <p:nvPr/>
            </p:nvGrpSpPr>
            <p:grpSpPr>
              <a:xfrm>
                <a:off x="774309" y="4474461"/>
                <a:ext cx="3529243" cy="1652317"/>
                <a:chOff x="6925061" y="2836945"/>
                <a:chExt cx="3529243" cy="1652317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3ABDEB3D-4846-4285-82D3-81D828F3AD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49361" y="2836945"/>
                  <a:ext cx="3283018" cy="1159316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3B4592-1A98-42C3-A7CA-34A531D4A18E}"/>
                    </a:ext>
                  </a:extLst>
                </p:cNvPr>
                <p:cNvSpPr txBox="1"/>
                <p:nvPr/>
              </p:nvSpPr>
              <p:spPr>
                <a:xfrm>
                  <a:off x="6925061" y="4119930"/>
                  <a:ext cx="3529243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blocking</a:t>
                  </a:r>
                  <a:endParaRPr lang="ko-KR" altLang="en-US" dirty="0"/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D60282A-5A2E-45CB-BA3A-E36325A44235}"/>
                  </a:ext>
                </a:extLst>
              </p:cNvPr>
              <p:cNvSpPr/>
              <p:nvPr/>
            </p:nvSpPr>
            <p:spPr>
              <a:xfrm>
                <a:off x="775492" y="4456408"/>
                <a:ext cx="3529244" cy="1635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FF1382-EA2F-499E-8573-BDF0334D906B}"/>
              </a:ext>
            </a:extLst>
          </p:cNvPr>
          <p:cNvGrpSpPr/>
          <p:nvPr/>
        </p:nvGrpSpPr>
        <p:grpSpPr>
          <a:xfrm>
            <a:off x="5814916" y="2392698"/>
            <a:ext cx="6043028" cy="3503164"/>
            <a:chOff x="5580741" y="2358336"/>
            <a:chExt cx="6043028" cy="350316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ECE5FFA-21F1-43E7-8C71-4BC326B86AA8}"/>
                </a:ext>
              </a:extLst>
            </p:cNvPr>
            <p:cNvGrpSpPr/>
            <p:nvPr/>
          </p:nvGrpSpPr>
          <p:grpSpPr>
            <a:xfrm>
              <a:off x="5580741" y="2622933"/>
              <a:ext cx="6043028" cy="3238567"/>
              <a:chOff x="5580741" y="2622933"/>
              <a:chExt cx="6043028" cy="323856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A8A80D5-B184-402E-A8B4-53BB61D3C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4312" y="2622933"/>
                <a:ext cx="5715886" cy="110113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285B7E-DD82-4CBF-80AB-518387CD6945}"/>
                  </a:ext>
                </a:extLst>
              </p:cNvPr>
              <p:cNvSpPr txBox="1"/>
              <p:nvPr/>
            </p:nvSpPr>
            <p:spPr>
              <a:xfrm>
                <a:off x="5580741" y="5492168"/>
                <a:ext cx="6043028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non-blocking</a:t>
                </a:r>
                <a:endParaRPr lang="ko-KR" altLang="en-US" dirty="0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B62EEF1-8A51-40F8-8F18-FC0EE223E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312" y="4024085"/>
                <a:ext cx="5715886" cy="1084913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22460A-3243-4392-9CF8-2FD908392BDA}"/>
                </a:ext>
              </a:extLst>
            </p:cNvPr>
            <p:cNvSpPr/>
            <p:nvPr/>
          </p:nvSpPr>
          <p:spPr>
            <a:xfrm>
              <a:off x="5580741" y="2358336"/>
              <a:ext cx="6043028" cy="3503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9737C-904C-4BE9-A2B4-30D503FAE122}"/>
              </a:ext>
            </a:extLst>
          </p:cNvPr>
          <p:cNvGrpSpPr/>
          <p:nvPr/>
        </p:nvGrpSpPr>
        <p:grpSpPr>
          <a:xfrm>
            <a:off x="721990" y="4071904"/>
            <a:ext cx="1624667" cy="1032987"/>
            <a:chOff x="654878" y="4021570"/>
            <a:chExt cx="1624667" cy="10329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E3B4AB-6034-4103-AFFF-112F3CB88ED6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0707D4-E1E0-4E06-8B78-C14188359F51}"/>
                </a:ext>
              </a:extLst>
            </p:cNvPr>
            <p:cNvSpPr/>
            <p:nvPr/>
          </p:nvSpPr>
          <p:spPr>
            <a:xfrm>
              <a:off x="654878" y="468522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A8B6D5-A604-4579-B0D6-F5AFF4B5955C}"/>
              </a:ext>
            </a:extLst>
          </p:cNvPr>
          <p:cNvGrpSpPr/>
          <p:nvPr/>
        </p:nvGrpSpPr>
        <p:grpSpPr>
          <a:xfrm>
            <a:off x="1703878" y="2791752"/>
            <a:ext cx="2242815" cy="1126320"/>
            <a:chOff x="1510931" y="2833697"/>
            <a:chExt cx="2242815" cy="112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B495BB-C308-41D2-98A1-0F3976488E37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ABE77F-8538-4149-B25C-F08FCC868475}"/>
                </a:ext>
              </a:extLst>
            </p:cNvPr>
            <p:cNvSpPr/>
            <p:nvPr/>
          </p:nvSpPr>
          <p:spPr>
            <a:xfrm>
              <a:off x="1510931" y="2833697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j-lt"/>
                </a:rPr>
                <a:t>Blocking shared_ptr </a:t>
              </a:r>
              <a:r>
                <a:rPr lang="ko-KR" altLang="en-US" sz="1400">
                  <a:solidFill>
                    <a:schemeClr val="tx1"/>
                  </a:solidFill>
                  <a:latin typeface="+mj-lt"/>
                </a:rPr>
                <a:t>구현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4F123F-4133-4114-9EBC-5E39932CBC99}"/>
              </a:ext>
            </a:extLst>
          </p:cNvPr>
          <p:cNvGrpSpPr/>
          <p:nvPr/>
        </p:nvGrpSpPr>
        <p:grpSpPr>
          <a:xfrm>
            <a:off x="5178845" y="2791752"/>
            <a:ext cx="2242815" cy="1126320"/>
            <a:chOff x="4566448" y="2833697"/>
            <a:chExt cx="2242815" cy="1126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25A58F-34D4-4AB7-945F-D49930532C72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5531A5E-37D0-4686-98B1-6C08DF3A48F1}"/>
                </a:ext>
              </a:extLst>
            </p:cNvPr>
            <p:cNvSpPr/>
            <p:nvPr/>
          </p:nvSpPr>
          <p:spPr>
            <a:xfrm>
              <a:off x="4566448" y="2833697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AD4B0C-9A14-4135-B6FF-947CE9F47C95}"/>
              </a:ext>
            </a:extLst>
          </p:cNvPr>
          <p:cNvGrpSpPr/>
          <p:nvPr/>
        </p:nvGrpSpPr>
        <p:grpSpPr>
          <a:xfrm>
            <a:off x="7318277" y="4075364"/>
            <a:ext cx="1811718" cy="1029464"/>
            <a:chOff x="6470988" y="4025030"/>
            <a:chExt cx="1811718" cy="10294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3620FC-43AF-4F6A-ADE9-BAC565102D8D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4B8440-EDC4-4B10-8654-DB9E0A3255D5}"/>
                </a:ext>
              </a:extLst>
            </p:cNvPr>
            <p:cNvSpPr/>
            <p:nvPr/>
          </p:nvSpPr>
          <p:spPr>
            <a:xfrm>
              <a:off x="6470988" y="4685225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440E93-CB55-46EE-AC42-CFDC9A58BABA}"/>
              </a:ext>
            </a:extLst>
          </p:cNvPr>
          <p:cNvGrpSpPr/>
          <p:nvPr/>
        </p:nvGrpSpPr>
        <p:grpSpPr>
          <a:xfrm>
            <a:off x="9131863" y="2791751"/>
            <a:ext cx="1673160" cy="1090796"/>
            <a:chOff x="7907069" y="2833696"/>
            <a:chExt cx="1673160" cy="10907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A5EE67-F998-43E9-92C4-F0E68AA7A28B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65F8EE-C002-4777-A90E-0A7ECB0CE9D8}"/>
                </a:ext>
              </a:extLst>
            </p:cNvPr>
            <p:cNvSpPr/>
            <p:nvPr/>
          </p:nvSpPr>
          <p:spPr>
            <a:xfrm>
              <a:off x="7907069" y="283369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13B6B5-190A-4EBC-BC91-CE27575BD4C0}"/>
              </a:ext>
            </a:extLst>
          </p:cNvPr>
          <p:cNvGrpSpPr/>
          <p:nvPr/>
        </p:nvGrpSpPr>
        <p:grpSpPr>
          <a:xfrm>
            <a:off x="3423251" y="4030589"/>
            <a:ext cx="2348692" cy="1074302"/>
            <a:chOff x="3003801" y="3980255"/>
            <a:chExt cx="2348692" cy="10743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6F5CFCA-7D7B-4B5C-A9D8-0CF320F0F276}"/>
                </a:ext>
              </a:extLst>
            </p:cNvPr>
            <p:cNvSpPr/>
            <p:nvPr/>
          </p:nvSpPr>
          <p:spPr>
            <a:xfrm>
              <a:off x="3003801" y="4685225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E6B1E4-7417-4043-9176-040E60E9F796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807228-099B-4145-B190-E12DCC0709B8}"/>
              </a:ext>
            </a:extLst>
          </p:cNvPr>
          <p:cNvCxnSpPr>
            <a:cxnSpLocks/>
          </p:cNvCxnSpPr>
          <p:nvPr/>
        </p:nvCxnSpPr>
        <p:spPr>
          <a:xfrm>
            <a:off x="838199" y="3990793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F28331A-3AB4-405D-A653-0A00F48F8E94}"/>
              </a:ext>
            </a:extLst>
          </p:cNvPr>
          <p:cNvCxnSpPr/>
          <p:nvPr/>
        </p:nvCxnSpPr>
        <p:spPr>
          <a:xfrm>
            <a:off x="1535185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CA408DC-CB36-4DEF-A91C-57E516457A09}"/>
              </a:ext>
            </a:extLst>
          </p:cNvPr>
          <p:cNvCxnSpPr/>
          <p:nvPr/>
        </p:nvCxnSpPr>
        <p:spPr>
          <a:xfrm>
            <a:off x="2811710" y="38957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964DA1-591B-4E5B-976E-A9ED9F2FF368}"/>
              </a:ext>
            </a:extLst>
          </p:cNvPr>
          <p:cNvCxnSpPr/>
          <p:nvPr/>
        </p:nvCxnSpPr>
        <p:spPr>
          <a:xfrm>
            <a:off x="4548231" y="3861211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2FC37E2-684B-494F-B18D-6B546787A0A1}"/>
              </a:ext>
            </a:extLst>
          </p:cNvPr>
          <p:cNvCxnSpPr/>
          <p:nvPr/>
        </p:nvCxnSpPr>
        <p:spPr>
          <a:xfrm>
            <a:off x="6284752" y="3882547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3F921D4-939D-432F-86A0-41A195A8FECC}"/>
              </a:ext>
            </a:extLst>
          </p:cNvPr>
          <p:cNvCxnSpPr/>
          <p:nvPr/>
        </p:nvCxnSpPr>
        <p:spPr>
          <a:xfrm>
            <a:off x="8197442" y="387200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58CDC0-19FA-4986-921B-06CAE1DC989C}"/>
              </a:ext>
            </a:extLst>
          </p:cNvPr>
          <p:cNvCxnSpPr/>
          <p:nvPr/>
        </p:nvCxnSpPr>
        <p:spPr>
          <a:xfrm>
            <a:off x="9950741" y="391332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01396C-BEE1-4498-BC8B-FB749A2CADB5}"/>
              </a:ext>
            </a:extLst>
          </p:cNvPr>
          <p:cNvGrpSpPr/>
          <p:nvPr/>
        </p:nvGrpSpPr>
        <p:grpSpPr>
          <a:xfrm>
            <a:off x="275117" y="5175083"/>
            <a:ext cx="5303557" cy="887615"/>
            <a:chOff x="275117" y="5175083"/>
            <a:chExt cx="5186115" cy="8876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7A27898-32A5-46EC-99C8-A5C03F2A1E95}"/>
                </a:ext>
              </a:extLst>
            </p:cNvPr>
            <p:cNvSpPr/>
            <p:nvPr/>
          </p:nvSpPr>
          <p:spPr>
            <a:xfrm>
              <a:off x="721989" y="5229697"/>
              <a:ext cx="4579849" cy="8081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51DC75-67C1-415D-A7FD-6FA55D2AF7EA}"/>
                </a:ext>
              </a:extLst>
            </p:cNvPr>
            <p:cNvSpPr txBox="1"/>
            <p:nvPr/>
          </p:nvSpPr>
          <p:spPr>
            <a:xfrm>
              <a:off x="275117" y="5175083"/>
              <a:ext cx="5186115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GCC</a:t>
              </a:r>
              <a:r>
                <a:rPr lang="ko-KR" altLang="en-US" sz="1200" dirty="0"/>
                <a:t> 소스코드 분석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en-US" altLang="ko-KR" sz="1200" dirty="0" err="1"/>
                <a:t>lock_free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구현 필요 메소드 추출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en-US" altLang="ko-KR" sz="1200" dirty="0"/>
                <a:t>- reference counter </a:t>
              </a:r>
              <a:r>
                <a:rPr lang="ko-KR" altLang="en-US" sz="1200" dirty="0"/>
                <a:t>위치 및 </a:t>
              </a:r>
              <a:r>
                <a:rPr lang="en-US" altLang="ko-KR" sz="1200" dirty="0" err="1"/>
                <a:t>weak_ptr</a:t>
              </a:r>
              <a:r>
                <a:rPr lang="ko-KR" altLang="en-US" sz="1200" dirty="0"/>
                <a:t>용 </a:t>
              </a:r>
              <a:r>
                <a:rPr lang="en-US" altLang="ko-KR" sz="1200" dirty="0"/>
                <a:t>control block</a:t>
              </a:r>
              <a:r>
                <a:rPr lang="ko-KR" altLang="en-US" sz="1200" dirty="0"/>
                <a:t> 구조 분석</a:t>
              </a:r>
              <a:endParaRPr lang="en-US" altLang="ko-KR" sz="12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7C7461E-520A-4CED-88EC-FF10493A84BF}"/>
              </a:ext>
            </a:extLst>
          </p:cNvPr>
          <p:cNvGrpSpPr/>
          <p:nvPr/>
        </p:nvGrpSpPr>
        <p:grpSpPr>
          <a:xfrm>
            <a:off x="3616664" y="1804693"/>
            <a:ext cx="4607472" cy="927667"/>
            <a:chOff x="3714079" y="1755837"/>
            <a:chExt cx="4607472" cy="92766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D8656D3-6722-41B5-BB65-0EC3FA03BACC}"/>
                </a:ext>
              </a:extLst>
            </p:cNvPr>
            <p:cNvSpPr/>
            <p:nvPr/>
          </p:nvSpPr>
          <p:spPr>
            <a:xfrm>
              <a:off x="4219662" y="1755837"/>
              <a:ext cx="4101889" cy="9276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6580D3-D4F6-445E-909B-E63AB7D16D48}"/>
                </a:ext>
              </a:extLst>
            </p:cNvPr>
            <p:cNvSpPr/>
            <p:nvPr/>
          </p:nvSpPr>
          <p:spPr>
            <a:xfrm>
              <a:off x="3714079" y="1755838"/>
              <a:ext cx="46074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200" dirty="0"/>
                <a:t>CAS(Compare-And-Swap)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 </a:t>
              </a:r>
              <a:r>
                <a:rPr lang="ko-KR" altLang="en-US" sz="1200" dirty="0"/>
                <a:t>데이터 추출 및 </a:t>
              </a:r>
              <a:r>
                <a:rPr lang="en-US" altLang="ko-KR" sz="1200" dirty="0"/>
                <a:t>word </a:t>
              </a:r>
              <a:r>
                <a:rPr lang="ko-KR" altLang="en-US" sz="1200" dirty="0"/>
                <a:t>단위 압축 시도</a:t>
              </a:r>
              <a:endParaRPr lang="en-US" altLang="ko-KR" sz="1200" dirty="0"/>
            </a:p>
            <a:p>
              <a:pPr lvl="1">
                <a:lnSpc>
                  <a:spcPct val="150000"/>
                </a:lnSpc>
              </a:pPr>
              <a:r>
                <a:rPr lang="ko-KR" altLang="en-US" sz="1200" dirty="0"/>
                <a:t>여러 단계의 </a:t>
              </a:r>
              <a:r>
                <a:rPr lang="en-US" altLang="ko-KR" sz="1200" dirty="0"/>
                <a:t>CAS</a:t>
              </a:r>
              <a:r>
                <a:rPr lang="ko-KR" altLang="en-US" sz="1200" dirty="0"/>
                <a:t>가 필요한 메소드</a:t>
              </a:r>
              <a:endParaRPr lang="en-US" altLang="ko-KR" sz="1200" dirty="0"/>
            </a:p>
            <a:p>
              <a:pPr lvl="1"/>
              <a:r>
                <a:rPr lang="en-US" altLang="ko-KR" sz="1200" dirty="0"/>
                <a:t> -</a:t>
              </a:r>
              <a:r>
                <a:rPr lang="ko-KR" altLang="en-US" sz="1200" dirty="0"/>
                <a:t> 중간 단계의 정의 및 다른 메소드에서의 중간 단계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준비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성능을 고려한 프로그래밍 작성방법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운영체제</a:t>
            </a:r>
            <a:endParaRPr lang="en-US" altLang="ko-KR" dirty="0"/>
          </a:p>
          <a:p>
            <a:pPr lvl="1"/>
            <a:r>
              <a:rPr lang="ko-KR" altLang="en-US" dirty="0"/>
              <a:t>운영체제 동작 이해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멀티코어 프로그래밍</a:t>
            </a:r>
            <a:endParaRPr lang="en-US" altLang="ko-KR" dirty="0"/>
          </a:p>
          <a:p>
            <a:pPr lvl="1"/>
            <a:r>
              <a:rPr lang="ko-KR" altLang="en-US" dirty="0"/>
              <a:t>멀티코어 알고리즘 이해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 연구</a:t>
            </a:r>
            <a:endParaRPr lang="en-US" altLang="ko-KR" dirty="0"/>
          </a:p>
          <a:p>
            <a:r>
              <a:rPr lang="ko-KR" altLang="en-US" dirty="0"/>
              <a:t>연구 방법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ko-KR" altLang="en-US" dirty="0"/>
              <a:t>준비 현황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6F69F-F741-4B30-BDE8-FF572A9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F6AC9-4870-426E-B781-38F76C8F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Non-Blocking </a:t>
            </a:r>
            <a:r>
              <a:rPr lang="ko-KR" altLang="en-US" dirty="0"/>
              <a:t>알고리즘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F577D84-6860-4EB2-9475-D2913F2CDB8A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3AE090-8837-4BE0-9A48-1F2D5621A9D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75FDA8F-7A5A-4167-9461-95E07EA74C74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91DB422-BA7B-4CAC-ADB7-56D58F1E616F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CD0D319D-DFCF-48FB-9004-6D269A61A2C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 dirty="0"/>
              <a:t>에서 제안된 스마트 포인터 </a:t>
            </a:r>
            <a:r>
              <a:rPr lang="en-US" altLang="ko-KR" dirty="0"/>
              <a:t>(</a:t>
            </a:r>
            <a:r>
              <a:rPr lang="en-US" altLang="ko-KR" dirty="0" err="1"/>
              <a:t>shared_ptr</a:t>
            </a:r>
            <a:r>
              <a:rPr lang="en-US" altLang="ko-KR" dirty="0"/>
              <a:t>, </a:t>
            </a:r>
            <a:r>
              <a:rPr lang="en-US" altLang="ko-KR" dirty="0" err="1"/>
              <a:t>weak_ptr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객체에 </a:t>
            </a:r>
            <a:r>
              <a:rPr lang="en-US" altLang="ko-KR" dirty="0"/>
              <a:t>reference </a:t>
            </a:r>
            <a:r>
              <a:rPr lang="en-US" altLang="ko-KR" dirty="0" err="1"/>
              <a:t>counte</a:t>
            </a:r>
            <a:r>
              <a:rPr lang="ko-KR" altLang="en-US" dirty="0"/>
              <a:t>를 추가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			</a:t>
            </a:r>
            <a:r>
              <a:rPr lang="ko-KR" altLang="en-US" dirty="0"/>
              <a:t>앞으로 쓰이지 않을 객체를 판별해 자동 삭제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230904" y="4372338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365206" y="4372338"/>
            <a:ext cx="2586114" cy="1032654"/>
            <a:chOff x="560797" y="4334931"/>
            <a:chExt cx="2586114" cy="103265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560797" y="466406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2951320" y="4629240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228723" y="5082541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2951320" y="5148090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310270" y="427213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831167" y="4010187"/>
            <a:ext cx="2586114" cy="1032654"/>
            <a:chOff x="6134365" y="4147741"/>
            <a:chExt cx="2586114" cy="103265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134365" y="447687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417281" y="4267089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310270" y="5144309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417281" y="4785939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831167" y="5144309"/>
            <a:ext cx="2586114" cy="1032654"/>
            <a:chOff x="6134365" y="4147741"/>
            <a:chExt cx="2586114" cy="1032654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134365" y="447687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417281" y="4529037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417281" y="5585494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멀티쓰레딩에서의</a:t>
            </a:r>
            <a:r>
              <a:rPr lang="ko-KR" altLang="en-US" dirty="0"/>
              <a:t> 문제점</a:t>
            </a:r>
            <a:endParaRPr lang="en-US" altLang="ko-KR" dirty="0"/>
          </a:p>
          <a:p>
            <a:pPr lvl="1"/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update</a:t>
            </a:r>
            <a:r>
              <a:rPr lang="ko-KR" altLang="en-US" dirty="0"/>
              <a:t>가 원자적</a:t>
            </a:r>
            <a:r>
              <a:rPr lang="en-US" altLang="ko-KR" dirty="0"/>
              <a:t> (X)</a:t>
            </a:r>
          </a:p>
          <a:p>
            <a:pPr lvl="2"/>
            <a:r>
              <a:rPr lang="en-US" altLang="ko-KR" dirty="0"/>
              <a:t>reference counting</a:t>
            </a:r>
            <a:r>
              <a:rPr lang="ko-KR" altLang="en-US" dirty="0"/>
              <a:t>은 </a:t>
            </a:r>
            <a:r>
              <a:rPr lang="en-US" altLang="ko-KR" dirty="0"/>
              <a:t>update</a:t>
            </a:r>
            <a:r>
              <a:rPr lang="ko-KR" altLang="en-US" dirty="0"/>
              <a:t>가 원자적 </a:t>
            </a:r>
            <a:r>
              <a:rPr lang="en-US" altLang="ko-KR" dirty="0"/>
              <a:t>(O)</a:t>
            </a:r>
          </a:p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05E77C-7ED2-4721-8851-6C3F1239EB55}"/>
              </a:ext>
            </a:extLst>
          </p:cNvPr>
          <p:cNvGrpSpPr/>
          <p:nvPr/>
        </p:nvGrpSpPr>
        <p:grpSpPr>
          <a:xfrm>
            <a:off x="8106839" y="2146062"/>
            <a:ext cx="3161965" cy="1101385"/>
            <a:chOff x="2868048" y="3475647"/>
            <a:chExt cx="5374263" cy="21201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8CED296-A757-4AA1-BC7B-10815426C9C2}"/>
                </a:ext>
              </a:extLst>
            </p:cNvPr>
            <p:cNvSpPr/>
            <p:nvPr/>
          </p:nvSpPr>
          <p:spPr>
            <a:xfrm>
              <a:off x="6228246" y="3638712"/>
              <a:ext cx="1672214" cy="7014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Count = 0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6DA92A4-7EF8-47D2-A5DB-E1D1DF50587A}"/>
                </a:ext>
              </a:extLst>
            </p:cNvPr>
            <p:cNvGrpSpPr/>
            <p:nvPr/>
          </p:nvGrpSpPr>
          <p:grpSpPr>
            <a:xfrm>
              <a:off x="2868048" y="3475647"/>
              <a:ext cx="2586114" cy="986007"/>
              <a:chOff x="6134365" y="4194388"/>
              <a:chExt cx="2586114" cy="98600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33A28A41-346C-4B64-AFCD-20220B18E719}"/>
                  </a:ext>
                </a:extLst>
              </p:cNvPr>
              <p:cNvGrpSpPr/>
              <p:nvPr/>
            </p:nvGrpSpPr>
            <p:grpSpPr>
              <a:xfrm>
                <a:off x="6578673" y="4194388"/>
                <a:ext cx="2141806" cy="986007"/>
                <a:chOff x="1875098" y="4336337"/>
                <a:chExt cx="2141806" cy="986007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778AC16-2F07-43AC-9A9D-9E67537846CD}"/>
                    </a:ext>
                  </a:extLst>
                </p:cNvPr>
                <p:cNvSpPr/>
                <p:nvPr/>
              </p:nvSpPr>
              <p:spPr>
                <a:xfrm>
                  <a:off x="1875098" y="4336337"/>
                  <a:ext cx="2141805" cy="51380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AECA824D-129A-41CD-8B82-CA1B583650E4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 to 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Control Block </a:t>
                  </a:r>
                  <a:endParaRPr lang="ko-KR" altLang="en-US" sz="9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DC10D0-0CBD-4D15-BEA2-C3B1A9EC4C73}"/>
                  </a:ext>
                </a:extLst>
              </p:cNvPr>
              <p:cNvSpPr txBox="1"/>
              <p:nvPr/>
            </p:nvSpPr>
            <p:spPr>
              <a:xfrm>
                <a:off x="6134365" y="4476877"/>
                <a:ext cx="564528" cy="47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+mj-lt"/>
                  </a:rPr>
                  <a:t>p1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9507E4D-E42D-40BC-AD13-08B999C442C1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>
              <a:off x="5454161" y="3732549"/>
              <a:ext cx="774085" cy="25690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E83881-1CF3-4D38-A6E7-90348987D200}"/>
                </a:ext>
              </a:extLst>
            </p:cNvPr>
            <p:cNvSpPr/>
            <p:nvPr/>
          </p:nvSpPr>
          <p:spPr>
            <a:xfrm>
              <a:off x="5886393" y="4635741"/>
              <a:ext cx="2355918" cy="8823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Control Block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= 2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8B3DCAE-8737-4F87-A2E6-3821EFCB1BD2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454163" y="4204752"/>
              <a:ext cx="432231" cy="87217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6699796-F7A5-424C-81B1-0ACE146FEEDC}"/>
                </a:ext>
              </a:extLst>
            </p:cNvPr>
            <p:cNvGrpSpPr/>
            <p:nvPr/>
          </p:nvGrpSpPr>
          <p:grpSpPr>
            <a:xfrm>
              <a:off x="2868048" y="4563122"/>
              <a:ext cx="2586114" cy="1032654"/>
              <a:chOff x="6134365" y="4147741"/>
              <a:chExt cx="2586114" cy="1032654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E38D43A-4AF1-43CE-9014-5C80123F973B}"/>
                  </a:ext>
                </a:extLst>
              </p:cNvPr>
              <p:cNvGrpSpPr/>
              <p:nvPr/>
            </p:nvGrpSpPr>
            <p:grpSpPr>
              <a:xfrm>
                <a:off x="6578674" y="4147741"/>
                <a:ext cx="2141805" cy="1032654"/>
                <a:chOff x="1875099" y="4289690"/>
                <a:chExt cx="2141805" cy="1032654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79D979A-B1F5-4C39-B20F-BBCC14249355}"/>
                    </a:ext>
                  </a:extLst>
                </p:cNvPr>
                <p:cNvSpPr/>
                <p:nvPr/>
              </p:nvSpPr>
              <p:spPr>
                <a:xfrm>
                  <a:off x="1875099" y="428969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1000" dirty="0">
                      <a:solidFill>
                        <a:schemeClr val="tx1"/>
                      </a:solidFill>
                      <a:latin typeface="+mj-lt"/>
                    </a:rPr>
                    <a:t> to T</a:t>
                  </a:r>
                  <a:endParaRPr lang="ko-KR" altLang="en-US" sz="10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AC9A1E3-DDAA-4A86-8FBE-E526F1595482}"/>
                    </a:ext>
                  </a:extLst>
                </p:cNvPr>
                <p:cNvSpPr/>
                <p:nvPr/>
              </p:nvSpPr>
              <p:spPr>
                <a:xfrm>
                  <a:off x="1875099" y="4808540"/>
                  <a:ext cx="2141805" cy="5138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  <a:latin typeface="+mj-lt"/>
                    </a:rPr>
                    <a:t>ptr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 to </a:t>
                  </a:r>
                </a:p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+mj-lt"/>
                    </a:rPr>
                    <a:t>Control Block </a:t>
                  </a:r>
                  <a:endParaRPr lang="ko-KR" altLang="en-US" sz="9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B9E950-476F-4031-9309-3774A8CE8A24}"/>
                  </a:ext>
                </a:extLst>
              </p:cNvPr>
              <p:cNvSpPr txBox="1"/>
              <p:nvPr/>
            </p:nvSpPr>
            <p:spPr>
              <a:xfrm>
                <a:off x="6134365" y="4476878"/>
                <a:ext cx="564528" cy="47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+mj-lt"/>
                  </a:rPr>
                  <a:t>p2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C20B744-FD19-413E-A1EB-B591A13D1C12}"/>
                </a:ext>
              </a:extLst>
            </p:cNvPr>
            <p:cNvCxnSpPr>
              <a:cxnSpLocks/>
              <a:stCxn id="27" idx="3"/>
              <a:endCxn id="15" idx="1"/>
            </p:cNvCxnSpPr>
            <p:nvPr/>
          </p:nvCxnSpPr>
          <p:spPr>
            <a:xfrm flipV="1">
              <a:off x="5454163" y="3989450"/>
              <a:ext cx="774083" cy="83057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673A9A6-1C0E-4579-89FC-2A65C736A387}"/>
                </a:ext>
              </a:extLst>
            </p:cNvPr>
            <p:cNvCxnSpPr>
              <a:stCxn id="28" idx="3"/>
              <a:endCxn id="22" idx="1"/>
            </p:cNvCxnSpPr>
            <p:nvPr/>
          </p:nvCxnSpPr>
          <p:spPr>
            <a:xfrm flipV="1">
              <a:off x="5454163" y="5076925"/>
              <a:ext cx="432231" cy="2619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1B9DD4-0E8E-4335-9A71-A39B119DAD05}"/>
              </a:ext>
            </a:extLst>
          </p:cNvPr>
          <p:cNvGrpSpPr/>
          <p:nvPr/>
        </p:nvGrpSpPr>
        <p:grpSpPr>
          <a:xfrm>
            <a:off x="818921" y="3215703"/>
            <a:ext cx="9161584" cy="3430864"/>
            <a:chOff x="1144817" y="3110665"/>
            <a:chExt cx="9161584" cy="34308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F227F15-E3CA-46B4-B495-8E8390D4F218}"/>
                </a:ext>
              </a:extLst>
            </p:cNvPr>
            <p:cNvGrpSpPr/>
            <p:nvPr/>
          </p:nvGrpSpPr>
          <p:grpSpPr>
            <a:xfrm>
              <a:off x="1144817" y="3795835"/>
              <a:ext cx="9161584" cy="1779562"/>
              <a:chOff x="1817223" y="4007920"/>
              <a:chExt cx="9161584" cy="177956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A271268-FA4E-4D79-8453-FFC580386B79}"/>
                  </a:ext>
                </a:extLst>
              </p:cNvPr>
              <p:cNvGrpSpPr/>
              <p:nvPr/>
            </p:nvGrpSpPr>
            <p:grpSpPr>
              <a:xfrm>
                <a:off x="1817223" y="4726541"/>
                <a:ext cx="9161584" cy="307777"/>
                <a:chOff x="4403142" y="3417180"/>
                <a:chExt cx="8510078" cy="307777"/>
              </a:xfrm>
            </p:grpSpPr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F336E6FF-0C26-4816-87BB-E512F4FFA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3142" y="3571069"/>
                  <a:ext cx="7997192" cy="0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AA816F-9541-4744-8D38-C18699F030A2}"/>
                    </a:ext>
                  </a:extLst>
                </p:cNvPr>
                <p:cNvSpPr txBox="1"/>
                <p:nvPr/>
              </p:nvSpPr>
              <p:spPr>
                <a:xfrm>
                  <a:off x="12369481" y="3417180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</a:rPr>
                    <a:t>시간</a:t>
                  </a:r>
                </a:p>
              </p:txBody>
            </p:sp>
          </p:grpSp>
          <p:grpSp>
            <p:nvGrpSpPr>
              <p:cNvPr id="2067" name="그룹 2066">
                <a:extLst>
                  <a:ext uri="{FF2B5EF4-FFF2-40B4-BE49-F238E27FC236}">
                    <a16:creationId xmlns:a16="http://schemas.microsoft.com/office/drawing/2014/main" id="{9EC6C3AA-E57F-4C31-9B19-519FCF1EAE5B}"/>
                  </a:ext>
                </a:extLst>
              </p:cNvPr>
              <p:cNvGrpSpPr/>
              <p:nvPr/>
            </p:nvGrpSpPr>
            <p:grpSpPr>
              <a:xfrm>
                <a:off x="3851253" y="4007920"/>
                <a:ext cx="1667934" cy="743532"/>
                <a:chOff x="6231304" y="3599151"/>
                <a:chExt cx="1667934" cy="7435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D9F4B0D4-4916-404F-AA4E-4C131B64F044}"/>
                    </a:ext>
                  </a:extLst>
                </p:cNvPr>
                <p:cNvSpPr/>
                <p:nvPr/>
              </p:nvSpPr>
              <p:spPr>
                <a:xfrm>
                  <a:off x="6231305" y="3599151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1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D7C19EF-6AAE-4F63-9D21-21B7E7AA4E35}"/>
                    </a:ext>
                  </a:extLst>
                </p:cNvPr>
                <p:cNvSpPr/>
                <p:nvPr/>
              </p:nvSpPr>
              <p:spPr>
                <a:xfrm>
                  <a:off x="6231304" y="3970917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2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8E4D2B17-6A30-42B0-84DE-29ADA338CB7A}"/>
                  </a:ext>
                </a:extLst>
              </p:cNvPr>
              <p:cNvGrpSpPr/>
              <p:nvPr/>
            </p:nvGrpSpPr>
            <p:grpSpPr>
              <a:xfrm>
                <a:off x="3851253" y="5043950"/>
                <a:ext cx="1667934" cy="743532"/>
                <a:chOff x="6231304" y="3599151"/>
                <a:chExt cx="1667934" cy="74353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B6866035-0CB7-45D1-AFF4-EA75400F4E2B}"/>
                    </a:ext>
                  </a:extLst>
                </p:cNvPr>
                <p:cNvSpPr/>
                <p:nvPr/>
              </p:nvSpPr>
              <p:spPr>
                <a:xfrm>
                  <a:off x="6231305" y="3599151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1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1D53BBB-8479-4F90-8BAB-F399E2481417}"/>
                    </a:ext>
                  </a:extLst>
                </p:cNvPr>
                <p:cNvSpPr/>
                <p:nvPr/>
              </p:nvSpPr>
              <p:spPr>
                <a:xfrm>
                  <a:off x="6231304" y="3970917"/>
                  <a:ext cx="1667933" cy="3717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+mj-lt"/>
                    </a:rPr>
                    <a:t>Thread 2</a:t>
                  </a:r>
                </a:p>
              </p:txBody>
            </p:sp>
          </p:grp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F75AB9E-140C-4D67-810B-4C6C92A6633A}"/>
                  </a:ext>
                </a:extLst>
              </p:cNvPr>
              <p:cNvSpPr/>
              <p:nvPr/>
            </p:nvSpPr>
            <p:spPr>
              <a:xfrm>
                <a:off x="8465674" y="4120981"/>
                <a:ext cx="1440359" cy="507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 = 1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959DDDF-71E9-4EF0-86CA-8514A062AE57}"/>
                  </a:ext>
                </a:extLst>
              </p:cNvPr>
              <p:cNvSpPr/>
              <p:nvPr/>
            </p:nvSpPr>
            <p:spPr>
              <a:xfrm>
                <a:off x="8851451" y="5088247"/>
                <a:ext cx="1834673" cy="6384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Control Block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 = 2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CEFA66E7-1DC4-4F09-B204-029FEE80A495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 flipV="1">
                <a:off x="5519183" y="5407469"/>
                <a:ext cx="3332268" cy="4681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9942F25-2ECC-4E59-82CF-0E1EF0353E78}"/>
                  </a:ext>
                </a:extLst>
              </p:cNvPr>
              <p:cNvSpPr/>
              <p:nvPr/>
            </p:nvSpPr>
            <p:spPr>
              <a:xfrm>
                <a:off x="5712314" y="5043950"/>
                <a:ext cx="1279923" cy="371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568BDC3-0EC9-4382-B0E5-213BE93FA95E}"/>
                  </a:ext>
                </a:extLst>
              </p:cNvPr>
              <p:cNvSpPr/>
              <p:nvPr/>
            </p:nvSpPr>
            <p:spPr>
              <a:xfrm>
                <a:off x="6376816" y="5415109"/>
                <a:ext cx="1822946" cy="371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FA7812C7-7A74-4379-9E6A-D4274F5162FD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5519183" y="4374760"/>
                <a:ext cx="2946491" cy="9185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C077DBD-C75D-486C-AC05-57D60634EDDA}"/>
                  </a:ext>
                </a:extLst>
              </p:cNvPr>
              <p:cNvSpPr/>
              <p:nvPr/>
            </p:nvSpPr>
            <p:spPr>
              <a:xfrm>
                <a:off x="5706442" y="4018365"/>
                <a:ext cx="1279923" cy="371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BE17651-DDFB-49D3-902D-5AFE14C9B4C9}"/>
                  </a:ext>
                </a:extLst>
              </p:cNvPr>
              <p:cNvSpPr/>
              <p:nvPr/>
            </p:nvSpPr>
            <p:spPr>
              <a:xfrm>
                <a:off x="6352275" y="4384108"/>
                <a:ext cx="1279923" cy="371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Count++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CD625BF-6FE5-417C-825F-5EC9FBC31D83}"/>
                  </a:ext>
                </a:extLst>
              </p:cNvPr>
              <p:cNvSpPr/>
              <p:nvPr/>
            </p:nvSpPr>
            <p:spPr>
              <a:xfrm>
                <a:off x="2272437" y="4135546"/>
                <a:ext cx="1302238" cy="50755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Count = 0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D44DF68-5441-421B-81BF-060170B61680}"/>
                  </a:ext>
                </a:extLst>
              </p:cNvPr>
              <p:cNvSpPr/>
              <p:nvPr/>
            </p:nvSpPr>
            <p:spPr>
              <a:xfrm>
                <a:off x="1920016" y="5093911"/>
                <a:ext cx="1834673" cy="6384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Control Block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Ref Count = 0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750226A-B8DA-4E2F-851E-4B13F90E9670}"/>
                </a:ext>
              </a:extLst>
            </p:cNvPr>
            <p:cNvSpPr/>
            <p:nvPr/>
          </p:nvSpPr>
          <p:spPr>
            <a:xfrm>
              <a:off x="4466471" y="3110665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 Count 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75C05B4-21AD-4E16-B5A3-6CD35036E07D}"/>
                </a:ext>
              </a:extLst>
            </p:cNvPr>
            <p:cNvSpPr/>
            <p:nvPr/>
          </p:nvSpPr>
          <p:spPr>
            <a:xfrm>
              <a:off x="5106432" y="3404001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 Count 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D91A901-B0D4-4426-9C7D-58DB75FF1BA8}"/>
                </a:ext>
              </a:extLst>
            </p:cNvPr>
            <p:cNvSpPr/>
            <p:nvPr/>
          </p:nvSpPr>
          <p:spPr>
            <a:xfrm>
              <a:off x="5746394" y="3113702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 Count 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CABAD9-D0D5-4CF0-A0A4-4C6DF01DA730}"/>
                </a:ext>
              </a:extLst>
            </p:cNvPr>
            <p:cNvSpPr/>
            <p:nvPr/>
          </p:nvSpPr>
          <p:spPr>
            <a:xfrm>
              <a:off x="6392227" y="3404164"/>
              <a:ext cx="1135129" cy="2176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 Count 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C7FA2AF-8C3F-4D3D-94B6-E7DC2B0ED7EF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5034035" y="3328353"/>
              <a:ext cx="1" cy="467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C2BE2A6-9815-454A-BC09-71034885A6A6}"/>
                </a:ext>
              </a:extLst>
            </p:cNvPr>
            <p:cNvCxnSpPr>
              <a:cxnSpLocks/>
              <a:stCxn id="80" idx="3"/>
              <a:endCxn id="48" idx="2"/>
            </p:cNvCxnSpPr>
            <p:nvPr/>
          </p:nvCxnSpPr>
          <p:spPr>
            <a:xfrm flipV="1">
              <a:off x="6313959" y="3331390"/>
              <a:ext cx="0" cy="660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CF3C61F-3C23-40A6-AD9F-D1B25A2EA69E}"/>
                </a:ext>
              </a:extLst>
            </p:cNvPr>
            <p:cNvCxnSpPr>
              <a:cxnSpLocks/>
              <a:stCxn id="47" idx="2"/>
              <a:endCxn id="80" idx="0"/>
            </p:cNvCxnSpPr>
            <p:nvPr/>
          </p:nvCxnSpPr>
          <p:spPr>
            <a:xfrm>
              <a:off x="5673997" y="3621689"/>
              <a:ext cx="1" cy="184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E3DA25C-D933-46C5-950B-5262F758F9CA}"/>
                </a:ext>
              </a:extLst>
            </p:cNvPr>
            <p:cNvCxnSpPr>
              <a:cxnSpLocks/>
              <a:stCxn id="81" idx="3"/>
              <a:endCxn id="49" idx="2"/>
            </p:cNvCxnSpPr>
            <p:nvPr/>
          </p:nvCxnSpPr>
          <p:spPr>
            <a:xfrm flipV="1">
              <a:off x="6959792" y="3621852"/>
              <a:ext cx="0" cy="736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49DE2E4-FA3D-41B1-8714-8EEF17F6D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4035" y="5195385"/>
              <a:ext cx="0" cy="591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CEEF1E7-9A2E-479E-A19C-530F98BFB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410" y="5574784"/>
              <a:ext cx="5336" cy="60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7A6B8B-6D96-4F6F-B6C9-24F8E0EEF995}"/>
                </a:ext>
              </a:extLst>
            </p:cNvPr>
            <p:cNvSpPr/>
            <p:nvPr/>
          </p:nvSpPr>
          <p:spPr>
            <a:xfrm>
              <a:off x="4563317" y="5766045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1E9D8F-EA03-445C-AA87-D7021E02A2BD}"/>
                </a:ext>
              </a:extLst>
            </p:cNvPr>
            <p:cNvSpPr/>
            <p:nvPr/>
          </p:nvSpPr>
          <p:spPr>
            <a:xfrm>
              <a:off x="5233692" y="6194652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(0)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D63752C-4991-4672-B81D-BF7B3C368E91}"/>
                </a:ext>
              </a:extLst>
            </p:cNvPr>
            <p:cNvCxnSpPr>
              <a:cxnSpLocks/>
            </p:cNvCxnSpPr>
            <p:nvPr/>
          </p:nvCxnSpPr>
          <p:spPr>
            <a:xfrm>
              <a:off x="6313958" y="5571012"/>
              <a:ext cx="1" cy="184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349F838-4240-40CA-AF48-2B5531C6AB92}"/>
                </a:ext>
              </a:extLst>
            </p:cNvPr>
            <p:cNvSpPr/>
            <p:nvPr/>
          </p:nvSpPr>
          <p:spPr>
            <a:xfrm>
              <a:off x="5843240" y="5764056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D765C45-0A4D-46C5-8630-CD98A670BFBC}"/>
                </a:ext>
              </a:extLst>
            </p:cNvPr>
            <p:cNvSpPr/>
            <p:nvPr/>
          </p:nvSpPr>
          <p:spPr>
            <a:xfrm>
              <a:off x="6489073" y="4735596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(1)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EF4B56F-4024-41F5-B543-F1B5E6952AC7}"/>
                </a:ext>
              </a:extLst>
            </p:cNvPr>
            <p:cNvSpPr/>
            <p:nvPr/>
          </p:nvSpPr>
          <p:spPr>
            <a:xfrm>
              <a:off x="7060785" y="6194652"/>
              <a:ext cx="941435" cy="346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Write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j-lt"/>
                </a:rPr>
                <a:t>Ref Count (2)</a:t>
              </a:r>
              <a:endParaRPr lang="ko-KR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93917D6-E5A4-4C43-8F9E-1BBA861CF2BC}"/>
                </a:ext>
              </a:extLst>
            </p:cNvPr>
            <p:cNvCxnSpPr>
              <a:cxnSpLocks/>
              <a:stCxn id="78" idx="3"/>
              <a:endCxn id="83" idx="0"/>
            </p:cNvCxnSpPr>
            <p:nvPr/>
          </p:nvCxnSpPr>
          <p:spPr>
            <a:xfrm>
              <a:off x="7527356" y="5388904"/>
              <a:ext cx="4147" cy="805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BB228ED-DC62-4133-BC0D-9524AFEF9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073" y="5066885"/>
              <a:ext cx="8729" cy="145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CEC864-5CAD-4EC2-9713-1BC4CFFFA04A}"/>
              </a:ext>
            </a:extLst>
          </p:cNvPr>
          <p:cNvSpPr txBox="1"/>
          <p:nvPr/>
        </p:nvSpPr>
        <p:spPr>
          <a:xfrm>
            <a:off x="6401068" y="1485106"/>
            <a:ext cx="371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원자적</a:t>
            </a:r>
            <a:r>
              <a:rPr lang="en-US" altLang="ko-KR" dirty="0"/>
              <a:t>(atomic) : </a:t>
            </a:r>
            <a:r>
              <a:rPr lang="ko-KR" altLang="en-US" dirty="0"/>
              <a:t>한번에 변경 가능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5CE547-FF0C-451C-9F11-54F1AE53551D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84A2AFB-BCE1-47D7-AB7D-A2AF26A058C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4E2FF98-66FE-4409-A478-0D66A0C0604C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6052099B-1EFD-462B-A545-39032EAB3934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46656F85-085E-43BF-9E07-6515CB09DCD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성능을 위해 </a:t>
            </a:r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r>
              <a:rPr lang="en-US" altLang="ko-KR" dirty="0"/>
              <a:t>Lock</a:t>
            </a:r>
            <a:r>
              <a:rPr lang="ko-KR" altLang="en-US" dirty="0"/>
              <a:t>을 사용한 원자적 구현의 성능문제 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1144817" y="4529600"/>
            <a:ext cx="10053406" cy="307777"/>
            <a:chOff x="4403142" y="3417180"/>
            <a:chExt cx="9338480" cy="30777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56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1404556" y="27721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1166189" y="4685889"/>
            <a:ext cx="113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Lock-free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1144817" y="3174872"/>
            <a:ext cx="1178643" cy="1384061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2323454" y="3174871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CA91A7-6A15-47C7-8098-000BE7783CBC}"/>
              </a:ext>
            </a:extLst>
          </p:cNvPr>
          <p:cNvSpPr/>
          <p:nvPr/>
        </p:nvSpPr>
        <p:spPr>
          <a:xfrm>
            <a:off x="2323453" y="4212918"/>
            <a:ext cx="25598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902E0B-6E71-4A41-B239-0B481E1001EF}"/>
              </a:ext>
            </a:extLst>
          </p:cNvPr>
          <p:cNvSpPr/>
          <p:nvPr/>
        </p:nvSpPr>
        <p:spPr>
          <a:xfrm>
            <a:off x="3908180" y="3875549"/>
            <a:ext cx="2255038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57079D-6BEB-4B1E-AE9B-071E81F895B9}"/>
              </a:ext>
            </a:extLst>
          </p:cNvPr>
          <p:cNvSpPr/>
          <p:nvPr/>
        </p:nvSpPr>
        <p:spPr>
          <a:xfrm>
            <a:off x="2880887" y="3530288"/>
            <a:ext cx="4562260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832A3A-F3D8-4556-BB14-F899B93CD3A8}"/>
              </a:ext>
            </a:extLst>
          </p:cNvPr>
          <p:cNvSpPr/>
          <p:nvPr/>
        </p:nvSpPr>
        <p:spPr>
          <a:xfrm>
            <a:off x="5440727" y="4221564"/>
            <a:ext cx="3147899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251C93F-2FB5-4A56-A982-D35EEE9BA89F}"/>
              </a:ext>
            </a:extLst>
          </p:cNvPr>
          <p:cNvSpPr/>
          <p:nvPr/>
        </p:nvSpPr>
        <p:spPr>
          <a:xfrm>
            <a:off x="5214952" y="3179414"/>
            <a:ext cx="4653594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                                                        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114870F-B3EE-4908-BAC3-4F3CF33B0768}"/>
              </a:ext>
            </a:extLst>
          </p:cNvPr>
          <p:cNvSpPr/>
          <p:nvPr/>
        </p:nvSpPr>
        <p:spPr>
          <a:xfrm>
            <a:off x="2323452" y="4218335"/>
            <a:ext cx="1279923" cy="3405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D37A401-AD93-4E05-BD2F-AF8900102C41}"/>
              </a:ext>
            </a:extLst>
          </p:cNvPr>
          <p:cNvSpPr/>
          <p:nvPr/>
        </p:nvSpPr>
        <p:spPr>
          <a:xfrm>
            <a:off x="3908173" y="3892769"/>
            <a:ext cx="97512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03B88-2B70-4D40-A0EC-4740CECFC4EF}"/>
              </a:ext>
            </a:extLst>
          </p:cNvPr>
          <p:cNvSpPr/>
          <p:nvPr/>
        </p:nvSpPr>
        <p:spPr>
          <a:xfrm>
            <a:off x="2877854" y="3539973"/>
            <a:ext cx="3285364" cy="3460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CA8293-EE96-4E5F-BD5B-1AD4DC7E0D4D}"/>
              </a:ext>
            </a:extLst>
          </p:cNvPr>
          <p:cNvSpPr/>
          <p:nvPr/>
        </p:nvSpPr>
        <p:spPr>
          <a:xfrm>
            <a:off x="5211914" y="3188616"/>
            <a:ext cx="3376711" cy="34601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B95C1EC-8648-400C-A419-0F1346C18BEA}"/>
              </a:ext>
            </a:extLst>
          </p:cNvPr>
          <p:cNvSpPr/>
          <p:nvPr/>
        </p:nvSpPr>
        <p:spPr>
          <a:xfrm>
            <a:off x="5442000" y="4226491"/>
            <a:ext cx="2001147" cy="33736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1144817" y="5054039"/>
            <a:ext cx="1178643" cy="1384061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C3A133D-4DD6-4D05-AF9C-52B128F39736}"/>
              </a:ext>
            </a:extLst>
          </p:cNvPr>
          <p:cNvSpPr/>
          <p:nvPr/>
        </p:nvSpPr>
        <p:spPr>
          <a:xfrm>
            <a:off x="2323454" y="5054038"/>
            <a:ext cx="1279923" cy="354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2323453" y="6092085"/>
            <a:ext cx="214694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3908180" y="5754716"/>
            <a:ext cx="2740976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2880887" y="5409455"/>
            <a:ext cx="2955469" cy="350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5440727" y="6100731"/>
            <a:ext cx="2438917" cy="3373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5214952" y="5058581"/>
            <a:ext cx="3373673" cy="3460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FCBF77-3EB7-4C3F-81C3-8CEA65D73A45}"/>
              </a:ext>
            </a:extLst>
          </p:cNvPr>
          <p:cNvCxnSpPr>
            <a:cxnSpLocks/>
          </p:cNvCxnSpPr>
          <p:nvPr/>
        </p:nvCxnSpPr>
        <p:spPr>
          <a:xfrm>
            <a:off x="8588625" y="4616583"/>
            <a:ext cx="0" cy="30652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16E5C-29BD-41EC-9706-49016CB1BBCD}"/>
              </a:ext>
            </a:extLst>
          </p:cNvPr>
          <p:cNvCxnSpPr>
            <a:cxnSpLocks/>
          </p:cNvCxnSpPr>
          <p:nvPr/>
        </p:nvCxnSpPr>
        <p:spPr>
          <a:xfrm>
            <a:off x="9868546" y="3663022"/>
            <a:ext cx="0" cy="12600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08E396-6856-413F-B0B0-4AB8F4AF505A}"/>
              </a:ext>
            </a:extLst>
          </p:cNvPr>
          <p:cNvCxnSpPr>
            <a:cxnSpLocks/>
          </p:cNvCxnSpPr>
          <p:nvPr/>
        </p:nvCxnSpPr>
        <p:spPr>
          <a:xfrm>
            <a:off x="8588625" y="4815075"/>
            <a:ext cx="127992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2097CD-C928-4C9A-8BB7-FA3C8C082C2A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9E512E-BCDF-46EA-AE97-7E6E46033CA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F0E7E15-FBB5-4D51-9D5B-784AC70BF8A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AE86F94B-7851-4F84-99A5-95816F4E0C2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1918119-F1F2-4C27-A532-A934A6C1CFA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1AF33-7165-40BC-8163-24FB50B683BF}"/>
              </a:ext>
            </a:extLst>
          </p:cNvPr>
          <p:cNvSpPr txBox="1"/>
          <p:nvPr/>
        </p:nvSpPr>
        <p:spPr>
          <a:xfrm>
            <a:off x="8774455" y="47979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성능향상</a:t>
            </a:r>
          </a:p>
        </p:txBody>
      </p:sp>
    </p:spTree>
    <p:extLst>
      <p:ext uri="{BB962C8B-B14F-4D97-AF65-F5344CB8AC3E}">
        <p14:creationId xmlns:p14="http://schemas.microsoft.com/office/powerpoint/2010/main" val="7650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멀티쓰레딩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사용하지않을 경우 메모리 릭 문제의 해결이 어려움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 않는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Lock-Free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알고리즘에서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객체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는 다른 쓰레드가 해당 객체를 참조하고 있을 위험성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F9104B-3F82-489E-9026-728062C4E751}"/>
              </a:ext>
            </a:extLst>
          </p:cNvPr>
          <p:cNvGrpSpPr/>
          <p:nvPr/>
        </p:nvGrpSpPr>
        <p:grpSpPr>
          <a:xfrm>
            <a:off x="1094764" y="6097219"/>
            <a:ext cx="10053406" cy="307777"/>
            <a:chOff x="4403142" y="3417180"/>
            <a:chExt cx="9338480" cy="307777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B362380-049C-4BFD-85ED-3376BC5EDD02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9212FC-7713-417D-9137-1AB50EDEDFEE}"/>
                </a:ext>
              </a:extLst>
            </p:cNvPr>
            <p:cNvSpPr txBox="1"/>
            <p:nvPr/>
          </p:nvSpPr>
          <p:spPr>
            <a:xfrm>
              <a:off x="13175702" y="3417180"/>
              <a:ext cx="56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65D08E-8284-49CE-9063-0053013F011C}"/>
              </a:ext>
            </a:extLst>
          </p:cNvPr>
          <p:cNvGrpSpPr/>
          <p:nvPr/>
        </p:nvGrpSpPr>
        <p:grpSpPr>
          <a:xfrm>
            <a:off x="1478945" y="4266890"/>
            <a:ext cx="7443808" cy="1752211"/>
            <a:chOff x="1478945" y="4174611"/>
            <a:chExt cx="7443808" cy="17522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5CF9BE-CCA4-4C65-B3C9-2EAD870AF422}"/>
                </a:ext>
              </a:extLst>
            </p:cNvPr>
            <p:cNvSpPr txBox="1"/>
            <p:nvPr/>
          </p:nvSpPr>
          <p:spPr>
            <a:xfrm>
              <a:off x="1500317" y="4174611"/>
              <a:ext cx="1135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Lock-free</a:t>
              </a:r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33276C-AA6F-4106-8D83-C412F2DDB943}"/>
                </a:ext>
              </a:extLst>
            </p:cNvPr>
            <p:cNvGrpSpPr/>
            <p:nvPr/>
          </p:nvGrpSpPr>
          <p:grpSpPr>
            <a:xfrm>
              <a:off x="1478945" y="4542761"/>
              <a:ext cx="1178643" cy="1384061"/>
              <a:chOff x="2038690" y="3056725"/>
              <a:chExt cx="1667937" cy="148706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E2DB7D4-9ECB-4791-8412-216FDCC426CA}"/>
                  </a:ext>
                </a:extLst>
              </p:cNvPr>
              <p:cNvSpPr/>
              <p:nvPr/>
            </p:nvSpPr>
            <p:spPr>
              <a:xfrm>
                <a:off x="2038694" y="3056725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1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D5F738C-F9C4-44D2-9904-829CF5840A19}"/>
                  </a:ext>
                </a:extLst>
              </p:cNvPr>
              <p:cNvSpPr/>
              <p:nvPr/>
            </p:nvSpPr>
            <p:spPr>
              <a:xfrm>
                <a:off x="2038693" y="3428491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2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A8896D0-DB16-456E-BEBB-49827549E1D3}"/>
                  </a:ext>
                </a:extLst>
              </p:cNvPr>
              <p:cNvSpPr/>
              <p:nvPr/>
            </p:nvSpPr>
            <p:spPr>
              <a:xfrm>
                <a:off x="2038691" y="3800257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3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CA448ED-4579-4AB8-A878-9E2E127BB5BE}"/>
                  </a:ext>
                </a:extLst>
              </p:cNvPr>
              <p:cNvSpPr/>
              <p:nvPr/>
            </p:nvSpPr>
            <p:spPr>
              <a:xfrm>
                <a:off x="2038690" y="4172023"/>
                <a:ext cx="1667933" cy="3717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</a:rPr>
                  <a:t>Thread 4</a:t>
                </a: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BAB374-8E29-4D0C-A1A2-50AC6173FF49}"/>
                </a:ext>
              </a:extLst>
            </p:cNvPr>
            <p:cNvSpPr/>
            <p:nvPr/>
          </p:nvSpPr>
          <p:spPr>
            <a:xfrm>
              <a:off x="2657582" y="4542760"/>
              <a:ext cx="1279923" cy="3549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Update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0B0B02-E0E0-48A2-B3A0-2C5816FB3D29}"/>
                </a:ext>
              </a:extLst>
            </p:cNvPr>
            <p:cNvSpPr/>
            <p:nvPr/>
          </p:nvSpPr>
          <p:spPr>
            <a:xfrm>
              <a:off x="2657581" y="5580807"/>
              <a:ext cx="2146947" cy="33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Update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1714E9-2191-4D08-9435-40E5CBA826DA}"/>
                </a:ext>
              </a:extLst>
            </p:cNvPr>
            <p:cNvSpPr/>
            <p:nvPr/>
          </p:nvSpPr>
          <p:spPr>
            <a:xfrm>
              <a:off x="4242308" y="5243438"/>
              <a:ext cx="2740976" cy="33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3EF9150-2623-49FF-9BAE-B86354727659}"/>
                </a:ext>
              </a:extLst>
            </p:cNvPr>
            <p:cNvSpPr/>
            <p:nvPr/>
          </p:nvSpPr>
          <p:spPr>
            <a:xfrm>
              <a:off x="3215015" y="4898177"/>
              <a:ext cx="2955469" cy="3506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Update ( T )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38EB7F-D142-4E14-9B45-C29BC674977D}"/>
                </a:ext>
              </a:extLst>
            </p:cNvPr>
            <p:cNvSpPr/>
            <p:nvPr/>
          </p:nvSpPr>
          <p:spPr>
            <a:xfrm>
              <a:off x="5774855" y="5589453"/>
              <a:ext cx="2438917" cy="3373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6FE329-EE4A-44B8-AB4B-3B3A7D9DFCBF}"/>
                </a:ext>
              </a:extLst>
            </p:cNvPr>
            <p:cNvSpPr/>
            <p:nvPr/>
          </p:nvSpPr>
          <p:spPr>
            <a:xfrm>
              <a:off x="5549080" y="4547303"/>
              <a:ext cx="3373673" cy="3460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Update ( T 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82252E-4CB6-491B-8E9A-CB95EB8F2ED9}"/>
              </a:ext>
            </a:extLst>
          </p:cNvPr>
          <p:cNvSpPr/>
          <p:nvPr/>
        </p:nvSpPr>
        <p:spPr>
          <a:xfrm>
            <a:off x="2068261" y="3773528"/>
            <a:ext cx="1279923" cy="37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Class T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9A8D5C-27DE-459F-BE79-C4B5634B2412}"/>
              </a:ext>
            </a:extLst>
          </p:cNvPr>
          <p:cNvCxnSpPr>
            <a:cxnSpLocks/>
            <a:stCxn id="32" idx="2"/>
            <a:endCxn id="29" idx="1"/>
          </p:cNvCxnSpPr>
          <p:nvPr/>
        </p:nvCxnSpPr>
        <p:spPr>
          <a:xfrm>
            <a:off x="2708223" y="4145288"/>
            <a:ext cx="506792" cy="102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F9F8085-4A60-4344-8C54-755C320ED917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3348184" y="3959408"/>
            <a:ext cx="2200896" cy="853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62655F-FE92-4B89-A69F-C3B19AD4B3E6}"/>
              </a:ext>
            </a:extLst>
          </p:cNvPr>
          <p:cNvSpPr txBox="1"/>
          <p:nvPr/>
        </p:nvSpPr>
        <p:spPr>
          <a:xfrm>
            <a:off x="5747866" y="4062355"/>
            <a:ext cx="84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delete 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3E111C-2814-4163-AB8D-CBF21ED62905}"/>
              </a:ext>
            </a:extLst>
          </p:cNvPr>
          <p:cNvSpPr txBox="1"/>
          <p:nvPr/>
        </p:nvSpPr>
        <p:spPr>
          <a:xfrm>
            <a:off x="7854613" y="463093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 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D473B91-2C49-48E0-87D1-1064959D8AC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170482" y="4370132"/>
            <a:ext cx="0" cy="260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C9212C-D0BC-4244-BB18-8B0A4A7D52C8}"/>
              </a:ext>
            </a:extLst>
          </p:cNvPr>
          <p:cNvSpPr txBox="1"/>
          <p:nvPr/>
        </p:nvSpPr>
        <p:spPr>
          <a:xfrm>
            <a:off x="10145583" y="3161132"/>
            <a:ext cx="153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(Delete </a:t>
            </a:r>
            <a:r>
              <a:rPr lang="ko-KR" altLang="en-US" dirty="0">
                <a:solidFill>
                  <a:srgbClr val="FF0000"/>
                </a:solidFill>
              </a:rPr>
              <a:t>불가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9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D2274-0CB2-494F-9315-A611A2E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5653-90B2-4EF5-918A-074B9700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C++11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에서는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reference counting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통한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메모리 릭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메모리 부족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제거 기능을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통해서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thread_safe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성능을 위해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사용하지 않은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				Lock-Free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한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필요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ED609B-6425-4223-81E0-8289EC41142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D6759A-A1A8-4E56-8DD6-61410063D20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FCA6CA-9AEE-48E4-A9F7-ACCDEE81D8E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0E2A49D-BE23-45B3-BF16-96D6A3755047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241AF3-851E-4FF3-911D-4D7E6E08BA1C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5FFEA-E699-43F8-910A-F8D9B9B24F75}"/>
              </a:ext>
            </a:extLst>
          </p:cNvPr>
          <p:cNvSpPr/>
          <p:nvPr/>
        </p:nvSpPr>
        <p:spPr>
          <a:xfrm>
            <a:off x="4282969" y="4311177"/>
            <a:ext cx="1442696" cy="687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058656-DE19-4EAC-ABC7-569D49C44C0A}"/>
              </a:ext>
            </a:extLst>
          </p:cNvPr>
          <p:cNvSpPr/>
          <p:nvPr/>
        </p:nvSpPr>
        <p:spPr>
          <a:xfrm>
            <a:off x="2886202" y="5053912"/>
            <a:ext cx="2118115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07D4CC-6BFC-4730-8974-D095C5701D8D}"/>
              </a:ext>
            </a:extLst>
          </p:cNvPr>
          <p:cNvSpPr/>
          <p:nvPr/>
        </p:nvSpPr>
        <p:spPr>
          <a:xfrm>
            <a:off x="6306477" y="5570723"/>
            <a:ext cx="2118115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1111EE-1CBE-4B2C-BCFB-202A6CFB7E0E}"/>
              </a:ext>
            </a:extLst>
          </p:cNvPr>
          <p:cNvSpPr/>
          <p:nvPr/>
        </p:nvSpPr>
        <p:spPr>
          <a:xfrm>
            <a:off x="6306477" y="4513634"/>
            <a:ext cx="2118115" cy="92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DEB511-933E-46B0-8D09-6917EC52CD44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5004317" y="4974710"/>
            <a:ext cx="1302160" cy="54027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F7D9BB-5C9E-468D-ACE2-8C7537A41749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004317" y="5514988"/>
            <a:ext cx="1302160" cy="51681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E943443-1CED-4B07-B0F4-9EFA686F6CB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25665" y="4654677"/>
            <a:ext cx="580812" cy="14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9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시간이 있을 때</a:t>
            </a:r>
            <a:r>
              <a:rPr lang="en-US" altLang="ko-KR" dirty="0"/>
              <a:t>, </a:t>
            </a:r>
            <a:r>
              <a:rPr lang="ko-KR" altLang="en-US" dirty="0"/>
              <a:t>적어도 하나의 쓰레드는 알고리즘 실행 종료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쓰레드의 상태나 행동에 관계 없이</a:t>
            </a:r>
            <a:r>
              <a:rPr lang="en-US" altLang="ko-KR" dirty="0"/>
              <a:t> </a:t>
            </a:r>
            <a:r>
              <a:rPr lang="ko-KR" altLang="en-US" dirty="0"/>
              <a:t>자신의 알고리즘 수행 완료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393132" y="427838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280805" y="4643319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280805" y="3926509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168479" y="5028983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168479" y="4312173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056153" y="537141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056153" y="465460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8943827" y="573450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8943827" y="501769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71306" y="4147739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071306" y="4499618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958979" y="4533403"/>
            <a:ext cx="209500" cy="33114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58979" y="4864549"/>
            <a:ext cx="209500" cy="38566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846653" y="4875838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846653" y="5250213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34327" y="5238924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734327" y="5592648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379C9-ECAB-4EB7-B046-BF47B65E418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1E1F87-7E6F-4DFC-BDB4-2DC07658AAC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B781C0A-F5DD-4843-970F-B6491E9263C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F5AD70-3D09-42E6-B4A7-7CB0055B7F18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1353415-6367-4571-8BEE-1A4D01E74DA0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956</Words>
  <Application>Microsoft Office PowerPoint</Application>
  <PresentationFormat>와이드스크린</PresentationFormat>
  <Paragraphs>263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Lock-Free shared_ptr 구현</vt:lpstr>
      <vt:lpstr>목차</vt:lpstr>
      <vt:lpstr>연구 목적</vt:lpstr>
      <vt:lpstr>서론</vt:lpstr>
      <vt:lpstr>서론</vt:lpstr>
      <vt:lpstr>서론</vt:lpstr>
      <vt:lpstr>동기</vt:lpstr>
      <vt:lpstr>동기</vt:lpstr>
      <vt:lpstr>배경</vt:lpstr>
      <vt:lpstr>배경</vt:lpstr>
      <vt:lpstr>배경</vt:lpstr>
      <vt:lpstr>배경</vt:lpstr>
      <vt:lpstr>관련 연구</vt:lpstr>
      <vt:lpstr>연구 방법</vt:lpstr>
      <vt:lpstr>개발 일정</vt:lpstr>
      <vt:lpstr>준비 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71</cp:revision>
  <dcterms:created xsi:type="dcterms:W3CDTF">2019-12-03T07:26:33Z</dcterms:created>
  <dcterms:modified xsi:type="dcterms:W3CDTF">2019-12-25T19:53:10Z</dcterms:modified>
</cp:coreProperties>
</file>