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259" r:id="rId4"/>
    <p:sldId id="363" r:id="rId5"/>
    <p:sldId id="260" r:id="rId6"/>
    <p:sldId id="367" r:id="rId7"/>
    <p:sldId id="368" r:id="rId8"/>
    <p:sldId id="366" r:id="rId9"/>
    <p:sldId id="369" r:id="rId10"/>
    <p:sldId id="370" r:id="rId11"/>
    <p:sldId id="261" r:id="rId12"/>
    <p:sldId id="379" r:id="rId13"/>
    <p:sldId id="372" r:id="rId14"/>
    <p:sldId id="362" r:id="rId15"/>
    <p:sldId id="373" r:id="rId16"/>
    <p:sldId id="380" r:id="rId17"/>
    <p:sldId id="375" r:id="rId18"/>
    <p:sldId id="381" r:id="rId19"/>
    <p:sldId id="382" r:id="rId20"/>
    <p:sldId id="383" r:id="rId21"/>
    <p:sldId id="365" r:id="rId22"/>
    <p:sldId id="385" r:id="rId23"/>
    <p:sldId id="359" r:id="rId24"/>
    <p:sldId id="3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균 구" initials="태구" lastIdx="1" clrIdx="0">
    <p:extLst>
      <p:ext uri="{19B8F6BF-5375-455C-9EA6-DF929625EA0E}">
        <p15:presenceInfo xmlns:p15="http://schemas.microsoft.com/office/powerpoint/2012/main" userId="088bdfb9c8d95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00"/>
    <a:srgbClr val="FFD966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2" autoAdjust="0"/>
    <p:restoredTop sz="71462" autoAdjust="0"/>
  </p:normalViewPr>
  <p:slideViewPr>
    <p:cSldViewPr snapToGrid="0">
      <p:cViewPr varScale="1">
        <p:scale>
          <a:sx n="97" d="100"/>
          <a:sy n="97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5BC4A-D5A0-4B61-B303-D10D750EE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827F0-C01C-4D0F-9F35-9E248436F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749F7-8D57-403D-A320-3B3BE0C3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7EAA0-FC1D-4852-AFFC-4242ADEF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73793-191D-4EC6-81C1-BC51E73A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9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0B685-B881-43F7-86F8-6E6301AE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F907C-7F3E-4D77-85A2-DE97ED508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8CB00-7682-476E-A473-0A1C4D86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2A32A-25E5-468A-AA35-F8E7C7E0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5F8C2-22FD-4476-9084-EA418F0A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86773-DAFA-44B3-A5EB-1B401A687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C2E49-8767-4961-98A1-074D7DF8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9A490-2125-49D7-8717-C4FBFEE7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5A379-CE3F-4E38-9285-F0677994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C8D90-4A0D-45EF-B232-05A567E2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5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843CE-5610-4CDA-882F-17DECB22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292B4-79B4-4103-9DF3-B53849DC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71"/>
            <a:ext cx="10515600" cy="43513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en-US" altLang="ko-KR"/>
              <a:t>- </a:t>
            </a:r>
            <a:r>
              <a:rPr lang="ko-KR" altLang="en-US"/>
              <a:t>두 </a:t>
            </a:r>
            <a:r>
              <a:rPr lang="ko-KR" altLang="en-US" dirty="0"/>
              <a:t>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8F4B9-1C73-4433-A56F-5F656AF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9C0C1-1C51-4879-8A4B-B9EF5D92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1F44D-4D29-4685-BFE1-A17BE1CA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970E5-397D-4A03-A136-497F2E74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04A52-D370-4298-911C-4F16A901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CA069-BA7B-48F5-B6CE-13DBF8B5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7240A-A0D0-431A-9F09-4B27CD34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E63A8-F283-4769-B795-C7570291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7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51712-2050-4570-A025-B510FDCB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C98B5-BC4E-4D0D-A3A2-E0070DAD3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C9158-49F2-40FF-9272-0E9680296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67ACEB-6605-47E6-9169-51556541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27DCC-D18C-4461-AA02-91BD176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5215DC-8AC4-45C7-AD8D-051F4B4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6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2D85-C455-4234-87D9-9B3ED2C3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6F51D-35E8-4681-AA76-6D6B4BD9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25E225-72E3-4271-AE25-11213131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2036B7-08CF-4DB0-AC1F-5BA84E80F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1AE48C-52A5-45DB-B49D-60FACF571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5C163-7D38-4534-A1C8-3FF4087E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4C60BA-AFB5-4D37-8726-FC913834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4E047-EC8C-4415-B77D-88817EB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F5A81-93B5-4985-AAB3-6C068C4A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95E49-5D15-4CAD-8640-5C4FDE5D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5A624F-778F-4F32-B36F-90E78E5F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918B60-CAC2-41E6-B49F-16086950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65D6DD-25A4-443A-99A5-2F01B7C7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F07DA-DFA4-418B-8ACD-4C385593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56CFFB-0842-4750-A48B-928258D2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91E89-C895-4D11-ABE2-B090BCA1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98753-CD7E-4060-B6B9-78E3B62F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42416-6471-4DDD-90D5-5E419832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67257-57CD-4655-9EA5-03C87A20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4EDF1-F53E-4387-AF8E-90EC8D45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2C283-8022-496D-B72F-18CB3533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E8990-9043-4A22-A238-1F8303C4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554B86-8F26-4FCC-827C-EAF515BA4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62095D-FADF-4238-884A-CA69A9C6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98335-C8CE-4088-AA9C-976E5A22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BC8D-9CF1-444F-B4C4-2CCC3F17D980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FA779-6648-4994-9356-8B133284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CA365-C248-4230-9276-CFDDD921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7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103C8-5853-4BAE-8A31-030F49E3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6DAD8-F962-4421-8DE5-32AF61B9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66E5F-8BEE-47CE-823A-7E00C1EA6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BC8D-9CF1-444F-B4C4-2CCC3F17D980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97CAE-5356-4708-B90C-0D021784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EFF7F-F9D3-4E44-8038-76EE444DD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1B86-8933-4A50-ADBA-20CAD16ED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7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8E554B-9BE3-4842-937A-5F570A4168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7F5823-A0CB-45F0-812A-2A7005C3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0" y="263979"/>
            <a:ext cx="2752725" cy="83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CCA04A-CC09-4D07-A508-53D867DB3BD1}"/>
              </a:ext>
            </a:extLst>
          </p:cNvPr>
          <p:cNvSpPr txBox="1"/>
          <p:nvPr/>
        </p:nvSpPr>
        <p:spPr>
          <a:xfrm>
            <a:off x="1644650" y="2659559"/>
            <a:ext cx="890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+mj-ea"/>
                <a:ea typeface="+mj-ea"/>
              </a:rPr>
              <a:t>멀티스레드에서 메모리 관리를</a:t>
            </a:r>
            <a:r>
              <a:rPr lang="en-US" altLang="ko-KR" sz="4400" b="1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4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9FF9C-5308-490D-90EE-3984DC65536E}"/>
              </a:ext>
            </a:extLst>
          </p:cNvPr>
          <p:cNvSpPr txBox="1"/>
          <p:nvPr/>
        </p:nvSpPr>
        <p:spPr>
          <a:xfrm>
            <a:off x="7757479" y="6088559"/>
            <a:ext cx="427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>
                <a:solidFill>
                  <a:schemeClr val="bg1"/>
                </a:solidFill>
              </a:rPr>
              <a:t>한국산업기술대학교 구태균</a:t>
            </a:r>
            <a:endParaRPr lang="en-US" altLang="ko-KR" sz="1600" b="1">
              <a:solidFill>
                <a:schemeClr val="bg1"/>
              </a:solidFill>
            </a:endParaRPr>
          </a:p>
          <a:p>
            <a:pPr algn="r"/>
            <a:r>
              <a:rPr lang="en-US" altLang="ko-KR" sz="1600" b="1">
                <a:solidFill>
                  <a:schemeClr val="bg1"/>
                </a:solidFill>
              </a:rPr>
              <a:t>snrn2426@gmail.com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324B45-4A2B-4CAF-82E4-26BF2A94609D}"/>
              </a:ext>
            </a:extLst>
          </p:cNvPr>
          <p:cNvCxnSpPr/>
          <p:nvPr/>
        </p:nvCxnSpPr>
        <p:spPr>
          <a:xfrm>
            <a:off x="1828802" y="3429000"/>
            <a:ext cx="0" cy="4819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2410B-BF59-4AD7-957F-D0EA64126154}"/>
              </a:ext>
            </a:extLst>
          </p:cNvPr>
          <p:cNvSpPr txBox="1"/>
          <p:nvPr/>
        </p:nvSpPr>
        <p:spPr>
          <a:xfrm>
            <a:off x="1828800" y="3528880"/>
            <a:ext cx="781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Lock-Free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shared</a:t>
            </a:r>
            <a:r>
              <a:rPr lang="en-US" altLang="ko-KR" err="1">
                <a:solidFill>
                  <a:schemeClr val="bg1"/>
                </a:solidFill>
              </a:rPr>
              <a:t>_</a:t>
            </a:r>
            <a:r>
              <a:rPr lang="en-US" altLang="ko-KR">
                <a:solidFill>
                  <a:schemeClr val="bg1"/>
                </a:solidFill>
              </a:rPr>
              <a:t>ptr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&amp;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weak_ptr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0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77223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멀티스레드 프로그래밍과 </a:t>
            </a:r>
            <a:r>
              <a:rPr lang="en-US" altLang="ko-KR" sz="2400">
                <a:solidFill>
                  <a:schemeClr val="bg1"/>
                </a:solidFill>
              </a:rPr>
              <a:t>C++11 shared_ptr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/>
          <a:lstStyle/>
          <a:p>
            <a:r>
              <a:rPr lang="en-US" altLang="ko-KR"/>
              <a:t>02 | </a:t>
            </a:r>
            <a:r>
              <a:rPr lang="ko-KR" altLang="en-US"/>
              <a:t>문제는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29" name="내용 개체 틀 28">
            <a:extLst>
              <a:ext uri="{FF2B5EF4-FFF2-40B4-BE49-F238E27FC236}">
                <a16:creationId xmlns:a16="http://schemas.microsoft.com/office/drawing/2014/main" id="{49D82983-D8A4-45A2-8DA1-DE7ADAD4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shared_ptr</a:t>
            </a:r>
            <a:r>
              <a:rPr lang="ko-KR" altLang="en-US"/>
              <a:t>는 멀티스레드에서 안전하지 않다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 sz="2000"/>
              <a:t> - </a:t>
            </a:r>
            <a:r>
              <a:rPr lang="ko-KR" altLang="en-US" sz="2000"/>
              <a:t>내부에서 </a:t>
            </a:r>
            <a:r>
              <a:rPr lang="ko-KR" altLang="en-US" sz="2000">
                <a:solidFill>
                  <a:srgbClr val="FFE100"/>
                </a:solidFill>
              </a:rPr>
              <a:t>데이터 레이스 </a:t>
            </a:r>
            <a:r>
              <a:rPr lang="ko-KR" altLang="en-US" sz="2000"/>
              <a:t>발생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3466" y="3207493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1275" y="3208130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CDBE07-D794-4474-962E-6E776ADE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99" y="2499928"/>
            <a:ext cx="3343275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2976016-5AA2-43CA-B3D2-1EBAE549B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081" y="3691535"/>
            <a:ext cx="4238625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870AB3D-046F-4385-9C2C-9ED17F8E9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267" y="3691535"/>
            <a:ext cx="236220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580A3C-FAE7-424E-BA9E-567AE7AEB24A}"/>
              </a:ext>
            </a:extLst>
          </p:cNvPr>
          <p:cNvCxnSpPr>
            <a:cxnSpLocks/>
          </p:cNvCxnSpPr>
          <p:nvPr/>
        </p:nvCxnSpPr>
        <p:spPr>
          <a:xfrm>
            <a:off x="1206351" y="2392322"/>
            <a:ext cx="3323119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33A54A5-8A3D-4C0E-8EC9-1BAC23BB2E3B}"/>
              </a:ext>
            </a:extLst>
          </p:cNvPr>
          <p:cNvSpPr/>
          <p:nvPr/>
        </p:nvSpPr>
        <p:spPr>
          <a:xfrm>
            <a:off x="1588042" y="2865596"/>
            <a:ext cx="2189111" cy="9018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shared_ptr</a:t>
            </a:r>
          </a:p>
          <a:p>
            <a:pPr algn="ctr"/>
            <a:endParaRPr lang="en-US" altLang="ko-KR" b="1">
              <a:solidFill>
                <a:schemeClr val="bg1"/>
              </a:solidFill>
            </a:endParaRPr>
          </a:p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029AB9B-EF40-4C05-A13C-322B45FE2B7C}"/>
              </a:ext>
            </a:extLst>
          </p:cNvPr>
          <p:cNvSpPr/>
          <p:nvPr/>
        </p:nvSpPr>
        <p:spPr>
          <a:xfrm>
            <a:off x="1777583" y="3343023"/>
            <a:ext cx="829989" cy="321588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ctr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A71A4FE-618C-4595-AAB0-7FE8F18E9874}"/>
              </a:ext>
            </a:extLst>
          </p:cNvPr>
          <p:cNvSpPr/>
          <p:nvPr/>
        </p:nvSpPr>
        <p:spPr>
          <a:xfrm>
            <a:off x="2761679" y="3343023"/>
            <a:ext cx="829989" cy="321588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ptr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77659FE-7E74-40FB-8C95-DCF791BAF901}"/>
              </a:ext>
            </a:extLst>
          </p:cNvPr>
          <p:cNvSpPr/>
          <p:nvPr/>
        </p:nvSpPr>
        <p:spPr>
          <a:xfrm>
            <a:off x="910637" y="4227489"/>
            <a:ext cx="1851042" cy="1543050"/>
          </a:xfrm>
          <a:prstGeom prst="roundRect">
            <a:avLst>
              <a:gd name="adj" fmla="val 92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control_block</a:t>
            </a:r>
          </a:p>
          <a:p>
            <a:pPr algn="ctr"/>
            <a:endParaRPr lang="en-US" altLang="ko-KR" b="1">
              <a:solidFill>
                <a:schemeClr val="bg1"/>
              </a:solidFill>
            </a:endParaRPr>
          </a:p>
          <a:p>
            <a:pPr algn="ctr"/>
            <a:endParaRPr lang="en-US" altLang="ko-KR" b="1">
              <a:solidFill>
                <a:schemeClr val="bg1"/>
              </a:solidFill>
            </a:endParaRPr>
          </a:p>
          <a:p>
            <a:pPr algn="ctr"/>
            <a:endParaRPr lang="en-US" altLang="ko-KR" b="1">
              <a:solidFill>
                <a:schemeClr val="bg1"/>
              </a:solidFill>
            </a:endParaRPr>
          </a:p>
          <a:p>
            <a:pPr algn="ctr"/>
            <a:endParaRPr lang="en-US" altLang="ko-KR" b="1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FC4FDCE-D2E4-4503-BAA6-8F6D5C99C990}"/>
              </a:ext>
            </a:extLst>
          </p:cNvPr>
          <p:cNvSpPr/>
          <p:nvPr/>
        </p:nvSpPr>
        <p:spPr>
          <a:xfrm>
            <a:off x="1065789" y="4630932"/>
            <a:ext cx="1570591" cy="321588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shared_count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0C3474C-BD85-4793-A83D-DE22E235E209}"/>
              </a:ext>
            </a:extLst>
          </p:cNvPr>
          <p:cNvSpPr/>
          <p:nvPr/>
        </p:nvSpPr>
        <p:spPr>
          <a:xfrm>
            <a:off x="2972566" y="4267514"/>
            <a:ext cx="936393" cy="321588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object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689A74E-21B5-47A7-A639-5AB63C1782A7}"/>
              </a:ext>
            </a:extLst>
          </p:cNvPr>
          <p:cNvSpPr/>
          <p:nvPr/>
        </p:nvSpPr>
        <p:spPr>
          <a:xfrm>
            <a:off x="1065789" y="5011382"/>
            <a:ext cx="1570591" cy="321588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weak_count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0C4859F-7426-48D5-8445-85DD3ED6F061}"/>
              </a:ext>
            </a:extLst>
          </p:cNvPr>
          <p:cNvSpPr/>
          <p:nvPr/>
        </p:nvSpPr>
        <p:spPr>
          <a:xfrm>
            <a:off x="1065788" y="5381200"/>
            <a:ext cx="1570591" cy="321588"/>
          </a:xfrm>
          <a:prstGeom prst="round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…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A975A57-4E39-4A6D-8FFC-89806EE6599F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1836158" y="3664611"/>
            <a:ext cx="356420" cy="562878"/>
          </a:xfrm>
          <a:prstGeom prst="straightConnector1">
            <a:avLst/>
          </a:prstGeom>
          <a:ln>
            <a:solidFill>
              <a:srgbClr val="FFE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334679B-7746-4C0B-A095-7BE2E5697E44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3176674" y="3664611"/>
            <a:ext cx="264089" cy="602903"/>
          </a:xfrm>
          <a:prstGeom prst="straightConnector1">
            <a:avLst/>
          </a:prstGeom>
          <a:ln>
            <a:solidFill>
              <a:srgbClr val="FFE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AF9C23-9C2B-41DE-BCBD-637E34BF43C6}"/>
              </a:ext>
            </a:extLst>
          </p:cNvPr>
          <p:cNvSpPr txBox="1"/>
          <p:nvPr/>
        </p:nvSpPr>
        <p:spPr>
          <a:xfrm>
            <a:off x="6936821" y="5460446"/>
            <a:ext cx="3108831" cy="40011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ctr, ptr, shared_count ?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C030176-BC2F-443A-A309-A5BC761B941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7612954" y="4516116"/>
            <a:ext cx="878283" cy="944330"/>
          </a:xfrm>
          <a:prstGeom prst="straightConnector1">
            <a:avLst/>
          </a:prstGeom>
          <a:ln>
            <a:solidFill>
              <a:srgbClr val="FFE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0C50977-107E-4500-AED0-D174F10AE419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8491237" y="4729160"/>
            <a:ext cx="1642787" cy="731286"/>
          </a:xfrm>
          <a:prstGeom prst="straightConnector1">
            <a:avLst/>
          </a:prstGeom>
          <a:ln>
            <a:solidFill>
              <a:srgbClr val="FFE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7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053E2013-E008-4CA8-BD35-295FCE57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13" y="2126611"/>
            <a:ext cx="5667375" cy="2085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F70CA6B-9229-4740-973C-B0F9D4B6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>
            <a:normAutofit/>
          </a:bodyPr>
          <a:lstStyle/>
          <a:p>
            <a:r>
              <a:rPr lang="en-US" altLang="ko-KR"/>
              <a:t>02 | </a:t>
            </a:r>
            <a:r>
              <a:rPr lang="ko-KR" altLang="en-US"/>
              <a:t>해결 방법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BE46A67-FB0E-4D36-B1B5-1BE6D0B4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E100"/>
                </a:solidFill>
              </a:rPr>
              <a:t>데이터 경쟁을 방지</a:t>
            </a:r>
            <a:r>
              <a:rPr lang="ko-KR" altLang="en-US"/>
              <a:t>하기 위해 </a:t>
            </a:r>
            <a:r>
              <a:rPr lang="en-US" altLang="ko-KR">
                <a:solidFill>
                  <a:schemeClr val="accent2"/>
                </a:solidFill>
              </a:rPr>
              <a:t>atomic_</a:t>
            </a:r>
            <a:r>
              <a:rPr lang="ko-KR" altLang="en-US">
                <a:solidFill>
                  <a:schemeClr val="accent2"/>
                </a:solidFill>
              </a:rPr>
              <a:t>함수 </a:t>
            </a:r>
            <a:r>
              <a:rPr lang="ko-KR" altLang="en-US"/>
              <a:t>사용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0162F-A00A-4E93-8369-07D3BE28F67B}"/>
              </a:ext>
            </a:extLst>
          </p:cNvPr>
          <p:cNvSpPr txBox="1"/>
          <p:nvPr/>
        </p:nvSpPr>
        <p:spPr>
          <a:xfrm>
            <a:off x="9287542" y="2977435"/>
            <a:ext cx="27531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https://en.cppreference.com/w/cpp/memory/shared_ptr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DF36AC-41DC-4EAE-8799-B0415E549C74}"/>
              </a:ext>
            </a:extLst>
          </p:cNvPr>
          <p:cNvSpPr txBox="1"/>
          <p:nvPr/>
        </p:nvSpPr>
        <p:spPr>
          <a:xfrm>
            <a:off x="2260678" y="4415609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F181C7-6A44-41D5-B140-97A3360C8964}"/>
              </a:ext>
            </a:extLst>
          </p:cNvPr>
          <p:cNvSpPr txBox="1"/>
          <p:nvPr/>
        </p:nvSpPr>
        <p:spPr>
          <a:xfrm>
            <a:off x="7875345" y="4269692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286E2BB4-B273-45A3-840E-066FFACB7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93" y="4899651"/>
            <a:ext cx="4238625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B57160F1-2B99-41D2-9CFF-1BF2160E3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337" y="4753097"/>
            <a:ext cx="236220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2D40FE3-8173-4D34-BA5F-6BB7381A7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160" y="6066463"/>
            <a:ext cx="5762625" cy="35242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116E1E5-973F-449D-9270-F0847E011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2580" y="6015734"/>
            <a:ext cx="3724275" cy="36195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C76A219-CFF5-4511-A69B-D5C3792C7442}"/>
              </a:ext>
            </a:extLst>
          </p:cNvPr>
          <p:cNvCxnSpPr>
            <a:cxnSpLocks/>
          </p:cNvCxnSpPr>
          <p:nvPr/>
        </p:nvCxnSpPr>
        <p:spPr>
          <a:xfrm>
            <a:off x="2638532" y="5660804"/>
            <a:ext cx="312145" cy="3358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AE2BDF-6518-43F8-9DB5-E93639CAD6B9}"/>
              </a:ext>
            </a:extLst>
          </p:cNvPr>
          <p:cNvCxnSpPr>
            <a:cxnSpLocks/>
          </p:cNvCxnSpPr>
          <p:nvPr/>
        </p:nvCxnSpPr>
        <p:spPr>
          <a:xfrm>
            <a:off x="8614385" y="5740738"/>
            <a:ext cx="201118" cy="2191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C2E45D-B928-4E0D-AE53-DDF85A54C5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0678" y="3220710"/>
            <a:ext cx="9739622" cy="87277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3B1C41-D237-484E-83AC-687B2DCAA7B3}"/>
              </a:ext>
            </a:extLst>
          </p:cNvPr>
          <p:cNvCxnSpPr>
            <a:cxnSpLocks/>
          </p:cNvCxnSpPr>
          <p:nvPr/>
        </p:nvCxnSpPr>
        <p:spPr>
          <a:xfrm>
            <a:off x="8155946" y="3669154"/>
            <a:ext cx="3833721" cy="0"/>
          </a:xfrm>
          <a:prstGeom prst="line">
            <a:avLst/>
          </a:prstGeom>
          <a:ln w="19050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88D660-66C9-42E7-8A6E-1D78EEE77ADC}"/>
              </a:ext>
            </a:extLst>
          </p:cNvPr>
          <p:cNvCxnSpPr>
            <a:cxnSpLocks/>
          </p:cNvCxnSpPr>
          <p:nvPr/>
        </p:nvCxnSpPr>
        <p:spPr>
          <a:xfrm>
            <a:off x="2260678" y="3847954"/>
            <a:ext cx="8744794" cy="2251"/>
          </a:xfrm>
          <a:prstGeom prst="line">
            <a:avLst/>
          </a:prstGeom>
          <a:ln w="19050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F6C17CF-2304-4712-8B4E-43C5E1D1362D}"/>
              </a:ext>
            </a:extLst>
          </p:cNvPr>
          <p:cNvCxnSpPr>
            <a:cxnSpLocks/>
          </p:cNvCxnSpPr>
          <p:nvPr/>
        </p:nvCxnSpPr>
        <p:spPr>
          <a:xfrm>
            <a:off x="2281944" y="4058733"/>
            <a:ext cx="4999945" cy="0"/>
          </a:xfrm>
          <a:prstGeom prst="line">
            <a:avLst/>
          </a:prstGeom>
          <a:ln w="19050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59DF11-66D3-4731-970A-C3AA32F97282}"/>
              </a:ext>
            </a:extLst>
          </p:cNvPr>
          <p:cNvCxnSpPr>
            <a:cxnSpLocks/>
          </p:cNvCxnSpPr>
          <p:nvPr/>
        </p:nvCxnSpPr>
        <p:spPr>
          <a:xfrm>
            <a:off x="2295074" y="4048100"/>
            <a:ext cx="168296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3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/>
          <a:lstStyle/>
          <a:p>
            <a:r>
              <a:rPr lang="en-US" altLang="ko-KR"/>
              <a:t>02 | </a:t>
            </a:r>
            <a:r>
              <a:rPr lang="ko-KR" altLang="en-US"/>
              <a:t>성능은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A96643-44B1-4DF2-8BB2-C6594C2D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atomic </a:t>
            </a:r>
            <a:r>
              <a:rPr lang="ko-KR" altLang="en-US">
                <a:solidFill>
                  <a:schemeClr val="accent2"/>
                </a:solidFill>
              </a:rPr>
              <a:t>함수</a:t>
            </a:r>
            <a:r>
              <a:rPr lang="ko-KR" altLang="en-US"/>
              <a:t> </a:t>
            </a:r>
            <a:r>
              <a:rPr lang="en-US" altLang="ko-KR"/>
              <a:t>: std::atomic_load()</a:t>
            </a:r>
            <a:r>
              <a:rPr lang="ko-KR" altLang="en-US"/>
              <a:t> </a:t>
            </a:r>
            <a:r>
              <a:rPr lang="en-US" altLang="ko-KR"/>
              <a:t>&amp; std::atomic_store()</a:t>
            </a:r>
          </a:p>
          <a:p>
            <a:pPr marL="0" indent="0">
              <a:buNone/>
            </a:pPr>
            <a:r>
              <a:rPr lang="en-US" altLang="ko-KR" sz="2000"/>
              <a:t> - </a:t>
            </a:r>
            <a:r>
              <a:rPr lang="ko-KR" altLang="en-US" sz="2000"/>
              <a:t>함수 자체가 </a:t>
            </a:r>
            <a:r>
              <a:rPr lang="ko-KR" altLang="en-US" sz="2000">
                <a:solidFill>
                  <a:srgbClr val="FFE100"/>
                </a:solidFill>
              </a:rPr>
              <a:t>느리다</a:t>
            </a:r>
            <a:r>
              <a:rPr lang="en-US" altLang="ko-KR" sz="2000">
                <a:solidFill>
                  <a:srgbClr val="FFE1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/>
              <a:t> - </a:t>
            </a:r>
            <a:r>
              <a:rPr lang="ko-KR" altLang="en-US" sz="2000"/>
              <a:t>스레드가 많아질수록 </a:t>
            </a:r>
            <a:r>
              <a:rPr lang="ko-KR" altLang="en-US" sz="2000">
                <a:solidFill>
                  <a:srgbClr val="FFE100"/>
                </a:solidFill>
              </a:rPr>
              <a:t>빨라지지 않는다</a:t>
            </a:r>
            <a:r>
              <a:rPr lang="en-US" altLang="ko-KR" sz="2000">
                <a:solidFill>
                  <a:schemeClr val="accent4"/>
                </a:solidFill>
              </a:rPr>
              <a:t>.</a:t>
            </a:r>
            <a:endParaRPr lang="ko-KR" altLang="en-US" sz="2000">
              <a:solidFill>
                <a:schemeClr val="accent4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11EB6D6-28F5-4AFE-B6E1-2D1DACC7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00" y="2952280"/>
            <a:ext cx="447675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93E7177-6646-44CB-A226-EDF850658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23" y="4011679"/>
            <a:ext cx="2781300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8D1FDF-89DF-4F1A-81C8-68C4CDB01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823" y="3166873"/>
            <a:ext cx="316230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328BA6-455F-4CD7-BC9D-97FD7D8FA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600" y="4695410"/>
            <a:ext cx="5419725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58B2958-2E64-4337-B7B1-5888EA89D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4553" y="4011679"/>
            <a:ext cx="3844979" cy="4229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E586839-F537-4832-9B20-1E7453601D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4554" y="5448242"/>
            <a:ext cx="3844978" cy="103469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AFF23E3-F29A-4689-A0F7-21F0072F3E37}"/>
              </a:ext>
            </a:extLst>
          </p:cNvPr>
          <p:cNvCxnSpPr>
            <a:cxnSpLocks/>
          </p:cNvCxnSpPr>
          <p:nvPr/>
        </p:nvCxnSpPr>
        <p:spPr>
          <a:xfrm>
            <a:off x="1185086" y="2764462"/>
            <a:ext cx="4480514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2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62D2DCE9-80CD-4E49-969F-338F59680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07" y="2137632"/>
            <a:ext cx="5657850" cy="1657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/>
          <a:lstStyle/>
          <a:p>
            <a:r>
              <a:rPr lang="en-US" altLang="ko-KR"/>
              <a:t>02 | </a:t>
            </a:r>
            <a:r>
              <a:rPr lang="ko-KR" altLang="en-US"/>
              <a:t>왜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54917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atomic </a:t>
            </a:r>
            <a:r>
              <a:rPr lang="ko-KR" altLang="en-US">
                <a:solidFill>
                  <a:schemeClr val="accent2"/>
                </a:solidFill>
              </a:rPr>
              <a:t>함수</a:t>
            </a:r>
            <a:r>
              <a:rPr lang="ko-KR" altLang="en-US"/>
              <a:t>는 </a:t>
            </a:r>
            <a:r>
              <a:rPr lang="en-US" altLang="ko-KR">
                <a:solidFill>
                  <a:srgbClr val="FFE100"/>
                </a:solidFill>
              </a:rPr>
              <a:t>mutex</a:t>
            </a:r>
            <a:r>
              <a:rPr lang="ko-KR" altLang="en-US"/>
              <a:t>를 사용하는 </a:t>
            </a:r>
            <a:r>
              <a:rPr lang="en-US" altLang="ko-KR">
                <a:solidFill>
                  <a:srgbClr val="FFE100"/>
                </a:solidFill>
              </a:rPr>
              <a:t>Blocking </a:t>
            </a:r>
            <a:r>
              <a:rPr lang="ko-KR" altLang="en-US">
                <a:solidFill>
                  <a:srgbClr val="FFE100"/>
                </a:solidFill>
              </a:rPr>
              <a:t>알고리즘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2956" y="4452449"/>
            <a:ext cx="274748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 </a:t>
            </a:r>
            <a:r>
              <a:rPr lang="en-US" altLang="ko-KR" dirty="0" err="1"/>
              <a:t>atomic_load</a:t>
            </a:r>
            <a:r>
              <a:rPr lang="en-US" altLang="ko-KR" dirty="0"/>
              <a:t>(T&amp; x)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</a:t>
            </a:r>
            <a:r>
              <a:rPr lang="en-US" altLang="ko-KR" dirty="0" err="1">
                <a:solidFill>
                  <a:srgbClr val="FFE100"/>
                </a:solidFill>
              </a:rPr>
              <a:t>global_mutex</a:t>
            </a:r>
            <a:r>
              <a:rPr lang="en-US" altLang="ko-KR" dirty="0" err="1"/>
              <a:t>.lock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T temp = x;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   </a:t>
            </a:r>
            <a:r>
              <a:rPr lang="en-US" altLang="ko-KR" dirty="0" err="1">
                <a:solidFill>
                  <a:srgbClr val="FFE100"/>
                </a:solidFill>
              </a:rPr>
              <a:t>global_mutex</a:t>
            </a:r>
            <a:r>
              <a:rPr lang="en-US" altLang="ko-KR" dirty="0" err="1"/>
              <a:t>.unlock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return temp;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9187" y="4452450"/>
            <a:ext cx="317349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atomic_store</a:t>
            </a:r>
            <a:r>
              <a:rPr lang="en-US" altLang="ko-KR" dirty="0"/>
              <a:t>(T &amp;</a:t>
            </a:r>
            <a:r>
              <a:rPr lang="en-US" altLang="ko-KR" dirty="0" err="1"/>
              <a:t>dst</a:t>
            </a:r>
            <a:r>
              <a:rPr lang="en-US" altLang="ko-KR" dirty="0"/>
              <a:t>, T &amp;</a:t>
            </a:r>
            <a:r>
              <a:rPr lang="en-US" altLang="ko-KR" dirty="0" err="1"/>
              <a:t>src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   </a:t>
            </a:r>
            <a:r>
              <a:rPr lang="en-US" altLang="ko-KR" dirty="0" err="1">
                <a:solidFill>
                  <a:srgbClr val="FFE100"/>
                </a:solidFill>
              </a:rPr>
              <a:t>global_mutex</a:t>
            </a:r>
            <a:r>
              <a:rPr lang="en-US" altLang="ko-KR" dirty="0" err="1"/>
              <a:t>.lock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dst</a:t>
            </a:r>
            <a:r>
              <a:rPr lang="en-US" altLang="ko-KR" dirty="0"/>
              <a:t> = </a:t>
            </a:r>
            <a:r>
              <a:rPr lang="en-US" altLang="ko-KR" dirty="0" err="1"/>
              <a:t>src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</a:t>
            </a:r>
            <a:r>
              <a:rPr lang="en-US" altLang="ko-KR" dirty="0" err="1">
                <a:solidFill>
                  <a:srgbClr val="FFE100"/>
                </a:solidFill>
              </a:rPr>
              <a:t>global_mutex</a:t>
            </a:r>
            <a:r>
              <a:rPr lang="en-US" altLang="ko-KR" dirty="0" err="1"/>
              <a:t>.unlock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F187F-7F16-453B-B22C-153450382A66}"/>
              </a:ext>
            </a:extLst>
          </p:cNvPr>
          <p:cNvSpPr txBox="1"/>
          <p:nvPr/>
        </p:nvSpPr>
        <p:spPr>
          <a:xfrm>
            <a:off x="3054491" y="3990784"/>
            <a:ext cx="2204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accent2"/>
                </a:solidFill>
              </a:rPr>
              <a:t>atomic_load(x) </a:t>
            </a:r>
            <a:endParaRPr lang="ko-KR" altLang="en-US" sz="240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417BE-5335-4547-91D1-7A0C95D5EC26}"/>
              </a:ext>
            </a:extLst>
          </p:cNvPr>
          <p:cNvSpPr txBox="1"/>
          <p:nvPr/>
        </p:nvSpPr>
        <p:spPr>
          <a:xfrm>
            <a:off x="6697434" y="3990784"/>
            <a:ext cx="25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accent2"/>
                </a:solidFill>
              </a:rPr>
              <a:t>atomic_store(x, y)</a:t>
            </a:r>
            <a:endParaRPr lang="en-US" altLang="ko-KR" sz="24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2A4C63-3DA1-4B26-8306-5FE2DAAC9CAA}"/>
              </a:ext>
            </a:extLst>
          </p:cNvPr>
          <p:cNvSpPr txBox="1"/>
          <p:nvPr/>
        </p:nvSpPr>
        <p:spPr>
          <a:xfrm>
            <a:off x="8626700" y="2895311"/>
            <a:ext cx="30964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/>
              <a:t>https://en.cppreference.com/w/cpp/memory/shared_ptr/atomic</a:t>
            </a:r>
            <a:endParaRPr lang="ko-KR" altLang="en-US" sz="80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28A70F-35E3-42CC-BD12-415A71AC573A}"/>
              </a:ext>
            </a:extLst>
          </p:cNvPr>
          <p:cNvCxnSpPr>
            <a:cxnSpLocks/>
          </p:cNvCxnSpPr>
          <p:nvPr/>
        </p:nvCxnSpPr>
        <p:spPr>
          <a:xfrm>
            <a:off x="5717135" y="1988284"/>
            <a:ext cx="2701663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B17D12-5E2D-43B3-9CD4-5E43B91B6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674" y="3099147"/>
            <a:ext cx="8795278" cy="61674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EDB604-4F31-486C-A1DB-90CBB5657176}"/>
              </a:ext>
            </a:extLst>
          </p:cNvPr>
          <p:cNvCxnSpPr>
            <a:cxnSpLocks/>
          </p:cNvCxnSpPr>
          <p:nvPr/>
        </p:nvCxnSpPr>
        <p:spPr>
          <a:xfrm>
            <a:off x="2927829" y="3673357"/>
            <a:ext cx="7326217" cy="0"/>
          </a:xfrm>
          <a:prstGeom prst="line">
            <a:avLst/>
          </a:prstGeom>
          <a:ln w="19050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276305D-5508-4993-9635-0623794903C1}"/>
              </a:ext>
            </a:extLst>
          </p:cNvPr>
          <p:cNvCxnSpPr>
            <a:cxnSpLocks/>
          </p:cNvCxnSpPr>
          <p:nvPr/>
        </p:nvCxnSpPr>
        <p:spPr>
          <a:xfrm>
            <a:off x="9224802" y="3670013"/>
            <a:ext cx="5082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9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  <a:ln>
            <a:noFill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/>
              <a:t>02 | </a:t>
            </a:r>
            <a:r>
              <a:rPr lang="ko-KR" altLang="en-US"/>
              <a:t>해결은 </a:t>
            </a:r>
            <a:r>
              <a:rPr lang="en-US" altLang="ko-KR"/>
              <a:t>Lock-Free</a:t>
            </a:r>
            <a:endParaRPr lang="ko-KR" altLang="en-US" dirty="0"/>
          </a:p>
        </p:txBody>
      </p:sp>
      <p:sp>
        <p:nvSpPr>
          <p:cNvPr id="41" name="내용 개체 틀 40">
            <a:extLst>
              <a:ext uri="{FF2B5EF4-FFF2-40B4-BE49-F238E27FC236}">
                <a16:creationId xmlns:a16="http://schemas.microsoft.com/office/drawing/2014/main" id="{98A097C6-6C17-4CED-B3F6-E2CBDC70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Lock-Free(Non-Blocking)</a:t>
            </a:r>
            <a:r>
              <a:rPr lang="ko-KR" altLang="en-US"/>
              <a:t>의 중요성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7985D9-215D-4754-9E15-472BFB0AE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39" y="4671955"/>
            <a:ext cx="9991725" cy="1819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B249C3-A42A-403C-9DC2-652BBF741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39" y="2185059"/>
            <a:ext cx="9953625" cy="1285875"/>
          </a:xfrm>
          <a:prstGeom prst="rect">
            <a:avLst/>
          </a:prstGeom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7AF85D5-34F2-4FE9-988A-FC7D2B9A223C}"/>
              </a:ext>
            </a:extLst>
          </p:cNvPr>
          <p:cNvSpPr/>
          <p:nvPr/>
        </p:nvSpPr>
        <p:spPr>
          <a:xfrm>
            <a:off x="3059072" y="2230642"/>
            <a:ext cx="1748775" cy="337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Blocking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962D830-D44D-47EC-8AD7-3674DF7E4C03}"/>
              </a:ext>
            </a:extLst>
          </p:cNvPr>
          <p:cNvSpPr/>
          <p:nvPr/>
        </p:nvSpPr>
        <p:spPr>
          <a:xfrm>
            <a:off x="3059072" y="4758344"/>
            <a:ext cx="1795806" cy="337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Non-Blocking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50531C5-1EEB-4AD7-9A22-F789E35EA95B}"/>
              </a:ext>
            </a:extLst>
          </p:cNvPr>
          <p:cNvCxnSpPr>
            <a:cxnSpLocks/>
          </p:cNvCxnSpPr>
          <p:nvPr/>
        </p:nvCxnSpPr>
        <p:spPr>
          <a:xfrm>
            <a:off x="1004273" y="3425613"/>
            <a:ext cx="17129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C85DBF8-B79A-4042-A4BB-BC358F63534A}"/>
              </a:ext>
            </a:extLst>
          </p:cNvPr>
          <p:cNvCxnSpPr>
            <a:cxnSpLocks/>
          </p:cNvCxnSpPr>
          <p:nvPr/>
        </p:nvCxnSpPr>
        <p:spPr>
          <a:xfrm>
            <a:off x="2202575" y="3205873"/>
            <a:ext cx="1009128" cy="0"/>
          </a:xfrm>
          <a:prstGeom prst="line">
            <a:avLst/>
          </a:prstGeom>
          <a:ln w="38100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DAA2FC9-FD0C-4173-9C4E-B57EB8D20A16}"/>
              </a:ext>
            </a:extLst>
          </p:cNvPr>
          <p:cNvCxnSpPr>
            <a:cxnSpLocks/>
          </p:cNvCxnSpPr>
          <p:nvPr/>
        </p:nvCxnSpPr>
        <p:spPr>
          <a:xfrm>
            <a:off x="2940595" y="6026286"/>
            <a:ext cx="499730" cy="0"/>
          </a:xfrm>
          <a:prstGeom prst="line">
            <a:avLst/>
          </a:prstGeom>
          <a:ln w="38100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28D2062-FB63-4A7A-BE73-7404F47E702C}"/>
              </a:ext>
            </a:extLst>
          </p:cNvPr>
          <p:cNvCxnSpPr>
            <a:cxnSpLocks/>
          </p:cNvCxnSpPr>
          <p:nvPr/>
        </p:nvCxnSpPr>
        <p:spPr>
          <a:xfrm>
            <a:off x="4983994" y="6235394"/>
            <a:ext cx="56377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5F5598B-57AB-4212-B215-54FFEADD2D78}"/>
              </a:ext>
            </a:extLst>
          </p:cNvPr>
          <p:cNvCxnSpPr>
            <a:cxnSpLocks/>
          </p:cNvCxnSpPr>
          <p:nvPr/>
        </p:nvCxnSpPr>
        <p:spPr>
          <a:xfrm>
            <a:off x="755834" y="6438065"/>
            <a:ext cx="30879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4967FB-3388-4395-83BF-2BDF8A7AB329}"/>
              </a:ext>
            </a:extLst>
          </p:cNvPr>
          <p:cNvSpPr/>
          <p:nvPr/>
        </p:nvSpPr>
        <p:spPr>
          <a:xfrm>
            <a:off x="721304" y="6026286"/>
            <a:ext cx="2180516" cy="2090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DF4FA9-C9C0-4153-852C-E96085671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925" y="1980661"/>
            <a:ext cx="6607870" cy="231655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9B6CD55-07F8-4550-B0DE-87F96FBA0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480" y="2187182"/>
            <a:ext cx="5534025" cy="1905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A05BA38-CCC6-4401-9A7C-6C142C8CC2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037" y="2742349"/>
            <a:ext cx="6677025" cy="1905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4620C7F-A7F0-4760-B7B5-9458F61CD8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3627" y="4170693"/>
            <a:ext cx="8248650" cy="23812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84BCFFD6-91D4-49CD-8725-9E16B64646C8}"/>
              </a:ext>
            </a:extLst>
          </p:cNvPr>
          <p:cNvSpPr txBox="1"/>
          <p:nvPr/>
        </p:nvSpPr>
        <p:spPr>
          <a:xfrm>
            <a:off x="8769774" y="4416120"/>
            <a:ext cx="34194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https://en.wikipedia.org/wiki/Lock_(computer_science)#Disadvantages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8ACB01-E4E4-4890-AFAF-549E84BCC6ED}"/>
              </a:ext>
            </a:extLst>
          </p:cNvPr>
          <p:cNvSpPr txBox="1"/>
          <p:nvPr/>
        </p:nvSpPr>
        <p:spPr>
          <a:xfrm>
            <a:off x="8109163" y="6478543"/>
            <a:ext cx="26955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https://en.wikipedia.org/wiki/Non-blocking_algorithm</a:t>
            </a:r>
          </a:p>
        </p:txBody>
      </p:sp>
    </p:spTree>
    <p:extLst>
      <p:ext uri="{BB962C8B-B14F-4D97-AF65-F5344CB8AC3E}">
        <p14:creationId xmlns:p14="http://schemas.microsoft.com/office/powerpoint/2010/main" val="4911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 | Lock-Free shared_ptr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FFE100"/>
                </a:solidFill>
              </a:rPr>
              <a:t>Lock-Free</a:t>
            </a:r>
            <a:r>
              <a:rPr lang="ko-KR" altLang="en-US">
                <a:solidFill>
                  <a:srgbClr val="FFE100"/>
                </a:solidFill>
              </a:rPr>
              <a:t> </a:t>
            </a:r>
            <a:r>
              <a:rPr lang="en-US" altLang="ko-KR">
                <a:solidFill>
                  <a:srgbClr val="FFE100"/>
                </a:solidFill>
              </a:rPr>
              <a:t>shared_ptr</a:t>
            </a:r>
            <a:r>
              <a:rPr lang="ko-KR" altLang="en-US"/>
              <a:t>을 이용하자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Lock-Free shared_ptr</a:t>
            </a:r>
            <a:r>
              <a:rPr lang="ko-KR" altLang="en-US"/>
              <a:t>는 어디에 있는가</a:t>
            </a:r>
            <a:r>
              <a:rPr lang="en-US" altLang="ko-KR"/>
              <a:t>?</a:t>
            </a:r>
          </a:p>
          <a:p>
            <a:pPr marL="0" indent="0">
              <a:buNone/>
            </a:pPr>
            <a:r>
              <a:rPr lang="en-US" altLang="ko-KR" sz="2000"/>
              <a:t> - C++20 </a:t>
            </a:r>
            <a:r>
              <a:rPr lang="ko-KR" altLang="en-US" sz="2000"/>
              <a:t>표준</a:t>
            </a:r>
            <a:r>
              <a:rPr lang="en-US" altLang="ko-KR" sz="2000"/>
              <a:t> : </a:t>
            </a:r>
            <a:r>
              <a:rPr lang="ko-KR" altLang="en-US" sz="2000">
                <a:solidFill>
                  <a:srgbClr val="FFE100"/>
                </a:solidFill>
              </a:rPr>
              <a:t>아직 컴파일러가 없음</a:t>
            </a:r>
            <a:endParaRPr lang="en-US" altLang="ko-KR" sz="2000">
              <a:solidFill>
                <a:srgbClr val="FFE100"/>
              </a:solidFill>
            </a:endParaRPr>
          </a:p>
          <a:p>
            <a:pPr marL="0" indent="0">
              <a:buNone/>
            </a:pPr>
            <a:r>
              <a:rPr lang="en-US" altLang="ko-KR" sz="2000"/>
              <a:t> - </a:t>
            </a:r>
            <a:r>
              <a:rPr lang="ko-KR" altLang="en-US" sz="2000"/>
              <a:t>구매 </a:t>
            </a:r>
            <a:r>
              <a:rPr lang="en-US" altLang="ko-KR" sz="2000"/>
              <a:t>: </a:t>
            </a:r>
            <a:r>
              <a:rPr lang="en-US" altLang="ko-KR" sz="1600">
                <a:solidFill>
                  <a:schemeClr val="tx1"/>
                </a:solidFill>
                <a:ea typeface="굴림" panose="020B0600000101010101" pitchFamily="50" charset="-127"/>
              </a:rPr>
              <a:t>https://www.justsoftwaresolutions.co.uk/</a:t>
            </a:r>
            <a:endParaRPr lang="ko-KR" altLang="en-US" sz="160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>
                <a:solidFill>
                  <a:schemeClr val="accent2"/>
                </a:solidFill>
              </a:rPr>
              <a:t>한번 만들어 보자</a:t>
            </a:r>
            <a:r>
              <a:rPr lang="en-US" altLang="ko-KR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A83106-9066-4FD0-A4E4-A5EA6D11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32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1525317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CONTENTS</a:t>
            </a:r>
            <a:endParaRPr lang="ko-KR" altLang="en-US" sz="2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2132551"/>
            <a:ext cx="30296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발표자 소개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동기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/>
              <a:t>구현</a:t>
            </a:r>
            <a:endParaRPr lang="en-US" altLang="ko-KR" sz="3200" b="1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성능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결론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5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/>
          <a:lstStyle/>
          <a:p>
            <a:r>
              <a:rPr lang="en-US" altLang="ko-KR"/>
              <a:t>03 | </a:t>
            </a:r>
            <a:r>
              <a:rPr lang="ko-KR" altLang="en-US"/>
              <a:t>구조</a:t>
            </a:r>
            <a:endParaRPr lang="ko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269DD0DE-C6C0-4B90-838C-644DD7FB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FFE100"/>
                </a:solidFill>
              </a:rPr>
              <a:t>Lock-Free</a:t>
            </a:r>
            <a:r>
              <a:rPr lang="en-US" altLang="ko-KR"/>
              <a:t> </a:t>
            </a:r>
            <a:r>
              <a:rPr lang="en-US" altLang="ko-KR">
                <a:solidFill>
                  <a:srgbClr val="FFE100"/>
                </a:solidFill>
              </a:rPr>
              <a:t>shared_ptr &amp;</a:t>
            </a:r>
            <a:r>
              <a:rPr lang="ko-KR" altLang="en-US">
                <a:solidFill>
                  <a:srgbClr val="FFE100"/>
                </a:solidFill>
              </a:rPr>
              <a:t> </a:t>
            </a:r>
            <a:r>
              <a:rPr lang="en-US" altLang="ko-KR">
                <a:solidFill>
                  <a:srgbClr val="FFE100"/>
                </a:solidFill>
              </a:rPr>
              <a:t>weak_ptr </a:t>
            </a:r>
            <a:r>
              <a:rPr lang="en-US" altLang="ko-KR">
                <a:solidFill>
                  <a:schemeClr val="accent2"/>
                </a:solidFill>
              </a:rPr>
              <a:t>(LFSP &amp; LFWP)</a:t>
            </a:r>
          </a:p>
          <a:p>
            <a:pPr marL="0" indent="0">
              <a:buNone/>
            </a:pPr>
            <a:r>
              <a:rPr lang="en-US" altLang="ko-KR" sz="2000"/>
              <a:t> - </a:t>
            </a:r>
            <a:r>
              <a:rPr lang="ko-KR" altLang="en-US" sz="2000"/>
              <a:t>기존의 데이터 경쟁 </a:t>
            </a:r>
            <a:r>
              <a:rPr lang="en-US" altLang="ko-KR" sz="2000"/>
              <a:t>: </a:t>
            </a:r>
            <a:r>
              <a:rPr lang="ko-KR" altLang="en-US" sz="2000">
                <a:solidFill>
                  <a:srgbClr val="FFE100"/>
                </a:solidFill>
              </a:rPr>
              <a:t>두 포인터</a:t>
            </a:r>
            <a:r>
              <a:rPr lang="en-US" altLang="ko-KR" sz="2000"/>
              <a:t>(ctr, ptr)</a:t>
            </a:r>
            <a:r>
              <a:rPr lang="ko-KR" altLang="en-US" sz="2000"/>
              <a:t>가</a:t>
            </a:r>
            <a:r>
              <a:rPr lang="en-US" altLang="ko-KR" sz="2000"/>
              <a:t> </a:t>
            </a:r>
            <a:r>
              <a:rPr lang="ko-KR" altLang="en-US" sz="2000"/>
              <a:t>동시에 수정될 때 발생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- </a:t>
            </a:r>
            <a:r>
              <a:rPr lang="ko-KR" altLang="en-US" sz="2000"/>
              <a:t>해결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ko-KR" altLang="en-US" sz="2000">
                <a:solidFill>
                  <a:schemeClr val="accent2"/>
                </a:solidFill>
              </a:rPr>
              <a:t>한 개의 포인터</a:t>
            </a:r>
            <a:r>
              <a:rPr lang="en-US" altLang="ko-KR" sz="2000"/>
              <a:t>(ctr)</a:t>
            </a:r>
            <a:r>
              <a:rPr lang="ko-KR" altLang="en-US" sz="2000"/>
              <a:t>만 가짐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en-US" altLang="ko-KR" sz="2000"/>
              <a:t> - Lock-Free control_block(LFCB)</a:t>
            </a:r>
            <a:r>
              <a:rPr lang="ko-KR" altLang="en-US" sz="2000"/>
              <a:t>를 통해서만 원본 객체에 접근</a:t>
            </a:r>
            <a:endParaRPr lang="en-US" altLang="ko-KR" sz="2000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7BED73-D2D1-4D3B-99A7-AC2F9F5B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8008287-6799-4B5A-8283-1340B26624AC}"/>
              </a:ext>
            </a:extLst>
          </p:cNvPr>
          <p:cNvSpPr/>
          <p:nvPr/>
        </p:nvSpPr>
        <p:spPr>
          <a:xfrm>
            <a:off x="1313391" y="3915579"/>
            <a:ext cx="3974823" cy="17189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rgbClr val="FFE100"/>
                </a:solidFill>
              </a:rPr>
              <a:t>C++11 </a:t>
            </a:r>
            <a:r>
              <a:rPr lang="en-US" altLang="ko-KR">
                <a:solidFill>
                  <a:schemeClr val="tx1"/>
                </a:solidFill>
              </a:rPr>
              <a:t>shared_ptr &amp; weak_ptr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98B7B6-6CF4-49E8-8DB0-E01319251264}"/>
              </a:ext>
            </a:extLst>
          </p:cNvPr>
          <p:cNvSpPr/>
          <p:nvPr/>
        </p:nvSpPr>
        <p:spPr>
          <a:xfrm>
            <a:off x="6840517" y="3915579"/>
            <a:ext cx="3948256" cy="17189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rgbClr val="FFE100"/>
                </a:solidFill>
              </a:rPr>
              <a:t>Lock-Free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shared_ptr</a:t>
            </a:r>
            <a:r>
              <a:rPr lang="en-US" altLang="ko-KR" dirty="0">
                <a:solidFill>
                  <a:schemeClr val="tx1"/>
                </a:solidFill>
              </a:rPr>
              <a:t> &amp; </a:t>
            </a:r>
            <a:r>
              <a:rPr lang="en-US" altLang="ko-KR" dirty="0" err="1">
                <a:solidFill>
                  <a:schemeClr val="tx1"/>
                </a:solidFill>
              </a:rPr>
              <a:t>weak_ptr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오른쪽 화살표 1">
            <a:extLst>
              <a:ext uri="{FF2B5EF4-FFF2-40B4-BE49-F238E27FC236}">
                <a16:creationId xmlns:a16="http://schemas.microsoft.com/office/drawing/2014/main" id="{78310D02-EC00-4ADF-BEDC-B731E14D2613}"/>
              </a:ext>
            </a:extLst>
          </p:cNvPr>
          <p:cNvSpPr/>
          <p:nvPr/>
        </p:nvSpPr>
        <p:spPr>
          <a:xfrm>
            <a:off x="5557359" y="4493212"/>
            <a:ext cx="964276" cy="606829"/>
          </a:xfrm>
          <a:prstGeom prst="rightArrow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E100"/>
              </a:solidFill>
            </a:endParaRPr>
          </a:p>
        </p:txBody>
      </p:sp>
      <p:pic>
        <p:nvPicPr>
          <p:cNvPr id="14" name="그림 18">
            <a:extLst>
              <a:ext uri="{FF2B5EF4-FFF2-40B4-BE49-F238E27FC236}">
                <a16:creationId xmlns:a16="http://schemas.microsoft.com/office/drawing/2014/main" id="{42A406CA-1324-4DFE-83B8-6FF7422446D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60694" y="3958749"/>
            <a:ext cx="3877783" cy="1675756"/>
          </a:xfrm>
          <a:prstGeom prst="rect">
            <a:avLst/>
          </a:prstGeom>
        </p:spPr>
      </p:pic>
      <p:pic>
        <p:nvPicPr>
          <p:cNvPr id="15" name="그림 64">
            <a:extLst>
              <a:ext uri="{FF2B5EF4-FFF2-40B4-BE49-F238E27FC236}">
                <a16:creationId xmlns:a16="http://schemas.microsoft.com/office/drawing/2014/main" id="{CAF96F2C-192B-474A-B604-4E422EE7C6D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861783" y="3949763"/>
            <a:ext cx="3906607" cy="16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/>
          <a:lstStyle/>
          <a:p>
            <a:r>
              <a:rPr lang="en-US" altLang="ko-KR"/>
              <a:t>03 | Recycle Linked List (RLL)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7174F4A-4A83-4690-9696-676D88553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FFE100"/>
                </a:solidFill>
              </a:rPr>
              <a:t>Recycle Linked List </a:t>
            </a:r>
            <a:r>
              <a:rPr lang="en-US" altLang="ko-KR" sz="2000">
                <a:solidFill>
                  <a:schemeClr val="accent2"/>
                </a:solidFill>
              </a:rPr>
              <a:t>(LFCB</a:t>
            </a:r>
            <a:r>
              <a:rPr lang="ko-KR" altLang="en-US" sz="2000">
                <a:solidFill>
                  <a:schemeClr val="accent2"/>
                </a:solidFill>
              </a:rPr>
              <a:t> 재사용을 위한 </a:t>
            </a:r>
            <a:r>
              <a:rPr lang="en-US" altLang="ko-KR" sz="2000">
                <a:solidFill>
                  <a:schemeClr val="accent2"/>
                </a:solidFill>
              </a:rPr>
              <a:t>Lock-Free</a:t>
            </a:r>
            <a:r>
              <a:rPr lang="ko-KR" altLang="en-US" sz="2000">
                <a:solidFill>
                  <a:schemeClr val="accent2"/>
                </a:solidFill>
              </a:rPr>
              <a:t> 연결리스트</a:t>
            </a:r>
            <a:r>
              <a:rPr lang="en-US" altLang="ko-KR" sz="200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000"/>
              <a:t> - </a:t>
            </a:r>
            <a:r>
              <a:rPr lang="en-US" altLang="ko-KR" sz="20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Regist() </a:t>
            </a:r>
            <a:r>
              <a:rPr lang="en-US" altLang="ko-KR" sz="20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0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재사용할 </a:t>
            </a:r>
            <a:r>
              <a:rPr lang="en-US" altLang="ko-KR" sz="20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20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20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등록</a:t>
            </a:r>
            <a:endParaRPr lang="en-US" altLang="ko-KR" sz="2000" kern="100">
              <a:solidFill>
                <a:srgbClr val="FFE100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/>
              <a:t> - </a:t>
            </a:r>
            <a:r>
              <a:rPr lang="en-US" altLang="ko-KR" sz="20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Alloc() </a:t>
            </a:r>
            <a:r>
              <a:rPr lang="en-US" altLang="ko-KR" sz="20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0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새로운 </a:t>
            </a:r>
            <a:r>
              <a:rPr lang="en-US" altLang="ko-KR" sz="20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20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필요할 때</a:t>
            </a:r>
            <a:r>
              <a:rPr lang="en-US" altLang="ko-KR" sz="20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20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등록해둔 </a:t>
            </a:r>
            <a:r>
              <a:rPr lang="en-US" altLang="ko-KR" sz="20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20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20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재사용</a:t>
            </a:r>
            <a:endParaRPr lang="en-US" altLang="ko-KR" sz="2000" kern="100">
              <a:solidFill>
                <a:srgbClr val="FFE100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/>
              <a:t> - </a:t>
            </a:r>
            <a:r>
              <a:rPr lang="ko-KR" altLang="en-US" sz="2000">
                <a:solidFill>
                  <a:schemeClr val="accent2"/>
                </a:solidFill>
              </a:rPr>
              <a:t>노드 재사용</a:t>
            </a:r>
            <a:r>
              <a:rPr lang="ko-KR" altLang="en-US" sz="2000"/>
              <a:t> </a:t>
            </a:r>
            <a:r>
              <a:rPr lang="en-US" altLang="ko-KR" sz="2000"/>
              <a:t>: </a:t>
            </a:r>
            <a:r>
              <a:rPr lang="ko-KR" altLang="en-US" sz="2000"/>
              <a:t>내부적으로 발생할 수 있는 </a:t>
            </a:r>
            <a:r>
              <a:rPr lang="ko-KR" altLang="en-US" sz="2000">
                <a:solidFill>
                  <a:srgbClr val="FFE100"/>
                </a:solidFill>
              </a:rPr>
              <a:t>메모리 릭 문제</a:t>
            </a:r>
            <a:r>
              <a:rPr lang="ko-KR" altLang="en-US" sz="2000"/>
              <a:t>를 해결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- </a:t>
            </a:r>
            <a:r>
              <a:rPr lang="ko-KR" altLang="en-US" sz="2000"/>
              <a:t>사용자가 직접 </a:t>
            </a:r>
            <a:r>
              <a:rPr lang="ko-KR" altLang="en-US" sz="2000">
                <a:solidFill>
                  <a:srgbClr val="FFE100"/>
                </a:solidFill>
              </a:rPr>
              <a:t>이용하지 않음</a:t>
            </a:r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7BED73-D2D1-4D3B-99A7-AC2F9F5B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  <a:ln>
            <a:noFill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429B20B6-3FAF-4946-B5F2-A61D1DAA2A83}"/>
              </a:ext>
            </a:extLst>
          </p:cNvPr>
          <p:cNvGrpSpPr/>
          <p:nvPr/>
        </p:nvGrpSpPr>
        <p:grpSpPr>
          <a:xfrm>
            <a:off x="3665882" y="3779492"/>
            <a:ext cx="4860235" cy="2703444"/>
            <a:chOff x="3290644" y="1075023"/>
            <a:chExt cx="4860235" cy="2703444"/>
          </a:xfrm>
          <a:solidFill>
            <a:schemeClr val="tx1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B7763AE-F8D3-4D75-AB4E-389A3182C08F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87B9135-6D86-4F57-A225-22DE8037B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  <a:grpFill/>
          </p:spPr>
        </p:pic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25F5E9A-660B-422C-857D-7AE4AB20C541}"/>
              </a:ext>
            </a:extLst>
          </p:cNvPr>
          <p:cNvCxnSpPr>
            <a:cxnSpLocks/>
          </p:cNvCxnSpPr>
          <p:nvPr/>
        </p:nvCxnSpPr>
        <p:spPr>
          <a:xfrm>
            <a:off x="1129439" y="3593802"/>
            <a:ext cx="3474460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100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/>
          <a:lstStyle/>
          <a:p>
            <a:r>
              <a:rPr lang="en-US" altLang="ko-KR"/>
              <a:t>03 | </a:t>
            </a:r>
            <a:r>
              <a:rPr lang="ko-KR" altLang="en-US"/>
              <a:t>핵심 알고리즘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7BED73-D2D1-4D3B-99A7-AC2F9F5B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  <a:ln>
            <a:noFill/>
          </a:ln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4B853-6094-4693-B52D-E41A9078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add_shared_copy()</a:t>
            </a:r>
            <a:endParaRPr lang="en-US" altLang="ko-KR" sz="1800" kern="100">
              <a:solidFill>
                <a:srgbClr val="FFE100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18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여러 쓰레드에서 동시에 포인터를 복사하거나 삭제할 때 </a:t>
            </a:r>
            <a:r>
              <a:rPr lang="ko-KR" altLang="en-US" sz="18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문제없이 동작</a:t>
            </a:r>
            <a:endParaRPr lang="en-US" altLang="ko-KR" sz="2000" kern="100">
              <a:solidFill>
                <a:srgbClr val="FFE100"/>
              </a:solidFill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add_use_count()</a:t>
            </a:r>
            <a:endParaRPr lang="en-US" altLang="ko-KR" sz="1800" kern="100"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1800" kern="100">
                <a:ea typeface="맑은 고딕" panose="020B0503020000020004" pitchFamily="50" charset="-127"/>
                <a:cs typeface="Times New Roman" panose="02020603050405020304" pitchFamily="18" charset="0"/>
              </a:rPr>
              <a:t>사용이 끝난 </a:t>
            </a:r>
            <a:r>
              <a:rPr lang="en-US" altLang="ko-KR" sz="1800" kern="100">
                <a:ea typeface="맑은 고딕" panose="020B0503020000020004" pitchFamily="50" charset="-127"/>
                <a:cs typeface="Times New Roman" panose="02020603050405020304" pitchFamily="18" charset="0"/>
              </a:rPr>
              <a:t>LFCB</a:t>
            </a:r>
            <a:r>
              <a:rPr lang="ko-KR" altLang="en-US" sz="18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18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절대로 이용하지 않음</a:t>
            </a:r>
            <a:endParaRPr lang="en-US" altLang="ko-KR" sz="1800" kern="100">
              <a:solidFill>
                <a:srgbClr val="FFE100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kern="100">
                <a:solidFill>
                  <a:schemeClr val="accent2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release() &amp; destroy()</a:t>
            </a:r>
          </a:p>
          <a:p>
            <a:pPr marL="0" indent="0">
              <a:buNone/>
            </a:pPr>
            <a:r>
              <a:rPr lang="en-US" altLang="ko-KR" sz="18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- RLL</a:t>
            </a:r>
            <a:r>
              <a:rPr lang="ko-KR" altLang="en-US" sz="1800" kern="100">
                <a:ea typeface="맑은 고딕" panose="020B0503020000020004" pitchFamily="50" charset="-127"/>
                <a:cs typeface="Times New Roman" panose="02020603050405020304" pitchFamily="18" charset="0"/>
              </a:rPr>
              <a:t>을 이용해 </a:t>
            </a:r>
            <a:r>
              <a:rPr lang="en-US" altLang="ko-KR" sz="18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LFCB </a:t>
            </a:r>
            <a:r>
              <a:rPr lang="ko-KR" altLang="en-US" sz="18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재사용</a:t>
            </a:r>
            <a:endParaRPr lang="en-US" altLang="ko-KR" sz="1800" kern="100">
              <a:solidFill>
                <a:srgbClr val="FFE100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ko-KR" altLang="en-US" sz="1800"/>
          </a:p>
        </p:txBody>
      </p:sp>
      <p:graphicFrame>
        <p:nvGraphicFramePr>
          <p:cNvPr id="104" name="표 3">
            <a:extLst>
              <a:ext uri="{FF2B5EF4-FFF2-40B4-BE49-F238E27FC236}">
                <a16:creationId xmlns:a16="http://schemas.microsoft.com/office/drawing/2014/main" id="{22430904-A51A-4716-8D53-370A57887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26996"/>
              </p:ext>
            </p:extLst>
          </p:nvPr>
        </p:nvGraphicFramePr>
        <p:xfrm>
          <a:off x="4436986" y="4825012"/>
          <a:ext cx="4343401" cy="1483360"/>
        </p:xfrm>
        <a:graphic>
          <a:graphicData uri="http://schemas.openxmlformats.org/drawingml/2006/table">
            <a:tbl>
              <a:tblPr firstRow="1" bandRow="1"/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0">
                          <a:solidFill>
                            <a:schemeClr val="bg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0">
                          <a:solidFill>
                            <a:schemeClr val="bg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0">
                          <a:solidFill>
                            <a:schemeClr val="bg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105" name="표 8">
            <a:extLst>
              <a:ext uri="{FF2B5EF4-FFF2-40B4-BE49-F238E27FC236}">
                <a16:creationId xmlns:a16="http://schemas.microsoft.com/office/drawing/2014/main" id="{7D8DD11E-2B06-4404-9402-BF66353AD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74457"/>
              </p:ext>
            </p:extLst>
          </p:nvPr>
        </p:nvGraphicFramePr>
        <p:xfrm>
          <a:off x="5808050" y="3931609"/>
          <a:ext cx="1541382" cy="741680"/>
        </p:xfrm>
        <a:graphic>
          <a:graphicData uri="http://schemas.openxmlformats.org/drawingml/2006/table">
            <a:tbl>
              <a:tblPr firstRow="1" bandRow="1"/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>
                          <a:solidFill>
                            <a:schemeClr val="bg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8D1A23E-7765-4DB2-9E64-BDD4F1BBC600}"/>
              </a:ext>
            </a:extLst>
          </p:cNvPr>
          <p:cNvSpPr/>
          <p:nvPr/>
        </p:nvSpPr>
        <p:spPr>
          <a:xfrm>
            <a:off x="747240" y="4084047"/>
            <a:ext cx="3445659" cy="249800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E5DB143-7979-4149-A2DE-67757A2FE2CA}"/>
              </a:ext>
            </a:extLst>
          </p:cNvPr>
          <p:cNvCxnSpPr>
            <a:cxnSpLocks/>
          </p:cNvCxnSpPr>
          <p:nvPr/>
        </p:nvCxnSpPr>
        <p:spPr>
          <a:xfrm flipV="1">
            <a:off x="2028997" y="4149932"/>
            <a:ext cx="3779053" cy="523357"/>
          </a:xfrm>
          <a:prstGeom prst="straightConnector1">
            <a:avLst/>
          </a:prstGeom>
          <a:noFill/>
          <a:ln w="19050" cap="flat" cmpd="sng" algn="ctr">
            <a:solidFill>
              <a:srgbClr val="70AD47">
                <a:lumMod val="60000"/>
                <a:lumOff val="4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1EDBCB-47F4-497D-963D-9CFB9A834EB0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2420927" y="5187797"/>
            <a:ext cx="2026817" cy="417074"/>
          </a:xfrm>
          <a:prstGeom prst="straightConnector1">
            <a:avLst/>
          </a:prstGeom>
          <a:noFill/>
          <a:ln w="1905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29695FC-DF38-4B4D-BD35-5F6130644179}"/>
              </a:ext>
            </a:extLst>
          </p:cNvPr>
          <p:cNvSpPr/>
          <p:nvPr/>
        </p:nvSpPr>
        <p:spPr>
          <a:xfrm>
            <a:off x="1243404" y="5143201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143555D-A2DA-4219-9E1F-48DC79D13180}"/>
              </a:ext>
            </a:extLst>
          </p:cNvPr>
          <p:cNvSpPr/>
          <p:nvPr/>
        </p:nvSpPr>
        <p:spPr>
          <a:xfrm>
            <a:off x="1243404" y="5335475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A19A731-29D5-49E5-B4D6-8E1FA7C5A6DC}"/>
              </a:ext>
            </a:extLst>
          </p:cNvPr>
          <p:cNvSpPr/>
          <p:nvPr/>
        </p:nvSpPr>
        <p:spPr>
          <a:xfrm>
            <a:off x="1365769" y="5515354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9C0045A-DB30-4CBD-9B71-A7C2FC750165}"/>
              </a:ext>
            </a:extLst>
          </p:cNvPr>
          <p:cNvSpPr/>
          <p:nvPr/>
        </p:nvSpPr>
        <p:spPr>
          <a:xfrm>
            <a:off x="2028997" y="5512272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30475FA-03B0-4575-93E8-13A699ED663D}"/>
              </a:ext>
            </a:extLst>
          </p:cNvPr>
          <p:cNvSpPr/>
          <p:nvPr/>
        </p:nvSpPr>
        <p:spPr>
          <a:xfrm>
            <a:off x="1196285" y="4611173"/>
            <a:ext cx="417918" cy="174978"/>
          </a:xfrm>
          <a:prstGeom prst="rect">
            <a:avLst/>
          </a:prstGeom>
          <a:solidFill>
            <a:srgbClr val="70AD47">
              <a:lumMod val="20000"/>
              <a:lumOff val="80000"/>
              <a:alpha val="7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A15B74-FC01-4748-A7C2-39939F77744B}"/>
              </a:ext>
            </a:extLst>
          </p:cNvPr>
          <p:cNvGrpSpPr/>
          <p:nvPr/>
        </p:nvGrpSpPr>
        <p:grpSpPr>
          <a:xfrm>
            <a:off x="828489" y="4173899"/>
            <a:ext cx="3445660" cy="2308324"/>
            <a:chOff x="1913860" y="542261"/>
            <a:chExt cx="4465439" cy="341665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653ACDB-2AFD-40C8-82F0-5F65DB19AD22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12700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method </a:t>
              </a: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add_shared_copy() </a:t>
              </a: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: control_block*</a:t>
              </a:r>
            </a:p>
            <a:p>
              <a:pPr marL="0" marR="0" lvl="0" indent="12700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while :</a:t>
              </a:r>
            </a:p>
            <a:p>
              <a:pPr marL="0" marR="0" lvl="0" indent="12700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   pred = ctr</a:t>
              </a:r>
            </a:p>
            <a:p>
              <a:pPr marL="0" marR="0" lvl="0" indent="12700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   if pred is nullptr :</a:t>
              </a:r>
            </a:p>
            <a:p>
              <a:pPr marL="0" marR="0" lvl="0" indent="12700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        ret nullptr</a:t>
              </a:r>
            </a:p>
            <a:p>
              <a:pPr marL="0" marR="0" lvl="0" indent="12700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   ret_ctr = pred→add_use_count()</a:t>
              </a:r>
            </a:p>
            <a:p>
              <a:pPr marL="0" marR="0" lvl="0" indent="12700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   curr = ctr</a:t>
              </a:r>
            </a:p>
            <a:p>
              <a:pPr marL="0" marR="0" lvl="0" indent="12700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   if ret_ctr is curr :</a:t>
              </a:r>
            </a:p>
            <a:p>
              <a:pPr marL="0" marR="0" lvl="0" indent="12700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       return ret_ctr</a:t>
              </a:r>
            </a:p>
            <a:p>
              <a:pPr marL="0" marR="0" lvl="0" indent="12700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   else :</a:t>
              </a:r>
            </a:p>
            <a:p>
              <a:pPr marL="0" marR="0" lvl="0" indent="12700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       if ret_ctr is not nullptr :</a:t>
              </a:r>
            </a:p>
            <a:p>
              <a:pPr marL="0" marR="0" lvl="0" indent="12700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           pred→release()</a:t>
              </a: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D8A5626E-023A-4A1D-9264-DAE7BC4BB550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57135A3-3DE9-4BE3-945E-55F5D4FC8419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6032C75-9A21-409B-8166-73C43D5CE4E8}"/>
              </a:ext>
            </a:extLst>
          </p:cNvPr>
          <p:cNvSpPr/>
          <p:nvPr/>
        </p:nvSpPr>
        <p:spPr>
          <a:xfrm>
            <a:off x="1247932" y="5501514"/>
            <a:ext cx="1172995" cy="206714"/>
          </a:xfrm>
          <a:prstGeom prst="rect">
            <a:avLst/>
          </a:prstGeom>
          <a:noFill/>
          <a:ln w="28575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376CB3E2-9149-4B56-B727-0E93A39FF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3465" y="3348856"/>
            <a:ext cx="2419271" cy="331660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7018BF7-A305-4C00-84F4-081C48AB3517}"/>
              </a:ext>
            </a:extLst>
          </p:cNvPr>
          <p:cNvSpPr txBox="1"/>
          <p:nvPr/>
        </p:nvSpPr>
        <p:spPr>
          <a:xfrm>
            <a:off x="4631781" y="6312211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모든 경우에 대한 </a:t>
            </a: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동작 검증 테이블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F2F3283-C2B3-4B3B-BA5A-56F6971DD50D}"/>
              </a:ext>
            </a:extLst>
          </p:cNvPr>
          <p:cNvCxnSpPr>
            <a:cxnSpLocks/>
          </p:cNvCxnSpPr>
          <p:nvPr/>
        </p:nvCxnSpPr>
        <p:spPr>
          <a:xfrm>
            <a:off x="1182604" y="3093291"/>
            <a:ext cx="4438550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1525317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CONTENTS</a:t>
            </a:r>
            <a:endParaRPr lang="ko-KR" altLang="en-US" sz="2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2132551"/>
            <a:ext cx="302963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발표자 소개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동기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구현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성능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결론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07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1525317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CONTENTS</a:t>
            </a:r>
            <a:endParaRPr lang="ko-KR" altLang="en-US" sz="2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2132551"/>
            <a:ext cx="30296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발표자 소개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동기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구현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/>
              <a:t>성능</a:t>
            </a:r>
            <a:endParaRPr lang="en-US" altLang="ko-KR" sz="3200" b="1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결론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0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/>
          <a:lstStyle/>
          <a:p>
            <a:r>
              <a:rPr lang="en-US" altLang="ko-KR"/>
              <a:t>04 | </a:t>
            </a:r>
            <a:r>
              <a:rPr lang="ko-KR" altLang="en-US"/>
              <a:t>성능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917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게으른 동기화 연결리스트 </a:t>
            </a:r>
            <a:r>
              <a:rPr lang="en-US" altLang="ko-KR" sz="24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(ZSL : laZy Synchronization linked List)</a:t>
            </a:r>
          </a:p>
          <a:p>
            <a:pPr marL="0" indent="0">
              <a:buNone/>
            </a:pPr>
            <a:r>
              <a:rPr lang="en-US" altLang="ko-KR" sz="20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sz="2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Maurice</a:t>
            </a:r>
            <a:r>
              <a:rPr lang="ko-KR" altLang="en-US" sz="2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Herlihy, Nir Shavit,</a:t>
            </a:r>
            <a:r>
              <a:rPr lang="ko-KR" altLang="en-US" sz="2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“The Art of Multiprocessor Programming”</a:t>
            </a:r>
          </a:p>
          <a:p>
            <a:pPr marL="0" indent="0">
              <a:buNone/>
            </a:pPr>
            <a:r>
              <a:rPr lang="en-US" altLang="ko-KR" sz="2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sz="2000" kern="100">
                <a:solidFill>
                  <a:schemeClr val="accent2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r>
              <a:rPr lang="en-US" altLang="ko-KR" sz="2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20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C++11 shared_ptr</a:t>
            </a:r>
            <a:r>
              <a:rPr lang="ko-KR" altLang="en-US" sz="2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20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atomic </a:t>
            </a:r>
            <a:r>
              <a:rPr lang="ko-KR" altLang="en-US" sz="20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r>
              <a:rPr lang="ko-KR" altLang="en-US" sz="2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를 이용한 </a:t>
            </a:r>
            <a:r>
              <a:rPr lang="en-US" altLang="ko-KR" sz="2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ZSL</a:t>
            </a:r>
          </a:p>
          <a:p>
            <a:pPr marL="0" indent="0">
              <a:buNone/>
            </a:pPr>
            <a:r>
              <a:rPr lang="en-US" altLang="ko-KR" sz="2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sz="2000" kern="100">
                <a:solidFill>
                  <a:schemeClr val="accent2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r>
              <a:rPr lang="en-US" altLang="ko-KR" sz="2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20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Lock-Free</a:t>
            </a:r>
            <a:r>
              <a:rPr lang="ko-KR" altLang="en-US" sz="20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>
                <a:solidFill>
                  <a:srgbClr val="FFE1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shared_ptr</a:t>
            </a:r>
            <a:r>
              <a:rPr lang="ko-KR" altLang="en-US" sz="2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을 이용한 </a:t>
            </a:r>
            <a:r>
              <a:rPr lang="en-US" altLang="ko-KR" sz="2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ZSL</a:t>
            </a:r>
          </a:p>
          <a:p>
            <a:pPr marL="0" indent="0">
              <a:buNone/>
            </a:pPr>
            <a:endParaRPr lang="en-US" altLang="ko-KR" sz="20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66B424-7D46-4688-AFBF-CDFA1439E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4954451"/>
            <a:ext cx="4991100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5B03C85-2292-4D23-A216-8BD66D698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49" y="4935401"/>
            <a:ext cx="4972050" cy="1000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C318184-DC55-426C-8028-42870D27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175" y="4344278"/>
            <a:ext cx="3286125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B0080EF-FFDF-4BBF-BAD3-0EC06D7E0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8524" y="4338178"/>
            <a:ext cx="323850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2A55A92-A249-409F-B31E-C69C9601E926}"/>
              </a:ext>
            </a:extLst>
          </p:cNvPr>
          <p:cNvSpPr txBox="1"/>
          <p:nvPr/>
        </p:nvSpPr>
        <p:spPr>
          <a:xfrm>
            <a:off x="2265289" y="3753905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489AD5-7ACD-44D9-BB64-D837C39F6B15}"/>
              </a:ext>
            </a:extLst>
          </p:cNvPr>
          <p:cNvSpPr txBox="1"/>
          <p:nvPr/>
        </p:nvSpPr>
        <p:spPr>
          <a:xfrm>
            <a:off x="7708825" y="3753905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62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/>
          <a:lstStyle/>
          <a:p>
            <a:r>
              <a:rPr lang="en-US" altLang="ko-KR"/>
              <a:t>04 | </a:t>
            </a:r>
            <a:r>
              <a:rPr lang="ko-KR" altLang="en-US"/>
              <a:t>구현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F4AE15-8092-42AB-B4BE-00E0D5E78A14}"/>
              </a:ext>
            </a:extLst>
          </p:cNvPr>
          <p:cNvSpPr txBox="1"/>
          <p:nvPr/>
        </p:nvSpPr>
        <p:spPr>
          <a:xfrm>
            <a:off x="297997" y="1885158"/>
            <a:ext cx="270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03BEB9-C1C0-4600-8C28-50259B7D1BE4}"/>
              </a:ext>
            </a:extLst>
          </p:cNvPr>
          <p:cNvSpPr txBox="1"/>
          <p:nvPr/>
        </p:nvSpPr>
        <p:spPr>
          <a:xfrm>
            <a:off x="6251402" y="1885158"/>
            <a:ext cx="269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663F2E5-D31C-454F-BFDB-A1326C515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7" y="2734031"/>
            <a:ext cx="5667375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0FC8059-591C-4C87-8F9D-223FC52B7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403" y="2729268"/>
            <a:ext cx="5648325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44F365-4A08-4246-933A-F94802CC8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984" y="1557088"/>
            <a:ext cx="285750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6801BC1-9D82-4BE1-8699-8D9073F65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562" y="3983418"/>
            <a:ext cx="4352925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B16ED2B-B06A-4BD7-95DB-3E9DF2E76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395" y="3983418"/>
            <a:ext cx="226695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FAA2ED7-80BF-4767-8BDB-86516A3540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3971" y="1427953"/>
            <a:ext cx="2886075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3B0F98A-07D3-4285-9F6F-ACC88803C8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9398" y="5000611"/>
            <a:ext cx="2295525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F12D5BC-B27E-4659-AE23-98AE1CDD44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6727" y="4991086"/>
            <a:ext cx="3133725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601539F-A6B6-4AC1-8BEF-20790C289AB4}"/>
              </a:ext>
            </a:extLst>
          </p:cNvPr>
          <p:cNvCxnSpPr>
            <a:cxnSpLocks/>
          </p:cNvCxnSpPr>
          <p:nvPr/>
        </p:nvCxnSpPr>
        <p:spPr>
          <a:xfrm flipH="1">
            <a:off x="1123937" y="2890025"/>
            <a:ext cx="1880034" cy="232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F45D3D9-8B71-4C8A-A56E-D3A5FCA1A61E}"/>
              </a:ext>
            </a:extLst>
          </p:cNvPr>
          <p:cNvCxnSpPr>
            <a:cxnSpLocks/>
          </p:cNvCxnSpPr>
          <p:nvPr/>
        </p:nvCxnSpPr>
        <p:spPr>
          <a:xfrm flipH="1">
            <a:off x="2173961" y="3137473"/>
            <a:ext cx="952803" cy="1149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0F108AF-AC7A-4AA4-85CA-6926CBFCD614}"/>
              </a:ext>
            </a:extLst>
          </p:cNvPr>
          <p:cNvCxnSpPr>
            <a:cxnSpLocks/>
          </p:cNvCxnSpPr>
          <p:nvPr/>
        </p:nvCxnSpPr>
        <p:spPr>
          <a:xfrm flipH="1">
            <a:off x="8095998" y="3100138"/>
            <a:ext cx="1101013" cy="1260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2DBCA50-8C15-45DF-9A8A-0025B47BFA5B}"/>
              </a:ext>
            </a:extLst>
          </p:cNvPr>
          <p:cNvCxnSpPr>
            <a:cxnSpLocks/>
          </p:cNvCxnSpPr>
          <p:nvPr/>
        </p:nvCxnSpPr>
        <p:spPr>
          <a:xfrm flipH="1">
            <a:off x="7101680" y="2890025"/>
            <a:ext cx="1840304" cy="252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66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96A7B3-C51B-4744-ADC7-DF661CC0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90" y="2871600"/>
            <a:ext cx="3858675" cy="328102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02FDBD3-EAC2-42B8-82C3-8523ABCB9553}"/>
              </a:ext>
            </a:extLst>
          </p:cNvPr>
          <p:cNvSpPr txBox="1">
            <a:spLocks/>
          </p:cNvSpPr>
          <p:nvPr/>
        </p:nvSpPr>
        <p:spPr>
          <a:xfrm>
            <a:off x="330426" y="5158949"/>
            <a:ext cx="11531147" cy="11656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kern="100"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D718317-FBA8-4AAA-A559-6F4B1773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/>
          <a:lstStyle/>
          <a:p>
            <a:r>
              <a:rPr lang="en-US" altLang="ko-KR"/>
              <a:t>04 | </a:t>
            </a:r>
            <a:r>
              <a:rPr lang="ko-KR" altLang="en-US"/>
              <a:t>결과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8C837D-82A8-4E8B-BCD7-1E68698F7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71"/>
            <a:ext cx="10515600" cy="14943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0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스레드에 비례</a:t>
            </a:r>
            <a:r>
              <a:rPr lang="ko-KR" altLang="en-US" sz="20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하는</a:t>
            </a:r>
            <a:r>
              <a:rPr lang="ko-KR" altLang="en-US" sz="20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성능 향상 </a:t>
            </a:r>
            <a:r>
              <a:rPr lang="en-US" altLang="ko-KR" sz="20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(Short Domain – </a:t>
            </a:r>
            <a:r>
              <a:rPr lang="ko-KR" altLang="en-US" sz="20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완만</a:t>
            </a:r>
            <a:r>
              <a:rPr lang="en-US" altLang="ko-KR" sz="20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, Long Domain – </a:t>
            </a:r>
            <a:r>
              <a:rPr lang="ko-KR" altLang="en-US" sz="20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급격</a:t>
            </a:r>
            <a:r>
              <a:rPr lang="en-US" altLang="ko-KR" sz="20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ko-KR" altLang="en-US" sz="2000"/>
              <a:t> </a:t>
            </a:r>
            <a:r>
              <a:rPr lang="en-US" altLang="ko-KR" sz="2000"/>
              <a:t>- </a:t>
            </a:r>
            <a:r>
              <a:rPr lang="en-US" altLang="ko-KR" sz="2000">
                <a:solidFill>
                  <a:srgbClr val="FFE100"/>
                </a:solidFill>
              </a:rPr>
              <a:t>ATSPZSL</a:t>
            </a:r>
            <a:r>
              <a:rPr lang="ko-KR" altLang="en-US" sz="2000"/>
              <a:t>보다 </a:t>
            </a:r>
            <a:r>
              <a:rPr lang="ko-KR" altLang="en-US" sz="2000">
                <a:solidFill>
                  <a:schemeClr val="accent2"/>
                </a:solidFill>
              </a:rPr>
              <a:t>높은 성능</a:t>
            </a:r>
            <a:r>
              <a:rPr lang="en-US" altLang="ko-KR" sz="2000"/>
              <a:t>(Short Domain</a:t>
            </a: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3767%, Long Domain</a:t>
            </a: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7424% )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CDD135D-81D2-4D38-B96A-B4F923F9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10026"/>
              </p:ext>
            </p:extLst>
          </p:nvPr>
        </p:nvGraphicFramePr>
        <p:xfrm>
          <a:off x="735686" y="2935398"/>
          <a:ext cx="3016266" cy="7867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bg1"/>
                          </a:solidFill>
                          <a:effectLst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bg1"/>
                          </a:solidFill>
                          <a:effectLst/>
                        </a:rPr>
                        <a:t> (L)</a:t>
                      </a:r>
                      <a:endParaRPr lang="en-US" sz="1200" kern="0" spc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bg1"/>
                          </a:solidFill>
                          <a:effectLst/>
                        </a:rPr>
                        <a:t>Short Domain</a:t>
                      </a:r>
                      <a:endParaRPr lang="en-US" sz="1200" kern="0" spc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sz="1200" kern="0" spc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bg1"/>
                          </a:solidFill>
                          <a:effectLst/>
                        </a:rPr>
                        <a:t>Balance Domain</a:t>
                      </a:r>
                      <a:endParaRPr lang="en-US" sz="1200" kern="0" spc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en-US" sz="1200" kern="0" spc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bg1"/>
                          </a:solidFill>
                          <a:effectLst/>
                        </a:rPr>
                        <a:t>Long Domain</a:t>
                      </a:r>
                      <a:endParaRPr lang="en-US" sz="1200" kern="0" spc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en-US" sz="1200" kern="0" spc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66AA7CA-20D8-4911-AAFB-90BA0457230D}"/>
              </a:ext>
            </a:extLst>
          </p:cNvPr>
          <p:cNvSpPr txBox="1"/>
          <p:nvPr/>
        </p:nvSpPr>
        <p:spPr>
          <a:xfrm>
            <a:off x="3851766" y="3414386"/>
            <a:ext cx="3289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Short &gt; Balance &gt; Long</a:t>
            </a:r>
            <a:endParaRPr lang="ko-KR" altLang="en-US" sz="14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ECCF74-E4F5-4474-82A9-3DFA7CE7E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86" y="3924974"/>
            <a:ext cx="6405558" cy="22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3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30A6B3-AD33-4D12-B126-67793B59AA9E}"/>
              </a:ext>
            </a:extLst>
          </p:cNvPr>
          <p:cNvSpPr/>
          <p:nvPr/>
        </p:nvSpPr>
        <p:spPr>
          <a:xfrm>
            <a:off x="956929" y="4089335"/>
            <a:ext cx="3413052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F030B5-68D0-4E3C-AA20-AED7CC1F54A3}"/>
              </a:ext>
            </a:extLst>
          </p:cNvPr>
          <p:cNvSpPr/>
          <p:nvPr/>
        </p:nvSpPr>
        <p:spPr>
          <a:xfrm>
            <a:off x="946296" y="1279266"/>
            <a:ext cx="3147238" cy="354980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7BC1BA6-DF7D-46D4-957E-4D15306C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05 | </a:t>
            </a:r>
            <a:r>
              <a:rPr lang="ko-KR" altLang="en-US"/>
              <a:t>결론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2A1980-DF6F-40AE-BE33-64882408A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724"/>
            <a:ext cx="10515600" cy="529193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C++11 shared_ptr</a:t>
            </a:r>
            <a:r>
              <a:rPr lang="ko-KR" altLang="en-US" sz="2400" b="1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2400" b="1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r>
              <a:rPr lang="ko-KR" altLang="en-US" sz="2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en-US" sz="24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멀티스레드에서 안전하지 않기 때문에</a:t>
            </a:r>
            <a:r>
              <a:rPr lang="en-US" altLang="ko-KR" sz="2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24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atomic </a:t>
            </a:r>
            <a:r>
              <a:rPr lang="ko-KR" altLang="en-US" sz="2400" kern="100">
                <a:solidFill>
                  <a:srgbClr val="FFE100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r>
              <a:rPr lang="ko-KR" altLang="en-US" sz="2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나</a:t>
            </a:r>
            <a:r>
              <a:rPr lang="en-US" altLang="ko-KR" sz="2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atomic_shared_ptr/atomic_weak_pt</a:t>
            </a:r>
            <a:r>
              <a:rPr lang="en-US" altLang="ko-KR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ko-KR" altLang="en-US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등을 이용해야 합니다</a:t>
            </a:r>
            <a:r>
              <a:rPr lang="en-US" altLang="ko-KR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하지만</a:t>
            </a:r>
            <a:r>
              <a:rPr lang="en-US" altLang="ko-KR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4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mutex</a:t>
            </a:r>
            <a:r>
              <a:rPr lang="ko-KR" altLang="en-US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이용하는 이러한 방법은 </a:t>
            </a:r>
            <a:r>
              <a:rPr lang="en-US" altLang="ko-KR" sz="24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blocking </a:t>
            </a:r>
            <a:r>
              <a:rPr lang="ko-KR" altLang="en-US" sz="2400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알고리즘의 문제점</a:t>
            </a:r>
            <a:r>
              <a:rPr lang="ko-KR" altLang="en-US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으로 인해</a:t>
            </a:r>
            <a:endParaRPr lang="en-US" altLang="ko-KR" sz="2400" kern="100"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멀티스레드에서 </a:t>
            </a:r>
            <a:r>
              <a:rPr lang="ko-KR" altLang="en-US" sz="2400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낮은 성능</a:t>
            </a:r>
            <a:r>
              <a:rPr lang="ko-KR" altLang="en-US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을 보여 사용하기에 적합하지 않습니다</a:t>
            </a:r>
            <a:r>
              <a:rPr lang="en-US" altLang="ko-KR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kern="100"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</a:t>
            </a:r>
            <a:r>
              <a:rPr lang="ko-KR" altLang="en-US" sz="2400" b="1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shared_ptr</a:t>
            </a:r>
            <a:r>
              <a:rPr lang="ko-KR" altLang="en-US" sz="2400" b="1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2400" b="1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r>
              <a:rPr lang="ko-KR" altLang="en-US" sz="2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는 쉽게 사용할 수 있으며</a:t>
            </a:r>
            <a:r>
              <a:rPr lang="en-US" altLang="ko-KR" sz="2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				</a:t>
            </a:r>
            <a:r>
              <a:rPr lang="ko-KR" altLang="en-US" sz="2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기존의 방법보다 </a:t>
            </a:r>
            <a:r>
              <a:rPr lang="ko-KR" altLang="en-US" sz="2400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높은 성능</a:t>
            </a:r>
            <a:r>
              <a:rPr lang="ko-KR" altLang="en-US" sz="2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을 보입니다</a:t>
            </a:r>
            <a:r>
              <a:rPr lang="en-US" altLang="ko-KR" sz="2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kern="100"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자세한 내용은 </a:t>
            </a:r>
            <a:r>
              <a:rPr lang="en-US" altLang="ko-KR" sz="2600" b="1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“C++11 </a:t>
            </a:r>
            <a:r>
              <a:rPr lang="ko-KR" altLang="en-US" sz="2600" b="1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멀티스레드 프로그래밍을 위한 </a:t>
            </a:r>
            <a:r>
              <a:rPr lang="en-US" altLang="ko-KR" sz="2600" b="1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 </a:t>
            </a:r>
            <a:r>
              <a:rPr lang="en-US" altLang="ko-KR" sz="2600" b="1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shared_ptr</a:t>
            </a:r>
            <a:r>
              <a:rPr lang="ko-KR" altLang="en-US" sz="2600" b="1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2600" b="1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r>
              <a:rPr lang="ko-KR" altLang="en-US" sz="2600" b="1" kern="100">
                <a:solidFill>
                  <a:schemeClr val="accent2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구현</a:t>
            </a:r>
            <a:r>
              <a:rPr lang="en-US" altLang="ko-KR" sz="2600" b="1" kern="100">
                <a:solidFill>
                  <a:schemeClr val="accent2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kern="10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					</a:t>
            </a:r>
            <a:r>
              <a:rPr lang="en-US" altLang="ko-KR" sz="2400" b="1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400" b="1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한국게임학회 논문지 </a:t>
            </a:r>
            <a:r>
              <a:rPr lang="en-US" altLang="ko-KR" sz="2400" b="1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21.2</a:t>
            </a:r>
            <a:r>
              <a:rPr lang="ko-KR" altLang="en-US" sz="2400" b="1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월호</a:t>
            </a:r>
            <a:r>
              <a:rPr lang="en-US" altLang="ko-KR" sz="2400" b="1" kern="100">
                <a:solidFill>
                  <a:srgbClr val="FFE100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에서 확인할 수 있습니다</a:t>
            </a:r>
            <a:r>
              <a:rPr lang="en-US" altLang="ko-KR" sz="2400" kern="10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5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18EADED-B2B4-4783-AEA2-D936DE7B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pic>
        <p:nvPicPr>
          <p:cNvPr id="4" name="그림 3" descr="사람, 젊은, 소년, 가장이(가) 표시된 사진&#10;&#10;자동 생성된 설명">
            <a:extLst>
              <a:ext uri="{FF2B5EF4-FFF2-40B4-BE49-F238E27FC236}">
                <a16:creationId xmlns:a16="http://schemas.microsoft.com/office/drawing/2014/main" id="{C5BCE7A1-F91C-4878-9131-396C018C1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8" y="1904379"/>
            <a:ext cx="2695575" cy="35941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882A297-D0B1-491C-A74F-D69452EE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>
            <a:normAutofit/>
          </a:bodyPr>
          <a:lstStyle/>
          <a:p>
            <a:r>
              <a:rPr lang="en-US" altLang="ko-KR"/>
              <a:t>01 | </a:t>
            </a:r>
            <a:r>
              <a:rPr lang="ko-KR" altLang="en-US"/>
              <a:t>발표자 소개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EEEBD0DB-E7A8-4DB5-A6ED-4BB106E1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051" y="1904377"/>
            <a:ext cx="7881731" cy="359410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FFE100"/>
                </a:solidFill>
              </a:rPr>
              <a:t>2014 ~ </a:t>
            </a:r>
            <a:r>
              <a:rPr lang="ko-KR" altLang="en-US" sz="2000">
                <a:solidFill>
                  <a:srgbClr val="FFE100"/>
                </a:solidFill>
              </a:rPr>
              <a:t>현재 </a:t>
            </a:r>
            <a:endParaRPr lang="en-US" altLang="ko-KR" sz="2000">
              <a:solidFill>
                <a:srgbClr val="FFE1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2000"/>
              <a:t>- </a:t>
            </a:r>
            <a:r>
              <a:rPr lang="ko-KR" altLang="en-US" sz="2000"/>
              <a:t>한국산업기술대학교 게임공학부</a:t>
            </a:r>
            <a:endParaRPr lang="en-US" altLang="ko-KR" sz="200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2000"/>
              <a:t>- </a:t>
            </a:r>
            <a:r>
              <a:rPr lang="ko-KR" altLang="en-US" sz="2000"/>
              <a:t>한국게임학회 논문지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>
                <a:solidFill>
                  <a:schemeClr val="accent2"/>
                </a:solidFill>
              </a:rPr>
              <a:t>“C++11 </a:t>
            </a:r>
            <a:r>
              <a:rPr lang="ko-KR" altLang="en-US" sz="2000">
                <a:solidFill>
                  <a:schemeClr val="accent2"/>
                </a:solidFill>
              </a:rPr>
              <a:t>멀티스레드 프로그래밍을 위한 </a:t>
            </a:r>
            <a:endParaRPr lang="en-US" altLang="ko-KR" sz="2000">
              <a:solidFill>
                <a:schemeClr val="accent2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2000">
                <a:solidFill>
                  <a:schemeClr val="accent2"/>
                </a:solidFill>
              </a:rPr>
              <a:t>	Lock-Free shared_ptr</a:t>
            </a:r>
            <a:r>
              <a:rPr lang="ko-KR" altLang="en-US" sz="2000">
                <a:solidFill>
                  <a:schemeClr val="accent2"/>
                </a:solidFill>
              </a:rPr>
              <a:t>와 </a:t>
            </a:r>
            <a:r>
              <a:rPr lang="en-US" altLang="ko-KR" sz="2000">
                <a:solidFill>
                  <a:schemeClr val="accent2"/>
                </a:solidFill>
              </a:rPr>
              <a:t>weak_ptr</a:t>
            </a:r>
            <a:r>
              <a:rPr lang="ko-KR" altLang="en-US" sz="2000">
                <a:solidFill>
                  <a:schemeClr val="accent2"/>
                </a:solidFill>
              </a:rPr>
              <a:t>의 구현</a:t>
            </a:r>
            <a:r>
              <a:rPr lang="en-US" altLang="ko-KR" sz="2000">
                <a:solidFill>
                  <a:schemeClr val="accent2"/>
                </a:solidFill>
              </a:rPr>
              <a:t>” </a:t>
            </a:r>
            <a:r>
              <a:rPr lang="en-US" altLang="ko-KR" sz="2000"/>
              <a:t>(21.02)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000">
                <a:solidFill>
                  <a:srgbClr val="FFE100"/>
                </a:solidFill>
              </a:rPr>
              <a:t>관심 분야</a:t>
            </a:r>
            <a:endParaRPr lang="en-US" altLang="ko-KR" sz="2000">
              <a:solidFill>
                <a:srgbClr val="FFE1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2000"/>
              <a:t>- </a:t>
            </a:r>
            <a:r>
              <a:rPr lang="ko-KR" altLang="en-US" sz="2000"/>
              <a:t>게임 서버 프로그래밍 </a:t>
            </a:r>
            <a:r>
              <a:rPr lang="en-US" altLang="ko-KR" sz="2000"/>
              <a:t>&amp; </a:t>
            </a:r>
            <a:r>
              <a:rPr lang="ko-KR" altLang="en-US" sz="2000"/>
              <a:t>멀티스레드 프로그래밍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76363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4B968F-1A10-4C05-A9C3-9DFD5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191C-632D-4BDC-A96B-5331FA5CDF00}"/>
              </a:ext>
            </a:extLst>
          </p:cNvPr>
          <p:cNvSpPr txBox="1"/>
          <p:nvPr/>
        </p:nvSpPr>
        <p:spPr>
          <a:xfrm>
            <a:off x="1498294" y="1525313"/>
            <a:ext cx="156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CONTENTS</a:t>
            </a:r>
            <a:endParaRPr lang="ko-KR" altLang="en-US" sz="2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0D66D-3536-4053-8D84-63E4E885ECBE}"/>
              </a:ext>
            </a:extLst>
          </p:cNvPr>
          <p:cNvSpPr txBox="1"/>
          <p:nvPr/>
        </p:nvSpPr>
        <p:spPr>
          <a:xfrm>
            <a:off x="1498294" y="2132547"/>
            <a:ext cx="30296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발표자 소개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/>
              <a:t>동기</a:t>
            </a:r>
            <a:endParaRPr lang="en-US" altLang="ko-KR" sz="3200" b="1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구현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성능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결론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9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77223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멀티스레드 프로그래밍과 </a:t>
            </a:r>
            <a:r>
              <a:rPr lang="en-US" altLang="ko-KR" sz="2400">
                <a:solidFill>
                  <a:schemeClr val="bg1"/>
                </a:solidFill>
              </a:rPr>
              <a:t>C++11 shared_ptr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/>
          <a:lstStyle/>
          <a:p>
            <a:r>
              <a:rPr lang="en-US" altLang="ko-KR"/>
              <a:t>02 | </a:t>
            </a:r>
            <a:r>
              <a:rPr lang="ko-KR" altLang="en-US"/>
              <a:t>멀티스레드 프로그래밍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54917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멀티스레드 프로그래밍</a:t>
            </a:r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게임에서 필수적인</a:t>
            </a:r>
            <a:r>
              <a:rPr lang="ko-KR" altLang="en-US">
                <a:solidFill>
                  <a:srgbClr val="FFE100"/>
                </a:solidFill>
              </a:rPr>
              <a:t> 성능 향상</a:t>
            </a:r>
            <a:r>
              <a:rPr lang="ko-KR" altLang="en-US"/>
              <a:t> 수단</a:t>
            </a:r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최대 코어 개수 만큼의 성능 향상</a:t>
            </a:r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모든 최신 고사양 </a:t>
            </a:r>
            <a:r>
              <a:rPr lang="en-US" altLang="ko-KR"/>
              <a:t>3D </a:t>
            </a:r>
            <a:r>
              <a:rPr lang="ko-KR" altLang="en-US"/>
              <a:t>게임과 대용량 게임 서버에서 이미 사용 중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C++11</a:t>
            </a:r>
            <a:r>
              <a:rPr lang="ko-KR" altLang="en-US"/>
              <a:t>과 멀티스레드 프로그래밍</a:t>
            </a:r>
            <a:endParaRPr lang="en-US" altLang="ko-KR"/>
          </a:p>
          <a:p>
            <a:pPr lvl="1"/>
            <a:r>
              <a:rPr lang="en-US" altLang="ko-KR"/>
              <a:t>- &lt;thread&gt; : </a:t>
            </a:r>
            <a:r>
              <a:rPr lang="ko-KR" altLang="en-US"/>
              <a:t>표준 라이브러리에 포함 </a:t>
            </a:r>
            <a:endParaRPr lang="en-US" altLang="ko-KR"/>
          </a:p>
          <a:p>
            <a:pPr lvl="1"/>
            <a:r>
              <a:rPr lang="en-US" altLang="ko-KR"/>
              <a:t>- Windows, Linux, Android, iOS </a:t>
            </a:r>
            <a:r>
              <a:rPr lang="ko-KR" altLang="en-US"/>
              <a:t>구분 없이 사용 가능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4AB47-B60B-4D45-9622-5A12C07DB738}"/>
              </a:ext>
            </a:extLst>
          </p:cNvPr>
          <p:cNvSpPr txBox="1"/>
          <p:nvPr/>
        </p:nvSpPr>
        <p:spPr>
          <a:xfrm>
            <a:off x="1795849" y="5895974"/>
            <a:ext cx="25093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/>
              <a:t>https://en.wikipedia.org/wiki/Microsoft_Windows</a:t>
            </a:r>
            <a:endParaRPr lang="ko-KR" altLang="en-US" sz="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199AB6-9B7C-49F6-BFFB-39D149D874BC}"/>
              </a:ext>
            </a:extLst>
          </p:cNvPr>
          <p:cNvSpPr txBox="1"/>
          <p:nvPr/>
        </p:nvSpPr>
        <p:spPr>
          <a:xfrm>
            <a:off x="4099592" y="6244613"/>
            <a:ext cx="2056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https://en.wikipedia.org/wiki/Linux</a:t>
            </a:r>
            <a:endParaRPr lang="ko-KR" altLang="en-US" sz="8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B89F86-ADD6-4668-A60E-27148B4E0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65" y="5312027"/>
            <a:ext cx="2790825" cy="609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E719BB-2714-4872-BAF6-A78CE26C278C}"/>
              </a:ext>
            </a:extLst>
          </p:cNvPr>
          <p:cNvSpPr txBox="1"/>
          <p:nvPr/>
        </p:nvSpPr>
        <p:spPr>
          <a:xfrm>
            <a:off x="5967265" y="5896296"/>
            <a:ext cx="2790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/>
              <a:t>https://en.wikipedia.org/wiki/Android_(operating_system)</a:t>
            </a:r>
            <a:endParaRPr lang="ko-KR" altLang="en-US" sz="800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F6817283-AE31-4B9D-881A-866FDD24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59907" y="5312027"/>
            <a:ext cx="2381248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EADBE2-AAC9-439A-B89F-2793E481B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644" y="5128028"/>
            <a:ext cx="971550" cy="990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53D54F-84D8-406F-B3E9-A00E7444A7BF}"/>
              </a:ext>
            </a:extLst>
          </p:cNvPr>
          <p:cNvSpPr txBox="1"/>
          <p:nvPr/>
        </p:nvSpPr>
        <p:spPr>
          <a:xfrm>
            <a:off x="8369359" y="6118628"/>
            <a:ext cx="2056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/>
              <a:t>https://en.wikipedia.org/wiki/Apple_Inc.</a:t>
            </a:r>
            <a:endParaRPr lang="ko-KR" altLang="en-US" sz="8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85E06A4-ABE8-495A-B080-D231B1C20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795" y="4760064"/>
            <a:ext cx="1390650" cy="15049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C812B2-C004-4811-A850-3B1ADCB65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933" y="3724840"/>
            <a:ext cx="2095500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090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77223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멀티스레드 프로그래밍과 </a:t>
            </a:r>
            <a:r>
              <a:rPr lang="en-US" altLang="ko-KR" sz="2400">
                <a:solidFill>
                  <a:schemeClr val="bg1"/>
                </a:solidFill>
              </a:rPr>
              <a:t>C++11 shared_ptr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/>
          <a:lstStyle/>
          <a:p>
            <a:r>
              <a:rPr lang="en-US" altLang="ko-KR"/>
              <a:t>02 | shared_ptr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54917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스마트 포인터</a:t>
            </a:r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>
                <a:solidFill>
                  <a:srgbClr val="FFE100"/>
                </a:solidFill>
              </a:rPr>
              <a:t>사용자가 직접 동적 메모리를 해제</a:t>
            </a:r>
            <a:r>
              <a:rPr lang="en-US" altLang="ko-KR">
                <a:solidFill>
                  <a:srgbClr val="FFE100"/>
                </a:solidFill>
              </a:rPr>
              <a:t>(delete)</a:t>
            </a:r>
            <a:r>
              <a:rPr lang="ko-KR" altLang="en-US">
                <a:solidFill>
                  <a:srgbClr val="FFE100"/>
                </a:solidFill>
              </a:rPr>
              <a:t>할 필요가 없는 포인터</a:t>
            </a:r>
            <a:endParaRPr lang="en-US" altLang="ko-KR">
              <a:solidFill>
                <a:srgbClr val="FFE100"/>
              </a:solidFill>
            </a:endParaRPr>
          </a:p>
          <a:p>
            <a:pPr lvl="1"/>
            <a:endParaRPr lang="ko-KR" altLang="en-US"/>
          </a:p>
          <a:p>
            <a:r>
              <a:rPr lang="en-US" altLang="ko-KR"/>
              <a:t>shared_ptr</a:t>
            </a:r>
          </a:p>
          <a:p>
            <a:pPr lvl="1"/>
            <a:r>
              <a:rPr lang="en-US" altLang="ko-KR"/>
              <a:t>- C++11</a:t>
            </a:r>
            <a:r>
              <a:rPr lang="ko-KR" altLang="en-US"/>
              <a:t>에서 소개된 스마트 포인터</a:t>
            </a:r>
            <a:endParaRPr lang="en-US" altLang="ko-KR"/>
          </a:p>
          <a:p>
            <a:pPr lvl="1"/>
            <a:r>
              <a:rPr lang="en-US" altLang="ko-KR"/>
              <a:t>- Reference Counter </a:t>
            </a:r>
            <a:r>
              <a:rPr lang="ko-KR" altLang="en-US"/>
              <a:t>기법 사용</a:t>
            </a:r>
            <a:endParaRPr lang="en-US" altLang="ko-KR"/>
          </a:p>
          <a:p>
            <a:pPr lvl="1"/>
            <a:r>
              <a:rPr lang="en-US" altLang="ko-KR"/>
              <a:t>- Circular Reference </a:t>
            </a:r>
            <a:r>
              <a:rPr lang="ko-KR" altLang="en-US"/>
              <a:t>문제 해결을 위해 </a:t>
            </a:r>
            <a:r>
              <a:rPr lang="en-US" altLang="ko-KR"/>
              <a:t>weak_ptr</a:t>
            </a:r>
            <a:r>
              <a:rPr lang="ko-KR" altLang="en-US"/>
              <a:t>를 함께 제공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797D1AF-D2C3-4A6D-B6DE-5A2846D3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4411168"/>
            <a:ext cx="6296025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201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4E124793-45D6-42FB-9DFC-6C3EF416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>
            <a:normAutofit/>
          </a:bodyPr>
          <a:lstStyle/>
          <a:p>
            <a:r>
              <a:rPr lang="en-US" altLang="ko-KR"/>
              <a:t>02 | </a:t>
            </a:r>
            <a:r>
              <a:rPr lang="ko-KR" altLang="en-US"/>
              <a:t>멀티스레드 프로그래밍에서의 메모리 관리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549171"/>
            <a:ext cx="10515600" cy="4351338"/>
          </a:xfrm>
        </p:spPr>
        <p:txBody>
          <a:bodyPr/>
          <a:lstStyle/>
          <a:p>
            <a:r>
              <a:rPr lang="ko-KR" altLang="en-US"/>
              <a:t>문제점</a:t>
            </a:r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싱글스레드 프로그래밍에는 없는 문제</a:t>
            </a:r>
            <a:endParaRPr lang="en-US" altLang="ko-KR"/>
          </a:p>
          <a:p>
            <a:pPr lvl="1"/>
            <a:r>
              <a:rPr lang="en-US" altLang="ko-KR"/>
              <a:t>- </a:t>
            </a:r>
            <a:r>
              <a:rPr lang="ko-KR" altLang="en-US"/>
              <a:t>사용하고 있는 포인터가 가리키는 객체를 </a:t>
            </a:r>
            <a:r>
              <a:rPr lang="ko-KR" altLang="en-US">
                <a:solidFill>
                  <a:srgbClr val="FFE100"/>
                </a:solidFill>
              </a:rPr>
              <a:t>다른 쓰레드에서 </a:t>
            </a:r>
            <a:r>
              <a:rPr lang="en-US" altLang="ko-KR">
                <a:solidFill>
                  <a:srgbClr val="FFE100"/>
                </a:solidFill>
              </a:rPr>
              <a:t>delete</a:t>
            </a:r>
            <a:r>
              <a:rPr lang="ko-KR" altLang="en-US"/>
              <a:t>할 수 있다</a:t>
            </a:r>
            <a:r>
              <a:rPr lang="en-US" altLang="ko-KR"/>
              <a:t>.</a:t>
            </a:r>
          </a:p>
          <a:p>
            <a:pPr lvl="1"/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218D11-68E0-4BEA-9A12-895F47CC7814}"/>
              </a:ext>
            </a:extLst>
          </p:cNvPr>
          <p:cNvGrpSpPr/>
          <p:nvPr/>
        </p:nvGrpSpPr>
        <p:grpSpPr>
          <a:xfrm>
            <a:off x="2450822" y="3221924"/>
            <a:ext cx="2990850" cy="2255282"/>
            <a:chOff x="2079478" y="4149220"/>
            <a:chExt cx="2990850" cy="2255282"/>
          </a:xfrm>
        </p:grpSpPr>
        <p:sp>
          <p:nvSpPr>
            <p:cNvPr id="5" name="TextBox 4"/>
            <p:cNvSpPr txBox="1"/>
            <p:nvPr/>
          </p:nvSpPr>
          <p:spPr>
            <a:xfrm>
              <a:off x="3040975" y="4149220"/>
              <a:ext cx="1067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thread 1</a:t>
              </a:r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C97B8AF-87A6-4546-8B69-9A39362F8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9478" y="4518552"/>
              <a:ext cx="2990850" cy="1885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61768F-0502-4287-9FF7-232347A3EFF2}"/>
              </a:ext>
            </a:extLst>
          </p:cNvPr>
          <p:cNvGrpSpPr/>
          <p:nvPr/>
        </p:nvGrpSpPr>
        <p:grpSpPr>
          <a:xfrm>
            <a:off x="5672859" y="3221924"/>
            <a:ext cx="2914650" cy="2912507"/>
            <a:chOff x="6940256" y="3491995"/>
            <a:chExt cx="2914650" cy="2912507"/>
          </a:xfrm>
        </p:grpSpPr>
        <p:sp>
          <p:nvSpPr>
            <p:cNvPr id="11" name="TextBox 10"/>
            <p:cNvSpPr txBox="1"/>
            <p:nvPr/>
          </p:nvSpPr>
          <p:spPr>
            <a:xfrm>
              <a:off x="7863653" y="3491995"/>
              <a:ext cx="1067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thread 2</a:t>
              </a:r>
              <a:endParaRPr lang="ko-KR" altLang="en-US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70DDB30-2911-415A-8496-493B14B71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0256" y="3861327"/>
              <a:ext cx="2914650" cy="2543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CB89EF9-EBD2-4C16-A456-135F61B5A521}"/>
              </a:ext>
            </a:extLst>
          </p:cNvPr>
          <p:cNvSpPr txBox="1"/>
          <p:nvPr/>
        </p:nvSpPr>
        <p:spPr>
          <a:xfrm>
            <a:off x="8999450" y="5023934"/>
            <a:ext cx="2990850" cy="40011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스마트 포인터의 필요성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6DC9EF-BEFA-446E-9758-D981524B91C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889819" y="5223989"/>
            <a:ext cx="1109631" cy="0"/>
          </a:xfrm>
          <a:prstGeom prst="straightConnector1">
            <a:avLst/>
          </a:prstGeom>
          <a:ln w="28575">
            <a:solidFill>
              <a:srgbClr val="FFE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7D229D-B132-4D5B-894F-74C7A358EFE4}"/>
              </a:ext>
            </a:extLst>
          </p:cNvPr>
          <p:cNvCxnSpPr>
            <a:cxnSpLocks/>
          </p:cNvCxnSpPr>
          <p:nvPr/>
        </p:nvCxnSpPr>
        <p:spPr>
          <a:xfrm>
            <a:off x="1578490" y="2643923"/>
            <a:ext cx="8745724" cy="0"/>
          </a:xfrm>
          <a:prstGeom prst="line">
            <a:avLst/>
          </a:prstGeom>
          <a:ln w="2857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32E6F6-F876-4942-BFC0-F193D155CDB2}"/>
              </a:ext>
            </a:extLst>
          </p:cNvPr>
          <p:cNvCxnSpPr>
            <a:cxnSpLocks/>
          </p:cNvCxnSpPr>
          <p:nvPr/>
        </p:nvCxnSpPr>
        <p:spPr>
          <a:xfrm>
            <a:off x="6561637" y="5371289"/>
            <a:ext cx="1328182" cy="0"/>
          </a:xfrm>
          <a:prstGeom prst="line">
            <a:avLst/>
          </a:prstGeom>
          <a:ln w="12700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10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779638-F3FF-4CCC-AFA8-8F75B95564AB}"/>
              </a:ext>
            </a:extLst>
          </p:cNvPr>
          <p:cNvSpPr txBox="1"/>
          <p:nvPr/>
        </p:nvSpPr>
        <p:spPr>
          <a:xfrm>
            <a:off x="2653362" y="5738326"/>
            <a:ext cx="68852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멀티스레드 프로그램의 동적 메모리 관리 </a:t>
            </a:r>
            <a:r>
              <a:rPr lang="en-US" altLang="ko-KR" sz="2800" b="1">
                <a:solidFill>
                  <a:schemeClr val="bg1"/>
                </a:solidFill>
              </a:rPr>
              <a:t>?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02E685-9942-4D3E-AB02-59ACDFDE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43" y="1426007"/>
            <a:ext cx="5263460" cy="2058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CE8446-71F3-497E-9791-C86339374C33}"/>
              </a:ext>
            </a:extLst>
          </p:cNvPr>
          <p:cNvSpPr txBox="1"/>
          <p:nvPr/>
        </p:nvSpPr>
        <p:spPr>
          <a:xfrm>
            <a:off x="6419143" y="3526686"/>
            <a:ext cx="526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C++11 </a:t>
            </a:r>
            <a:r>
              <a:rPr lang="en-US" altLang="ko-KR" sz="2800">
                <a:solidFill>
                  <a:srgbClr val="FFE100"/>
                </a:solidFill>
              </a:rPr>
              <a:t>shared_ptr</a:t>
            </a:r>
            <a:r>
              <a:rPr lang="en-US" altLang="ko-KR" sz="2800"/>
              <a:t>(weak_ptr)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92B78-7036-4E6D-A8DC-C426F0AAE5A1}"/>
              </a:ext>
            </a:extLst>
          </p:cNvPr>
          <p:cNvSpPr txBox="1"/>
          <p:nvPr/>
        </p:nvSpPr>
        <p:spPr>
          <a:xfrm>
            <a:off x="7405423" y="4132132"/>
            <a:ext cx="3130402" cy="52322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동적 메모리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2AA8A4-3C21-4A7D-8F18-B30F26ABA746}"/>
              </a:ext>
            </a:extLst>
          </p:cNvPr>
          <p:cNvSpPr/>
          <p:nvPr/>
        </p:nvSpPr>
        <p:spPr>
          <a:xfrm>
            <a:off x="509396" y="1429070"/>
            <a:ext cx="5265146" cy="2058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Multithread Program</a:t>
            </a:r>
          </a:p>
          <a:p>
            <a:pPr algn="ctr"/>
            <a:endParaRPr lang="en-US" altLang="ko-KR" sz="2000">
              <a:solidFill>
                <a:schemeClr val="bg1"/>
              </a:solidFill>
            </a:endParaRPr>
          </a:p>
          <a:p>
            <a:pPr algn="ctr"/>
            <a:endParaRPr lang="en-US" altLang="ko-KR" sz="2000">
              <a:solidFill>
                <a:schemeClr val="bg1"/>
              </a:solidFill>
            </a:endParaRPr>
          </a:p>
          <a:p>
            <a:pPr algn="ctr"/>
            <a:endParaRPr lang="en-US" altLang="ko-KR" sz="2000">
              <a:solidFill>
                <a:schemeClr val="bg1"/>
              </a:solidFill>
            </a:endParaRPr>
          </a:p>
          <a:p>
            <a:pPr algn="ctr"/>
            <a:endParaRPr lang="en-US" altLang="ko-KR" sz="2000">
              <a:solidFill>
                <a:schemeClr val="bg1"/>
              </a:solidFill>
            </a:endParaRPr>
          </a:p>
          <a:p>
            <a:pPr algn="ctr"/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62859C-8A7B-4D05-B46E-DB9C0C7882E7}"/>
              </a:ext>
            </a:extLst>
          </p:cNvPr>
          <p:cNvSpPr/>
          <p:nvPr/>
        </p:nvSpPr>
        <p:spPr>
          <a:xfrm>
            <a:off x="614942" y="1547522"/>
            <a:ext cx="5074920" cy="18566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8016C9-435C-4961-A57B-55B2350CFE65}"/>
              </a:ext>
            </a:extLst>
          </p:cNvPr>
          <p:cNvSpPr txBox="1"/>
          <p:nvPr/>
        </p:nvSpPr>
        <p:spPr>
          <a:xfrm>
            <a:off x="2458651" y="2089582"/>
            <a:ext cx="1212412" cy="369332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Thread B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12937DE-2238-4EA7-A4B6-FB68914340E4}"/>
              </a:ext>
            </a:extLst>
          </p:cNvPr>
          <p:cNvSpPr/>
          <p:nvPr/>
        </p:nvSpPr>
        <p:spPr>
          <a:xfrm>
            <a:off x="2744184" y="2582577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C6FB4E-81D3-49BD-9B49-135CE7AAA343}"/>
              </a:ext>
            </a:extLst>
          </p:cNvPr>
          <p:cNvSpPr/>
          <p:nvPr/>
        </p:nvSpPr>
        <p:spPr>
          <a:xfrm>
            <a:off x="2458650" y="2456747"/>
            <a:ext cx="1212412" cy="68935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156DF0-12D9-41DB-A16C-5F7F1EA9641F}"/>
              </a:ext>
            </a:extLst>
          </p:cNvPr>
          <p:cNvSpPr txBox="1"/>
          <p:nvPr/>
        </p:nvSpPr>
        <p:spPr>
          <a:xfrm>
            <a:off x="509395" y="3528660"/>
            <a:ext cx="526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FFFF00"/>
                </a:solidFill>
              </a:rPr>
              <a:t>멀티스레드</a:t>
            </a:r>
            <a:r>
              <a:rPr lang="ko-KR" altLang="en-US" sz="2800" dirty="0"/>
              <a:t> 프로그래밍 </a:t>
            </a:r>
            <a:endParaRPr lang="en-US" altLang="ko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C3F4F5-1589-42FE-91D2-74577B7E5F90}"/>
              </a:ext>
            </a:extLst>
          </p:cNvPr>
          <p:cNvSpPr txBox="1"/>
          <p:nvPr/>
        </p:nvSpPr>
        <p:spPr>
          <a:xfrm>
            <a:off x="2163246" y="4137400"/>
            <a:ext cx="1957443" cy="523220"/>
          </a:xfrm>
          <a:prstGeom prst="rect">
            <a:avLst/>
          </a:prstGeom>
          <a:solidFill>
            <a:srgbClr val="FFE1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성능 향상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6360845-4A6A-4C87-B683-6AA363CF0AC7}"/>
              </a:ext>
            </a:extLst>
          </p:cNvPr>
          <p:cNvCxnSpPr>
            <a:cxnSpLocks/>
            <a:stCxn id="36" idx="2"/>
            <a:endCxn id="10" idx="0"/>
          </p:cNvCxnSpPr>
          <p:nvPr/>
        </p:nvCxnSpPr>
        <p:spPr>
          <a:xfrm rot="16200000" flipH="1">
            <a:off x="4080130" y="3722457"/>
            <a:ext cx="1077706" cy="295403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82EBF0E-240A-41FC-B16A-4707A9857187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6991825" y="3759527"/>
            <a:ext cx="1082974" cy="2874625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7DE63C9A-F8A0-4427-A384-BF0529A3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>
            <a:normAutofit/>
          </a:bodyPr>
          <a:lstStyle/>
          <a:p>
            <a:r>
              <a:rPr lang="en-US" altLang="ko-KR"/>
              <a:t>02 | </a:t>
            </a:r>
            <a:r>
              <a:rPr lang="ko-KR" altLang="en-US"/>
              <a:t>멀티스레드 프로그래밍과 </a:t>
            </a:r>
            <a:r>
              <a:rPr lang="en-US" altLang="ko-KR"/>
              <a:t>shared_ptr</a:t>
            </a:r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710F7A1-DC1F-4FA6-83E8-7F389A7E4DE6}"/>
              </a:ext>
            </a:extLst>
          </p:cNvPr>
          <p:cNvSpPr/>
          <p:nvPr/>
        </p:nvSpPr>
        <p:spPr>
          <a:xfrm>
            <a:off x="2748233" y="2596937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75070C-4062-472F-AA9B-799511242C2E}"/>
              </a:ext>
            </a:extLst>
          </p:cNvPr>
          <p:cNvSpPr txBox="1"/>
          <p:nvPr/>
        </p:nvSpPr>
        <p:spPr>
          <a:xfrm>
            <a:off x="3871244" y="2089582"/>
            <a:ext cx="1212412" cy="369332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Thread C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4B9C7CBB-8D34-4B4B-A6EF-D2E34C4F7120}"/>
              </a:ext>
            </a:extLst>
          </p:cNvPr>
          <p:cNvSpPr/>
          <p:nvPr/>
        </p:nvSpPr>
        <p:spPr>
          <a:xfrm>
            <a:off x="4156777" y="2582577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49AB5ED-706B-4F07-BA1D-72DEC83BC80E}"/>
              </a:ext>
            </a:extLst>
          </p:cNvPr>
          <p:cNvSpPr/>
          <p:nvPr/>
        </p:nvSpPr>
        <p:spPr>
          <a:xfrm>
            <a:off x="3871243" y="2456747"/>
            <a:ext cx="1212412" cy="68935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2DB1331A-EBE0-4964-AECC-77B190CB9FFB}"/>
              </a:ext>
            </a:extLst>
          </p:cNvPr>
          <p:cNvSpPr/>
          <p:nvPr/>
        </p:nvSpPr>
        <p:spPr>
          <a:xfrm>
            <a:off x="4160826" y="2596937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D92D4C-126A-44EF-8B47-16FBD2451F82}"/>
              </a:ext>
            </a:extLst>
          </p:cNvPr>
          <p:cNvSpPr txBox="1"/>
          <p:nvPr/>
        </p:nvSpPr>
        <p:spPr>
          <a:xfrm>
            <a:off x="1046057" y="2081622"/>
            <a:ext cx="1212412" cy="369332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Thread A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0C78807F-7C6A-4C4D-9994-364BE80ACC19}"/>
              </a:ext>
            </a:extLst>
          </p:cNvPr>
          <p:cNvSpPr/>
          <p:nvPr/>
        </p:nvSpPr>
        <p:spPr>
          <a:xfrm>
            <a:off x="1331590" y="2574617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B32ECC9-1377-4796-93CB-96869121D640}"/>
              </a:ext>
            </a:extLst>
          </p:cNvPr>
          <p:cNvSpPr/>
          <p:nvPr/>
        </p:nvSpPr>
        <p:spPr>
          <a:xfrm>
            <a:off x="1046056" y="2448787"/>
            <a:ext cx="1212412" cy="689358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345E4D3F-E999-48A8-A0AE-69DB6030E592}"/>
              </a:ext>
            </a:extLst>
          </p:cNvPr>
          <p:cNvSpPr/>
          <p:nvPr/>
        </p:nvSpPr>
        <p:spPr>
          <a:xfrm>
            <a:off x="1335639" y="2588977"/>
            <a:ext cx="632487" cy="404037"/>
          </a:xfrm>
          <a:custGeom>
            <a:avLst/>
            <a:gdLst>
              <a:gd name="connsiteX0" fmla="*/ 347128 w 632487"/>
              <a:gd name="connsiteY0" fmla="*/ 0 h 404037"/>
              <a:gd name="connsiteX1" fmla="*/ 6886 w 632487"/>
              <a:gd name="connsiteY1" fmla="*/ 170121 h 404037"/>
              <a:gd name="connsiteX2" fmla="*/ 623575 w 632487"/>
              <a:gd name="connsiteY2" fmla="*/ 255181 h 404037"/>
              <a:gd name="connsiteX3" fmla="*/ 315230 w 63248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487" h="404037">
                <a:moveTo>
                  <a:pt x="347128" y="0"/>
                </a:moveTo>
                <a:cubicBezTo>
                  <a:pt x="153969" y="63795"/>
                  <a:pt x="-39189" y="127591"/>
                  <a:pt x="6886" y="170121"/>
                </a:cubicBezTo>
                <a:cubicBezTo>
                  <a:pt x="52960" y="212651"/>
                  <a:pt x="572184" y="216195"/>
                  <a:pt x="623575" y="255181"/>
                </a:cubicBezTo>
                <a:cubicBezTo>
                  <a:pt x="674966" y="294167"/>
                  <a:pt x="495098" y="349102"/>
                  <a:pt x="315230" y="404037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76F8A0-394B-462A-B610-83CF848466B4}"/>
              </a:ext>
            </a:extLst>
          </p:cNvPr>
          <p:cNvSpPr txBox="1"/>
          <p:nvPr/>
        </p:nvSpPr>
        <p:spPr>
          <a:xfrm>
            <a:off x="9050873" y="1193415"/>
            <a:ext cx="27531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https://en.cppreference.com/w/cpp/memory/shared_ptr</a:t>
            </a:r>
          </a:p>
        </p:txBody>
      </p:sp>
    </p:spTree>
    <p:extLst>
      <p:ext uri="{BB962C8B-B14F-4D97-AF65-F5344CB8AC3E}">
        <p14:creationId xmlns:p14="http://schemas.microsoft.com/office/powerpoint/2010/main" val="51301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D4227-1DE9-47BF-AE92-D3920DF02E53}"/>
              </a:ext>
            </a:extLst>
          </p:cNvPr>
          <p:cNvSpPr txBox="1"/>
          <p:nvPr/>
        </p:nvSpPr>
        <p:spPr>
          <a:xfrm>
            <a:off x="3059072" y="397943"/>
            <a:ext cx="772234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멀티스레드 프로그래밍과 </a:t>
            </a:r>
            <a:r>
              <a:rPr lang="en-US" altLang="ko-KR" sz="2400">
                <a:solidFill>
                  <a:schemeClr val="bg1"/>
                </a:solidFill>
              </a:rPr>
              <a:t>C++11 shared_ptr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DFF3D-4C01-4F5D-B066-59F857DA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97" y="308357"/>
            <a:ext cx="2695575" cy="6667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90460" y="375064"/>
            <a:ext cx="8163339" cy="771697"/>
          </a:xfrm>
        </p:spPr>
        <p:txBody>
          <a:bodyPr/>
          <a:lstStyle/>
          <a:p>
            <a:r>
              <a:rPr lang="en-US" altLang="ko-KR"/>
              <a:t>02 | shared_ptr</a:t>
            </a:r>
            <a:r>
              <a:rPr lang="ko-KR" altLang="en-US"/>
              <a:t>를 이용한 멀티스레드 프로그래밍</a:t>
            </a:r>
            <a:endParaRPr lang="ko-KR" altLang="en-US" dirty="0"/>
          </a:p>
        </p:txBody>
      </p:sp>
      <p:sp>
        <p:nvSpPr>
          <p:cNvPr id="43" name="내용 개체 틀 42">
            <a:extLst>
              <a:ext uri="{FF2B5EF4-FFF2-40B4-BE49-F238E27FC236}">
                <a16:creationId xmlns:a16="http://schemas.microsoft.com/office/drawing/2014/main" id="{ABDEC0E2-EC83-451D-9AAF-EC8A2933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71"/>
            <a:ext cx="10515600" cy="4351338"/>
          </a:xfrm>
        </p:spPr>
        <p:txBody>
          <a:bodyPr/>
          <a:lstStyle/>
          <a:p>
            <a:r>
              <a:rPr lang="ko-KR" altLang="en-US"/>
              <a:t>일반 포인터를 </a:t>
            </a:r>
            <a:r>
              <a:rPr lang="en-US" altLang="ko-KR">
                <a:solidFill>
                  <a:srgbClr val="FFE100"/>
                </a:solidFill>
              </a:rPr>
              <a:t>shared_ptr</a:t>
            </a:r>
            <a:r>
              <a:rPr lang="ko-KR" altLang="en-US"/>
              <a:t>로 변경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30255" y="2559732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38401" y="2560415"/>
            <a:ext cx="10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A1AB28-9B0A-456C-96A8-38B03417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04" y="3018150"/>
            <a:ext cx="2990850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F1E7544-8F4A-40CF-BFB5-D6471522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858" y="3018150"/>
            <a:ext cx="2914650" cy="2543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DA1AD9-FEF2-48D0-83C7-EC5246313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302" y="3618468"/>
            <a:ext cx="4572000" cy="1809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22AC12-B687-4D5A-8991-1A4C5CD84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7124" y="3581678"/>
            <a:ext cx="4533900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B3235EC-CD0D-48B9-BE6E-7BA9E0E5CE51}"/>
              </a:ext>
            </a:extLst>
          </p:cNvPr>
          <p:cNvSpPr txBox="1"/>
          <p:nvPr/>
        </p:nvSpPr>
        <p:spPr>
          <a:xfrm>
            <a:off x="9321508" y="5028108"/>
            <a:ext cx="97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FFE100"/>
                </a:solidFill>
              </a:rPr>
              <a:t>필요 </a:t>
            </a:r>
            <a:r>
              <a:rPr lang="en-US" altLang="ko-KR" sz="2000" b="1">
                <a:solidFill>
                  <a:srgbClr val="FFE100"/>
                </a:solidFill>
              </a:rPr>
              <a:t>x</a:t>
            </a:r>
            <a:endParaRPr lang="ko-KR" altLang="en-US" sz="2000" b="1">
              <a:solidFill>
                <a:srgbClr val="FFE1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CC7427-34B7-4934-AB18-BE4C53965A94}"/>
              </a:ext>
            </a:extLst>
          </p:cNvPr>
          <p:cNvCxnSpPr>
            <a:cxnSpLocks/>
          </p:cNvCxnSpPr>
          <p:nvPr/>
        </p:nvCxnSpPr>
        <p:spPr>
          <a:xfrm>
            <a:off x="3159533" y="3326245"/>
            <a:ext cx="181604" cy="242310"/>
          </a:xfrm>
          <a:prstGeom prst="straightConnector1">
            <a:avLst/>
          </a:prstGeom>
          <a:ln w="28575">
            <a:solidFill>
              <a:srgbClr val="FFE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FC2002F-14FB-4E47-9305-A7B5D1ACC18F}"/>
              </a:ext>
            </a:extLst>
          </p:cNvPr>
          <p:cNvCxnSpPr>
            <a:cxnSpLocks/>
          </p:cNvCxnSpPr>
          <p:nvPr/>
        </p:nvCxnSpPr>
        <p:spPr>
          <a:xfrm>
            <a:off x="8838989" y="3287257"/>
            <a:ext cx="181604" cy="242310"/>
          </a:xfrm>
          <a:prstGeom prst="straightConnector1">
            <a:avLst/>
          </a:prstGeom>
          <a:ln w="28575">
            <a:solidFill>
              <a:srgbClr val="FFE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F99C196-77A0-4ADF-8A1F-B53485887045}"/>
              </a:ext>
            </a:extLst>
          </p:cNvPr>
          <p:cNvCxnSpPr>
            <a:cxnSpLocks/>
          </p:cNvCxnSpPr>
          <p:nvPr/>
        </p:nvCxnSpPr>
        <p:spPr>
          <a:xfrm>
            <a:off x="2976273" y="3912777"/>
            <a:ext cx="2690880" cy="0"/>
          </a:xfrm>
          <a:prstGeom prst="line">
            <a:avLst/>
          </a:prstGeom>
          <a:ln w="952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83A0044-4438-4791-A810-3D4DCE65B03B}"/>
              </a:ext>
            </a:extLst>
          </p:cNvPr>
          <p:cNvCxnSpPr>
            <a:cxnSpLocks/>
          </p:cNvCxnSpPr>
          <p:nvPr/>
        </p:nvCxnSpPr>
        <p:spPr>
          <a:xfrm>
            <a:off x="8662920" y="3873791"/>
            <a:ext cx="2690880" cy="0"/>
          </a:xfrm>
          <a:prstGeom prst="line">
            <a:avLst/>
          </a:prstGeom>
          <a:ln w="952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85E1697-9709-4DF6-B742-CB1CA965E312}"/>
              </a:ext>
            </a:extLst>
          </p:cNvPr>
          <p:cNvCxnSpPr>
            <a:cxnSpLocks/>
          </p:cNvCxnSpPr>
          <p:nvPr/>
        </p:nvCxnSpPr>
        <p:spPr>
          <a:xfrm>
            <a:off x="2492175" y="3326245"/>
            <a:ext cx="986127" cy="0"/>
          </a:xfrm>
          <a:prstGeom prst="line">
            <a:avLst/>
          </a:prstGeom>
          <a:ln w="952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C8DFA63-9712-44DA-8504-2A3A9A035371}"/>
              </a:ext>
            </a:extLst>
          </p:cNvPr>
          <p:cNvCxnSpPr>
            <a:cxnSpLocks/>
          </p:cNvCxnSpPr>
          <p:nvPr/>
        </p:nvCxnSpPr>
        <p:spPr>
          <a:xfrm>
            <a:off x="8161315" y="3287257"/>
            <a:ext cx="986127" cy="0"/>
          </a:xfrm>
          <a:prstGeom prst="line">
            <a:avLst/>
          </a:prstGeom>
          <a:ln w="9525">
            <a:solidFill>
              <a:srgbClr val="FFE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5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1273</Words>
  <Application>Microsoft Office PowerPoint</Application>
  <PresentationFormat>와이드스크린</PresentationFormat>
  <Paragraphs>253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01 | 발표자 소개</vt:lpstr>
      <vt:lpstr>PowerPoint 프레젠테이션</vt:lpstr>
      <vt:lpstr>02 | 멀티스레드 프로그래밍</vt:lpstr>
      <vt:lpstr>02 | shared_ptr</vt:lpstr>
      <vt:lpstr>02 | 멀티스레드 프로그래밍에서의 메모리 관리</vt:lpstr>
      <vt:lpstr>02 | 멀티스레드 프로그래밍과 shared_ptr</vt:lpstr>
      <vt:lpstr>02 | shared_ptr를 이용한 멀티스레드 프로그래밍</vt:lpstr>
      <vt:lpstr>02 | 문제는?</vt:lpstr>
      <vt:lpstr>02 | 해결 방법</vt:lpstr>
      <vt:lpstr>02 | 성능은?</vt:lpstr>
      <vt:lpstr>02 | 왜?</vt:lpstr>
      <vt:lpstr>02 | 해결은 Lock-Free</vt:lpstr>
      <vt:lpstr>02 | Lock-Free shared_ptr</vt:lpstr>
      <vt:lpstr>PowerPoint 프레젠테이션</vt:lpstr>
      <vt:lpstr>03 | 구조</vt:lpstr>
      <vt:lpstr>03 | Recycle Linked List (RLL)</vt:lpstr>
      <vt:lpstr>03 | 핵심 알고리즘</vt:lpstr>
      <vt:lpstr>PowerPoint 프레젠테이션</vt:lpstr>
      <vt:lpstr>04 | 성능 비교</vt:lpstr>
      <vt:lpstr>04 | 구현</vt:lpstr>
      <vt:lpstr>04 | 결과</vt:lpstr>
      <vt:lpstr>05 |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195</cp:revision>
  <dcterms:created xsi:type="dcterms:W3CDTF">2021-02-15T07:11:55Z</dcterms:created>
  <dcterms:modified xsi:type="dcterms:W3CDTF">2021-02-26T19:43:54Z</dcterms:modified>
</cp:coreProperties>
</file>