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76" r:id="rId5"/>
    <p:sldId id="260" r:id="rId6"/>
    <p:sldId id="275" r:id="rId7"/>
    <p:sldId id="264" r:id="rId8"/>
    <p:sldId id="282" r:id="rId9"/>
    <p:sldId id="281" r:id="rId10"/>
    <p:sldId id="271" r:id="rId11"/>
    <p:sldId id="265" r:id="rId12"/>
    <p:sldId id="279" r:id="rId13"/>
    <p:sldId id="280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태균 구" initials="태구" lastIdx="3" clrIdx="0">
    <p:extLst>
      <p:ext uri="{19B8F6BF-5375-455C-9EA6-DF929625EA0E}">
        <p15:presenceInfo xmlns:p15="http://schemas.microsoft.com/office/powerpoint/2012/main" userId="088bdfb9c8d957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BF3D8-0BF6-4FC1-803C-C547EE595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419F1-BF45-4807-A3CC-567302614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4DD00-7257-4A44-92F3-E1E25118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C1977-C3A4-4607-9980-9AADC8E6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8BECB-EFBC-43AC-862E-E1559A62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1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382B0-3707-473C-98B6-3B437B74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E9CEFD-8924-4AF6-A9A1-3BF4E0A6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D1F24-706B-4A15-8502-C484C8EC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B26AB-3660-40AD-9051-4EC03F20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55237-69C7-4C6E-BE1A-5F393757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1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AADF07-07F4-4425-8F7C-BC41E411A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AF70AF-57B6-4AF5-A329-74E98A9B2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4F933-B724-4675-841B-D8131301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38B0B-2B47-4BF5-B927-FF99A818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48654-129B-4F70-B04E-38756E1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1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04594-83D4-4DE9-A885-9B4B00A9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4C0E9-B4AE-4043-A83C-C6B190C5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259A7-617E-4732-A63C-9B381F62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8C1C5-03F6-4D58-A97D-67A5DAF0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6220F-478F-43E0-9319-A048FD83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92244-A35A-4176-B440-9EAE2EF7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206B0-2C62-4725-96FE-B6B5B10D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10E85-DD2F-4B74-840B-C3B05075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84FE5-227B-46BF-A4C0-5CC3DF24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44452-D891-4755-B491-FB55A9E1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1A6B3-363E-4592-9387-086AC276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5A9C2-2BC8-4896-A0FA-830305F3A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227D26-8E14-4323-A709-D06DA0797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529A6-3D02-4BE7-8BA6-E600D41C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3961D-CF29-488E-8860-3BE16E16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4239A-9407-4BAC-BB27-4C721497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5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EBCA2-9904-4633-AF97-69139AF3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B75D4-4692-4E74-A28C-FDB863DE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668DB7-E1A7-4D90-AB34-42AF0E7D7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6162AD-5493-4E29-87DD-F9EC152D7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EABBF0-663D-4E12-998A-E25782551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0774F-FE59-4E09-8046-3645500D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0F7E55-2066-4BBA-B1B6-7895C8B1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4EF70E-9F8F-40EB-BFEC-47A032C1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2619B-5085-4C31-854B-56D80FDA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285969-FC41-4F09-9DAA-DE7F91A4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CFA2F-5C4A-4A9C-A816-DBC27120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461255-591F-42F7-8210-0522058F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3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EE4ADF-4575-4075-B629-A31E0BBC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67226D-744C-4836-9011-93E0EF4E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C3E77-3C56-4AAB-9A6C-2129E1C0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0F3EF-B099-4751-8CA2-764058A3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514FF-6A92-4C44-8D84-1BAB5341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F9F294-5F79-4B87-B816-C8B2BD503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35D47E-297F-4FC2-A713-6085E1DA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139B4-EE3B-46CF-A825-7D08F1F2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AA469-92B6-47E4-B78D-9B0CD30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4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30AC4-5F35-4886-9D29-B14A7B3A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558FAB-3EFF-495A-AF60-F7B21B2B1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74B4B6-3D05-4570-921F-0CF785519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34540-A387-4ED2-9F59-FDC49563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0DD775-E175-4CE7-90F3-287A8A0B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606A8-E327-4181-8E1F-AB0B4287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0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DC84E4-3A7E-4FD9-B2A7-5F5CEDE0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5E37-DAE3-43B3-881D-10F80AB1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570B7-1306-423E-B3F0-39D5627E5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CC82-F80B-43B9-96E1-983EED50554D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6F0CA-9968-4483-B0CE-060FDBEBF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20BD4-79EA-43E1-8CF1-45CC2DF88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3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ustsoftwaresolutions.co.uk/threading/why-do-we-need-atomic_shared_pt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07988-6D98-4F65-A929-518CAA0C7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60507"/>
            <a:ext cx="12192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 dirty="0"/>
              <a:t>Lock-Free </a:t>
            </a:r>
            <a:r>
              <a:rPr lang="en-US" altLang="ko-KR" sz="4800" dirty="0" err="1"/>
              <a:t>shared_ptr</a:t>
            </a:r>
            <a:r>
              <a:rPr lang="ko-KR" altLang="en-US" sz="4800" dirty="0"/>
              <a:t>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89E0A-658D-4B3B-8481-2215B33C1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3369" y="4800082"/>
            <a:ext cx="2923564" cy="931178"/>
          </a:xfrm>
        </p:spPr>
        <p:txBody>
          <a:bodyPr anchor="ctr" anchorCtr="0">
            <a:normAutofit/>
          </a:bodyPr>
          <a:lstStyle/>
          <a:p>
            <a:pPr algn="r"/>
            <a:r>
              <a:rPr lang="ko-KR" altLang="en-US" dirty="0"/>
              <a:t>게임공학과</a:t>
            </a:r>
            <a:endParaRPr lang="en-US" altLang="ko-KR" dirty="0"/>
          </a:p>
          <a:p>
            <a:pPr algn="r"/>
            <a:r>
              <a:rPr lang="en-US" altLang="ko-KR" dirty="0"/>
              <a:t>2014132002 </a:t>
            </a:r>
            <a:r>
              <a:rPr lang="ko-KR" altLang="en-US" dirty="0" err="1"/>
              <a:t>구태균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AA29CB-4046-448A-92E8-F4D999A0171D}"/>
              </a:ext>
            </a:extLst>
          </p:cNvPr>
          <p:cNvGrpSpPr/>
          <p:nvPr/>
        </p:nvGrpSpPr>
        <p:grpSpPr>
          <a:xfrm>
            <a:off x="1217051" y="4806069"/>
            <a:ext cx="2025843" cy="1182848"/>
            <a:chOff x="750913" y="4697618"/>
            <a:chExt cx="2097049" cy="12082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47ED86E-AB71-44E4-A6DC-670032581BA8}"/>
                </a:ext>
              </a:extLst>
            </p:cNvPr>
            <p:cNvSpPr/>
            <p:nvPr/>
          </p:nvSpPr>
          <p:spPr>
            <a:xfrm>
              <a:off x="847288" y="5066950"/>
              <a:ext cx="1904301" cy="83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30BE6-27B1-4B32-AD1E-8EF5562C63DE}"/>
                </a:ext>
              </a:extLst>
            </p:cNvPr>
            <p:cNvSpPr txBox="1"/>
            <p:nvPr/>
          </p:nvSpPr>
          <p:spPr>
            <a:xfrm>
              <a:off x="750913" y="4697618"/>
              <a:ext cx="209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지도 교수 </a:t>
              </a:r>
              <a:r>
                <a:rPr lang="en-US" altLang="ko-KR" dirty="0"/>
                <a:t>: </a:t>
              </a:r>
              <a:r>
                <a:rPr lang="ko-KR" altLang="en-US" dirty="0" err="1"/>
                <a:t>정내훈</a:t>
              </a:r>
              <a:endParaRPr lang="ko-KR" altLang="en-US" dirty="0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1D40076-D700-4FBB-8BCC-7AE1ADDFC6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9E8F1629-92C1-4E09-9A4D-A0D663C0A4DB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5F08CBF-FEF0-45F4-89B5-56B7F0C9F56E}"/>
              </a:ext>
            </a:extLst>
          </p:cNvPr>
          <p:cNvSpPr/>
          <p:nvPr/>
        </p:nvSpPr>
        <p:spPr>
          <a:xfrm rot="10800000">
            <a:off x="0" y="8898"/>
            <a:ext cx="3242894" cy="3266624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FB9E3-5DB4-497E-8450-50769C34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900"/>
              <a:t>Shared_ptr : The C++ Programming Language (Fourth Edition)</a:t>
            </a:r>
          </a:p>
          <a:p>
            <a:endParaRPr lang="en-US" altLang="ko-KR" sz="1900"/>
          </a:p>
          <a:p>
            <a:r>
              <a:rPr lang="en-US" altLang="ko-KR" sz="1900"/>
              <a:t>Lock-free </a:t>
            </a:r>
            <a:r>
              <a:rPr lang="ko-KR" altLang="en-US" sz="1900"/>
              <a:t>구현의 필요성 </a:t>
            </a:r>
            <a:r>
              <a:rPr lang="en-US" altLang="ko-KR" sz="1900"/>
              <a:t>: </a:t>
            </a:r>
            <a:r>
              <a:rPr lang="en-US" altLang="ko-KR" sz="1200">
                <a:hlinkClick r:id="rId2"/>
              </a:rPr>
              <a:t>https://www.justsoftwaresolutions.co.uk/threading/why-do-we-need-atomic_shared_ptr.html</a:t>
            </a:r>
            <a:endParaRPr lang="en-US" altLang="ko-KR" sz="1900"/>
          </a:p>
          <a:p>
            <a:endParaRPr lang="en-US" altLang="ko-KR" sz="1900"/>
          </a:p>
          <a:p>
            <a:r>
              <a:rPr lang="en-US" altLang="ko-KR" sz="1900"/>
              <a:t>Lock-free</a:t>
            </a:r>
            <a:r>
              <a:rPr lang="ko-KR" altLang="en-US" sz="1900"/>
              <a:t> </a:t>
            </a:r>
            <a:r>
              <a:rPr lang="en-US" altLang="ko-KR" sz="1900"/>
              <a:t>&amp;</a:t>
            </a:r>
            <a:r>
              <a:rPr lang="ko-KR" altLang="en-US" sz="1900"/>
              <a:t> </a:t>
            </a:r>
            <a:r>
              <a:rPr lang="en-US" altLang="ko-KR" sz="1900"/>
              <a:t>benchmark : </a:t>
            </a:r>
            <a:r>
              <a:rPr lang="en-US" altLang="ko-KR" sz="1800"/>
              <a:t>The Art of Multiprocessor Programming</a:t>
            </a:r>
            <a:endParaRPr lang="en-US" altLang="ko-KR" sz="1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74DFA9F-903B-43C9-A054-70565EF1395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F6084D-3887-4C56-9F25-FAA37407FDCB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180D8C4-D98B-47AD-9A9B-F27CF33A8950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39A5CA1-7369-4124-BC0E-C879ADCF9A61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FFBC1DA-9601-412A-BE22-246507C5D9FF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7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8A4FD-4CCC-4822-B4C6-27DB9C9D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FA1F5C-29FD-4FFB-A423-6784CD383DD4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1B5CA8-28B8-4964-829E-8D03C44DAD7A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8479E5F-7F79-48A6-961D-1FFE9A74C97F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DD0EAD9C-E1C0-4FFF-8ED3-A49616F40F89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9ECB35D-0277-413E-A209-12A718071F8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33428E1-7190-477B-A56E-D496C4FB355C}"/>
              </a:ext>
            </a:extLst>
          </p:cNvPr>
          <p:cNvGrpSpPr/>
          <p:nvPr/>
        </p:nvGrpSpPr>
        <p:grpSpPr>
          <a:xfrm>
            <a:off x="721990" y="2770215"/>
            <a:ext cx="1624667" cy="721013"/>
            <a:chOff x="654878" y="4021570"/>
            <a:chExt cx="1624667" cy="7210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E82F0A-A948-4BA9-A4D7-5A73C6C96D45}"/>
                </a:ext>
              </a:extLst>
            </p:cNvPr>
            <p:cNvSpPr txBox="1"/>
            <p:nvPr/>
          </p:nvSpPr>
          <p:spPr>
            <a:xfrm>
              <a:off x="1196144" y="402157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50CCE2E-8EE5-42AE-862A-CE0B49E57F6F}"/>
                </a:ext>
              </a:extLst>
            </p:cNvPr>
            <p:cNvSpPr/>
            <p:nvPr/>
          </p:nvSpPr>
          <p:spPr>
            <a:xfrm>
              <a:off x="654878" y="4373251"/>
              <a:ext cx="162466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관련 연구 분석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5D138D6-3D12-4145-BB69-426D401C4A5B}"/>
              </a:ext>
            </a:extLst>
          </p:cNvPr>
          <p:cNvGrpSpPr/>
          <p:nvPr/>
        </p:nvGrpSpPr>
        <p:grpSpPr>
          <a:xfrm>
            <a:off x="1719203" y="1865886"/>
            <a:ext cx="2242815" cy="750497"/>
            <a:chOff x="1526256" y="3209520"/>
            <a:chExt cx="2242815" cy="75049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0844624-F042-42E7-A5ED-5259F2894405}"/>
                </a:ext>
              </a:extLst>
            </p:cNvPr>
            <p:cNvSpPr txBox="1"/>
            <p:nvPr/>
          </p:nvSpPr>
          <p:spPr>
            <a:xfrm>
              <a:off x="2361271" y="359068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3736C52-3E37-4256-B4D2-218C5A36CA1D}"/>
                </a:ext>
              </a:extLst>
            </p:cNvPr>
            <p:cNvSpPr/>
            <p:nvPr/>
          </p:nvSpPr>
          <p:spPr>
            <a:xfrm>
              <a:off x="1526256" y="3209520"/>
              <a:ext cx="2242815" cy="3693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Blocking thread safe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shared_ptr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CEE0033-D05F-4A48-83D3-25ABF5BDAAA3}"/>
              </a:ext>
            </a:extLst>
          </p:cNvPr>
          <p:cNvGrpSpPr/>
          <p:nvPr/>
        </p:nvGrpSpPr>
        <p:grpSpPr>
          <a:xfrm>
            <a:off x="5225030" y="1866825"/>
            <a:ext cx="2242815" cy="749558"/>
            <a:chOff x="4612633" y="3210459"/>
            <a:chExt cx="2242815" cy="74955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BCBF946-ADEB-4496-AEA3-FE7A9E7B0435}"/>
                </a:ext>
              </a:extLst>
            </p:cNvPr>
            <p:cNvSpPr txBox="1"/>
            <p:nvPr/>
          </p:nvSpPr>
          <p:spPr>
            <a:xfrm>
              <a:off x="5226031" y="359068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6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B227F57-2E13-4327-910C-6E9E904DD33F}"/>
                </a:ext>
              </a:extLst>
            </p:cNvPr>
            <p:cNvSpPr/>
            <p:nvPr/>
          </p:nvSpPr>
          <p:spPr>
            <a:xfrm>
              <a:off x="4612633" y="3210459"/>
              <a:ext cx="2242815" cy="36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Lock-free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weak_ptr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CF9D0F3-F8FB-4895-8BBC-CF2E7A28C016}"/>
              </a:ext>
            </a:extLst>
          </p:cNvPr>
          <p:cNvGrpSpPr/>
          <p:nvPr/>
        </p:nvGrpSpPr>
        <p:grpSpPr>
          <a:xfrm>
            <a:off x="7291583" y="2773675"/>
            <a:ext cx="1811718" cy="717490"/>
            <a:chOff x="6444294" y="4025030"/>
            <a:chExt cx="1811718" cy="71749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7F624AE-DC7B-4784-A9CD-63850341A07C}"/>
                </a:ext>
              </a:extLst>
            </p:cNvPr>
            <p:cNvSpPr txBox="1"/>
            <p:nvPr/>
          </p:nvSpPr>
          <p:spPr>
            <a:xfrm>
              <a:off x="7105779" y="402503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24E08E2-9C2C-419F-883B-BD14A4E72606}"/>
                </a:ext>
              </a:extLst>
            </p:cNvPr>
            <p:cNvSpPr/>
            <p:nvPr/>
          </p:nvSpPr>
          <p:spPr>
            <a:xfrm>
              <a:off x="6444294" y="4373251"/>
              <a:ext cx="1811718" cy="369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성능 개선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7562E3E-0265-4B77-A674-C8C765679942}"/>
              </a:ext>
            </a:extLst>
          </p:cNvPr>
          <p:cNvGrpSpPr/>
          <p:nvPr/>
        </p:nvGrpSpPr>
        <p:grpSpPr>
          <a:xfrm>
            <a:off x="9114161" y="1863949"/>
            <a:ext cx="1673160" cy="716909"/>
            <a:chOff x="7889367" y="3207583"/>
            <a:chExt cx="1673160" cy="71690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B3C5E65-DACB-4C9C-9BAD-36E32431CE93}"/>
                </a:ext>
              </a:extLst>
            </p:cNvPr>
            <p:cNvSpPr txBox="1"/>
            <p:nvPr/>
          </p:nvSpPr>
          <p:spPr>
            <a:xfrm>
              <a:off x="8166407" y="3555160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ko-KR" altLang="en-US" dirty="0"/>
                <a:t>월 </a:t>
              </a:r>
              <a:r>
                <a:rPr lang="en-US" altLang="ko-KR" dirty="0"/>
                <a:t>/ 9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15AF161-8DA9-4109-AC35-8719EF137E11}"/>
                </a:ext>
              </a:extLst>
            </p:cNvPr>
            <p:cNvSpPr/>
            <p:nvPr/>
          </p:nvSpPr>
          <p:spPr>
            <a:xfrm>
              <a:off x="7889367" y="3207583"/>
              <a:ext cx="1673160" cy="3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논문 작성 및 투고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E8608EB-EB8D-4698-8120-0289BD192B90}"/>
              </a:ext>
            </a:extLst>
          </p:cNvPr>
          <p:cNvGrpSpPr/>
          <p:nvPr/>
        </p:nvGrpSpPr>
        <p:grpSpPr>
          <a:xfrm>
            <a:off x="3371631" y="2728900"/>
            <a:ext cx="2348692" cy="762328"/>
            <a:chOff x="2952181" y="3980255"/>
            <a:chExt cx="2348692" cy="76232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AD1B5A9-D70D-46F6-A5E9-30149B250BA0}"/>
                </a:ext>
              </a:extLst>
            </p:cNvPr>
            <p:cNvSpPr/>
            <p:nvPr/>
          </p:nvSpPr>
          <p:spPr>
            <a:xfrm>
              <a:off x="2952181" y="4373251"/>
              <a:ext cx="234869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Lock-free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shared_ptr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F034AC-F9AB-4F9C-943E-C859DB81D2FC}"/>
                </a:ext>
              </a:extLst>
            </p:cNvPr>
            <p:cNvSpPr txBox="1"/>
            <p:nvPr/>
          </p:nvSpPr>
          <p:spPr>
            <a:xfrm>
              <a:off x="3716322" y="398025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4</a:t>
              </a:r>
              <a:r>
                <a:rPr lang="ko-KR" altLang="en-US" dirty="0"/>
                <a:t>월</a:t>
              </a: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2C66084-DC01-414B-9B7C-12293312FBCF}"/>
              </a:ext>
            </a:extLst>
          </p:cNvPr>
          <p:cNvCxnSpPr>
            <a:cxnSpLocks/>
          </p:cNvCxnSpPr>
          <p:nvPr/>
        </p:nvCxnSpPr>
        <p:spPr>
          <a:xfrm>
            <a:off x="838199" y="2689104"/>
            <a:ext cx="101035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906C905-FEA5-436F-8A0B-0ABA35779046}"/>
              </a:ext>
            </a:extLst>
          </p:cNvPr>
          <p:cNvCxnSpPr/>
          <p:nvPr/>
        </p:nvCxnSpPr>
        <p:spPr>
          <a:xfrm>
            <a:off x="1535185" y="2594046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DDC4C63-BF84-4FEF-A2C1-759628DB8087}"/>
              </a:ext>
            </a:extLst>
          </p:cNvPr>
          <p:cNvCxnSpPr/>
          <p:nvPr/>
        </p:nvCxnSpPr>
        <p:spPr>
          <a:xfrm>
            <a:off x="2811710" y="2594046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52C5AD8-DB7E-42A4-8CC0-2BEE75EF465C}"/>
              </a:ext>
            </a:extLst>
          </p:cNvPr>
          <p:cNvCxnSpPr/>
          <p:nvPr/>
        </p:nvCxnSpPr>
        <p:spPr>
          <a:xfrm>
            <a:off x="4548231" y="2559522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E131CFA-B4BE-433D-B88C-83EF40DC3778}"/>
              </a:ext>
            </a:extLst>
          </p:cNvPr>
          <p:cNvCxnSpPr/>
          <p:nvPr/>
        </p:nvCxnSpPr>
        <p:spPr>
          <a:xfrm>
            <a:off x="6284752" y="2580858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0D0128E-E346-4EC1-9A14-1F94A8FF3FAE}"/>
              </a:ext>
            </a:extLst>
          </p:cNvPr>
          <p:cNvCxnSpPr/>
          <p:nvPr/>
        </p:nvCxnSpPr>
        <p:spPr>
          <a:xfrm>
            <a:off x="8197442" y="2570320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7A65199-4496-4633-A8FF-FB47BDAB1AA1}"/>
              </a:ext>
            </a:extLst>
          </p:cNvPr>
          <p:cNvCxnSpPr/>
          <p:nvPr/>
        </p:nvCxnSpPr>
        <p:spPr>
          <a:xfrm>
            <a:off x="9950741" y="2611635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5AC58C5-C314-4153-8CC1-CC95A62E9E22}"/>
              </a:ext>
            </a:extLst>
          </p:cNvPr>
          <p:cNvSpPr txBox="1"/>
          <p:nvPr/>
        </p:nvSpPr>
        <p:spPr>
          <a:xfrm>
            <a:off x="276960" y="182549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0070C0"/>
                </a:solidFill>
              </a:rPr>
              <a:t>계획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0E672E7-72FE-4A19-AE46-849E817E4118}"/>
              </a:ext>
            </a:extLst>
          </p:cNvPr>
          <p:cNvGrpSpPr/>
          <p:nvPr/>
        </p:nvGrpSpPr>
        <p:grpSpPr>
          <a:xfrm>
            <a:off x="721990" y="5388909"/>
            <a:ext cx="1624667" cy="702247"/>
            <a:chOff x="654878" y="4021570"/>
            <a:chExt cx="1624667" cy="70224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AD3121D-7954-44E6-A417-7208486AF45A}"/>
                </a:ext>
              </a:extLst>
            </p:cNvPr>
            <p:cNvSpPr txBox="1"/>
            <p:nvPr/>
          </p:nvSpPr>
          <p:spPr>
            <a:xfrm>
              <a:off x="1196144" y="402157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9500857-DD44-4C32-988E-D0667DDC2A01}"/>
                </a:ext>
              </a:extLst>
            </p:cNvPr>
            <p:cNvSpPr/>
            <p:nvPr/>
          </p:nvSpPr>
          <p:spPr>
            <a:xfrm>
              <a:off x="654878" y="4354485"/>
              <a:ext cx="162466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관련 연구 분석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812B34D-C132-4647-AA9A-3F35481378A5}"/>
              </a:ext>
            </a:extLst>
          </p:cNvPr>
          <p:cNvGrpSpPr/>
          <p:nvPr/>
        </p:nvGrpSpPr>
        <p:grpSpPr>
          <a:xfrm>
            <a:off x="1690302" y="4476356"/>
            <a:ext cx="2242815" cy="769591"/>
            <a:chOff x="1497355" y="3201296"/>
            <a:chExt cx="2242815" cy="76959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3B8ED1-5648-4245-8485-586DBC313B79}"/>
                </a:ext>
              </a:extLst>
            </p:cNvPr>
            <p:cNvSpPr txBox="1"/>
            <p:nvPr/>
          </p:nvSpPr>
          <p:spPr>
            <a:xfrm>
              <a:off x="2170512" y="360155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 </a:t>
              </a:r>
              <a:r>
                <a:rPr lang="en-US" altLang="ko-KR" dirty="0"/>
                <a:t>/ 3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1954755-AC52-4534-A16D-577BEE39B555}"/>
                </a:ext>
              </a:extLst>
            </p:cNvPr>
            <p:cNvSpPr/>
            <p:nvPr/>
          </p:nvSpPr>
          <p:spPr>
            <a:xfrm>
              <a:off x="1497355" y="3201296"/>
              <a:ext cx="2242815" cy="3693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shared_ptr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F8A7085-8716-4191-976C-35BE59ADC0A1}"/>
              </a:ext>
            </a:extLst>
          </p:cNvPr>
          <p:cNvGrpSpPr/>
          <p:nvPr/>
        </p:nvGrpSpPr>
        <p:grpSpPr>
          <a:xfrm>
            <a:off x="5034415" y="4439944"/>
            <a:ext cx="2500673" cy="795133"/>
            <a:chOff x="4422018" y="3164884"/>
            <a:chExt cx="2500673" cy="79513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0E7DC9F-D412-4BB1-ADB9-0A30BB2CED95}"/>
                </a:ext>
              </a:extLst>
            </p:cNvPr>
            <p:cNvSpPr txBox="1"/>
            <p:nvPr/>
          </p:nvSpPr>
          <p:spPr>
            <a:xfrm>
              <a:off x="5226031" y="359068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6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3B8AD2C-B97B-44DB-9ACB-ED33DEEB0026}"/>
                </a:ext>
              </a:extLst>
            </p:cNvPr>
            <p:cNvSpPr/>
            <p:nvPr/>
          </p:nvSpPr>
          <p:spPr>
            <a:xfrm>
              <a:off x="4422018" y="3164884"/>
              <a:ext cx="2500673" cy="4245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+mj-lt"/>
                </a:rPr>
                <a:t>Lock-free </a:t>
              </a:r>
            </a:p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+mj-lt"/>
                </a:rPr>
                <a:t>shraed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&amp;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weak_ptr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DE0865F-365B-47C3-B244-7BDB3EF8145A}"/>
              </a:ext>
            </a:extLst>
          </p:cNvPr>
          <p:cNvGrpSpPr/>
          <p:nvPr/>
        </p:nvGrpSpPr>
        <p:grpSpPr>
          <a:xfrm>
            <a:off x="7121683" y="5392369"/>
            <a:ext cx="2151518" cy="774629"/>
            <a:chOff x="6274394" y="4025030"/>
            <a:chExt cx="2151518" cy="77462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64A9321-C0C3-492B-9D8E-133EFF834C88}"/>
                </a:ext>
              </a:extLst>
            </p:cNvPr>
            <p:cNvSpPr txBox="1"/>
            <p:nvPr/>
          </p:nvSpPr>
          <p:spPr>
            <a:xfrm>
              <a:off x="7105779" y="402503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5BA7CF8-F0A7-4AAC-9B42-82DD9B81BDA6}"/>
                </a:ext>
              </a:extLst>
            </p:cNvPr>
            <p:cNvSpPr/>
            <p:nvPr/>
          </p:nvSpPr>
          <p:spPr>
            <a:xfrm>
              <a:off x="6274394" y="4349586"/>
              <a:ext cx="2151518" cy="4500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+mj-lt"/>
                </a:rPr>
                <a:t>벤치마크 프로그램 구현</a:t>
              </a:r>
              <a:endParaRPr lang="en-US" altLang="ko-KR" sz="1400"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+mj-lt"/>
                </a:rPr>
                <a:t>오류 확인</a:t>
              </a:r>
              <a:endParaRPr lang="en-US" altLang="ko-KR" sz="140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84FEBBEF-7E90-4D76-991C-65EAFF93873E}"/>
              </a:ext>
            </a:extLst>
          </p:cNvPr>
          <p:cNvGrpSpPr/>
          <p:nvPr/>
        </p:nvGrpSpPr>
        <p:grpSpPr>
          <a:xfrm>
            <a:off x="9114161" y="4452106"/>
            <a:ext cx="1673160" cy="747446"/>
            <a:chOff x="7889367" y="3177046"/>
            <a:chExt cx="1673160" cy="74744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0504C98-B119-4C3F-85E6-B19CF4A604D4}"/>
                </a:ext>
              </a:extLst>
            </p:cNvPr>
            <p:cNvSpPr txBox="1"/>
            <p:nvPr/>
          </p:nvSpPr>
          <p:spPr>
            <a:xfrm>
              <a:off x="8166407" y="3555160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ko-KR" altLang="en-US" dirty="0"/>
                <a:t>월 </a:t>
              </a:r>
              <a:r>
                <a:rPr lang="en-US" altLang="ko-KR" dirty="0"/>
                <a:t>/ 9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008E0AF-8B22-49AF-9C89-FA4B3E9A5BCD}"/>
                </a:ext>
              </a:extLst>
            </p:cNvPr>
            <p:cNvSpPr/>
            <p:nvPr/>
          </p:nvSpPr>
          <p:spPr>
            <a:xfrm>
              <a:off x="7889367" y="3177046"/>
              <a:ext cx="1673160" cy="3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논문 작성 및 투고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5DA918B-4254-478D-86D4-C2796CA6B430}"/>
              </a:ext>
            </a:extLst>
          </p:cNvPr>
          <p:cNvGrpSpPr/>
          <p:nvPr/>
        </p:nvGrpSpPr>
        <p:grpSpPr>
          <a:xfrm>
            <a:off x="3340112" y="5347593"/>
            <a:ext cx="2514970" cy="819405"/>
            <a:chOff x="2920662" y="3980254"/>
            <a:chExt cx="2514970" cy="819405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10BFE9C-406D-41B6-A038-869004EA2446}"/>
                </a:ext>
              </a:extLst>
            </p:cNvPr>
            <p:cNvSpPr/>
            <p:nvPr/>
          </p:nvSpPr>
          <p:spPr>
            <a:xfrm>
              <a:off x="2920662" y="4311580"/>
              <a:ext cx="2514970" cy="4880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Blocking thread safe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shraed_ptr</a:t>
              </a:r>
              <a:r>
                <a:rPr lang="en-US" altLang="ko-KR" sz="1400" dirty="0">
                  <a:solidFill>
                    <a:schemeClr val="tx1"/>
                  </a:solidFill>
                </a:rPr>
                <a:t> &amp;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weak_ptr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구현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F3964C1-3B5A-4EE0-8AD4-4CE2AA131557}"/>
                </a:ext>
              </a:extLst>
            </p:cNvPr>
            <p:cNvSpPr txBox="1"/>
            <p:nvPr/>
          </p:nvSpPr>
          <p:spPr>
            <a:xfrm>
              <a:off x="3855459" y="3980254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/>
                <a:t>월</a:t>
              </a:r>
            </a:p>
          </p:txBody>
        </p:sp>
      </p:grp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89AD660-884F-4D83-8862-ACF4B1209763}"/>
              </a:ext>
            </a:extLst>
          </p:cNvPr>
          <p:cNvCxnSpPr>
            <a:cxnSpLocks/>
          </p:cNvCxnSpPr>
          <p:nvPr/>
        </p:nvCxnSpPr>
        <p:spPr>
          <a:xfrm>
            <a:off x="838199" y="5307798"/>
            <a:ext cx="101035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20AA554-941C-46A0-A59A-811C80933C0D}"/>
              </a:ext>
            </a:extLst>
          </p:cNvPr>
          <p:cNvCxnSpPr/>
          <p:nvPr/>
        </p:nvCxnSpPr>
        <p:spPr>
          <a:xfrm>
            <a:off x="1535185" y="5212740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0C03553-ACB5-449B-AD73-2B1FDB4C9583}"/>
              </a:ext>
            </a:extLst>
          </p:cNvPr>
          <p:cNvCxnSpPr/>
          <p:nvPr/>
        </p:nvCxnSpPr>
        <p:spPr>
          <a:xfrm>
            <a:off x="2811710" y="5212740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05B03B-0434-465A-B056-70FF305F50C8}"/>
              </a:ext>
            </a:extLst>
          </p:cNvPr>
          <p:cNvCxnSpPr/>
          <p:nvPr/>
        </p:nvCxnSpPr>
        <p:spPr>
          <a:xfrm>
            <a:off x="4548231" y="5178216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A901457D-50D8-4C14-9F06-0120600B89B5}"/>
              </a:ext>
            </a:extLst>
          </p:cNvPr>
          <p:cNvCxnSpPr/>
          <p:nvPr/>
        </p:nvCxnSpPr>
        <p:spPr>
          <a:xfrm>
            <a:off x="6284752" y="5199552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A9B9F0E-296E-4BE4-8659-324F3C1F546A}"/>
              </a:ext>
            </a:extLst>
          </p:cNvPr>
          <p:cNvCxnSpPr/>
          <p:nvPr/>
        </p:nvCxnSpPr>
        <p:spPr>
          <a:xfrm>
            <a:off x="8197442" y="5189014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014C2D-D0EE-4616-A4EE-355E8776180E}"/>
              </a:ext>
            </a:extLst>
          </p:cNvPr>
          <p:cNvCxnSpPr/>
          <p:nvPr/>
        </p:nvCxnSpPr>
        <p:spPr>
          <a:xfrm>
            <a:off x="9950741" y="5230329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909606A-E061-4BD3-ABB2-CE5DC34D5B1A}"/>
              </a:ext>
            </a:extLst>
          </p:cNvPr>
          <p:cNvSpPr txBox="1"/>
          <p:nvPr/>
        </p:nvSpPr>
        <p:spPr>
          <a:xfrm>
            <a:off x="343948" y="431389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0070C0"/>
                </a:solidFill>
              </a:rPr>
              <a:t>수행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5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8A4FD-4CCC-4822-B4C6-27DB9C9D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개발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FA1F5C-29FD-4FFB-A423-6784CD383DD4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1B5CA8-28B8-4964-829E-8D03C44DAD7A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8479E5F-7F79-48A6-961D-1FFE9A74C97F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DD0EAD9C-E1C0-4FFF-8ED3-A49616F40F89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9ECB35D-0277-413E-A209-12A718071F8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1993DF-2AD6-432A-A4B8-C5AAF0E5D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7" y="1904259"/>
            <a:ext cx="2000250" cy="523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52F495-162D-4D06-8A1A-8C5EC5693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7" y="2394055"/>
            <a:ext cx="2000250" cy="495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93614A-69BB-46E8-B35F-03AA69ACE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97" y="2886782"/>
            <a:ext cx="2000250" cy="457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00B8B1-A9DC-4BE1-BCCC-2A427FB3C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97" y="3330043"/>
            <a:ext cx="2000250" cy="4900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8C757C-BF20-455D-8831-DC1FAD3B7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321" y="3802630"/>
            <a:ext cx="2004826" cy="52387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16E2AAD-6719-42FC-8A97-52B5F60D04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897" y="4298492"/>
            <a:ext cx="2000250" cy="51006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4DAA37D-5B49-4893-AEA1-AC650B0126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321" y="4808556"/>
            <a:ext cx="2000250" cy="46159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1B9CA55-80CC-4901-A4DD-014F80AB8E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321" y="5252749"/>
            <a:ext cx="2009250" cy="49006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04E3666-30EA-4526-A35C-FE2B1A3804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321" y="5736206"/>
            <a:ext cx="2000250" cy="48045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00C32C8-65C5-48C9-AC30-078BD93536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8789" y="1906815"/>
            <a:ext cx="1943100" cy="4572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DD9DED7C-5C70-424B-8697-34D37ADBC3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08789" y="2346779"/>
            <a:ext cx="1971675" cy="46672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440823F-0DCA-4169-96A2-16A5AE7A39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9264" y="2813504"/>
            <a:ext cx="1952625" cy="47625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AAFE0DA-6DE1-40CC-AB0F-504A240B44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08788" y="3293207"/>
            <a:ext cx="1981200" cy="485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E4CDCE-5BC0-417C-9461-D506CFBA87C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99263" y="3739243"/>
            <a:ext cx="1990725" cy="495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60ACFF-369D-41D1-B005-5F0138AD19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08788" y="4234543"/>
            <a:ext cx="2009775" cy="476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E766EF-9901-4B41-BFCB-DCF136F8B1C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08788" y="4706792"/>
            <a:ext cx="2057400" cy="485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7180D8-2944-48AA-AEDE-0A1F396C2D5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08788" y="5187739"/>
            <a:ext cx="2047875" cy="485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DCE473-4E02-4319-A7EF-7CFAA3B40C6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04025" y="5664816"/>
            <a:ext cx="2019300" cy="476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5EEC46-F570-4BE2-83E4-AD3425878F4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43500" y="1907397"/>
            <a:ext cx="1905000" cy="4857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9CC9BC-413C-4A4B-822D-0E8B178A4E7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39914" y="2393116"/>
            <a:ext cx="18669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논문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C041-4D0A-4144-BFBD-31B1DFFA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학회 </a:t>
            </a:r>
            <a:r>
              <a:rPr lang="en-US" altLang="ko-KR" dirty="0"/>
              <a:t>: </a:t>
            </a:r>
            <a:r>
              <a:rPr lang="ko-KR" altLang="en-US" dirty="0"/>
              <a:t>한국게임학회 </a:t>
            </a:r>
            <a:r>
              <a:rPr lang="en-US" altLang="ko-KR" dirty="0"/>
              <a:t>(Korea Academic Society of Games)</a:t>
            </a:r>
          </a:p>
          <a:p>
            <a:pPr marL="0" indent="0">
              <a:buNone/>
            </a:pPr>
            <a:r>
              <a:rPr lang="ko-KR" altLang="en-US" dirty="0"/>
              <a:t>발간일 </a:t>
            </a:r>
            <a:r>
              <a:rPr lang="en-US" altLang="ko-KR" dirty="0"/>
              <a:t>: 10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 (35</a:t>
            </a:r>
            <a:r>
              <a:rPr lang="ko-KR" altLang="en-US" dirty="0"/>
              <a:t>일 전 투고</a:t>
            </a:r>
            <a:r>
              <a:rPr lang="en-US" altLang="ko-KR" dirty="0"/>
              <a:t> </a:t>
            </a:r>
            <a:r>
              <a:rPr lang="en-US" altLang="ko-KR" sz="2000" dirty="0"/>
              <a:t>(9</a:t>
            </a:r>
            <a:r>
              <a:rPr lang="ko-KR" altLang="en-US" sz="2000" dirty="0"/>
              <a:t>월 </a:t>
            </a:r>
            <a:r>
              <a:rPr lang="en-US" altLang="ko-KR" sz="2000"/>
              <a:t>15</a:t>
            </a:r>
            <a:r>
              <a:rPr lang="ko-KR" altLang="en-US" sz="2000"/>
              <a:t>일</a:t>
            </a:r>
            <a:r>
              <a:rPr lang="en-US" altLang="ko-KR" sz="2000"/>
              <a:t>)</a:t>
            </a:r>
            <a:r>
              <a:rPr lang="en-US" altLang="ko-KR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투고 예정일 </a:t>
            </a:r>
            <a:r>
              <a:rPr lang="en-US" altLang="ko-KR" dirty="0"/>
              <a:t>: 9</a:t>
            </a:r>
            <a:r>
              <a:rPr lang="ko-KR" altLang="en-US" dirty="0"/>
              <a:t>월 </a:t>
            </a:r>
            <a:r>
              <a:rPr lang="en-US" altLang="ko-KR" dirty="0"/>
              <a:t>7</a:t>
            </a:r>
            <a:r>
              <a:rPr lang="ko-KR" altLang="en-US" dirty="0"/>
              <a:t>일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F92B07-2471-4E4F-A8E9-605C65DDA9B1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  <a:solidFill>
            <a:srgbClr val="FFC00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3BDFD2-60BC-4857-B1EF-854F5CF3E67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CFAA71-1465-4DED-80A2-889C5C0C6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7F577AB-EC99-4F09-8045-8A451BD704CA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1D7A01-D827-4EA3-9EAB-1692CBCCBA47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벤치마크 프로그램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FB9E3-5DB4-497E-8450-50769C34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900"/>
          </a:p>
          <a:p>
            <a:r>
              <a:rPr lang="ko-KR" altLang="en-US" sz="1900"/>
              <a:t>결과 이미지 추가</a:t>
            </a:r>
            <a:endParaRPr lang="en-US" altLang="ko-KR" sz="1900"/>
          </a:p>
          <a:p>
            <a:pPr marL="0" indent="0">
              <a:buNone/>
            </a:pPr>
            <a:endParaRPr lang="en-US" altLang="ko-KR" sz="19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74DFA9F-903B-43C9-A054-70565EF1395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F6084D-3887-4C56-9F25-FAA37407FDCB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180D8C4-D98B-47AD-9A9B-F27CF33A8950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39A5CA1-7369-4124-BC0E-C879ADCF9A61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FFBC1DA-9601-412A-BE22-246507C5D9FF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C041-4D0A-4144-BFBD-31B1DFFA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/>
              <a:t>배경</a:t>
            </a:r>
            <a:endParaRPr lang="en-US" altLang="ko-KR"/>
          </a:p>
          <a:p>
            <a:r>
              <a:rPr lang="ko-KR" altLang="en-US"/>
              <a:t>구현</a:t>
            </a:r>
            <a:endParaRPr lang="en-US" altLang="ko-KR" dirty="0"/>
          </a:p>
          <a:p>
            <a:r>
              <a:rPr lang="ko-KR" altLang="en-US"/>
              <a:t>관련 연구</a:t>
            </a:r>
            <a:endParaRPr lang="en-US" altLang="ko-KR" dirty="0"/>
          </a:p>
          <a:p>
            <a:r>
              <a:rPr lang="ko-KR" altLang="en-US"/>
              <a:t>개발 일정</a:t>
            </a:r>
            <a:endParaRPr lang="en-US" altLang="ko-KR"/>
          </a:p>
          <a:p>
            <a:r>
              <a:rPr lang="ko-KR" altLang="en-US"/>
              <a:t>논문 일정</a:t>
            </a:r>
            <a:endParaRPr lang="en-US" altLang="ko-KR" dirty="0"/>
          </a:p>
          <a:p>
            <a:r>
              <a:rPr lang="ko-KR" altLang="en-US"/>
              <a:t>벤치마크 프로그램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F92B07-2471-4E4F-A8E9-605C65DDA9B1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  <a:solidFill>
            <a:srgbClr val="FFC00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3BDFD2-60BC-4857-B1EF-854F5CF3E67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CFAA71-1465-4DED-80A2-889C5C0C6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7F577AB-EC99-4F09-8045-8A451BD704CA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1D7A01-D827-4EA3-9EAB-1692CBCCBA47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57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1257E-D6A3-4B6D-9316-89ABB8E8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F9450-F6C0-4C31-B61B-15786D90B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Lock-Free : </a:t>
            </a:r>
            <a:r>
              <a:rPr lang="ko-KR" altLang="en-US" dirty="0" err="1"/>
              <a:t>멀티쓰레드</a:t>
            </a:r>
            <a:r>
              <a:rPr lang="ko-KR" altLang="en-US" dirty="0"/>
              <a:t> 알고리즘의 성능 등급</a:t>
            </a:r>
            <a:endParaRPr lang="en-US" altLang="ko-KR" dirty="0"/>
          </a:p>
          <a:p>
            <a:pPr lvl="1"/>
            <a:r>
              <a:rPr lang="ko-KR" altLang="en-US" dirty="0"/>
              <a:t>정해진 시간동안</a:t>
            </a:r>
            <a:r>
              <a:rPr lang="en-US" altLang="ko-KR" dirty="0"/>
              <a:t> </a:t>
            </a:r>
            <a:r>
              <a:rPr lang="ko-KR" altLang="en-US" dirty="0"/>
              <a:t>적어도 하나의 쓰레드는 알고리즘 실행 종료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다른 쓰레드의 상태나 행동에 관계 없이</a:t>
            </a:r>
            <a:r>
              <a:rPr lang="en-US" altLang="ko-KR" dirty="0"/>
              <a:t> </a:t>
            </a:r>
            <a:r>
              <a:rPr lang="ko-KR" altLang="en-US" dirty="0"/>
              <a:t>자신의 알고리즘 수행 완료</a:t>
            </a:r>
            <a:r>
              <a:rPr lang="en-US" altLang="ko-KR" dirty="0"/>
              <a:t>									(Non-Blocking </a:t>
            </a:r>
            <a:r>
              <a:rPr lang="ko-KR" altLang="en-US" dirty="0"/>
              <a:t>특성</a:t>
            </a:r>
            <a:r>
              <a:rPr lang="en-US" altLang="ko-KR" dirty="0"/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EDEDCA-95E5-4423-A7D5-4836A430F8FF}"/>
              </a:ext>
            </a:extLst>
          </p:cNvPr>
          <p:cNvSpPr/>
          <p:nvPr/>
        </p:nvSpPr>
        <p:spPr>
          <a:xfrm>
            <a:off x="1393132" y="4202887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알고리즘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48B25-8EA2-4B46-BF4E-A88B17BAB19A}"/>
              </a:ext>
            </a:extLst>
          </p:cNvPr>
          <p:cNvSpPr/>
          <p:nvPr/>
        </p:nvSpPr>
        <p:spPr>
          <a:xfrm>
            <a:off x="3280805" y="4567818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멀티 쓰레드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EA84C9-989F-4FF8-BA6D-573872F99B5F}"/>
              </a:ext>
            </a:extLst>
          </p:cNvPr>
          <p:cNvSpPr/>
          <p:nvPr/>
        </p:nvSpPr>
        <p:spPr>
          <a:xfrm>
            <a:off x="3280805" y="3851008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싱글 쓰레드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558F0A-D12E-4E08-84C5-9D4D07772901}"/>
              </a:ext>
            </a:extLst>
          </p:cNvPr>
          <p:cNvSpPr/>
          <p:nvPr/>
        </p:nvSpPr>
        <p:spPr>
          <a:xfrm>
            <a:off x="5168479" y="5255486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Non-Blocking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9B0766-310A-4254-9579-FA672AA529BD}"/>
              </a:ext>
            </a:extLst>
          </p:cNvPr>
          <p:cNvSpPr/>
          <p:nvPr/>
        </p:nvSpPr>
        <p:spPr>
          <a:xfrm>
            <a:off x="5168479" y="3971064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61CAA3-9E97-4ADE-AF63-32FA94AB9AE1}"/>
              </a:ext>
            </a:extLst>
          </p:cNvPr>
          <p:cNvSpPr/>
          <p:nvPr/>
        </p:nvSpPr>
        <p:spPr>
          <a:xfrm>
            <a:off x="7056153" y="5597921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Lock-free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AE99CA-7A32-491A-AB66-5EC70E4AA98F}"/>
              </a:ext>
            </a:extLst>
          </p:cNvPr>
          <p:cNvSpPr/>
          <p:nvPr/>
        </p:nvSpPr>
        <p:spPr>
          <a:xfrm>
            <a:off x="7056153" y="4881111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. . 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98C25C-57FB-48AB-8328-759D9F1D0AC2}"/>
              </a:ext>
            </a:extLst>
          </p:cNvPr>
          <p:cNvSpPr/>
          <p:nvPr/>
        </p:nvSpPr>
        <p:spPr>
          <a:xfrm>
            <a:off x="8943827" y="5961007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Wait-free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E42FE4-E91B-4B79-9613-8D9C09E3D2DC}"/>
              </a:ext>
            </a:extLst>
          </p:cNvPr>
          <p:cNvSpPr/>
          <p:nvPr/>
        </p:nvSpPr>
        <p:spPr>
          <a:xfrm>
            <a:off x="8943827" y="5244197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. . 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0C12DAB-4A8A-4906-B7D0-01645308F58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3071306" y="4072238"/>
            <a:ext cx="209499" cy="35187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2C0CAF4-BB53-4279-81A3-835FD91BE09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3071306" y="4424117"/>
            <a:ext cx="209499" cy="3649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8039746-4731-4014-AB86-AEC901F3F19E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4958979" y="4192294"/>
            <a:ext cx="209500" cy="59675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E52E5EF-52F1-4E2E-8ABD-E216F4AA230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958979" y="4789048"/>
            <a:ext cx="209500" cy="687668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0F47AA5-6D95-4C01-9652-0EE5376CA69D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flipH="1">
            <a:off x="6846653" y="5102341"/>
            <a:ext cx="209500" cy="37437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006E89D-D33E-47C4-A754-C83C3E49954C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 flipV="1">
            <a:off x="6846653" y="5476716"/>
            <a:ext cx="209500" cy="34243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020ADD0-0ACB-4B95-88D1-65E59ECC364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734327" y="5465427"/>
            <a:ext cx="209500" cy="35372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3C3E03D-E73D-4738-ABD3-7911C859DDE1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 flipV="1">
            <a:off x="8734327" y="5819151"/>
            <a:ext cx="209500" cy="36308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43379C9-ECAB-4EB7-B046-BF47B65E4187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61E1F87-7E6F-4DFC-BDB4-2DC07658AAC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B781C0A-F5DD-4843-970F-B6491E9263C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A8F5AD70-3D09-42E6-B4A7-7CB0055B7F18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31353415-6367-4571-8BEE-1A4D01E74DA0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DAAD8A-2E13-438F-896E-DF63B6C6BA97}"/>
              </a:ext>
            </a:extLst>
          </p:cNvPr>
          <p:cNvSpPr/>
          <p:nvPr/>
        </p:nvSpPr>
        <p:spPr>
          <a:xfrm>
            <a:off x="7056153" y="4307557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938D54-114A-468A-9459-835198DD868D}"/>
              </a:ext>
            </a:extLst>
          </p:cNvPr>
          <p:cNvSpPr/>
          <p:nvPr/>
        </p:nvSpPr>
        <p:spPr>
          <a:xfrm>
            <a:off x="7056153" y="3590747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. . 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F8172C6-5D7F-45AC-8158-6C1B62C3C35E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846653" y="3811977"/>
            <a:ext cx="209500" cy="37437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0DF1E20-1DC7-4103-8104-F84C33F5814A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6846653" y="4186352"/>
            <a:ext cx="209500" cy="34243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4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배경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Lock</a:t>
            </a:r>
            <a:r>
              <a:rPr lang="ko-KR" altLang="en-US" dirty="0"/>
              <a:t>을 통한 해결 </a:t>
            </a:r>
            <a:r>
              <a:rPr lang="en-US" altLang="ko-KR" dirty="0"/>
              <a:t>= </a:t>
            </a:r>
            <a:r>
              <a:rPr lang="ko-KR" altLang="en-US" dirty="0"/>
              <a:t>성능저하</a:t>
            </a:r>
            <a:endParaRPr lang="en-US" altLang="ko-KR" dirty="0"/>
          </a:p>
          <a:p>
            <a:pPr lvl="1"/>
            <a:r>
              <a:rPr lang="en-US" altLang="ko-KR" dirty="0"/>
              <a:t>lock overhead &amp; </a:t>
            </a:r>
            <a:r>
              <a:rPr lang="ko-KR" altLang="en-US" dirty="0" err="1"/>
              <a:t>병렬성</a:t>
            </a:r>
            <a:r>
              <a:rPr lang="ko-KR" altLang="en-US" dirty="0"/>
              <a:t> 저하</a:t>
            </a:r>
            <a:endParaRPr lang="en-US" altLang="ko-KR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8BEE5D2-4D6C-40CD-951F-EEE504F9DAB1}"/>
              </a:ext>
            </a:extLst>
          </p:cNvPr>
          <p:cNvGrpSpPr/>
          <p:nvPr/>
        </p:nvGrpSpPr>
        <p:grpSpPr>
          <a:xfrm>
            <a:off x="4399951" y="4511005"/>
            <a:ext cx="7443804" cy="276999"/>
            <a:chOff x="4403142" y="3417180"/>
            <a:chExt cx="9465248" cy="370597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9851822-6C26-43A0-B0C1-50424425B640}"/>
                </a:ext>
              </a:extLst>
            </p:cNvPr>
            <p:cNvCxnSpPr>
              <a:cxnSpLocks/>
            </p:cNvCxnSpPr>
            <p:nvPr/>
          </p:nvCxnSpPr>
          <p:spPr>
            <a:xfrm>
              <a:off x="4403142" y="3571069"/>
              <a:ext cx="8772560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4B871B-5A4D-4342-9725-307813928353}"/>
                </a:ext>
              </a:extLst>
            </p:cNvPr>
            <p:cNvSpPr txBox="1"/>
            <p:nvPr/>
          </p:nvSpPr>
          <p:spPr>
            <a:xfrm>
              <a:off x="13175702" y="3417180"/>
              <a:ext cx="692688" cy="370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시간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A021445-44F6-4515-9BA1-265787B259BE}"/>
              </a:ext>
            </a:extLst>
          </p:cNvPr>
          <p:cNvSpPr txBox="1"/>
          <p:nvPr/>
        </p:nvSpPr>
        <p:spPr>
          <a:xfrm>
            <a:off x="4659691" y="2978854"/>
            <a:ext cx="663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Lock</a:t>
            </a:r>
            <a:endParaRPr lang="ko-KR" alt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802719-F18C-49AF-9B4C-63318A90C3D6}"/>
              </a:ext>
            </a:extLst>
          </p:cNvPr>
          <p:cNvSpPr txBox="1"/>
          <p:nvPr/>
        </p:nvSpPr>
        <p:spPr>
          <a:xfrm>
            <a:off x="4421324" y="4682840"/>
            <a:ext cx="1242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Lock-free</a:t>
            </a:r>
            <a:endParaRPr lang="ko-KR" altLang="en-US" sz="16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9994F28-701C-4AFC-B8BF-DAF31C164676}"/>
              </a:ext>
            </a:extLst>
          </p:cNvPr>
          <p:cNvGrpSpPr/>
          <p:nvPr/>
        </p:nvGrpSpPr>
        <p:grpSpPr>
          <a:xfrm>
            <a:off x="4399951" y="3360595"/>
            <a:ext cx="1143812" cy="1034500"/>
            <a:chOff x="2038690" y="3056725"/>
            <a:chExt cx="1667937" cy="148706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9355310-DE49-4064-A6AB-9818FC1965B5}"/>
                </a:ext>
              </a:extLst>
            </p:cNvPr>
            <p:cNvSpPr/>
            <p:nvPr/>
          </p:nvSpPr>
          <p:spPr>
            <a:xfrm>
              <a:off x="2038694" y="3056725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1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BF682EC-0A19-40F5-BFF1-44B1DA19ABBC}"/>
                </a:ext>
              </a:extLst>
            </p:cNvPr>
            <p:cNvSpPr/>
            <p:nvPr/>
          </p:nvSpPr>
          <p:spPr>
            <a:xfrm>
              <a:off x="2038693" y="3428491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2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B756E10-E980-46B1-B0BD-64381EA0BB4B}"/>
                </a:ext>
              </a:extLst>
            </p:cNvPr>
            <p:cNvSpPr/>
            <p:nvPr/>
          </p:nvSpPr>
          <p:spPr>
            <a:xfrm>
              <a:off x="2038691" y="3800257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3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BA7CBE-C397-4B48-9637-72810699F6FD}"/>
                </a:ext>
              </a:extLst>
            </p:cNvPr>
            <p:cNvSpPr/>
            <p:nvPr/>
          </p:nvSpPr>
          <p:spPr>
            <a:xfrm>
              <a:off x="2038690" y="4172023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4</a:t>
              </a: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605785-977B-4117-B4A1-27DD65D3F7C8}"/>
              </a:ext>
            </a:extLst>
          </p:cNvPr>
          <p:cNvSpPr/>
          <p:nvPr/>
        </p:nvSpPr>
        <p:spPr>
          <a:xfrm>
            <a:off x="5543760" y="3361147"/>
            <a:ext cx="963157" cy="265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24C1DCF-4EAB-4F6D-A9B8-70792FFFED19}"/>
              </a:ext>
            </a:extLst>
          </p:cNvPr>
          <p:cNvGrpSpPr/>
          <p:nvPr/>
        </p:nvGrpSpPr>
        <p:grpSpPr>
          <a:xfrm>
            <a:off x="5543760" y="4138657"/>
            <a:ext cx="1942010" cy="265268"/>
            <a:chOff x="5343694" y="4460321"/>
            <a:chExt cx="2484200" cy="260807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CA91A7-6A15-47C7-8098-000BE7783CBC}"/>
                </a:ext>
              </a:extLst>
            </p:cNvPr>
            <p:cNvSpPr/>
            <p:nvPr/>
          </p:nvSpPr>
          <p:spPr>
            <a:xfrm>
              <a:off x="5343695" y="4460321"/>
              <a:ext cx="2484199" cy="252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114870F-B3EE-4908-BAC3-4F3CF33B0768}"/>
                </a:ext>
              </a:extLst>
            </p:cNvPr>
            <p:cNvSpPr/>
            <p:nvPr/>
          </p:nvSpPr>
          <p:spPr>
            <a:xfrm>
              <a:off x="5343694" y="4466553"/>
              <a:ext cx="1242099" cy="25457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8D6F7A-678E-4903-9DAF-30547DFDF2A2}"/>
              </a:ext>
            </a:extLst>
          </p:cNvPr>
          <p:cNvGrpSpPr/>
          <p:nvPr/>
        </p:nvGrpSpPr>
        <p:grpSpPr>
          <a:xfrm>
            <a:off x="6799289" y="3882116"/>
            <a:ext cx="1608695" cy="252612"/>
            <a:chOff x="6928421" y="4122952"/>
            <a:chExt cx="2188399" cy="252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1902E0B-6E71-4A41-B239-0B481E1001EF}"/>
                </a:ext>
              </a:extLst>
            </p:cNvPr>
            <p:cNvSpPr/>
            <p:nvPr/>
          </p:nvSpPr>
          <p:spPr>
            <a:xfrm>
              <a:off x="6928422" y="4122952"/>
              <a:ext cx="2188398" cy="252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D37A401-AD93-4E05-BD2F-AF8900102C41}"/>
                </a:ext>
              </a:extLst>
            </p:cNvPr>
            <p:cNvSpPr/>
            <p:nvPr/>
          </p:nvSpPr>
          <p:spPr>
            <a:xfrm>
              <a:off x="6928421" y="4123402"/>
              <a:ext cx="933859" cy="25216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C492ACE-803E-406B-8C76-A19B1588FD98}"/>
              </a:ext>
            </a:extLst>
          </p:cNvPr>
          <p:cNvGrpSpPr/>
          <p:nvPr/>
        </p:nvGrpSpPr>
        <p:grpSpPr>
          <a:xfrm>
            <a:off x="6354355" y="3625299"/>
            <a:ext cx="3068936" cy="267132"/>
            <a:chOff x="5898096" y="3781052"/>
            <a:chExt cx="3737834" cy="26713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E57079D-6BEB-4B1E-AE9B-071E81F895B9}"/>
                </a:ext>
              </a:extLst>
            </p:cNvPr>
            <p:cNvSpPr/>
            <p:nvPr/>
          </p:nvSpPr>
          <p:spPr>
            <a:xfrm>
              <a:off x="5901130" y="3781052"/>
              <a:ext cx="3734800" cy="2621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      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B903B88-2B70-4D40-A0EC-4740CECFC4EF}"/>
                </a:ext>
              </a:extLst>
            </p:cNvPr>
            <p:cNvSpPr/>
            <p:nvPr/>
          </p:nvSpPr>
          <p:spPr>
            <a:xfrm>
              <a:off x="5898096" y="3789559"/>
              <a:ext cx="2498179" cy="25862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397895-EA44-46DB-9451-A7B7C6BB9AC8}"/>
              </a:ext>
            </a:extLst>
          </p:cNvPr>
          <p:cNvGrpSpPr/>
          <p:nvPr/>
        </p:nvGrpSpPr>
        <p:grpSpPr>
          <a:xfrm>
            <a:off x="7242619" y="3361653"/>
            <a:ext cx="4033081" cy="267826"/>
            <a:chOff x="8232156" y="3429000"/>
            <a:chExt cx="4519110" cy="26782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251C93F-2FB5-4A56-A982-D35EEE9BA89F}"/>
                </a:ext>
              </a:extLst>
            </p:cNvPr>
            <p:cNvSpPr/>
            <p:nvPr/>
          </p:nvSpPr>
          <p:spPr>
            <a:xfrm>
              <a:off x="8235194" y="3429000"/>
              <a:ext cx="4516072" cy="2586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                                       Update      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7CA8293-EE96-4E5F-BD5B-1AD4DC7E0D4D}"/>
                </a:ext>
              </a:extLst>
            </p:cNvPr>
            <p:cNvSpPr/>
            <p:nvPr/>
          </p:nvSpPr>
          <p:spPr>
            <a:xfrm>
              <a:off x="8232156" y="3438202"/>
              <a:ext cx="3437463" cy="25862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7353AD9-D5DA-4F52-A38D-8C7B75A2B5D3}"/>
              </a:ext>
            </a:extLst>
          </p:cNvPr>
          <p:cNvGrpSpPr/>
          <p:nvPr/>
        </p:nvGrpSpPr>
        <p:grpSpPr>
          <a:xfrm>
            <a:off x="7836013" y="4137534"/>
            <a:ext cx="2483068" cy="257089"/>
            <a:chOff x="8460969" y="4468967"/>
            <a:chExt cx="3054873" cy="25708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1832A3A-F3D8-4556-BB14-F899B93CD3A8}"/>
                </a:ext>
              </a:extLst>
            </p:cNvPr>
            <p:cNvSpPr/>
            <p:nvPr/>
          </p:nvSpPr>
          <p:spPr>
            <a:xfrm>
              <a:off x="8460969" y="4468967"/>
              <a:ext cx="3054873" cy="252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B95C1EC-8648-400C-A419-0F1346C18BEA}"/>
                </a:ext>
              </a:extLst>
            </p:cNvPr>
            <p:cNvSpPr/>
            <p:nvPr/>
          </p:nvSpPr>
          <p:spPr>
            <a:xfrm>
              <a:off x="8462243" y="4473894"/>
              <a:ext cx="1942010" cy="25216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0F72BD2-5859-4074-B64C-D4B76EACE3CB}"/>
              </a:ext>
            </a:extLst>
          </p:cNvPr>
          <p:cNvGrpSpPr/>
          <p:nvPr/>
        </p:nvGrpSpPr>
        <p:grpSpPr>
          <a:xfrm>
            <a:off x="4399951" y="5085176"/>
            <a:ext cx="1143812" cy="1034500"/>
            <a:chOff x="2038690" y="3056725"/>
            <a:chExt cx="1667937" cy="148706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1E0F41C-8213-4F30-9FCF-28C866932895}"/>
                </a:ext>
              </a:extLst>
            </p:cNvPr>
            <p:cNvSpPr/>
            <p:nvPr/>
          </p:nvSpPr>
          <p:spPr>
            <a:xfrm>
              <a:off x="2038694" y="3056725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1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DD462759-CB1F-4CA9-94D4-E40305AAC2B0}"/>
                </a:ext>
              </a:extLst>
            </p:cNvPr>
            <p:cNvSpPr/>
            <p:nvPr/>
          </p:nvSpPr>
          <p:spPr>
            <a:xfrm>
              <a:off x="2038693" y="3428491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2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C9D2E4FB-CA77-479D-B5C6-F982DEB485E7}"/>
                </a:ext>
              </a:extLst>
            </p:cNvPr>
            <p:cNvSpPr/>
            <p:nvPr/>
          </p:nvSpPr>
          <p:spPr>
            <a:xfrm>
              <a:off x="2038691" y="3800257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3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B09A3BE-554B-4F61-B72A-A0187B6B4CED}"/>
                </a:ext>
              </a:extLst>
            </p:cNvPr>
            <p:cNvSpPr/>
            <p:nvPr/>
          </p:nvSpPr>
          <p:spPr>
            <a:xfrm>
              <a:off x="2038690" y="4172023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4</a:t>
              </a: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9FD57E5-8DD1-4CC9-B146-DF074D067F1E}"/>
              </a:ext>
            </a:extLst>
          </p:cNvPr>
          <p:cNvSpPr/>
          <p:nvPr/>
        </p:nvSpPr>
        <p:spPr>
          <a:xfrm>
            <a:off x="5543760" y="5862779"/>
            <a:ext cx="1591885" cy="252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02D127D-6709-47F4-B8FC-D28B7B6A78C0}"/>
              </a:ext>
            </a:extLst>
          </p:cNvPr>
          <p:cNvSpPr/>
          <p:nvPr/>
        </p:nvSpPr>
        <p:spPr>
          <a:xfrm>
            <a:off x="6822455" y="5613405"/>
            <a:ext cx="2111820" cy="252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00398F6-83DC-40CE-B417-990D0FA65962}"/>
              </a:ext>
            </a:extLst>
          </p:cNvPr>
          <p:cNvSpPr/>
          <p:nvPr/>
        </p:nvSpPr>
        <p:spPr>
          <a:xfrm>
            <a:off x="6359228" y="5350827"/>
            <a:ext cx="1584621" cy="2621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4F3373F-CD2D-4341-A477-CC5AAF89D93A}"/>
              </a:ext>
            </a:extLst>
          </p:cNvPr>
          <p:cNvSpPr/>
          <p:nvPr/>
        </p:nvSpPr>
        <p:spPr>
          <a:xfrm>
            <a:off x="7943850" y="5863779"/>
            <a:ext cx="2008516" cy="252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AEEBF6B-6DEF-4605-B292-B473508CE44F}"/>
              </a:ext>
            </a:extLst>
          </p:cNvPr>
          <p:cNvSpPr/>
          <p:nvPr/>
        </p:nvSpPr>
        <p:spPr>
          <a:xfrm>
            <a:off x="7242619" y="5091203"/>
            <a:ext cx="2008517" cy="258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D2097CD-C928-4C9A-8BB7-FA3C8C082C2A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29E512E-BCDF-46EA-AE97-7E6E46033CAD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F0E7E15-FBB5-4D51-9D5B-784AC70BF8A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41918119-F1F2-4C27-A532-A934A6C1CFAA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B9805B9-0476-4C00-B932-DC4E64766B44}"/>
              </a:ext>
            </a:extLst>
          </p:cNvPr>
          <p:cNvGrpSpPr/>
          <p:nvPr/>
        </p:nvGrpSpPr>
        <p:grpSpPr>
          <a:xfrm>
            <a:off x="9952365" y="3724712"/>
            <a:ext cx="1323335" cy="2390229"/>
            <a:chOff x="11574710" y="3950567"/>
            <a:chExt cx="1323335" cy="2390229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EFCBF77-3EB7-4C3F-81C3-8CEA65D73A45}"/>
                </a:ext>
              </a:extLst>
            </p:cNvPr>
            <p:cNvCxnSpPr>
              <a:cxnSpLocks/>
            </p:cNvCxnSpPr>
            <p:nvPr/>
          </p:nvCxnSpPr>
          <p:spPr>
            <a:xfrm>
              <a:off x="11574710" y="4856196"/>
              <a:ext cx="0" cy="14846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B816E5C-29BD-41EC-9706-49016CB1B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88788" y="3950567"/>
              <a:ext cx="9257" cy="113473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A08E396-6856-413F-B0B0-4AB8F4AF505A}"/>
                </a:ext>
              </a:extLst>
            </p:cNvPr>
            <p:cNvCxnSpPr>
              <a:cxnSpLocks/>
            </p:cNvCxnSpPr>
            <p:nvPr/>
          </p:nvCxnSpPr>
          <p:spPr>
            <a:xfrm>
              <a:off x="11574710" y="4977271"/>
              <a:ext cx="131407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61AF33-7165-40BC-8163-24FB50B683BF}"/>
                </a:ext>
              </a:extLst>
            </p:cNvPr>
            <p:cNvSpPr txBox="1"/>
            <p:nvPr/>
          </p:nvSpPr>
          <p:spPr>
            <a:xfrm>
              <a:off x="11873447" y="4970250"/>
              <a:ext cx="890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</a:rPr>
                <a:t>성능향상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15040" y="2697681"/>
            <a:ext cx="3420126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 Counter;</a:t>
            </a:r>
          </a:p>
          <a:p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Counter_lock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ko-K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thread1() {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Counter = 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&lt;int&gt;(1);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Counter_lock.unlock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00">
                <a:latin typeface="Courier New" panose="02070309020205020404" pitchFamily="49" charset="0"/>
                <a:cs typeface="Courier New" panose="02070309020205020404" pitchFamily="49" charset="0"/>
              </a:rPr>
              <a:t>	      …</a:t>
            </a:r>
          </a:p>
          <a:p>
            <a:endParaRPr lang="en-US" altLang="ko-K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00">
                <a:latin typeface="Courier New" panose="02070309020205020404" pitchFamily="49" charset="0"/>
                <a:cs typeface="Courier New" panose="02070309020205020404" pitchFamily="49" charset="0"/>
              </a:rPr>
              <a:t>thread4() 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Counter = 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3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300">
                <a:latin typeface="Courier New" panose="02070309020205020404" pitchFamily="49" charset="0"/>
                <a:cs typeface="Courier New" panose="02070309020205020404" pitchFamily="49" charset="0"/>
              </a:rPr>
              <a:t>&gt;(4);</a:t>
            </a:r>
            <a:endParaRPr lang="en-US" altLang="ko-K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Counter_lock.unlock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altLang="ko-K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*Counter;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Counter_lock.unlock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2195198-2A26-41CC-AA0D-9C9013995F54}"/>
              </a:ext>
            </a:extLst>
          </p:cNvPr>
          <p:cNvSpPr/>
          <p:nvPr/>
        </p:nvSpPr>
        <p:spPr>
          <a:xfrm>
            <a:off x="5545901" y="5081854"/>
            <a:ext cx="963157" cy="265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99813FDA-FC9E-45C3-9740-4EEB75D30516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3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8273" cy="4351338"/>
          </a:xfrm>
        </p:spPr>
        <p:txBody>
          <a:bodyPr/>
          <a:lstStyle/>
          <a:p>
            <a:r>
              <a:rPr lang="en-US" altLang="ko-KR" dirty="0" err="1"/>
              <a:t>shared_ptr</a:t>
            </a:r>
            <a:endParaRPr lang="en-US" altLang="ko-KR" dirty="0"/>
          </a:p>
          <a:p>
            <a:pPr lvl="1"/>
            <a:r>
              <a:rPr lang="en-US" altLang="ko-KR" dirty="0"/>
              <a:t>C++11</a:t>
            </a:r>
            <a:r>
              <a:rPr lang="ko-KR" altLang="en-US"/>
              <a:t>부터 표준 라이브러리에 </a:t>
            </a:r>
            <a:r>
              <a:rPr lang="ko-KR" altLang="en-US" dirty="0"/>
              <a:t>있는 스마트 포인터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shared_ptr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weak_ptr</a:t>
            </a:r>
            <a:r>
              <a:rPr lang="en-US" altLang="ko-KR" sz="2000" dirty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reference counter</a:t>
            </a:r>
            <a:r>
              <a:rPr lang="ko-KR" altLang="en-US" dirty="0"/>
              <a:t> 추가</a:t>
            </a:r>
            <a:r>
              <a:rPr lang="en-US" altLang="ko-KR" dirty="0"/>
              <a:t>, </a:t>
            </a:r>
            <a:r>
              <a:rPr lang="ko-KR" altLang="en-US" dirty="0"/>
              <a:t>앞으로 쓰이지 않을 객체를 판별해 자동삭제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메모리 릭 제거 기능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3407073" y="3894165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6A27C3B-F46B-42DA-9737-B03BE99E031A}"/>
              </a:ext>
            </a:extLst>
          </p:cNvPr>
          <p:cNvGrpSpPr/>
          <p:nvPr/>
        </p:nvGrpSpPr>
        <p:grpSpPr>
          <a:xfrm>
            <a:off x="474051" y="3791549"/>
            <a:ext cx="2653438" cy="1135270"/>
            <a:chOff x="493473" y="4232315"/>
            <a:chExt cx="2653438" cy="113527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E3A2BC6-5252-4B9C-B366-488A877AED58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154B947-AB05-4343-97A1-8541C1632F69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E20BD21-0F67-4DB4-95E6-587A7BA8210D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E7240E-CEC7-4798-9B6D-F61EEC47BA74}"/>
                </a:ext>
              </a:extLst>
            </p:cNvPr>
            <p:cNvSpPr txBox="1"/>
            <p:nvPr/>
          </p:nvSpPr>
          <p:spPr>
            <a:xfrm>
              <a:off x="493473" y="423231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CE44FFC-E7F1-46DD-AF4F-49ED9964B3DF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3127489" y="4151067"/>
            <a:ext cx="27958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19A87-710B-4BDD-BE32-17A673CEB396}"/>
              </a:ext>
            </a:extLst>
          </p:cNvPr>
          <p:cNvSpPr/>
          <p:nvPr/>
        </p:nvSpPr>
        <p:spPr>
          <a:xfrm>
            <a:off x="3404892" y="4604368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1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ECB134-9F7D-45A7-94C6-10D846DC222F}"/>
              </a:ext>
            </a:extLst>
          </p:cNvPr>
          <p:cNvCxnSpPr>
            <a:stCxn id="14" idx="3"/>
            <a:endCxn id="37" idx="1"/>
          </p:cNvCxnSpPr>
          <p:nvPr/>
        </p:nvCxnSpPr>
        <p:spPr>
          <a:xfrm>
            <a:off x="3127489" y="4669917"/>
            <a:ext cx="277403" cy="37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8B11AD-2E5A-4165-A758-96984F52869F}"/>
              </a:ext>
            </a:extLst>
          </p:cNvPr>
          <p:cNvSpPr/>
          <p:nvPr/>
        </p:nvSpPr>
        <p:spPr>
          <a:xfrm>
            <a:off x="9486439" y="3793962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C451D0-1347-45D7-BE42-183DF0C0DD97}"/>
              </a:ext>
            </a:extLst>
          </p:cNvPr>
          <p:cNvGrpSpPr/>
          <p:nvPr/>
        </p:nvGrpSpPr>
        <p:grpSpPr>
          <a:xfrm>
            <a:off x="5901015" y="3471639"/>
            <a:ext cx="2692435" cy="1093029"/>
            <a:chOff x="6028044" y="4087366"/>
            <a:chExt cx="2692435" cy="1093029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6920EDF-FEED-42F4-8B3E-096842CBDFEA}"/>
                </a:ext>
              </a:extLst>
            </p:cNvPr>
            <p:cNvGrpSpPr/>
            <p:nvPr/>
          </p:nvGrpSpPr>
          <p:grpSpPr>
            <a:xfrm>
              <a:off x="6578674" y="4147741"/>
              <a:ext cx="2141805" cy="1032654"/>
              <a:chOff x="1875099" y="4289690"/>
              <a:chExt cx="2141805" cy="1032654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99BD001-D86F-407D-ACEC-97F3F8A4EC5B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992EB70-E495-4539-A0BA-70383698E481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B66E88-7D92-4F71-863A-7D8720E4E456}"/>
                </a:ext>
              </a:extLst>
            </p:cNvPr>
            <p:cNvSpPr txBox="1"/>
            <p:nvPr/>
          </p:nvSpPr>
          <p:spPr>
            <a:xfrm>
              <a:off x="6028044" y="4087366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DB18C7A-0791-42E1-9A7C-FF65BAB40CF4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8593450" y="3788916"/>
            <a:ext cx="892989" cy="2619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88E5E06-4088-4C3E-920A-187F74DF6830}"/>
              </a:ext>
            </a:extLst>
          </p:cNvPr>
          <p:cNvSpPr/>
          <p:nvPr/>
        </p:nvSpPr>
        <p:spPr>
          <a:xfrm>
            <a:off x="9486439" y="4666136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2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DF192D-1F9E-4ABC-9C9B-A52B5299FC6A}"/>
              </a:ext>
            </a:extLst>
          </p:cNvPr>
          <p:cNvCxnSpPr>
            <a:stCxn id="43" idx="3"/>
            <a:endCxn id="47" idx="1"/>
          </p:cNvCxnSpPr>
          <p:nvPr/>
        </p:nvCxnSpPr>
        <p:spPr>
          <a:xfrm>
            <a:off x="8593450" y="4307766"/>
            <a:ext cx="892989" cy="7995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2A173F7-061B-4748-9603-7C0ED3B31E1A}"/>
              </a:ext>
            </a:extLst>
          </p:cNvPr>
          <p:cNvGrpSpPr/>
          <p:nvPr/>
        </p:nvGrpSpPr>
        <p:grpSpPr>
          <a:xfrm>
            <a:off x="5888755" y="4564668"/>
            <a:ext cx="2704695" cy="1134122"/>
            <a:chOff x="6015784" y="4046273"/>
            <a:chExt cx="2704695" cy="1134122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BE52AB4-BC24-427A-9776-3608093B9507}"/>
                </a:ext>
              </a:extLst>
            </p:cNvPr>
            <p:cNvGrpSpPr/>
            <p:nvPr/>
          </p:nvGrpSpPr>
          <p:grpSpPr>
            <a:xfrm>
              <a:off x="6578674" y="4147741"/>
              <a:ext cx="2141805" cy="1032654"/>
              <a:chOff x="1875099" y="4289690"/>
              <a:chExt cx="2141805" cy="1032654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BDD9C8B-1A3F-42D5-B13D-AC578D487F17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58E820C-29D0-4F91-9314-A8283AC1A25E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8D3BD4-95D6-42A0-AE78-A6D81C374780}"/>
                </a:ext>
              </a:extLst>
            </p:cNvPr>
            <p:cNvSpPr txBox="1"/>
            <p:nvPr/>
          </p:nvSpPr>
          <p:spPr>
            <a:xfrm>
              <a:off x="6015784" y="404627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sp2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9C6E4E2-6B6C-4A06-B0FE-9F4E65BAB63A}"/>
              </a:ext>
            </a:extLst>
          </p:cNvPr>
          <p:cNvCxnSpPr>
            <a:stCxn id="53" idx="3"/>
            <a:endCxn id="44" idx="1"/>
          </p:cNvCxnSpPr>
          <p:nvPr/>
        </p:nvCxnSpPr>
        <p:spPr>
          <a:xfrm flipV="1">
            <a:off x="8593450" y="4050864"/>
            <a:ext cx="892989" cy="87217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70382BE-EDE9-47FD-BDC9-F7380F42D893}"/>
              </a:ext>
            </a:extLst>
          </p:cNvPr>
          <p:cNvCxnSpPr>
            <a:stCxn id="54" idx="3"/>
            <a:endCxn id="47" idx="1"/>
          </p:cNvCxnSpPr>
          <p:nvPr/>
        </p:nvCxnSpPr>
        <p:spPr>
          <a:xfrm flipV="1">
            <a:off x="8593450" y="5107321"/>
            <a:ext cx="892989" cy="3345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A84EC4F-4717-4DBF-A427-B2AFCE39F179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1E21706-4900-444A-A29F-A3D691BBD373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3BAC662-48F8-4E9D-8B5A-2530A6716C12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14E80592-551B-4FA6-8D94-D3993E0DC966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237CCFD6-71FA-493C-B333-7FED44C1169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배경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A84EC4F-4717-4DBF-A427-B2AFCE39F179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1E21706-4900-444A-A29F-A3D691BBD373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3BAC662-48F8-4E9D-8B5A-2530A6716C12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14E80592-551B-4FA6-8D94-D3993E0DC966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237CCFD6-71FA-493C-B333-7FED44C1169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9742363-A3FB-42B8-AB32-44CD9CFD23D2}"/>
              </a:ext>
            </a:extLst>
          </p:cNvPr>
          <p:cNvGrpSpPr/>
          <p:nvPr/>
        </p:nvGrpSpPr>
        <p:grpSpPr>
          <a:xfrm>
            <a:off x="3386315" y="2340528"/>
            <a:ext cx="5474897" cy="1966912"/>
            <a:chOff x="3358551" y="2046915"/>
            <a:chExt cx="5474897" cy="19669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4064870-425E-4501-B900-55AD15731954}"/>
                </a:ext>
              </a:extLst>
            </p:cNvPr>
            <p:cNvSpPr/>
            <p:nvPr/>
          </p:nvSpPr>
          <p:spPr>
            <a:xfrm>
              <a:off x="3358551" y="2046915"/>
              <a:ext cx="547489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400">
                  <a:solidFill>
                    <a:schemeClr val="accent2"/>
                  </a:solidFill>
                </a:rPr>
                <a:t>Lock-Free</a:t>
              </a:r>
              <a:r>
                <a:rPr lang="en-US" altLang="ko-KR" sz="4400"/>
                <a:t> </a:t>
              </a:r>
              <a:r>
                <a:rPr lang="en-US" altLang="ko-KR" sz="4400">
                  <a:solidFill>
                    <a:schemeClr val="accent6"/>
                  </a:solidFill>
                </a:rPr>
                <a:t>shared_ptr</a:t>
              </a:r>
              <a:endParaRPr lang="ko-KR" altLang="en-US" sz="4400">
                <a:solidFill>
                  <a:schemeClr val="accent6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662CD97-09B2-4E52-9A51-5B5F431F9050}"/>
                </a:ext>
              </a:extLst>
            </p:cNvPr>
            <p:cNvCxnSpPr/>
            <p:nvPr/>
          </p:nvCxnSpPr>
          <p:spPr>
            <a:xfrm>
              <a:off x="3453205" y="2816356"/>
              <a:ext cx="237744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84B3E32-58B1-4CC1-8293-8974B8EF635A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2816356"/>
              <a:ext cx="260693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2141175-A0F9-4607-9679-D13606FCC6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9572" y="2816357"/>
              <a:ext cx="672353" cy="119747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C9F3FB5-E28C-4968-B61A-22F7B852E86E}"/>
                </a:ext>
              </a:extLst>
            </p:cNvPr>
            <p:cNvCxnSpPr>
              <a:cxnSpLocks/>
            </p:cNvCxnSpPr>
            <p:nvPr/>
          </p:nvCxnSpPr>
          <p:spPr>
            <a:xfrm>
              <a:off x="7399467" y="2816356"/>
              <a:ext cx="614980" cy="1197471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2D51AAF-950F-4D2B-A294-9C3EC0D85B60}"/>
              </a:ext>
            </a:extLst>
          </p:cNvPr>
          <p:cNvSpPr txBox="1"/>
          <p:nvPr/>
        </p:nvSpPr>
        <p:spPr>
          <a:xfrm>
            <a:off x="971507" y="4290305"/>
            <a:ext cx="6051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2"/>
                </a:solidFill>
              </a:rPr>
              <a:t>멀티쓰레드사이에서 간섭없이 실행 가능한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E86EA-9D94-46B3-A331-BFFCBAD3A22C}"/>
              </a:ext>
            </a:extLst>
          </p:cNvPr>
          <p:cNvSpPr txBox="1"/>
          <p:nvPr/>
        </p:nvSpPr>
        <p:spPr>
          <a:xfrm>
            <a:off x="7125934" y="4312511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6"/>
                </a:solidFill>
              </a:rPr>
              <a:t>메모리 관리</a:t>
            </a:r>
          </a:p>
        </p:txBody>
      </p:sp>
    </p:spTree>
    <p:extLst>
      <p:ext uri="{BB962C8B-B14F-4D97-AF65-F5344CB8AC3E}">
        <p14:creationId xmlns:p14="http://schemas.microsoft.com/office/powerpoint/2010/main" val="40244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구현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266F94-7617-4626-BC71-14FA77CF22C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8BEE6BA-5E63-489D-AE78-C41520E32261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42A0B6-93F9-42E0-91F9-377E8D14E805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D7E3CD6-B6DB-41AA-BBD3-F44E1A3885D2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6C8B242F-13F5-4306-BC38-B986FA5109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4A73C2B7-4132-4A5B-BB05-33A5407D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std::</a:t>
            </a:r>
            <a:r>
              <a:rPr lang="en-US" altLang="ko-KR" dirty="0" err="1"/>
              <a:t>shared_ptr</a:t>
            </a:r>
            <a:r>
              <a:rPr lang="ko-KR" altLang="en-US" dirty="0"/>
              <a:t>와 동일한 </a:t>
            </a:r>
            <a:r>
              <a:rPr lang="en-US" altLang="ko-KR" dirty="0"/>
              <a:t>method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ko-KR" altLang="en-US" dirty="0" smtClean="0"/>
              <a:t>일부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삭제 </a:t>
            </a:r>
            <a:r>
              <a:rPr lang="en-US" altLang="ko-KR" dirty="0" smtClean="0"/>
              <a:t>: swap(), </a:t>
            </a:r>
            <a:r>
              <a:rPr lang="en-US" altLang="ko-KR" dirty="0" err="1" smtClean="0"/>
              <a:t>owner_before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성능에 큰 악영향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017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266F94-7617-4626-BC71-14FA77CF22C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8BEE6BA-5E63-489D-AE78-C41520E32261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42A0B6-93F9-42E0-91F9-377E8D14E805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D7E3CD6-B6DB-41AA-BBD3-F44E1A3885D2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6C8B242F-13F5-4306-BC38-B986FA5109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55C370-41F3-454F-BB5E-749B097BFADD}"/>
              </a:ext>
            </a:extLst>
          </p:cNvPr>
          <p:cNvSpPr/>
          <p:nvPr/>
        </p:nvSpPr>
        <p:spPr>
          <a:xfrm>
            <a:off x="838200" y="2046915"/>
            <a:ext cx="4664825" cy="394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::</a:t>
            </a:r>
            <a:r>
              <a:rPr lang="en-US" altLang="ko-KR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shared_ptr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&lt;T&gt; </a:t>
            </a:r>
            <a:r>
              <a:rPr lang="en-US" altLang="ko-KR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 dirty="0" err="1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std_ptr.element_type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 dirty="0" err="1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std_ptr.operator</a:t>
            </a:r>
            <a:r>
              <a:rPr lang="en-US" altLang="ko-KR" kern="0" dirty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bool</a:t>
            </a:r>
          </a:p>
          <a:p>
            <a:pPr latinLnBrk="0">
              <a:lnSpc>
                <a:spcPct val="107000"/>
              </a:lnSpc>
            </a:pPr>
            <a:r>
              <a:rPr lang="en-US" altLang="ko-KR" kern="0" dirty="0" err="1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std_ptr.operator</a:t>
            </a:r>
            <a:r>
              <a:rPr lang="en-US" altLang="ko-KR" kern="0" dirty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*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 dirty="0" err="1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std_ptr.operator</a:t>
            </a:r>
            <a:r>
              <a:rPr lang="en-US" altLang="ko-KR" kern="0" dirty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</a:t>
            </a:r>
          </a:p>
          <a:p>
            <a:pPr latinLnBrk="0">
              <a:lnSpc>
                <a:spcPct val="107000"/>
              </a:lnSpc>
            </a:pPr>
            <a:r>
              <a:rPr lang="en-US" altLang="ko-KR" kern="0" dirty="0" err="1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std_ptr.operator</a:t>
            </a:r>
            <a:r>
              <a:rPr lang="en-US" altLang="ko-KR" kern="0" dirty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=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 dirty="0" err="1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std_ptr.operator</a:t>
            </a:r>
            <a:r>
              <a:rPr lang="en-US" altLang="ko-KR" kern="0" dirty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[]	(</a:t>
            </a:r>
            <a:r>
              <a:rPr lang="ko-KR" altLang="en-US" kern="0" dirty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확장성 </a:t>
            </a:r>
            <a:r>
              <a:rPr lang="en-US" altLang="ko-KR" kern="0" dirty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x)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 dirty="0" err="1" smtClea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std_ptr.owner_before</a:t>
            </a:r>
            <a:r>
              <a:rPr lang="en-US" altLang="ko-KR" kern="0" dirty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 smtClea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  (</a:t>
            </a:r>
            <a:r>
              <a:rPr lang="ko-KR" altLang="en-US" kern="0" dirty="0" smtClea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구현 복잡성 </a:t>
            </a:r>
            <a:r>
              <a:rPr lang="en-US" altLang="ko-KR" kern="0" dirty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x)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 dirty="0" err="1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std_ptr.reset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 dirty="0" err="1" smtClea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std_ptr.swap</a:t>
            </a:r>
            <a:r>
              <a:rPr lang="en-US" altLang="ko-KR" kern="0" dirty="0" smtClea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           </a:t>
            </a:r>
            <a:r>
              <a:rPr lang="en-US" altLang="ko-KR" kern="0" dirty="0" smtClea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ko-KR" altLang="en-US" kern="0" dirty="0" smtClea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성능 </a:t>
            </a:r>
            <a:r>
              <a:rPr lang="en-US" altLang="ko-KR" kern="0" dirty="0" smtClea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x)</a:t>
            </a:r>
            <a:endParaRPr lang="ko-KR" altLang="ko-KR" kern="100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 dirty="0" err="1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std_ptr.unique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 dirty="0" err="1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std_ptr.use_count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 dirty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</a:t>
            </a:r>
            <a:r>
              <a:rPr lang="en-US" altLang="ko-KR" kern="0" dirty="0" err="1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ptr</a:t>
            </a:r>
            <a:r>
              <a:rPr lang="en-US" altLang="ko-KR" kern="0" dirty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.~</a:t>
            </a:r>
            <a:r>
              <a:rPr lang="en-US" altLang="ko-KR" kern="0" dirty="0" err="1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shared_ptr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9BCC3F-92F7-4CEE-99ED-6D02DF898069}"/>
              </a:ext>
            </a:extLst>
          </p:cNvPr>
          <p:cNvSpPr/>
          <p:nvPr/>
        </p:nvSpPr>
        <p:spPr>
          <a:xfrm>
            <a:off x="6096000" y="2046915"/>
            <a:ext cx="4005431" cy="3919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LFSP::shared_ptr&lt;T&gt; lfsp_ptr;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lfsp_ptr.element_type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lfsp_ptr.operator bool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lfsp_ptr.operator*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lfsp_ptr.operator-&gt;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lfsp_ptr.operator=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</a:t>
            </a: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lfsp_ptr.owner_before</a:t>
            </a:r>
            <a:endParaRPr lang="en-US" altLang="ko-KR" kern="0">
              <a:solidFill>
                <a:srgbClr val="4472C4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lfsp_ptr.reset		</a:t>
            </a: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lfsp_ptr.swap	</a:t>
            </a:r>
            <a:r>
              <a:rPr lang="en-US" altLang="ko-KR" kern="0">
                <a:solidFill>
                  <a:srgbClr val="FFC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lfsp_ptr.unique		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lfsp_ptr.use_count	</a:t>
            </a: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lfsp_ptr.~shared_ptr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구현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266F94-7617-4626-BC71-14FA77CF22C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8BEE6BA-5E63-489D-AE78-C41520E32261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42A0B6-93F9-42E0-91F9-377E8D14E805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D7E3CD6-B6DB-41AA-BBD3-F44E1A3885D2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6C8B242F-13F5-4306-BC38-B986FA5109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22842-DD6F-4DE0-85F9-5EFC7F4EA63D}"/>
              </a:ext>
            </a:extLst>
          </p:cNvPr>
          <p:cNvSpPr/>
          <p:nvPr/>
        </p:nvSpPr>
        <p:spPr>
          <a:xfrm>
            <a:off x="838199" y="2340528"/>
            <a:ext cx="4939145" cy="3055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::</a:t>
            </a:r>
            <a:r>
              <a:rPr lang="en-US" altLang="ko-KR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weak_ptr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&lt;T&gt; </a:t>
            </a:r>
            <a:r>
              <a:rPr lang="en-US" altLang="ko-KR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std_wptr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 dirty="0" err="1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std_wptr.expired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 dirty="0" err="1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std_wptr.lock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 dirty="0" err="1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std_wptr.operator</a:t>
            </a:r>
            <a:r>
              <a:rPr lang="en-US" altLang="ko-KR" kern="0" dirty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=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 dirty="0" err="1" smtClea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std_wptr.owner_before</a:t>
            </a:r>
            <a:r>
              <a:rPr lang="en-US" altLang="ko-KR" kern="0" dirty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  </a:t>
            </a:r>
            <a:r>
              <a:rPr lang="en-US" altLang="ko-KR" kern="0" dirty="0" smtClea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 (</a:t>
            </a:r>
            <a:r>
              <a:rPr lang="ko-KR" altLang="en-US" kern="0" dirty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구현 복잡성 </a:t>
            </a:r>
            <a:r>
              <a:rPr lang="en-US" altLang="ko-KR" kern="0" dirty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x)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 dirty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 dirty="0" err="1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std_wptr.reset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 dirty="0" err="1" smtClea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std_wptr.swap</a:t>
            </a:r>
            <a:r>
              <a:rPr lang="en-US" altLang="ko-KR" kern="0" dirty="0" smtClea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            </a:t>
            </a:r>
            <a:r>
              <a:rPr lang="en-US" altLang="ko-KR" kern="0" dirty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ko-KR" altLang="en-US" kern="0" dirty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성능 </a:t>
            </a:r>
            <a:r>
              <a:rPr lang="en-US" altLang="ko-KR" kern="0" dirty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x</a:t>
            </a:r>
            <a:r>
              <a:rPr lang="en-US" altLang="ko-KR" kern="0" dirty="0" smtClea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 dirty="0" err="1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std_wptr.use_count</a:t>
            </a:r>
            <a:r>
              <a:rPr lang="en-US" altLang="ko-KR" kern="0" dirty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 dirty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</a:t>
            </a:r>
            <a:r>
              <a:rPr lang="en-US" altLang="ko-KR" kern="0" dirty="0" err="1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wptr</a:t>
            </a:r>
            <a:r>
              <a:rPr lang="en-US" altLang="ko-KR" kern="0" dirty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.~</a:t>
            </a:r>
            <a:r>
              <a:rPr lang="en-US" altLang="ko-KR" kern="0" dirty="0" err="1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weak_ptr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E6E654-75FF-4DD3-9711-F76D27ABF706}"/>
              </a:ext>
            </a:extLst>
          </p:cNvPr>
          <p:cNvSpPr/>
          <p:nvPr/>
        </p:nvSpPr>
        <p:spPr>
          <a:xfrm>
            <a:off x="6096000" y="2340528"/>
            <a:ext cx="5898776" cy="273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LFSP::weak_ptr&lt;T&gt; lfsp_wptr;</a:t>
            </a:r>
            <a:endParaRPr lang="en-US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lfsp_wptr.expired	</a:t>
            </a: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lfsp_wptr.lock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lfsp_wptr.operator=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lfsp_wptr.owner_before</a:t>
            </a:r>
            <a:endParaRPr lang="en-US" altLang="ko-KR" kern="0">
              <a:solidFill>
                <a:srgbClr val="4472C4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lfsp_wptr.reset		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lfsp_wptr.swap</a:t>
            </a:r>
            <a:r>
              <a:rPr lang="en-US" altLang="ko-KR" kern="0">
                <a:solidFill>
                  <a:srgbClr val="FFC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lfsp_wptr.use_count	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lfsp_wptr.~weak_ptr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6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570</Words>
  <Application>Microsoft Office PowerPoint</Application>
  <PresentationFormat>와이드스크린</PresentationFormat>
  <Paragraphs>196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돋움체</vt:lpstr>
      <vt:lpstr>맑은 고딕</vt:lpstr>
      <vt:lpstr>Arial</vt:lpstr>
      <vt:lpstr>Courier New</vt:lpstr>
      <vt:lpstr>Times New Roman</vt:lpstr>
      <vt:lpstr>Office 테마</vt:lpstr>
      <vt:lpstr>Lock-Free shared_ptr 구현</vt:lpstr>
      <vt:lpstr>목차</vt:lpstr>
      <vt:lpstr>배경</vt:lpstr>
      <vt:lpstr>배경</vt:lpstr>
      <vt:lpstr>배경</vt:lpstr>
      <vt:lpstr>배경</vt:lpstr>
      <vt:lpstr>구현</vt:lpstr>
      <vt:lpstr>구현</vt:lpstr>
      <vt:lpstr>구현</vt:lpstr>
      <vt:lpstr>관련 연구</vt:lpstr>
      <vt:lpstr>개발 일정</vt:lpstr>
      <vt:lpstr>개발 과정</vt:lpstr>
      <vt:lpstr>논문 일정</vt:lpstr>
      <vt:lpstr>벤치마크 프로그램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Nai Hoon Jung</cp:lastModifiedBy>
  <cp:revision>114</cp:revision>
  <dcterms:created xsi:type="dcterms:W3CDTF">2019-12-03T07:26:33Z</dcterms:created>
  <dcterms:modified xsi:type="dcterms:W3CDTF">2020-07-29T05:13:23Z</dcterms:modified>
</cp:coreProperties>
</file>