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313" r:id="rId4"/>
    <p:sldId id="332" r:id="rId5"/>
    <p:sldId id="350" r:id="rId6"/>
    <p:sldId id="351" r:id="rId7"/>
    <p:sldId id="352" r:id="rId8"/>
    <p:sldId id="354" r:id="rId9"/>
    <p:sldId id="355" r:id="rId10"/>
    <p:sldId id="349" r:id="rId11"/>
    <p:sldId id="356" r:id="rId12"/>
    <p:sldId id="275" r:id="rId13"/>
    <p:sldId id="414" r:id="rId14"/>
    <p:sldId id="421" r:id="rId15"/>
    <p:sldId id="428" r:id="rId16"/>
    <p:sldId id="429" r:id="rId17"/>
    <p:sldId id="431" r:id="rId18"/>
    <p:sldId id="430" r:id="rId19"/>
    <p:sldId id="418" r:id="rId20"/>
    <p:sldId id="419" r:id="rId21"/>
    <p:sldId id="432" r:id="rId22"/>
    <p:sldId id="423" r:id="rId23"/>
    <p:sldId id="433" r:id="rId24"/>
    <p:sldId id="426" r:id="rId25"/>
    <p:sldId id="434" r:id="rId26"/>
    <p:sldId id="381" r:id="rId27"/>
    <p:sldId id="3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D1E"/>
    <a:srgbClr val="767171"/>
    <a:srgbClr val="1E1E1E"/>
    <a:srgbClr val="22B14C"/>
    <a:srgbClr val="EE853E"/>
    <a:srgbClr val="EE8944"/>
    <a:srgbClr val="FFD54F"/>
    <a:srgbClr val="969696"/>
    <a:srgbClr val="FF6600"/>
    <a:srgbClr val="8DA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5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31667-F9B7-404B-945D-1D849FCDA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75068A-6586-469F-A906-E068A3D8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DD06A-942D-4B95-9619-A3CA884A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294F-6120-44DB-AAD1-747021F6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0ACDD-8C5E-4E41-811B-29EDF748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8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28B6-4076-41B8-98EC-7371616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4EE5E-3DCC-4A2D-B77E-0CBBD2A5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195D3-A688-422B-A422-7858CE69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600DC-25B6-463D-A532-4AEF2003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98D3E-7F6E-4FBE-9BCC-E5478721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7CF7BA-5EFF-42EC-8040-7F862333B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4E2B2-A8A4-43CD-8AE1-20662B31C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64F30-A754-45B5-986F-B2253ABF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BC4BB-E45E-49D0-8150-5148B7F5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07101-7CCD-43C9-B262-DDB40207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5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965D3-B7EF-49E2-A20B-F642C475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3E04E-7FEF-4182-BAF5-E667FF0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A2937-1A7B-4856-8373-C0D3A1AF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B912B-214E-4E2D-A59D-3E3BBC80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9012F-512C-4ED2-BA53-EA222CE1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3415-0F86-4D20-B285-DDF0388A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86FC6-CF12-4FA1-93F9-02C8FCAD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ECEAF-815D-4DF1-BB61-034B7F09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1FCE3-EE1F-4990-B3C4-8882A11F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B1191-211B-405A-BC95-CF776EE9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9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2C4CA-FCB8-406F-8D90-5982817B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A5D4A-17A5-4D8E-AF11-6DC495FF2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AC5ED-D488-4D7C-96A9-71E5BDDB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49509-B814-44C0-ACC8-58A04B8C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D3589-E28A-4DAD-BAD1-1F1EAC05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60377-56E9-45AD-935D-284F5449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3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F912-E127-4D22-AD39-C3D82AF4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5B26C-97D8-4727-8B11-CB262343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26AB9-C2A9-4427-92CB-A0353E29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D7C942-56BE-4D26-A63F-DE17FE4E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BD675-4E72-40F4-8AA3-25A6B004F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E71B09-EA2D-4A6D-9855-27251865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2487B-B33D-464A-AEE5-A4C81580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115026-C4FE-4CD3-874F-C6075803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F8B71-9D16-4293-97AC-BFB97A61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C342C8-66B1-4B77-B4DA-AB4AFD55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A9220-147E-43D4-91A6-60137F9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B992B-D388-4145-A446-C034B0B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DF8EDB-0346-496F-B549-57391C4F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082E77-28BB-49EC-9132-F001A935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368F45-91B0-4147-8DEF-68F86E54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9C3A-03CA-4485-9157-D1017D51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693E-B971-422F-BD8A-B60DD5D8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6F170-0A94-4E7C-812C-F8DB6686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BB626-E361-4CE6-9238-F76DF6B9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8DE42-8E2E-4CD3-A7C0-2391624C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8F52F-FC5E-439A-8692-E4AE2183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3B2A-B51C-4DD0-8900-56371549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6115C-9B01-4E70-A24B-46F9A36FD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1DDE2-16CD-44C7-A028-C122FB9BB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90B46-8CCA-46F4-8267-E0E07900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ED6D2-8306-4B9A-8988-A0422C6D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81B5F-C0E6-4B7F-A894-8688A489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5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2BDAA-936C-486C-AE75-E9140DD0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F3DA2-B5C7-4852-8DB8-2CA7910A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1872-D5D8-48D5-BEDA-70919A720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23DE-7F23-4836-B226-D05014B808F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8CD4C-C240-4CF8-BD52-824F3832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627B-A7B3-40CF-BD6B-3CD8296C4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2E175DE-E425-4A1B-B94E-25D71388E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975" y="4802400"/>
            <a:ext cx="3576810" cy="1655762"/>
          </a:xfrm>
        </p:spPr>
        <p:txBody>
          <a:bodyPr>
            <a:normAutofit/>
          </a:bodyPr>
          <a:lstStyle/>
          <a:p>
            <a:pPr algn="r"/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ko-KR" altLang="en-US" sz="1400">
                <a:solidFill>
                  <a:schemeClr val="bg1"/>
                </a:solidFill>
              </a:rPr>
              <a:t>구태균</a:t>
            </a:r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010.7559.2426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snrn2426@gmail.com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671EDD-6527-4CE6-B6AC-EE3D3EFC3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562" y="1527719"/>
            <a:ext cx="5767846" cy="1014413"/>
          </a:xfrm>
        </p:spPr>
        <p:txBody>
          <a:bodyPr>
            <a:noAutofit/>
          </a:bodyPr>
          <a:lstStyle/>
          <a:p>
            <a:r>
              <a:rPr lang="en-US" altLang="ko-KR" sz="800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altLang="ko-KR" sz="8000">
                <a:solidFill>
                  <a:schemeClr val="bg1"/>
                </a:solidFill>
              </a:rPr>
              <a:t>ORT</a:t>
            </a:r>
            <a:r>
              <a:rPr lang="en-US" altLang="ko-KR" sz="8000">
                <a:solidFill>
                  <a:schemeClr val="accent4">
                    <a:lumMod val="60000"/>
                    <a:lumOff val="40000"/>
                  </a:schemeClr>
                </a:solidFill>
              </a:rPr>
              <a:t>F</a:t>
            </a:r>
            <a:r>
              <a:rPr lang="en-US" altLang="ko-KR" sz="8000">
                <a:solidFill>
                  <a:schemeClr val="bg1"/>
                </a:solidFill>
              </a:rPr>
              <a:t>OLIO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6B85EF-8F15-41F1-B3EC-6EFECD12F624}"/>
              </a:ext>
            </a:extLst>
          </p:cNvPr>
          <p:cNvSpPr/>
          <p:nvPr/>
        </p:nvSpPr>
        <p:spPr>
          <a:xfrm>
            <a:off x="11410626" y="5451549"/>
            <a:ext cx="45719" cy="537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37F0D-877B-464C-864E-B73E74A5904A}"/>
              </a:ext>
            </a:extLst>
          </p:cNvPr>
          <p:cNvSpPr/>
          <p:nvPr/>
        </p:nvSpPr>
        <p:spPr>
          <a:xfrm>
            <a:off x="11410399" y="5087479"/>
            <a:ext cx="45719" cy="27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FB96D1-873E-4AD5-97DB-38F8075A1C42}"/>
              </a:ext>
            </a:extLst>
          </p:cNvPr>
          <p:cNvCxnSpPr>
            <a:cxnSpLocks/>
          </p:cNvCxnSpPr>
          <p:nvPr/>
        </p:nvCxnSpPr>
        <p:spPr>
          <a:xfrm flipH="1" flipV="1">
            <a:off x="1250862" y="2518415"/>
            <a:ext cx="5324360" cy="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4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후기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DF734C-3FFA-4CB6-AF6A-A9CA70282D83}"/>
              </a:ext>
            </a:extLst>
          </p:cNvPr>
          <p:cNvGrpSpPr/>
          <p:nvPr/>
        </p:nvGrpSpPr>
        <p:grpSpPr>
          <a:xfrm>
            <a:off x="269842" y="1114008"/>
            <a:ext cx="11606600" cy="5485392"/>
            <a:chOff x="7262319" y="3037870"/>
            <a:chExt cx="8785180" cy="3874015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1E509167-B2AA-4303-8AEA-405811284F73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논문을 진행하면서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가장 어려웠던 점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재사용 될 때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잘못된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상황을 해결하는 것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이었습니다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 문제를 해결하기 위해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스레드 카운터를 추가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해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접근하는 스레드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수를 관리해 보았지만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스레드 카운터로 인해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재사용하는 알고리즘이 복잡해지고 오류 발생 횟수만 줄어들 뿐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완벽하게 해결할 수 없었습니다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결국 성능을 고려한 다른 해결 방법을 고민하게 되었고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문제가 발생하는 </a:t>
              </a:r>
              <a:r>
                <a:rPr kumimoji="0" lang="en-US" altLang="ko-KR" sz="1600" b="0" i="0" u="none" strike="noStrike" kern="1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안에서의 상황을 가정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구분하던 중 </a:t>
              </a:r>
              <a:r>
                <a:rPr kumimoji="0" lang="en-US" altLang="ko-KR" sz="1600" b="1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 </a:t>
              </a:r>
              <a:r>
                <a:rPr kumimoji="0" lang="ko-KR" altLang="en-US" sz="1600" b="1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kumimoji="0" lang="en-US" altLang="ko-KR" sz="1600" b="1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생각해낼 수 있었습니다</a:t>
              </a:r>
              <a:r>
                <a:rPr kumimoji="0" lang="en-US" altLang="ko-KR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b="1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 </a:t>
              </a:r>
              <a:r>
                <a:rPr kumimoji="0" lang="ko-KR" altLang="en-US" sz="1600" b="1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kumimoji="0" lang="en-US" altLang="ko-KR" sz="1600" b="1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이용한 결과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→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검사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→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재시도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로 인한 성능 저하가 발생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했지만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정확한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참조하는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동작을 구현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</a:t>
              </a:r>
              <a:r>
                <a:rPr kumimoji="0" lang="ko-KR" altLang="en-US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있었습니다</a:t>
              </a:r>
              <a:r>
                <a:rPr kumimoji="0" lang="en-US" altLang="ko-KR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’LFSP/LFWP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성능은 더 개선될 </a:t>
              </a:r>
              <a:r>
                <a:rPr lang="ko-KR" altLang="en-US" sz="1600" kern="100" dirty="0">
                  <a:solidFill>
                    <a:srgbClr val="ED7D31">
                      <a:lumMod val="60000"/>
                      <a:lumOff val="40000"/>
                    </a:srgb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수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있다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고 생각합니다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LFSP/LFWP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RLL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대신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Pointer(HP)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이용해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메모리를 관리하는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LFHPSP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구현하고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실험과 동일한 방법으로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LFHPSP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구현해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과 비교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해 보았습니다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그 결과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성능이 더 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높았고</a:t>
              </a:r>
              <a:r>
                <a:rPr kumimoji="0" lang="en-US" altLang="ko-KR" sz="12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 [</a:t>
              </a:r>
              <a:r>
                <a:rPr kumimoji="0" lang="ko-KR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 </a:t>
              </a:r>
              <a:r>
                <a:rPr kumimoji="0" lang="en-US" altLang="ko-KR" sz="12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: </a:t>
              </a:r>
              <a:r>
                <a:rPr kumimoji="0" lang="ko-KR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 차이</a:t>
              </a:r>
              <a:r>
                <a:rPr kumimoji="0" lang="en-US" altLang="ko-KR" sz="12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] : [1 : 34%], [2 : 128%], [4 : 264%], [8 : </a:t>
              </a:r>
              <a:r>
                <a:rPr kumimoji="0" lang="en-US" altLang="ko-KR" sz="12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495%] )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이때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에서의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CPU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사용량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(4-</a:t>
              </a:r>
              <a:r>
                <a:rPr kumimoji="0" lang="ko-KR" altLang="en-US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은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44%,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HPSP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77%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임을 볼 수 있었습니다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이러한 이유로 </a:t>
              </a:r>
              <a:r>
                <a:rPr lang="ko-KR" altLang="en-US" sz="1600" b="1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성능이 높은 메모리 관리 시스템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DEBRA: </a:t>
              </a:r>
              <a:r>
                <a:rPr kumimoji="0" lang="en-US" altLang="ko-KR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HP</a:t>
              </a:r>
              <a:r>
                <a:rPr kumimoji="0" lang="ko-KR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</a:t>
              </a:r>
              <a:r>
                <a:rPr kumimoji="0" lang="en-US" altLang="ko-KR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75% </a:t>
              </a:r>
              <a:r>
                <a:rPr kumimoji="0" lang="ko-KR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NBR: </a:t>
              </a:r>
              <a:r>
                <a:rPr kumimoji="0" lang="ko-KR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리스트에서 </a:t>
              </a:r>
              <a:r>
                <a:rPr lang="en-US" altLang="ko-KR" sz="11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HP</a:t>
              </a:r>
              <a:r>
                <a:rPr lang="ko-KR" altLang="en-US" sz="11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</a:t>
              </a:r>
              <a:r>
                <a:rPr lang="en-US" altLang="ko-KR" sz="11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243% </a:t>
              </a:r>
              <a:r>
                <a:rPr lang="ko-KR" altLang="en-US" sz="11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</a:t>
              </a:r>
              <a:r>
                <a:rPr lang="en-US" altLang="ko-KR" sz="11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…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이용해 </a:t>
              </a:r>
              <a:r>
                <a:rPr lang="en-US" altLang="ko-KR" sz="16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에서의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CPU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사용량을 줄인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다면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성능이 개선될 수 있다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고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생각합니다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B8AEEC-9FAF-4710-9BA3-628FD7D3B7DC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50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098E99-2E9B-4611-9622-F40B888C3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45" y="1680732"/>
            <a:ext cx="5387689" cy="3496535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821D99-64D1-41B6-8591-FE7938A3DDA1}"/>
              </a:ext>
            </a:extLst>
          </p:cNvPr>
          <p:cNvSpPr txBox="1"/>
          <p:nvPr/>
        </p:nvSpPr>
        <p:spPr>
          <a:xfrm>
            <a:off x="6443860" y="1956952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36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89FA99-B3A5-4176-9185-EC01A4BCC0BE}"/>
              </a:ext>
            </a:extLst>
          </p:cNvPr>
          <p:cNvGrpSpPr/>
          <p:nvPr/>
        </p:nvGrpSpPr>
        <p:grpSpPr>
          <a:xfrm>
            <a:off x="6742517" y="3501574"/>
            <a:ext cx="4213126" cy="2473924"/>
            <a:chOff x="7367437" y="3636619"/>
            <a:chExt cx="4213126" cy="2194789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3BC843BD-A800-4731-BF4A-0579F702E194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636620"/>
              <a:ext cx="4089093" cy="219478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MMORPG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API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IOCP,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std::thread, SFML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C++11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2020.12 ~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진행중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1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FC90E9-2536-4D2E-8D64-35CA5E2A88D1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6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444767" y="2316639"/>
            <a:ext cx="11396713" cy="3924674"/>
            <a:chOff x="7414595" y="2803912"/>
            <a:chExt cx="8659598" cy="4940594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2803912"/>
              <a:ext cx="8582723" cy="49405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b="1" dirty="0">
                  <a:solidFill>
                    <a:schemeClr val="bg1"/>
                  </a:solidFill>
                  <a:latin typeface="+mn-lt"/>
                </a:rPr>
                <a:t>특징</a:t>
              </a:r>
              <a:endParaRPr lang="en-US" altLang="ko-KR" sz="1800" b="1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IOCP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이용한 네트워킹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서버 프로그램을 역할 단위로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Manager class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로 나누어 구현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클래스 상속을 이용한 오브젝트의 </a:t>
              </a:r>
              <a:r>
                <a:rPr lang="ko-KR" altLang="en-US" sz="1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다형성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활용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서버 프로그램의 성능을 위해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섹터 분할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,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플레이어의 시야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와 몬스터의 수면을 이용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CAS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intel TBB(Threading Building Block)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의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활용한 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멀티쓰레드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구현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패킷 송수신 최소화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/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빠른 서버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-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클라이언트 상태 동기화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/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네트워크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Bandwidth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최적화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고려한 클라이언트 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&amp;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서버 프로토콜 설계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과도하게 많은 패킷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을 송신하는 클라이언트를 가려내는 견고한 서버 프로그래밍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쾌적한 게임 플레이 환경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을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위해 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보간을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이용하는 클라이언트 프로그래밍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2803913"/>
              <a:ext cx="34739" cy="49405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80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4461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A13040-5430-48D9-B6F9-0D7BF6933C4C}"/>
              </a:ext>
            </a:extLst>
          </p:cNvPr>
          <p:cNvGrpSpPr/>
          <p:nvPr/>
        </p:nvGrpSpPr>
        <p:grpSpPr>
          <a:xfrm>
            <a:off x="444767" y="1097323"/>
            <a:ext cx="8667643" cy="805216"/>
            <a:chOff x="7367437" y="3392234"/>
            <a:chExt cx="8667643" cy="2842587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24F7C744-8BAA-455E-A1E8-E35021589002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3392234"/>
              <a:ext cx="8543611" cy="284258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b="1" dirty="0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 b="1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2D MMORPG Prototype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구현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이동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&amp;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사냥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)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45AE50F-6419-449E-B38B-89ED8F481ECF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E72A839-57B6-4CC1-97BE-AFFE8703481F}"/>
              </a:ext>
            </a:extLst>
          </p:cNvPr>
          <p:cNvGrpSpPr/>
          <p:nvPr/>
        </p:nvGrpSpPr>
        <p:grpSpPr>
          <a:xfrm>
            <a:off x="7052930" y="2316639"/>
            <a:ext cx="4494028" cy="821446"/>
            <a:chOff x="7367437" y="3392234"/>
            <a:chExt cx="4494028" cy="2842587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5C92C71E-50E6-4233-8155-48F624A3F458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4369995" cy="28425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b="1" dirty="0">
                  <a:solidFill>
                    <a:schemeClr val="bg1"/>
                  </a:solidFill>
                  <a:latin typeface="+mn-lt"/>
                </a:rPr>
                <a:t>문제점</a:t>
              </a:r>
              <a:endParaRPr lang="en-US" altLang="ko-KR" sz="1800" b="1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플레이어의 오브젝트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메모리 누수</a:t>
              </a:r>
              <a:endParaRPr lang="en-US" altLang="ko-K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9DEE522-3B13-4821-9404-BCEAEEB141D2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48189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 fontScale="90000"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게임 설명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517E0217-0560-4530-821E-9EF89E89C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4" y="1207540"/>
            <a:ext cx="4506062" cy="29243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2D4E242-B153-418B-BA27-7B89F6ADCA2A}"/>
              </a:ext>
            </a:extLst>
          </p:cNvPr>
          <p:cNvSpPr txBox="1"/>
          <p:nvPr/>
        </p:nvSpPr>
        <p:spPr>
          <a:xfrm>
            <a:off x="930849" y="4591666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몬스터 </a:t>
            </a:r>
            <a:r>
              <a:rPr lang="en-US" altLang="ko-KR" sz="1600">
                <a:solidFill>
                  <a:schemeClr val="bg1"/>
                </a:solidFill>
              </a:rPr>
              <a:t>1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DC9059-5602-46F8-A3B0-6AA3C1682AA5}"/>
              </a:ext>
            </a:extLst>
          </p:cNvPr>
          <p:cNvSpPr txBox="1"/>
          <p:nvPr/>
        </p:nvSpPr>
        <p:spPr>
          <a:xfrm>
            <a:off x="922246" y="5319403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몬스터 </a:t>
            </a:r>
            <a:r>
              <a:rPr lang="en-US" altLang="ko-KR" sz="1600">
                <a:solidFill>
                  <a:schemeClr val="bg1"/>
                </a:solidFill>
              </a:rPr>
              <a:t>2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30489D-BF06-4262-A6C0-2D3EA8B24F32}"/>
              </a:ext>
            </a:extLst>
          </p:cNvPr>
          <p:cNvSpPr txBox="1"/>
          <p:nvPr/>
        </p:nvSpPr>
        <p:spPr>
          <a:xfrm>
            <a:off x="909670" y="611652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몬스터 </a:t>
            </a:r>
            <a:r>
              <a:rPr lang="en-US" altLang="ko-KR" sz="1600">
                <a:solidFill>
                  <a:schemeClr val="bg1"/>
                </a:solidFill>
              </a:rPr>
              <a:t>3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5C26F206-0DA0-4324-A0D1-4A1F1BF29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473" y="1723703"/>
            <a:ext cx="609524" cy="600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595B8CB1-3679-4A65-8BD3-E3286FEF9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405" y="1756365"/>
            <a:ext cx="1219048" cy="609524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964714B0-D4D6-4D89-B64A-E79825089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921" y="1756365"/>
            <a:ext cx="619048" cy="609524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A6FC15A5-EA06-480D-A584-C6858F69B5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404" y="1723703"/>
            <a:ext cx="600000" cy="6190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B2789635-1D3F-4FCF-A824-F88F084250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6746" y="1764686"/>
            <a:ext cx="609524" cy="60952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F7BC51B2-6D52-4FA1-98EF-AFDD4FB5EB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7427" y="1746841"/>
            <a:ext cx="600000" cy="61904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71DA27DF-28E8-4460-97D6-615E0EC176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64728" y="1739145"/>
            <a:ext cx="609524" cy="619048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80FDAE10-AF05-4133-813F-8380018DFB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46827" y="5949150"/>
            <a:ext cx="609524" cy="619048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A3976C7F-B389-4F92-945C-87AC749535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47093" y="4466808"/>
            <a:ext cx="609524" cy="619048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426095EB-386E-466B-A58C-D2DB63073C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38490" y="5228612"/>
            <a:ext cx="609524" cy="609524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7042D081-ED79-4790-87AD-4620B6C9E76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8490" y="5966606"/>
            <a:ext cx="609524" cy="628571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1F56A5B9-9F46-40AF-8595-F4DAE8DD8F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44504" y="4471570"/>
            <a:ext cx="609524" cy="609524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1BE0F4EB-334B-49D9-9AC6-3366864A93B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41915" y="4481094"/>
            <a:ext cx="619048" cy="600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F53C9D70-D16F-4D30-921B-AD24BC763AD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39742" y="5219088"/>
            <a:ext cx="619048" cy="619048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53CA9589-B0A3-4272-9418-02A8547FE26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39742" y="5957330"/>
            <a:ext cx="619048" cy="619048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E018DCC1-94DC-47A7-B987-8FD381B4C8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33312" y="5219088"/>
            <a:ext cx="619048" cy="609524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08922D1B-321C-404C-98B8-9F5644255DB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42836" y="5949150"/>
            <a:ext cx="609524" cy="619048"/>
          </a:xfrm>
          <a:prstGeom prst="rect">
            <a:avLst/>
          </a:prstGeom>
        </p:spPr>
      </p:pic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071A6DA-24C3-41D2-9876-7902E178529F}"/>
              </a:ext>
            </a:extLst>
          </p:cNvPr>
          <p:cNvGrpSpPr/>
          <p:nvPr/>
        </p:nvGrpSpPr>
        <p:grpSpPr>
          <a:xfrm>
            <a:off x="5259473" y="2791743"/>
            <a:ext cx="6428350" cy="1195466"/>
            <a:chOff x="7428412" y="5059572"/>
            <a:chExt cx="8255622" cy="3460061"/>
          </a:xfrm>
        </p:grpSpPr>
        <p:sp>
          <p:nvSpPr>
            <p:cNvPr id="109" name="제목 1">
              <a:extLst>
                <a:ext uri="{FF2B5EF4-FFF2-40B4-BE49-F238E27FC236}">
                  <a16:creationId xmlns:a16="http://schemas.microsoft.com/office/drawing/2014/main" id="{23899F01-F4F3-4C9A-A2C6-95089966AA86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1592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bg1"/>
                  </a:solidFill>
                </a:rPr>
                <a:t>자신 캐릭터와 다른 플레이어의 캐릭터는 색으로 구분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bg1"/>
                  </a:solidFill>
                </a:rPr>
                <a:t>플레이어는 근접 공격과 원거리 공격 가능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bg1"/>
                  </a:solidFill>
                </a:rPr>
                <a:t>타겟팅 방식의 전투</a:t>
              </a:r>
              <a:endParaRPr lang="en-US" altLang="ko-KR" sz="1600">
                <a:solidFill>
                  <a:schemeClr val="bg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DC9BBF9-F6D7-4491-8438-FBC85B4DA55F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6CB375E-F2AB-4F15-81E2-823A4CB6A709}"/>
              </a:ext>
            </a:extLst>
          </p:cNvPr>
          <p:cNvGrpSpPr/>
          <p:nvPr/>
        </p:nvGrpSpPr>
        <p:grpSpPr>
          <a:xfrm>
            <a:off x="5372970" y="4561485"/>
            <a:ext cx="6428350" cy="424320"/>
            <a:chOff x="7428412" y="5059572"/>
            <a:chExt cx="8255622" cy="3460061"/>
          </a:xfrm>
        </p:grpSpPr>
        <p:sp>
          <p:nvSpPr>
            <p:cNvPr id="112" name="제목 1">
              <a:extLst>
                <a:ext uri="{FF2B5EF4-FFF2-40B4-BE49-F238E27FC236}">
                  <a16:creationId xmlns:a16="http://schemas.microsoft.com/office/drawing/2014/main" id="{DC6E3265-92F8-46F9-8671-9A6DA48C88D8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1592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>
                  <a:solidFill>
                    <a:schemeClr val="bg1"/>
                  </a:solidFill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</a:rPr>
                <a:t>랜덤 이동 </a:t>
              </a:r>
              <a:r>
                <a:rPr lang="en-US" altLang="ko-KR" sz="1600">
                  <a:solidFill>
                    <a:schemeClr val="bg1"/>
                  </a:solidFill>
                </a:rPr>
                <a:t>-&gt; </a:t>
              </a:r>
              <a:r>
                <a:rPr lang="ko-KR" altLang="en-US" sz="1600">
                  <a:solidFill>
                    <a:schemeClr val="bg1"/>
                  </a:solidFill>
                </a:rPr>
                <a:t>마지막에 공격한 플레이어를 타겟 </a:t>
              </a:r>
              <a:r>
                <a:rPr lang="en-US" altLang="ko-KR" sz="1600">
                  <a:solidFill>
                    <a:schemeClr val="bg1"/>
                  </a:solidFill>
                </a:rPr>
                <a:t>/ </a:t>
              </a:r>
              <a:r>
                <a:rPr lang="ko-KR" altLang="en-US" sz="1600">
                  <a:solidFill>
                    <a:schemeClr val="bg1"/>
                  </a:solidFill>
                </a:rPr>
                <a:t>근거리 공격</a:t>
              </a:r>
              <a:r>
                <a:rPr lang="en-US" altLang="ko-KR" sz="1600">
                  <a:solidFill>
                    <a:schemeClr val="bg1"/>
                  </a:solidFill>
                </a:rPr>
                <a:t> 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32E31A3-E543-424D-A856-31DB10942C09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A11FD18-47B7-4A16-8A9A-A824B814558D}"/>
              </a:ext>
            </a:extLst>
          </p:cNvPr>
          <p:cNvGrpSpPr/>
          <p:nvPr/>
        </p:nvGrpSpPr>
        <p:grpSpPr>
          <a:xfrm>
            <a:off x="5372970" y="5266144"/>
            <a:ext cx="6428350" cy="424320"/>
            <a:chOff x="7428412" y="5059572"/>
            <a:chExt cx="8255622" cy="3460061"/>
          </a:xfrm>
        </p:grpSpPr>
        <p:sp>
          <p:nvSpPr>
            <p:cNvPr id="115" name="제목 1">
              <a:extLst>
                <a:ext uri="{FF2B5EF4-FFF2-40B4-BE49-F238E27FC236}">
                  <a16:creationId xmlns:a16="http://schemas.microsoft.com/office/drawing/2014/main" id="{CE93D053-CDEA-4072-8F1F-1F26C6D7C1F9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1592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>
                  <a:solidFill>
                    <a:schemeClr val="bg1"/>
                  </a:solidFill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</a:rPr>
                <a:t>가장 가까운 플레이어를 타겟 </a:t>
              </a:r>
              <a:r>
                <a:rPr lang="en-US" altLang="ko-KR" sz="1600">
                  <a:solidFill>
                    <a:schemeClr val="bg1"/>
                  </a:solidFill>
                </a:rPr>
                <a:t>/ </a:t>
              </a:r>
              <a:r>
                <a:rPr lang="ko-KR" altLang="en-US" sz="1600">
                  <a:solidFill>
                    <a:schemeClr val="bg1"/>
                  </a:solidFill>
                </a:rPr>
                <a:t>근거리</a:t>
              </a:r>
              <a:r>
                <a:rPr lang="en-US" altLang="ko-KR" sz="1600">
                  <a:solidFill>
                    <a:schemeClr val="bg1"/>
                  </a:solidFill>
                </a:rPr>
                <a:t>  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10B495FD-8046-49C8-8FA8-93DFCB1750D3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F4C727D-30C5-4704-B5BE-556092F16245}"/>
              </a:ext>
            </a:extLst>
          </p:cNvPr>
          <p:cNvGrpSpPr/>
          <p:nvPr/>
        </p:nvGrpSpPr>
        <p:grpSpPr>
          <a:xfrm>
            <a:off x="5383603" y="6030762"/>
            <a:ext cx="6428350" cy="424320"/>
            <a:chOff x="7428412" y="5059572"/>
            <a:chExt cx="8255622" cy="3460061"/>
          </a:xfrm>
        </p:grpSpPr>
        <p:sp>
          <p:nvSpPr>
            <p:cNvPr id="118" name="제목 1">
              <a:extLst>
                <a:ext uri="{FF2B5EF4-FFF2-40B4-BE49-F238E27FC236}">
                  <a16:creationId xmlns:a16="http://schemas.microsoft.com/office/drawing/2014/main" id="{7726BD77-0424-4D94-9F48-F941A415A76E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1592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>
                  <a:solidFill>
                    <a:schemeClr val="bg1"/>
                  </a:solidFill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</a:rPr>
                <a:t>가장 가까운 플레이어를 타겟 </a:t>
              </a:r>
              <a:r>
                <a:rPr lang="en-US" altLang="ko-KR" sz="1600">
                  <a:solidFill>
                    <a:schemeClr val="bg1"/>
                  </a:solidFill>
                </a:rPr>
                <a:t>/ </a:t>
              </a:r>
              <a:r>
                <a:rPr lang="ko-KR" altLang="en-US" sz="1600">
                  <a:solidFill>
                    <a:schemeClr val="bg1"/>
                  </a:solidFill>
                </a:rPr>
                <a:t>원거리</a:t>
              </a:r>
              <a:r>
                <a:rPr lang="en-US" altLang="ko-KR" sz="1600">
                  <a:solidFill>
                    <a:schemeClr val="bg1"/>
                  </a:solidFill>
                </a:rPr>
                <a:t> 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69AF10C-FBA9-44FE-AF72-F5EA1B5674B5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9871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01109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IOCP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이용한 네트워크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서버 프로그램의 동작을 구분해 실행하는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Manager class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구현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E91F20-AABC-403D-9843-8AFAA5463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20" y="2204333"/>
            <a:ext cx="4167437" cy="313463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90139E5-C340-4AB8-ACC9-EDE2232F8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299" y="3941259"/>
            <a:ext cx="1998632" cy="1576558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2195AE6-7095-47AA-A212-260B258C799A}"/>
              </a:ext>
            </a:extLst>
          </p:cNvPr>
          <p:cNvGrpSpPr/>
          <p:nvPr/>
        </p:nvGrpSpPr>
        <p:grpSpPr>
          <a:xfrm>
            <a:off x="5613642" y="3217831"/>
            <a:ext cx="5793744" cy="2593782"/>
            <a:chOff x="7385281" y="3300911"/>
            <a:chExt cx="5420176" cy="3151991"/>
          </a:xfrm>
        </p:grpSpPr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C9C2BF27-0BDF-49F7-986A-7FB5F45AA652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00911"/>
              <a:ext cx="5313987" cy="31519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Manager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lt"/>
                </a:rPr>
                <a:t>싱글톤으로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구현된 매니저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Login_Manager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플레이어 컨테이너의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index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관리 매니저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Object_Manager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오브젝트 관리 매니저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Sector</a:t>
              </a:r>
              <a:r>
                <a:rPr lang="en-US" altLang="ko-KR" sz="16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_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Manger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섹터 관리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Send_Manager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패킷 전송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Terrain_Manager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hight_map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을 이용한 지형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Timer_Manager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타이머 관리 매니저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DFC39CA-BFF9-4012-9E9D-9B0280ADC353}"/>
                </a:ext>
              </a:extLst>
            </p:cNvPr>
            <p:cNvSpPr/>
            <p:nvPr/>
          </p:nvSpPr>
          <p:spPr>
            <a:xfrm>
              <a:off x="7385281" y="3300911"/>
              <a:ext cx="42771" cy="3151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574910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01109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클래스 상속을 이용한 오브젝트의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다형성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9588FD5-7180-439E-87F2-3F21FFAEA42D}"/>
              </a:ext>
            </a:extLst>
          </p:cNvPr>
          <p:cNvSpPr/>
          <p:nvPr/>
        </p:nvSpPr>
        <p:spPr>
          <a:xfrm>
            <a:off x="4173201" y="3610591"/>
            <a:ext cx="1919250" cy="9910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Monster_Base</a:t>
            </a:r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3B49526-EC74-40C8-94A2-4DA3D3D9D17F}"/>
              </a:ext>
            </a:extLst>
          </p:cNvPr>
          <p:cNvSpPr/>
          <p:nvPr/>
        </p:nvSpPr>
        <p:spPr>
          <a:xfrm>
            <a:off x="732127" y="3610850"/>
            <a:ext cx="1983774" cy="2457564"/>
          </a:xfrm>
          <a:prstGeom prst="roundRect">
            <a:avLst>
              <a:gd name="adj" fmla="val 896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Player</a:t>
            </a:r>
            <a:endParaRPr lang="en-US" altLang="ko-KR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B65C224-3051-4186-82FA-6EC31F43BE09}"/>
              </a:ext>
            </a:extLst>
          </p:cNvPr>
          <p:cNvCxnSpPr>
            <a:cxnSpLocks/>
            <a:stCxn id="54" idx="2"/>
            <a:endCxn id="44" idx="0"/>
          </p:cNvCxnSpPr>
          <p:nvPr/>
        </p:nvCxnSpPr>
        <p:spPr>
          <a:xfrm flipH="1">
            <a:off x="1724014" y="3283652"/>
            <a:ext cx="1824897" cy="32719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506A9CC-B6BC-4252-ABDE-01836AE757FB}"/>
              </a:ext>
            </a:extLst>
          </p:cNvPr>
          <p:cNvCxnSpPr>
            <a:cxnSpLocks/>
            <a:stCxn id="54" idx="2"/>
            <a:endCxn id="43" idx="0"/>
          </p:cNvCxnSpPr>
          <p:nvPr/>
        </p:nvCxnSpPr>
        <p:spPr>
          <a:xfrm>
            <a:off x="3548911" y="3283652"/>
            <a:ext cx="1583915" cy="326939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34">
            <a:extLst>
              <a:ext uri="{FF2B5EF4-FFF2-40B4-BE49-F238E27FC236}">
                <a16:creationId xmlns:a16="http://schemas.microsoft.com/office/drawing/2014/main" id="{A6C3129D-0F32-4628-8B5E-F9D892554D9B}"/>
              </a:ext>
            </a:extLst>
          </p:cNvPr>
          <p:cNvSpPr/>
          <p:nvPr/>
        </p:nvSpPr>
        <p:spPr>
          <a:xfrm>
            <a:off x="2340355" y="2816728"/>
            <a:ext cx="2417112" cy="4669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Object</a:t>
            </a:r>
          </a:p>
        </p:txBody>
      </p:sp>
      <p:sp>
        <p:nvSpPr>
          <p:cNvPr id="56" name="사각형: 둥근 모서리 34">
            <a:extLst>
              <a:ext uri="{FF2B5EF4-FFF2-40B4-BE49-F238E27FC236}">
                <a16:creationId xmlns:a16="http://schemas.microsoft.com/office/drawing/2014/main" id="{28307603-CDE6-46CD-8B02-CAB677EA841A}"/>
              </a:ext>
            </a:extLst>
          </p:cNvPr>
          <p:cNvSpPr/>
          <p:nvPr/>
        </p:nvSpPr>
        <p:spPr>
          <a:xfrm>
            <a:off x="2340353" y="2159157"/>
            <a:ext cx="2417116" cy="4628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</a:t>
            </a:r>
            <a:r>
              <a:rPr lang="en-US" altLang="ko-KR" err="1"/>
              <a:t>_</a:t>
            </a:r>
            <a:r>
              <a:rPr lang="en-US" altLang="ko-KR"/>
              <a:t>Base</a:t>
            </a:r>
            <a:endParaRPr lang="ko-KR" altLang="en-US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C0A3A55-A3F5-4675-AB0A-897935083FC0}"/>
              </a:ext>
            </a:extLst>
          </p:cNvPr>
          <p:cNvCxnSpPr>
            <a:cxnSpLocks/>
            <a:stCxn id="54" idx="0"/>
            <a:endCxn id="56" idx="2"/>
          </p:cNvCxnSpPr>
          <p:nvPr/>
        </p:nvCxnSpPr>
        <p:spPr>
          <a:xfrm flipV="1">
            <a:off x="3548911" y="2621979"/>
            <a:ext cx="0" cy="194749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86A2312-AB7C-4BDF-9393-2F799C0D96D2}"/>
              </a:ext>
            </a:extLst>
          </p:cNvPr>
          <p:cNvCxnSpPr>
            <a:cxnSpLocks/>
            <a:stCxn id="61" idx="0"/>
            <a:endCxn id="43" idx="2"/>
          </p:cNvCxnSpPr>
          <p:nvPr/>
        </p:nvCxnSpPr>
        <p:spPr>
          <a:xfrm flipV="1">
            <a:off x="3799733" y="4601597"/>
            <a:ext cx="1333093" cy="14144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F3609A8-192E-4CFC-8A18-7C776383C40B}"/>
              </a:ext>
            </a:extLst>
          </p:cNvPr>
          <p:cNvCxnSpPr>
            <a:cxnSpLocks/>
            <a:stCxn id="64" idx="0"/>
            <a:endCxn id="43" idx="2"/>
          </p:cNvCxnSpPr>
          <p:nvPr/>
        </p:nvCxnSpPr>
        <p:spPr>
          <a:xfrm flipV="1">
            <a:off x="5132826" y="4601597"/>
            <a:ext cx="0" cy="145512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058E65E-6D95-449A-8261-6C394D67D020}"/>
              </a:ext>
            </a:extLst>
          </p:cNvPr>
          <p:cNvCxnSpPr>
            <a:cxnSpLocks/>
            <a:stCxn id="67" idx="0"/>
            <a:endCxn id="43" idx="2"/>
          </p:cNvCxnSpPr>
          <p:nvPr/>
        </p:nvCxnSpPr>
        <p:spPr>
          <a:xfrm flipH="1" flipV="1">
            <a:off x="5132826" y="4601597"/>
            <a:ext cx="1335663" cy="14144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14B9DBF-835A-49FF-812A-B0349C9EB7EF}"/>
              </a:ext>
            </a:extLst>
          </p:cNvPr>
          <p:cNvSpPr/>
          <p:nvPr/>
        </p:nvSpPr>
        <p:spPr>
          <a:xfrm>
            <a:off x="3178069" y="4743042"/>
            <a:ext cx="1243328" cy="1325372"/>
          </a:xfrm>
          <a:prstGeom prst="roundRect">
            <a:avLst>
              <a:gd name="adj" fmla="val 1496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type1</a:t>
            </a:r>
          </a:p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9051FD68-1A0B-40F4-989B-AE43CBD9814A}"/>
              </a:ext>
            </a:extLst>
          </p:cNvPr>
          <p:cNvSpPr/>
          <p:nvPr/>
        </p:nvSpPr>
        <p:spPr>
          <a:xfrm>
            <a:off x="4511162" y="4747109"/>
            <a:ext cx="1243328" cy="1325372"/>
          </a:xfrm>
          <a:prstGeom prst="roundRect">
            <a:avLst>
              <a:gd name="adj" fmla="val 1496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type2</a:t>
            </a:r>
          </a:p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DA891F9-E2C6-46DE-A386-C84422490D79}"/>
              </a:ext>
            </a:extLst>
          </p:cNvPr>
          <p:cNvSpPr/>
          <p:nvPr/>
        </p:nvSpPr>
        <p:spPr>
          <a:xfrm>
            <a:off x="5846825" y="4743042"/>
            <a:ext cx="1243328" cy="1325372"/>
          </a:xfrm>
          <a:prstGeom prst="roundRect">
            <a:avLst>
              <a:gd name="adj" fmla="val 1496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type3</a:t>
            </a:r>
          </a:p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FE27A2D-FB9A-486F-8E18-D63CFFE25585}"/>
              </a:ext>
            </a:extLst>
          </p:cNvPr>
          <p:cNvGrpSpPr/>
          <p:nvPr/>
        </p:nvGrpSpPr>
        <p:grpSpPr>
          <a:xfrm>
            <a:off x="7478709" y="1859666"/>
            <a:ext cx="4328184" cy="3848423"/>
            <a:chOff x="7354584" y="4077946"/>
            <a:chExt cx="6263575" cy="2452744"/>
          </a:xfrm>
        </p:grpSpPr>
        <p:sp>
          <p:nvSpPr>
            <p:cNvPr id="50" name="제목 1">
              <a:extLst>
                <a:ext uri="{FF2B5EF4-FFF2-40B4-BE49-F238E27FC236}">
                  <a16:creationId xmlns:a16="http://schemas.microsoft.com/office/drawing/2014/main" id="{60DD7FBD-548E-4383-84A8-DC73B2DF1085}"/>
                </a:ext>
              </a:extLst>
            </p:cNvPr>
            <p:cNvSpPr txBox="1">
              <a:spLocks/>
            </p:cNvSpPr>
            <p:nvPr/>
          </p:nvSpPr>
          <p:spPr>
            <a:xfrm>
              <a:off x="7555977" y="4077946"/>
              <a:ext cx="6062182" cy="24527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Object_Base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오브젝트 추상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오브젝트 기본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Player</a:t>
              </a:r>
              <a:r>
                <a:rPr lang="en-US" altLang="ko-KR" sz="16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플레이어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Exover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클라이언트와의 통신에 이용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Network_Buffer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패킷 수신 버퍼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Near_set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시야 내 오브젝트 관리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CoolTime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클라이언트 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lt"/>
                </a:rPr>
                <a:t>쿨타임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Monster_Base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몬스터 기본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Exover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몬스터의 이동에 이용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8CFD04E-18E9-4496-9FC1-1C41E182F421}"/>
                </a:ext>
              </a:extLst>
            </p:cNvPr>
            <p:cNvSpPr/>
            <p:nvPr/>
          </p:nvSpPr>
          <p:spPr>
            <a:xfrm>
              <a:off x="7354584" y="4077946"/>
              <a:ext cx="66163" cy="2452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D74C7EC-B7FD-4905-911F-21C08094BEBC}"/>
              </a:ext>
            </a:extLst>
          </p:cNvPr>
          <p:cNvSpPr/>
          <p:nvPr/>
        </p:nvSpPr>
        <p:spPr>
          <a:xfrm>
            <a:off x="2046530" y="1538479"/>
            <a:ext cx="3004762" cy="519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  Object </a:t>
            </a:r>
            <a:r>
              <a:rPr lang="ko-KR" altLang="en-US" dirty="0">
                <a:solidFill>
                  <a:schemeClr val="bg1"/>
                </a:solidFill>
              </a:rPr>
              <a:t>클래스 상속 관계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F1BC673-72D1-4FA4-8889-1817EBC6FF34}"/>
              </a:ext>
            </a:extLst>
          </p:cNvPr>
          <p:cNvSpPr/>
          <p:nvPr/>
        </p:nvSpPr>
        <p:spPr>
          <a:xfrm>
            <a:off x="881655" y="4601597"/>
            <a:ext cx="1684712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Network Buffer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618ADE-5692-4858-A65E-CBD37516AE92}"/>
              </a:ext>
            </a:extLst>
          </p:cNvPr>
          <p:cNvSpPr txBox="1"/>
          <p:nvPr/>
        </p:nvSpPr>
        <p:spPr>
          <a:xfrm>
            <a:off x="6478468" y="6248932"/>
            <a:ext cx="5458794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Expand_Overlapped(Exover) 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: </a:t>
            </a: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WSAOverlapped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를 확장한</a:t>
            </a: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구조체</a:t>
            </a:r>
            <a:endParaRPr lang="en-US" altLang="ko-KR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DCBC192E-AFF1-4CF3-B246-84398E9F7399}"/>
              </a:ext>
            </a:extLst>
          </p:cNvPr>
          <p:cNvSpPr/>
          <p:nvPr/>
        </p:nvSpPr>
        <p:spPr>
          <a:xfrm>
            <a:off x="4563048" y="4067759"/>
            <a:ext cx="1111187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Exover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4D24D18-FF0D-4A0D-AE58-23B8D9FE890D}"/>
              </a:ext>
            </a:extLst>
          </p:cNvPr>
          <p:cNvSpPr/>
          <p:nvPr/>
        </p:nvSpPr>
        <p:spPr>
          <a:xfrm>
            <a:off x="1168418" y="4141642"/>
            <a:ext cx="1111187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Exover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AF724B2B-07D7-498E-AEF7-09A5FD227D3F}"/>
              </a:ext>
            </a:extLst>
          </p:cNvPr>
          <p:cNvSpPr/>
          <p:nvPr/>
        </p:nvSpPr>
        <p:spPr>
          <a:xfrm>
            <a:off x="3244140" y="5301733"/>
            <a:ext cx="1111186" cy="704067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이동 </a:t>
            </a:r>
            <a:r>
              <a:rPr lang="en-US" altLang="ko-KR" sz="1600">
                <a:solidFill>
                  <a:schemeClr val="bg1"/>
                </a:solidFill>
              </a:rPr>
              <a:t>AI </a:t>
            </a:r>
            <a:r>
              <a:rPr lang="ko-KR" altLang="en-US" sz="1600">
                <a:solidFill>
                  <a:schemeClr val="bg1"/>
                </a:solidFill>
              </a:rPr>
              <a:t>전투 </a:t>
            </a:r>
            <a:r>
              <a:rPr lang="en-US" altLang="ko-KR" sz="1600">
                <a:solidFill>
                  <a:schemeClr val="bg1"/>
                </a:solidFill>
              </a:rPr>
              <a:t>AI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CFDB5D23-CA56-4851-80D2-1EF34358D411}"/>
              </a:ext>
            </a:extLst>
          </p:cNvPr>
          <p:cNvSpPr/>
          <p:nvPr/>
        </p:nvSpPr>
        <p:spPr>
          <a:xfrm>
            <a:off x="4577233" y="5315576"/>
            <a:ext cx="1111186" cy="704067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이동 </a:t>
            </a:r>
            <a:r>
              <a:rPr lang="en-US" altLang="ko-KR" sz="1600">
                <a:solidFill>
                  <a:schemeClr val="bg1"/>
                </a:solidFill>
              </a:rPr>
              <a:t>AI </a:t>
            </a:r>
            <a:r>
              <a:rPr lang="ko-KR" altLang="en-US" sz="1600">
                <a:solidFill>
                  <a:schemeClr val="bg1"/>
                </a:solidFill>
              </a:rPr>
              <a:t>전투 </a:t>
            </a:r>
            <a:r>
              <a:rPr lang="en-US" altLang="ko-KR" sz="1600">
                <a:solidFill>
                  <a:schemeClr val="bg1"/>
                </a:solidFill>
              </a:rPr>
              <a:t>AI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FFA79F05-B264-46F7-AD90-635F02C1BE57}"/>
              </a:ext>
            </a:extLst>
          </p:cNvPr>
          <p:cNvSpPr/>
          <p:nvPr/>
        </p:nvSpPr>
        <p:spPr>
          <a:xfrm>
            <a:off x="5912895" y="5315576"/>
            <a:ext cx="1111186" cy="704067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이동 </a:t>
            </a:r>
            <a:r>
              <a:rPr lang="en-US" altLang="ko-KR" sz="1600">
                <a:solidFill>
                  <a:schemeClr val="bg1"/>
                </a:solidFill>
              </a:rPr>
              <a:t>AI </a:t>
            </a:r>
            <a:r>
              <a:rPr lang="ko-KR" altLang="en-US" sz="1600">
                <a:solidFill>
                  <a:schemeClr val="bg1"/>
                </a:solidFill>
              </a:rPr>
              <a:t>전투 </a:t>
            </a:r>
            <a:r>
              <a:rPr lang="en-US" altLang="ko-KR" sz="1600">
                <a:solidFill>
                  <a:schemeClr val="bg1"/>
                </a:solidFill>
              </a:rPr>
              <a:t>AI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0D99B11F-867B-4B57-936D-51368AF3B20A}"/>
              </a:ext>
            </a:extLst>
          </p:cNvPr>
          <p:cNvSpPr/>
          <p:nvPr/>
        </p:nvSpPr>
        <p:spPr>
          <a:xfrm>
            <a:off x="1023799" y="5065209"/>
            <a:ext cx="1400424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Near_set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2BCF96A8-A1BC-456A-A95C-7191A2087915}"/>
              </a:ext>
            </a:extLst>
          </p:cNvPr>
          <p:cNvSpPr/>
          <p:nvPr/>
        </p:nvSpPr>
        <p:spPr>
          <a:xfrm>
            <a:off x="1031770" y="5550087"/>
            <a:ext cx="1400424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CoolTime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79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32269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서버 프로그램의 성능을 위해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섹터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,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플레이어의 시야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이용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A6F7D5E-8CCA-4288-A652-FA96201AD7EF}"/>
              </a:ext>
            </a:extLst>
          </p:cNvPr>
          <p:cNvGrpSpPr/>
          <p:nvPr/>
        </p:nvGrpSpPr>
        <p:grpSpPr>
          <a:xfrm>
            <a:off x="4764706" y="3836115"/>
            <a:ext cx="7018109" cy="1643887"/>
            <a:chOff x="7091955" y="3228199"/>
            <a:chExt cx="12654798" cy="1709549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6D1F3EA7-3D4E-41A6-A25F-C7DD4F93E323}"/>
                </a:ext>
              </a:extLst>
            </p:cNvPr>
            <p:cNvSpPr txBox="1">
              <a:spLocks/>
            </p:cNvSpPr>
            <p:nvPr/>
          </p:nvSpPr>
          <p:spPr>
            <a:xfrm>
              <a:off x="7172504" y="3228199"/>
              <a:ext cx="12574249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Sector_Manager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(Sector_Base)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섹터 내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Object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의 주변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Object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에 대한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검색 효율성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을 높이기 위해 사용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Near_set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과 동일한 이유로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std::unordered_set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과 </a:t>
              </a:r>
              <a:r>
                <a:rPr lang="en-US" altLang="ko-KR" sz="1600">
                  <a:solidFill>
                    <a:srgbClr val="FFD54F"/>
                  </a:solidFill>
                  <a:latin typeface="+mn-lt"/>
                </a:rPr>
                <a:t>std::shared_mutex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57E7FF6-D4A1-4D89-8E14-7A73CACCA69A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5814EF01-A68D-4270-82FC-DC15B7BB9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41" y="4863429"/>
            <a:ext cx="1848790" cy="67371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1469CDB-DF9A-47C8-87D7-FFB452A53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48" y="4860305"/>
            <a:ext cx="1826373" cy="67673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F4CF50E-50DC-407D-B7A7-2D88F4D81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56" y="3941283"/>
            <a:ext cx="4181475" cy="8096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B42E3FB-80FC-4B3D-85C4-105C8C11F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4218" y="3429000"/>
            <a:ext cx="2584568" cy="907622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F45753-B4B2-45E0-9E23-94D8C19FA454}"/>
              </a:ext>
            </a:extLst>
          </p:cNvPr>
          <p:cNvGrpSpPr/>
          <p:nvPr/>
        </p:nvGrpSpPr>
        <p:grpSpPr>
          <a:xfrm>
            <a:off x="3984770" y="1632116"/>
            <a:ext cx="7515816" cy="1484482"/>
            <a:chOff x="7509681" y="3304536"/>
            <a:chExt cx="7515816" cy="2808237"/>
          </a:xfrm>
        </p:grpSpPr>
        <p:sp>
          <p:nvSpPr>
            <p:cNvPr id="18" name="제목 1">
              <a:extLst>
                <a:ext uri="{FF2B5EF4-FFF2-40B4-BE49-F238E27FC236}">
                  <a16:creationId xmlns:a16="http://schemas.microsoft.com/office/drawing/2014/main" id="{FB26C134-CA06-4CEC-B393-714F0C14F5C2}"/>
                </a:ext>
              </a:extLst>
            </p:cNvPr>
            <p:cNvSpPr txBox="1">
              <a:spLocks/>
            </p:cNvSpPr>
            <p:nvPr/>
          </p:nvSpPr>
          <p:spPr>
            <a:xfrm>
              <a:off x="7577568" y="3304536"/>
              <a:ext cx="7447929" cy="280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Near_set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플레이어 주변 상황을 빠르게 처리하기 위해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시야 내 오브젝트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관리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이동에 의한 빈번한 삽입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삭제의 성능을 고려해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std::unordered_set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여러 쓰레드에서의 동시 검색을 위해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std::shared_mutex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4E77FE0-6EA5-4D2A-925E-644C95639692}"/>
                </a:ext>
              </a:extLst>
            </p:cNvPr>
            <p:cNvSpPr/>
            <p:nvPr/>
          </p:nvSpPr>
          <p:spPr>
            <a:xfrm flipH="1">
              <a:off x="7509681" y="3304536"/>
              <a:ext cx="45719" cy="28082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1A4C06E2-8BFF-4BC9-8AB1-383737366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389" y="1917355"/>
            <a:ext cx="2847975" cy="10191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E9DB8BAB-261A-4FB2-8D22-5698C5AA7429}"/>
              </a:ext>
            </a:extLst>
          </p:cNvPr>
          <p:cNvSpPr txBox="1">
            <a:spLocks/>
          </p:cNvSpPr>
          <p:nvPr/>
        </p:nvSpPr>
        <p:spPr>
          <a:xfrm>
            <a:off x="0" y="5794706"/>
            <a:ext cx="12192000" cy="80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Near_set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: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플레이어의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시야 내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Object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이동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전투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에서의 성능을 높이기 위해 이용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Sector_Manager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: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Object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가 이동할 때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월드에 존재하는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주변 오브젝트를 빠르게 검색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하기 위해 이용 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4386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그림 136">
            <a:extLst>
              <a:ext uri="{FF2B5EF4-FFF2-40B4-BE49-F238E27FC236}">
                <a16:creationId xmlns:a16="http://schemas.microsoft.com/office/drawing/2014/main" id="{5D87ECDF-A76F-475A-8715-4265A6851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152" y="2400361"/>
            <a:ext cx="5268825" cy="34193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32269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섹터와 시야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의 크기 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(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단위 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: m)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8473CA-5835-4050-A201-F21422497615}"/>
              </a:ext>
            </a:extLst>
          </p:cNvPr>
          <p:cNvSpPr/>
          <p:nvPr/>
        </p:nvSpPr>
        <p:spPr>
          <a:xfrm>
            <a:off x="497219" y="2915830"/>
            <a:ext cx="3542834" cy="1869562"/>
          </a:xfrm>
          <a:prstGeom prst="rect">
            <a:avLst/>
          </a:prstGeom>
          <a:solidFill>
            <a:srgbClr val="22B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2B14C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CCDDFC6-EDB5-49B0-9F1D-0AD682467164}"/>
              </a:ext>
            </a:extLst>
          </p:cNvPr>
          <p:cNvGrpSpPr/>
          <p:nvPr/>
        </p:nvGrpSpPr>
        <p:grpSpPr>
          <a:xfrm>
            <a:off x="477624" y="4815872"/>
            <a:ext cx="3542835" cy="292735"/>
            <a:chOff x="6389669" y="4551157"/>
            <a:chExt cx="2354343" cy="292735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F3133B3-58E0-4AC3-8078-178743168E40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842C1F1-5CB3-4C3F-829D-4B2FDF270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2A28F84-B39F-4A76-8847-D37131C332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B41A74-2D4A-4B3A-B0C5-A19299D66243}"/>
              </a:ext>
            </a:extLst>
          </p:cNvPr>
          <p:cNvGrpSpPr/>
          <p:nvPr/>
        </p:nvGrpSpPr>
        <p:grpSpPr>
          <a:xfrm rot="16200000">
            <a:off x="3301842" y="3692140"/>
            <a:ext cx="1845357" cy="292735"/>
            <a:chOff x="6389669" y="4551157"/>
            <a:chExt cx="2354343" cy="292735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3FE799C-5C23-4C95-B68B-314CE29DC88C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D4C8FEA-934C-4F12-987D-92886BA97D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87E2480-A057-4777-9267-44453147B7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F4A6C5F-CBC6-4047-8718-B73544FFF86F}"/>
              </a:ext>
            </a:extLst>
          </p:cNvPr>
          <p:cNvSpPr txBox="1"/>
          <p:nvPr/>
        </p:nvSpPr>
        <p:spPr>
          <a:xfrm>
            <a:off x="554934" y="4954411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A4B599-1F29-4448-BCA7-414D01ACDEC1}"/>
              </a:ext>
            </a:extLst>
          </p:cNvPr>
          <p:cNvSpPr txBox="1"/>
          <p:nvPr/>
        </p:nvSpPr>
        <p:spPr>
          <a:xfrm>
            <a:off x="3149550" y="5317130"/>
            <a:ext cx="338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5973EB6-6E00-47CE-8524-917AE14CA09E}"/>
              </a:ext>
            </a:extLst>
          </p:cNvPr>
          <p:cNvSpPr/>
          <p:nvPr/>
        </p:nvSpPr>
        <p:spPr>
          <a:xfrm>
            <a:off x="489736" y="292193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6FECF2-5929-4D00-BE89-7BDA4731900D}"/>
              </a:ext>
            </a:extLst>
          </p:cNvPr>
          <p:cNvSpPr/>
          <p:nvPr/>
        </p:nvSpPr>
        <p:spPr>
          <a:xfrm>
            <a:off x="751250" y="292193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3E6D852-A8CD-4661-B42F-F66CD977487E}"/>
              </a:ext>
            </a:extLst>
          </p:cNvPr>
          <p:cNvSpPr/>
          <p:nvPr/>
        </p:nvSpPr>
        <p:spPr>
          <a:xfrm>
            <a:off x="1017313" y="292193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51C10A-E3BC-4925-A66D-F5228E1D2495}"/>
              </a:ext>
            </a:extLst>
          </p:cNvPr>
          <p:cNvSpPr/>
          <p:nvPr/>
        </p:nvSpPr>
        <p:spPr>
          <a:xfrm>
            <a:off x="3242234" y="291582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02E1AAE-25F6-4F2D-9355-A77BB060CEBA}"/>
              </a:ext>
            </a:extLst>
          </p:cNvPr>
          <p:cNvSpPr/>
          <p:nvPr/>
        </p:nvSpPr>
        <p:spPr>
          <a:xfrm>
            <a:off x="3503748" y="291582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BF519A4-5BBA-4FA8-BB60-3840E107F497}"/>
              </a:ext>
            </a:extLst>
          </p:cNvPr>
          <p:cNvSpPr/>
          <p:nvPr/>
        </p:nvSpPr>
        <p:spPr>
          <a:xfrm>
            <a:off x="3769811" y="291582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CD57BA-A618-4E1E-BFCB-855AA96F7AAD}"/>
              </a:ext>
            </a:extLst>
          </p:cNvPr>
          <p:cNvSpPr/>
          <p:nvPr/>
        </p:nvSpPr>
        <p:spPr>
          <a:xfrm>
            <a:off x="3243366" y="318872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E04648E-F685-4349-9D95-CF237B8A8495}"/>
              </a:ext>
            </a:extLst>
          </p:cNvPr>
          <p:cNvSpPr/>
          <p:nvPr/>
        </p:nvSpPr>
        <p:spPr>
          <a:xfrm>
            <a:off x="3504880" y="318872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62A975-4A3F-4C8B-A952-12E8D72D9F9E}"/>
              </a:ext>
            </a:extLst>
          </p:cNvPr>
          <p:cNvSpPr/>
          <p:nvPr/>
        </p:nvSpPr>
        <p:spPr>
          <a:xfrm>
            <a:off x="3770943" y="318872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AECDA-21D1-4C32-9A89-0CF9D2266D5B}"/>
              </a:ext>
            </a:extLst>
          </p:cNvPr>
          <p:cNvSpPr/>
          <p:nvPr/>
        </p:nvSpPr>
        <p:spPr>
          <a:xfrm>
            <a:off x="3243366" y="305166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898AB5E-61C4-4FD2-9242-59DDEDE03A41}"/>
              </a:ext>
            </a:extLst>
          </p:cNvPr>
          <p:cNvSpPr/>
          <p:nvPr/>
        </p:nvSpPr>
        <p:spPr>
          <a:xfrm>
            <a:off x="3504880" y="305166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F02DD6A-6197-4901-B030-3F2BACE7C663}"/>
              </a:ext>
            </a:extLst>
          </p:cNvPr>
          <p:cNvSpPr/>
          <p:nvPr/>
        </p:nvSpPr>
        <p:spPr>
          <a:xfrm>
            <a:off x="3770943" y="305166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FAC334-584A-4809-BA18-FCC095D0CF9D}"/>
              </a:ext>
            </a:extLst>
          </p:cNvPr>
          <p:cNvSpPr/>
          <p:nvPr/>
        </p:nvSpPr>
        <p:spPr>
          <a:xfrm>
            <a:off x="489410" y="319030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2692F08-BF56-4E52-B01E-3DF5C32A2987}"/>
              </a:ext>
            </a:extLst>
          </p:cNvPr>
          <p:cNvSpPr/>
          <p:nvPr/>
        </p:nvSpPr>
        <p:spPr>
          <a:xfrm>
            <a:off x="750924" y="319030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0F0659-9F51-4004-9E26-CA474777A712}"/>
              </a:ext>
            </a:extLst>
          </p:cNvPr>
          <p:cNvSpPr/>
          <p:nvPr/>
        </p:nvSpPr>
        <p:spPr>
          <a:xfrm>
            <a:off x="1016987" y="319030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7123684-E483-4B42-810C-C549A63621E2}"/>
              </a:ext>
            </a:extLst>
          </p:cNvPr>
          <p:cNvSpPr/>
          <p:nvPr/>
        </p:nvSpPr>
        <p:spPr>
          <a:xfrm>
            <a:off x="489410" y="305325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F9F1380-2D38-4074-9C7E-7A4524DB4315}"/>
              </a:ext>
            </a:extLst>
          </p:cNvPr>
          <p:cNvSpPr/>
          <p:nvPr/>
        </p:nvSpPr>
        <p:spPr>
          <a:xfrm>
            <a:off x="750924" y="305325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3E94FC2-C2B5-48F5-B0DD-1349A9AC708F}"/>
              </a:ext>
            </a:extLst>
          </p:cNvPr>
          <p:cNvSpPr/>
          <p:nvPr/>
        </p:nvSpPr>
        <p:spPr>
          <a:xfrm>
            <a:off x="1016987" y="305325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7704729-D727-4657-B66C-18F54E9C5B01}"/>
              </a:ext>
            </a:extLst>
          </p:cNvPr>
          <p:cNvSpPr/>
          <p:nvPr/>
        </p:nvSpPr>
        <p:spPr>
          <a:xfrm>
            <a:off x="1413970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88CF563-5A94-4E5B-B6D9-4E2C1AC4E212}"/>
              </a:ext>
            </a:extLst>
          </p:cNvPr>
          <p:cNvSpPr/>
          <p:nvPr/>
        </p:nvSpPr>
        <p:spPr>
          <a:xfrm>
            <a:off x="1544890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AE80B83-1EB7-4376-8928-A56397A2D203}"/>
              </a:ext>
            </a:extLst>
          </p:cNvPr>
          <p:cNvSpPr/>
          <p:nvPr/>
        </p:nvSpPr>
        <p:spPr>
          <a:xfrm>
            <a:off x="1678300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7178B0A-C17E-48C1-BD4D-55ED96CB817C}"/>
              </a:ext>
            </a:extLst>
          </p:cNvPr>
          <p:cNvSpPr/>
          <p:nvPr/>
        </p:nvSpPr>
        <p:spPr>
          <a:xfrm>
            <a:off x="2877226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1821D9F-41BB-4BA8-9C7C-6205FB89D196}"/>
              </a:ext>
            </a:extLst>
          </p:cNvPr>
          <p:cNvSpPr/>
          <p:nvPr/>
        </p:nvSpPr>
        <p:spPr>
          <a:xfrm>
            <a:off x="3008146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B8E9D0B-BB5E-469A-9538-CC5143C744D3}"/>
              </a:ext>
            </a:extLst>
          </p:cNvPr>
          <p:cNvSpPr/>
          <p:nvPr/>
        </p:nvSpPr>
        <p:spPr>
          <a:xfrm>
            <a:off x="3141556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C3A980D0-8DB5-40A6-B457-263DB5B85A74}"/>
              </a:ext>
            </a:extLst>
          </p:cNvPr>
          <p:cNvSpPr/>
          <p:nvPr/>
        </p:nvSpPr>
        <p:spPr>
          <a:xfrm>
            <a:off x="1413970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E29120A-93B1-4708-ADF3-72579FEEEBC5}"/>
              </a:ext>
            </a:extLst>
          </p:cNvPr>
          <p:cNvSpPr/>
          <p:nvPr/>
        </p:nvSpPr>
        <p:spPr>
          <a:xfrm>
            <a:off x="1544890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4F0BBBC-946B-4A9E-8316-9E7029795D2B}"/>
              </a:ext>
            </a:extLst>
          </p:cNvPr>
          <p:cNvSpPr/>
          <p:nvPr/>
        </p:nvSpPr>
        <p:spPr>
          <a:xfrm>
            <a:off x="1678300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358BB59-043D-4DEA-8D61-28612326E409}"/>
              </a:ext>
            </a:extLst>
          </p:cNvPr>
          <p:cNvSpPr/>
          <p:nvPr/>
        </p:nvSpPr>
        <p:spPr>
          <a:xfrm>
            <a:off x="2877226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A5EAB7C-3263-4E07-8118-3FC41E333424}"/>
              </a:ext>
            </a:extLst>
          </p:cNvPr>
          <p:cNvSpPr/>
          <p:nvPr/>
        </p:nvSpPr>
        <p:spPr>
          <a:xfrm>
            <a:off x="3008146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387D21A-3D56-4FD4-B3C3-2EC4C7863C37}"/>
              </a:ext>
            </a:extLst>
          </p:cNvPr>
          <p:cNvSpPr/>
          <p:nvPr/>
        </p:nvSpPr>
        <p:spPr>
          <a:xfrm>
            <a:off x="3141556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758EFEF-2E76-4A6B-985D-7B727FA1E990}"/>
              </a:ext>
            </a:extLst>
          </p:cNvPr>
          <p:cNvSpPr/>
          <p:nvPr/>
        </p:nvSpPr>
        <p:spPr>
          <a:xfrm>
            <a:off x="866831" y="3397117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2492953-F6FB-4FE3-8E3B-8E645D0A5042}"/>
              </a:ext>
            </a:extLst>
          </p:cNvPr>
          <p:cNvSpPr/>
          <p:nvPr/>
        </p:nvSpPr>
        <p:spPr>
          <a:xfrm>
            <a:off x="866831" y="3505090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11FE7015-F09B-4F2A-93CD-95A4A5887DEF}"/>
              </a:ext>
            </a:extLst>
          </p:cNvPr>
          <p:cNvSpPr/>
          <p:nvPr/>
        </p:nvSpPr>
        <p:spPr>
          <a:xfrm>
            <a:off x="866831" y="3615933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09FD0C0-8C4E-4E9F-9DF7-7C65F07BE5FA}"/>
              </a:ext>
            </a:extLst>
          </p:cNvPr>
          <p:cNvSpPr/>
          <p:nvPr/>
        </p:nvSpPr>
        <p:spPr>
          <a:xfrm>
            <a:off x="866831" y="4002085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D310B23-45CA-4E4E-A57E-A92F33160468}"/>
              </a:ext>
            </a:extLst>
          </p:cNvPr>
          <p:cNvSpPr/>
          <p:nvPr/>
        </p:nvSpPr>
        <p:spPr>
          <a:xfrm>
            <a:off x="866831" y="4110058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5BF980D-7136-4A91-A3D8-3CC722BAC6EE}"/>
              </a:ext>
            </a:extLst>
          </p:cNvPr>
          <p:cNvSpPr/>
          <p:nvPr/>
        </p:nvSpPr>
        <p:spPr>
          <a:xfrm>
            <a:off x="866831" y="422090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32266ED-36C6-4CEB-8787-F0772E0C6C5B}"/>
              </a:ext>
            </a:extLst>
          </p:cNvPr>
          <p:cNvSpPr/>
          <p:nvPr/>
        </p:nvSpPr>
        <p:spPr>
          <a:xfrm>
            <a:off x="3615857" y="339222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4BC803E-F2F0-4CB9-AB80-82308428050B}"/>
              </a:ext>
            </a:extLst>
          </p:cNvPr>
          <p:cNvSpPr/>
          <p:nvPr/>
        </p:nvSpPr>
        <p:spPr>
          <a:xfrm>
            <a:off x="3615857" y="3500202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9BF41309-8235-4470-A5E8-0D9314D17D9E}"/>
              </a:ext>
            </a:extLst>
          </p:cNvPr>
          <p:cNvSpPr/>
          <p:nvPr/>
        </p:nvSpPr>
        <p:spPr>
          <a:xfrm>
            <a:off x="3615857" y="3611045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3C8E292-6C48-4D93-BF55-BB6DF436C366}"/>
              </a:ext>
            </a:extLst>
          </p:cNvPr>
          <p:cNvSpPr/>
          <p:nvPr/>
        </p:nvSpPr>
        <p:spPr>
          <a:xfrm>
            <a:off x="3615857" y="4006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F146C35-9263-4A4D-B30A-2744A3418BE4}"/>
              </a:ext>
            </a:extLst>
          </p:cNvPr>
          <p:cNvSpPr/>
          <p:nvPr/>
        </p:nvSpPr>
        <p:spPr>
          <a:xfrm>
            <a:off x="3615857" y="411467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743B26D-061A-4354-91D2-B3A4A20DC34E}"/>
              </a:ext>
            </a:extLst>
          </p:cNvPr>
          <p:cNvSpPr/>
          <p:nvPr/>
        </p:nvSpPr>
        <p:spPr>
          <a:xfrm>
            <a:off x="3615857" y="4225522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FCAEE7E-33F5-4B1D-B5D6-99C335BF4287}"/>
              </a:ext>
            </a:extLst>
          </p:cNvPr>
          <p:cNvSpPr/>
          <p:nvPr/>
        </p:nvSpPr>
        <p:spPr>
          <a:xfrm>
            <a:off x="2152711" y="176089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9697692-20C4-4505-B0F3-79ADB9F31422}"/>
              </a:ext>
            </a:extLst>
          </p:cNvPr>
          <p:cNvGrpSpPr/>
          <p:nvPr/>
        </p:nvGrpSpPr>
        <p:grpSpPr>
          <a:xfrm rot="16200000">
            <a:off x="2465129" y="1740724"/>
            <a:ext cx="131323" cy="165551"/>
            <a:chOff x="6389669" y="4551157"/>
            <a:chExt cx="2354343" cy="292735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C79612FE-1546-4D41-AE77-4F73BB9A4BF7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18578237-26ED-4C8F-8504-F31F8F0098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EC6476F3-2CB5-40AB-9B57-896EB9B176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908031A-B8A4-46FA-B236-F3EDBC455B56}"/>
              </a:ext>
            </a:extLst>
          </p:cNvPr>
          <p:cNvSpPr txBox="1"/>
          <p:nvPr/>
        </p:nvSpPr>
        <p:spPr>
          <a:xfrm>
            <a:off x="2558540" y="1653372"/>
            <a:ext cx="3395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B16D4BE-2C35-47ED-BE8B-E0BA2719A0A3}"/>
              </a:ext>
            </a:extLst>
          </p:cNvPr>
          <p:cNvGrpSpPr/>
          <p:nvPr/>
        </p:nvGrpSpPr>
        <p:grpSpPr>
          <a:xfrm>
            <a:off x="2152727" y="1925264"/>
            <a:ext cx="253706" cy="113821"/>
            <a:chOff x="6389669" y="4551157"/>
            <a:chExt cx="2354343" cy="292735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A5E8F47-B9E9-4455-AAC8-F27958BD4E99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415D2AA-2604-4668-BDEF-7ABFE786F5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D656939E-1E72-44D6-A2FE-1C7D058A86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D8AA9E0-3D0D-45E9-A453-6E7AB1836528}"/>
              </a:ext>
            </a:extLst>
          </p:cNvPr>
          <p:cNvSpPr txBox="1"/>
          <p:nvPr/>
        </p:nvSpPr>
        <p:spPr>
          <a:xfrm>
            <a:off x="568318" y="1967512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6F8A08B-FA85-4D46-B53E-A8AAA12CC8A5}"/>
              </a:ext>
            </a:extLst>
          </p:cNvPr>
          <p:cNvSpPr/>
          <p:nvPr/>
        </p:nvSpPr>
        <p:spPr>
          <a:xfrm>
            <a:off x="3241102" y="437369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211D8E5-486C-47B4-8FD4-CC0EA4259320}"/>
              </a:ext>
            </a:extLst>
          </p:cNvPr>
          <p:cNvSpPr/>
          <p:nvPr/>
        </p:nvSpPr>
        <p:spPr>
          <a:xfrm>
            <a:off x="3502616" y="437369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C115714-9CFA-452E-B640-DDCA4E940621}"/>
              </a:ext>
            </a:extLst>
          </p:cNvPr>
          <p:cNvSpPr/>
          <p:nvPr/>
        </p:nvSpPr>
        <p:spPr>
          <a:xfrm>
            <a:off x="3768679" y="437369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92F4751-E218-4BA3-A895-299F0C382FA8}"/>
              </a:ext>
            </a:extLst>
          </p:cNvPr>
          <p:cNvSpPr/>
          <p:nvPr/>
        </p:nvSpPr>
        <p:spPr>
          <a:xfrm>
            <a:off x="3242234" y="464658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63CC2C8-736F-4134-9427-35CEE794E617}"/>
              </a:ext>
            </a:extLst>
          </p:cNvPr>
          <p:cNvSpPr/>
          <p:nvPr/>
        </p:nvSpPr>
        <p:spPr>
          <a:xfrm>
            <a:off x="3503748" y="464658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2861B7A-1C69-4F23-90F0-DEA3521E0B2D}"/>
              </a:ext>
            </a:extLst>
          </p:cNvPr>
          <p:cNvSpPr/>
          <p:nvPr/>
        </p:nvSpPr>
        <p:spPr>
          <a:xfrm>
            <a:off x="3769811" y="464658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6691695-5EBC-432E-BC42-AF7F6CA34504}"/>
              </a:ext>
            </a:extLst>
          </p:cNvPr>
          <p:cNvSpPr/>
          <p:nvPr/>
        </p:nvSpPr>
        <p:spPr>
          <a:xfrm>
            <a:off x="3242234" y="450953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925F2A1-5D66-4FBC-967B-E082E45D8379}"/>
              </a:ext>
            </a:extLst>
          </p:cNvPr>
          <p:cNvSpPr/>
          <p:nvPr/>
        </p:nvSpPr>
        <p:spPr>
          <a:xfrm>
            <a:off x="3503748" y="450953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19D1AC1-CC8F-4BCA-BC7D-610EC7EDE1BC}"/>
              </a:ext>
            </a:extLst>
          </p:cNvPr>
          <p:cNvSpPr/>
          <p:nvPr/>
        </p:nvSpPr>
        <p:spPr>
          <a:xfrm>
            <a:off x="3769811" y="450953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CF55CB2-026B-435C-9764-620B5B48F0FF}"/>
              </a:ext>
            </a:extLst>
          </p:cNvPr>
          <p:cNvSpPr/>
          <p:nvPr/>
        </p:nvSpPr>
        <p:spPr>
          <a:xfrm>
            <a:off x="505815" y="437048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7F76F24-051A-46C0-9481-FE2CDAD3F7A0}"/>
              </a:ext>
            </a:extLst>
          </p:cNvPr>
          <p:cNvSpPr/>
          <p:nvPr/>
        </p:nvSpPr>
        <p:spPr>
          <a:xfrm>
            <a:off x="767329" y="437048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68BC65D-37D1-4FA0-958F-697226F8539D}"/>
              </a:ext>
            </a:extLst>
          </p:cNvPr>
          <p:cNvSpPr/>
          <p:nvPr/>
        </p:nvSpPr>
        <p:spPr>
          <a:xfrm>
            <a:off x="1033392" y="437048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67E1E4C-FC89-4129-A6AF-003534F31012}"/>
              </a:ext>
            </a:extLst>
          </p:cNvPr>
          <p:cNvSpPr/>
          <p:nvPr/>
        </p:nvSpPr>
        <p:spPr>
          <a:xfrm>
            <a:off x="506947" y="464337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219820E-C705-455F-97D4-36C7FDE4E470}"/>
              </a:ext>
            </a:extLst>
          </p:cNvPr>
          <p:cNvSpPr/>
          <p:nvPr/>
        </p:nvSpPr>
        <p:spPr>
          <a:xfrm>
            <a:off x="768461" y="464337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7009F08-7F44-44A9-B920-86314FBF9D57}"/>
              </a:ext>
            </a:extLst>
          </p:cNvPr>
          <p:cNvSpPr/>
          <p:nvPr/>
        </p:nvSpPr>
        <p:spPr>
          <a:xfrm>
            <a:off x="1034524" y="464337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5165555-9DCA-4E76-A8E8-6440F222BCC0}"/>
              </a:ext>
            </a:extLst>
          </p:cNvPr>
          <p:cNvSpPr/>
          <p:nvPr/>
        </p:nvSpPr>
        <p:spPr>
          <a:xfrm>
            <a:off x="506947" y="4506316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16F4EB1-F587-4BD8-97B8-CF2461981197}"/>
              </a:ext>
            </a:extLst>
          </p:cNvPr>
          <p:cNvSpPr/>
          <p:nvPr/>
        </p:nvSpPr>
        <p:spPr>
          <a:xfrm>
            <a:off x="768461" y="4506316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0BCDE26-FC78-4C11-B631-EC1DC9302F6A}"/>
              </a:ext>
            </a:extLst>
          </p:cNvPr>
          <p:cNvSpPr/>
          <p:nvPr/>
        </p:nvSpPr>
        <p:spPr>
          <a:xfrm>
            <a:off x="1034524" y="4506316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251C47A-380F-4E96-B348-C7B68FEAA030}"/>
              </a:ext>
            </a:extLst>
          </p:cNvPr>
          <p:cNvSpPr txBox="1"/>
          <p:nvPr/>
        </p:nvSpPr>
        <p:spPr>
          <a:xfrm>
            <a:off x="100098" y="5704931"/>
            <a:ext cx="3906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NUM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r>
              <a:rPr lang="ko-KR" altLang="en-US" sz="1600">
                <a:solidFill>
                  <a:schemeClr val="bg1"/>
                </a:solidFill>
              </a:rPr>
              <a:t>개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4DB4EA8-797A-4375-AA6D-386C540E5033}"/>
              </a:ext>
            </a:extLst>
          </p:cNvPr>
          <p:cNvSpPr txBox="1"/>
          <p:nvPr/>
        </p:nvSpPr>
        <p:spPr>
          <a:xfrm>
            <a:off x="202058" y="6039397"/>
            <a:ext cx="375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NUM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r>
              <a:rPr lang="ko-KR" altLang="en-US" sz="1600">
                <a:solidFill>
                  <a:schemeClr val="bg1"/>
                </a:solidFill>
              </a:rPr>
              <a:t>개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B1BF08F-2444-4551-A124-F5D26900B55C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4228421" y="3732008"/>
            <a:ext cx="613104" cy="158512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B255340-7B32-48E9-BBFF-A12EEDD9C5F4}"/>
              </a:ext>
            </a:extLst>
          </p:cNvPr>
          <p:cNvGrpSpPr/>
          <p:nvPr/>
        </p:nvGrpSpPr>
        <p:grpSpPr>
          <a:xfrm rot="16200000">
            <a:off x="8201192" y="3114333"/>
            <a:ext cx="1487270" cy="292735"/>
            <a:chOff x="6389669" y="4551157"/>
            <a:chExt cx="2354343" cy="292735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3BC446E3-6551-4AF0-B8D6-AA6D8ECADD21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19EF49BE-3DED-4D19-B11B-24EA19348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4441ED9B-CFAE-40FA-9B7A-65D9F4C854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DFAD53C-9DC0-4053-8ED7-EBAAC577F216}"/>
              </a:ext>
            </a:extLst>
          </p:cNvPr>
          <p:cNvGrpSpPr/>
          <p:nvPr/>
        </p:nvGrpSpPr>
        <p:grpSpPr>
          <a:xfrm rot="16200000">
            <a:off x="8184862" y="4930012"/>
            <a:ext cx="1519927" cy="292735"/>
            <a:chOff x="6389669" y="4551157"/>
            <a:chExt cx="2354343" cy="292735"/>
          </a:xfrm>
        </p:grpSpPr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9BC70A6E-F4D7-40CF-BFA7-E287A3A3E3F1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EC753EFD-EEFC-443D-A231-C40B32201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71EC6893-DC9A-444E-ACAE-5F0868B84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23D05902-3F59-4DDB-8E4F-31B6523072B6}"/>
              </a:ext>
            </a:extLst>
          </p:cNvPr>
          <p:cNvCxnSpPr>
            <a:cxnSpLocks/>
            <a:stCxn id="127" idx="2"/>
          </p:cNvCxnSpPr>
          <p:nvPr/>
        </p:nvCxnSpPr>
        <p:spPr>
          <a:xfrm flipH="1">
            <a:off x="8948568" y="2251877"/>
            <a:ext cx="1078604" cy="97794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099DD642-DEBD-4A43-B76A-FBE1514C220A}"/>
              </a:ext>
            </a:extLst>
          </p:cNvPr>
          <p:cNvCxnSpPr>
            <a:cxnSpLocks/>
            <a:stCxn id="127" idx="2"/>
          </p:cNvCxnSpPr>
          <p:nvPr/>
        </p:nvCxnSpPr>
        <p:spPr>
          <a:xfrm flipH="1">
            <a:off x="8945116" y="2251877"/>
            <a:ext cx="1082056" cy="294524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E5CC4D4-C7E4-468C-A506-8F6A81589B56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9351904" y="4187786"/>
            <a:ext cx="863598" cy="177227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4109809-D0DB-45EF-BA76-7F91B2E51BF6}"/>
              </a:ext>
            </a:extLst>
          </p:cNvPr>
          <p:cNvCxnSpPr>
            <a:cxnSpLocks/>
            <a:stCxn id="128" idx="0"/>
          </p:cNvCxnSpPr>
          <p:nvPr/>
        </p:nvCxnSpPr>
        <p:spPr>
          <a:xfrm flipH="1" flipV="1">
            <a:off x="7561408" y="4149156"/>
            <a:ext cx="1790496" cy="181090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BFFB427-6286-40FE-8624-906AC3BAD949}"/>
              </a:ext>
            </a:extLst>
          </p:cNvPr>
          <p:cNvSpPr txBox="1"/>
          <p:nvPr/>
        </p:nvSpPr>
        <p:spPr>
          <a:xfrm>
            <a:off x="8273049" y="1913323"/>
            <a:ext cx="3508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VIEW_SIZE_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HEIGHT</a:t>
            </a:r>
            <a:r>
              <a:rPr lang="en-US" altLang="ko-KR" sz="1600">
                <a:solidFill>
                  <a:schemeClr val="bg1"/>
                </a:solidFill>
              </a:rPr>
              <a:t> = 6.25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4B205C4-6D27-4243-ABB7-5A3E6189656A}"/>
              </a:ext>
            </a:extLst>
          </p:cNvPr>
          <p:cNvSpPr txBox="1"/>
          <p:nvPr/>
        </p:nvSpPr>
        <p:spPr>
          <a:xfrm>
            <a:off x="7766155" y="5960059"/>
            <a:ext cx="3171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VIEW_SIZE_</a:t>
            </a:r>
            <a:r>
              <a:rPr lang="en-US" altLang="ko-KR" sz="1600">
                <a:solidFill>
                  <a:schemeClr val="accent1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29E2C31D-AC8B-4F6E-B385-014E695127D8}"/>
              </a:ext>
            </a:extLst>
          </p:cNvPr>
          <p:cNvGrpSpPr/>
          <p:nvPr/>
        </p:nvGrpSpPr>
        <p:grpSpPr>
          <a:xfrm>
            <a:off x="9098341" y="3996855"/>
            <a:ext cx="2494498" cy="292735"/>
            <a:chOff x="6389669" y="4551157"/>
            <a:chExt cx="2354343" cy="292735"/>
          </a:xfrm>
        </p:grpSpPr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874CAB23-38A7-406A-A20B-B358627A7BE6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344BA2BA-FC92-4316-BEAF-B84303C13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D0C58D60-CD74-4AC0-974D-F5C155D47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8E083123-B5B2-4F8D-9EA3-03D769105CF9}"/>
              </a:ext>
            </a:extLst>
          </p:cNvPr>
          <p:cNvGrpSpPr/>
          <p:nvPr/>
        </p:nvGrpSpPr>
        <p:grpSpPr>
          <a:xfrm>
            <a:off x="6317859" y="3984522"/>
            <a:ext cx="2480599" cy="292735"/>
            <a:chOff x="6389669" y="4551157"/>
            <a:chExt cx="2354343" cy="292735"/>
          </a:xfrm>
        </p:grpSpPr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219E4E6B-C773-43B2-B90E-FDABC0851824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C8AC8B48-CDB8-4E99-B79D-9F191F976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A1D26B2C-D825-4592-987F-C54E6C197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7287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32269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서버 프로그램의 성능을 위해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몬스터의 수면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을 이용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FBF8106-F378-45D7-92EF-3B1687ED4DC2}"/>
              </a:ext>
            </a:extLst>
          </p:cNvPr>
          <p:cNvSpPr/>
          <p:nvPr/>
        </p:nvSpPr>
        <p:spPr>
          <a:xfrm>
            <a:off x="981379" y="163404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2866381-889A-4F5E-84DA-946CACE74FF1}"/>
              </a:ext>
            </a:extLst>
          </p:cNvPr>
          <p:cNvSpPr/>
          <p:nvPr/>
        </p:nvSpPr>
        <p:spPr>
          <a:xfrm>
            <a:off x="982511" y="190693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8067A7D-7215-404E-B7F4-2B7AD619866E}"/>
              </a:ext>
            </a:extLst>
          </p:cNvPr>
          <p:cNvSpPr/>
          <p:nvPr/>
        </p:nvSpPr>
        <p:spPr>
          <a:xfrm>
            <a:off x="982511" y="176987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1FE3F27-CED2-40A0-94EE-49790129CB37}"/>
              </a:ext>
            </a:extLst>
          </p:cNvPr>
          <p:cNvSpPr/>
          <p:nvPr/>
        </p:nvSpPr>
        <p:spPr>
          <a:xfrm>
            <a:off x="347659" y="1565881"/>
            <a:ext cx="4722680" cy="3068156"/>
          </a:xfrm>
          <a:prstGeom prst="rect">
            <a:avLst/>
          </a:prstGeom>
          <a:solidFill>
            <a:srgbClr val="22B14C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004C0D6-D38E-4AB2-B483-E8B564624917}"/>
              </a:ext>
            </a:extLst>
          </p:cNvPr>
          <p:cNvSpPr/>
          <p:nvPr/>
        </p:nvSpPr>
        <p:spPr>
          <a:xfrm>
            <a:off x="380258" y="1608912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C92F6EF-AAB1-46B4-A15E-E7749667B91D}"/>
              </a:ext>
            </a:extLst>
          </p:cNvPr>
          <p:cNvSpPr/>
          <p:nvPr/>
        </p:nvSpPr>
        <p:spPr>
          <a:xfrm>
            <a:off x="1662488" y="1608912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CE1D883-E4C9-4B47-B9FE-04DB79991EE3}"/>
              </a:ext>
            </a:extLst>
          </p:cNvPr>
          <p:cNvSpPr/>
          <p:nvPr/>
        </p:nvSpPr>
        <p:spPr>
          <a:xfrm>
            <a:off x="2942036" y="1608912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7589FBE-E902-44BE-AE8E-D33A4C633930}"/>
              </a:ext>
            </a:extLst>
          </p:cNvPr>
          <p:cNvSpPr/>
          <p:nvPr/>
        </p:nvSpPr>
        <p:spPr>
          <a:xfrm>
            <a:off x="380258" y="2253908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EB6FE48-BF1A-443F-AC73-E3F73CE5425A}"/>
              </a:ext>
            </a:extLst>
          </p:cNvPr>
          <p:cNvSpPr/>
          <p:nvPr/>
        </p:nvSpPr>
        <p:spPr>
          <a:xfrm>
            <a:off x="1663832" y="2893757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40F13A-F592-4535-961A-4CC988136920}"/>
              </a:ext>
            </a:extLst>
          </p:cNvPr>
          <p:cNvSpPr/>
          <p:nvPr/>
        </p:nvSpPr>
        <p:spPr>
          <a:xfrm>
            <a:off x="2939354" y="2891845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C66E201-588D-4856-ABA8-D342169E8CCB}"/>
              </a:ext>
            </a:extLst>
          </p:cNvPr>
          <p:cNvSpPr/>
          <p:nvPr/>
        </p:nvSpPr>
        <p:spPr>
          <a:xfrm>
            <a:off x="380258" y="2893757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93B3F67-07D1-4E1E-8932-10EEF4CE8670}"/>
              </a:ext>
            </a:extLst>
          </p:cNvPr>
          <p:cNvSpPr/>
          <p:nvPr/>
        </p:nvSpPr>
        <p:spPr>
          <a:xfrm>
            <a:off x="1659806" y="2253908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E80E8E8-4579-4D29-9EFE-5E234B6BBCA1}"/>
              </a:ext>
            </a:extLst>
          </p:cNvPr>
          <p:cNvSpPr/>
          <p:nvPr/>
        </p:nvSpPr>
        <p:spPr>
          <a:xfrm>
            <a:off x="2943380" y="2251996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C2C1625-421F-49B6-AC5C-41BC670F7132}"/>
              </a:ext>
            </a:extLst>
          </p:cNvPr>
          <p:cNvSpPr/>
          <p:nvPr/>
        </p:nvSpPr>
        <p:spPr>
          <a:xfrm>
            <a:off x="4546688" y="252313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2EFDB30-A3F8-4639-8918-E008302DABE3}"/>
              </a:ext>
            </a:extLst>
          </p:cNvPr>
          <p:cNvSpPr/>
          <p:nvPr/>
        </p:nvSpPr>
        <p:spPr>
          <a:xfrm>
            <a:off x="4677608" y="252313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BA7917C-4FE3-4188-A41A-6C49D92E8CA8}"/>
              </a:ext>
            </a:extLst>
          </p:cNvPr>
          <p:cNvSpPr/>
          <p:nvPr/>
        </p:nvSpPr>
        <p:spPr>
          <a:xfrm>
            <a:off x="4811018" y="252313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AA24AF5-F2A9-4477-BB47-5EAA5FAC62E1}"/>
              </a:ext>
            </a:extLst>
          </p:cNvPr>
          <p:cNvGrpSpPr/>
          <p:nvPr/>
        </p:nvGrpSpPr>
        <p:grpSpPr>
          <a:xfrm>
            <a:off x="724010" y="1812923"/>
            <a:ext cx="621380" cy="311644"/>
            <a:chOff x="2870372" y="2273314"/>
            <a:chExt cx="621380" cy="31164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6EC8133-4A26-4047-8001-19F6DCE6DF27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F2B6681-8791-4310-A712-E0E201A970A5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DB7D546-72D0-4C55-B3E7-F542D67B76F2}"/>
              </a:ext>
            </a:extLst>
          </p:cNvPr>
          <p:cNvGrpSpPr/>
          <p:nvPr/>
        </p:nvGrpSpPr>
        <p:grpSpPr>
          <a:xfrm>
            <a:off x="1115110" y="2008449"/>
            <a:ext cx="621380" cy="311644"/>
            <a:chOff x="2870372" y="2273314"/>
            <a:chExt cx="621380" cy="311644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4123568-A7CD-410C-8216-DC05F9ADAFF2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5A9B6414-5EAF-4424-8EAC-072CCFE5185C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2863A10-1A6D-47DD-ADD2-F8923CB84074}"/>
              </a:ext>
            </a:extLst>
          </p:cNvPr>
          <p:cNvGrpSpPr/>
          <p:nvPr/>
        </p:nvGrpSpPr>
        <p:grpSpPr>
          <a:xfrm>
            <a:off x="1862856" y="1720774"/>
            <a:ext cx="621380" cy="311644"/>
            <a:chOff x="2870372" y="2273314"/>
            <a:chExt cx="621380" cy="311644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4BFDE6A-0CDB-448B-AA1D-BA82ECC0CEDE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530E82BE-2C30-4956-BA8D-CBE9ED000F36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9AE948A-7FEA-4AC6-9479-B1A135513B04}"/>
              </a:ext>
            </a:extLst>
          </p:cNvPr>
          <p:cNvGrpSpPr/>
          <p:nvPr/>
        </p:nvGrpSpPr>
        <p:grpSpPr>
          <a:xfrm>
            <a:off x="2052128" y="1645294"/>
            <a:ext cx="621380" cy="311644"/>
            <a:chOff x="2870372" y="2273314"/>
            <a:chExt cx="621380" cy="31164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D730A36-6AE5-4064-98D1-7E68DE5DFF01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E5B3B730-025D-4A9F-83DA-8162EABDEE45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940DC6B-91EB-4E3E-895D-5590EE7E8CD3}"/>
              </a:ext>
            </a:extLst>
          </p:cNvPr>
          <p:cNvGrpSpPr/>
          <p:nvPr/>
        </p:nvGrpSpPr>
        <p:grpSpPr>
          <a:xfrm>
            <a:off x="2247050" y="2921462"/>
            <a:ext cx="621380" cy="311644"/>
            <a:chOff x="2870372" y="2273314"/>
            <a:chExt cx="621380" cy="31164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A82B08D-9502-47DF-8638-95BB6E474E5C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26C511EF-D5B6-4943-A33F-6C08FF36CEA8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1192ECB-75D2-4D06-A7C6-3840AB23C704}"/>
              </a:ext>
            </a:extLst>
          </p:cNvPr>
          <p:cNvGrpSpPr/>
          <p:nvPr/>
        </p:nvGrpSpPr>
        <p:grpSpPr>
          <a:xfrm>
            <a:off x="842188" y="2577687"/>
            <a:ext cx="621380" cy="311644"/>
            <a:chOff x="2870372" y="2273314"/>
            <a:chExt cx="621380" cy="311644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9D0EA24-F288-4F41-B7E7-A0A428326FF8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F381EB07-05A0-4664-9F52-C9327CF17005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56EC8CFF-031B-45E4-9EB1-CFA13C5373D8}"/>
              </a:ext>
            </a:extLst>
          </p:cNvPr>
          <p:cNvGrpSpPr/>
          <p:nvPr/>
        </p:nvGrpSpPr>
        <p:grpSpPr>
          <a:xfrm>
            <a:off x="3082609" y="2320748"/>
            <a:ext cx="621380" cy="311644"/>
            <a:chOff x="2870372" y="2273314"/>
            <a:chExt cx="621380" cy="311644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BAE6C35-8383-48B6-AD10-85E48EBCEC73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8B50D8CB-CEE3-4D68-8116-2BECE1131E37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1997C1E-B95A-4105-A9B3-FBC31B163603}"/>
              </a:ext>
            </a:extLst>
          </p:cNvPr>
          <p:cNvGrpSpPr/>
          <p:nvPr/>
        </p:nvGrpSpPr>
        <p:grpSpPr>
          <a:xfrm>
            <a:off x="1994373" y="2396025"/>
            <a:ext cx="621380" cy="311644"/>
            <a:chOff x="2870372" y="2273314"/>
            <a:chExt cx="621380" cy="31164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61BAF01-BD01-4846-B794-E4F3C6BFFA49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3AC74F16-4B22-4D61-B5DB-8A960AA8FDB2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108" name="타원 107">
            <a:extLst>
              <a:ext uri="{FF2B5EF4-FFF2-40B4-BE49-F238E27FC236}">
                <a16:creationId xmlns:a16="http://schemas.microsoft.com/office/drawing/2014/main" id="{127CD239-ADF5-49F9-8180-93EB0FECD019}"/>
              </a:ext>
            </a:extLst>
          </p:cNvPr>
          <p:cNvSpPr/>
          <p:nvPr/>
        </p:nvSpPr>
        <p:spPr>
          <a:xfrm>
            <a:off x="1777307" y="274658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F34907C-0CBA-494A-8822-D5AEE3B9E5F4}"/>
              </a:ext>
            </a:extLst>
          </p:cNvPr>
          <p:cNvSpPr/>
          <p:nvPr/>
        </p:nvSpPr>
        <p:spPr>
          <a:xfrm>
            <a:off x="2478935" y="2554826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EF7B0E56-A210-4943-ADBF-106261F39388}"/>
              </a:ext>
            </a:extLst>
          </p:cNvPr>
          <p:cNvSpPr/>
          <p:nvPr/>
        </p:nvSpPr>
        <p:spPr>
          <a:xfrm>
            <a:off x="3059845" y="2049306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794036F-9DAE-40A2-A85A-2AACC9F14DE2}"/>
              </a:ext>
            </a:extLst>
          </p:cNvPr>
          <p:cNvSpPr/>
          <p:nvPr/>
        </p:nvSpPr>
        <p:spPr>
          <a:xfrm>
            <a:off x="1425127" y="1919438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37E29433-8F6A-439A-867D-9B31DF7D5083}"/>
              </a:ext>
            </a:extLst>
          </p:cNvPr>
          <p:cNvSpPr/>
          <p:nvPr/>
        </p:nvSpPr>
        <p:spPr>
          <a:xfrm>
            <a:off x="1255518" y="3167390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C384C169-3EC0-427B-99AF-5E66852982E5}"/>
              </a:ext>
            </a:extLst>
          </p:cNvPr>
          <p:cNvSpPr/>
          <p:nvPr/>
        </p:nvSpPr>
        <p:spPr>
          <a:xfrm>
            <a:off x="3347579" y="2994511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AAE748B1-2FE4-4148-88DF-351D47969C5F}"/>
              </a:ext>
            </a:extLst>
          </p:cNvPr>
          <p:cNvSpPr/>
          <p:nvPr/>
        </p:nvSpPr>
        <p:spPr>
          <a:xfrm>
            <a:off x="2615753" y="3339253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F61E69F-103B-4EDD-9FC8-A974B21ACED4}"/>
              </a:ext>
            </a:extLst>
          </p:cNvPr>
          <p:cNvSpPr/>
          <p:nvPr/>
        </p:nvSpPr>
        <p:spPr>
          <a:xfrm>
            <a:off x="3575368" y="1940788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D78325F-FAAA-4401-A08C-2CF3F4B64E0B}"/>
              </a:ext>
            </a:extLst>
          </p:cNvPr>
          <p:cNvSpPr/>
          <p:nvPr/>
        </p:nvSpPr>
        <p:spPr>
          <a:xfrm>
            <a:off x="1929707" y="289898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AD2E0104-3CE0-40C0-8232-E08A87B2319A}"/>
              </a:ext>
            </a:extLst>
          </p:cNvPr>
          <p:cNvSpPr/>
          <p:nvPr/>
        </p:nvSpPr>
        <p:spPr>
          <a:xfrm>
            <a:off x="812291" y="2448346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D13238D8-3F00-47B9-B7B4-17DB3BBECEA2}"/>
              </a:ext>
            </a:extLst>
          </p:cNvPr>
          <p:cNvSpPr/>
          <p:nvPr/>
        </p:nvSpPr>
        <p:spPr>
          <a:xfrm>
            <a:off x="3783949" y="3306814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E0448A2-3C22-41C7-9EC9-82E68D37DA08}"/>
              </a:ext>
            </a:extLst>
          </p:cNvPr>
          <p:cNvGrpSpPr/>
          <p:nvPr/>
        </p:nvGrpSpPr>
        <p:grpSpPr>
          <a:xfrm>
            <a:off x="711551" y="2995827"/>
            <a:ext cx="621380" cy="311644"/>
            <a:chOff x="2870372" y="2273314"/>
            <a:chExt cx="621380" cy="311644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3EA93580-E35D-44EF-89F0-947E9D428F13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251A8262-6004-4394-AC1B-2C5FADFA58F6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BABCD78E-B175-4207-B761-97675E35DC46}"/>
              </a:ext>
            </a:extLst>
          </p:cNvPr>
          <p:cNvGrpSpPr/>
          <p:nvPr/>
        </p:nvGrpSpPr>
        <p:grpSpPr>
          <a:xfrm>
            <a:off x="3465964" y="1774964"/>
            <a:ext cx="621380" cy="311644"/>
            <a:chOff x="2870372" y="2273314"/>
            <a:chExt cx="621380" cy="311644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9110579-289D-4F47-A00A-64E78F6D860B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B95F691D-EAF9-4FF5-9A75-18AF05804C44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C4228718-007C-470A-8C9E-4546047A2C1A}"/>
              </a:ext>
            </a:extLst>
          </p:cNvPr>
          <p:cNvGrpSpPr/>
          <p:nvPr/>
        </p:nvGrpSpPr>
        <p:grpSpPr>
          <a:xfrm>
            <a:off x="3093557" y="3086433"/>
            <a:ext cx="621380" cy="311644"/>
            <a:chOff x="2870372" y="2273314"/>
            <a:chExt cx="621380" cy="311644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06545DF-6978-4FC4-A1C0-53F3E7A6D0A6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B941BF8-27ED-4B8A-B140-5FD6295C7582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2B3A6B24-26E0-4F15-BBF9-3D14D2D3D5EC}"/>
              </a:ext>
            </a:extLst>
          </p:cNvPr>
          <p:cNvGrpSpPr/>
          <p:nvPr/>
        </p:nvGrpSpPr>
        <p:grpSpPr>
          <a:xfrm>
            <a:off x="3473163" y="2320906"/>
            <a:ext cx="621380" cy="311644"/>
            <a:chOff x="2870372" y="2273314"/>
            <a:chExt cx="621380" cy="311644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5A8340AB-F750-4050-98C7-994858415F09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1021FD1-1421-4680-89ED-511772772F3F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131" name="타원 130">
            <a:extLst>
              <a:ext uri="{FF2B5EF4-FFF2-40B4-BE49-F238E27FC236}">
                <a16:creationId xmlns:a16="http://schemas.microsoft.com/office/drawing/2014/main" id="{A1C5B9FF-CAB3-4512-9715-4C7E1B635505}"/>
              </a:ext>
            </a:extLst>
          </p:cNvPr>
          <p:cNvSpPr/>
          <p:nvPr/>
        </p:nvSpPr>
        <p:spPr>
          <a:xfrm>
            <a:off x="2721782" y="4002471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35EF3C-E2E1-4B61-A6FA-71DE42144734}"/>
              </a:ext>
            </a:extLst>
          </p:cNvPr>
          <p:cNvGrpSpPr/>
          <p:nvPr/>
        </p:nvGrpSpPr>
        <p:grpSpPr>
          <a:xfrm>
            <a:off x="976274" y="3871103"/>
            <a:ext cx="621380" cy="311644"/>
            <a:chOff x="2870372" y="2273314"/>
            <a:chExt cx="621380" cy="311644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CE82CD45-3A59-4228-82D4-6ED873959D83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E1C34A81-D2E4-46B2-A646-07BC5F220F9C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13964847-296E-42E7-B757-7428FB2B589E}"/>
              </a:ext>
            </a:extLst>
          </p:cNvPr>
          <p:cNvSpPr txBox="1"/>
          <p:nvPr/>
        </p:nvSpPr>
        <p:spPr>
          <a:xfrm>
            <a:off x="572971" y="423782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플레이어 시야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7DEBAE-4D27-4657-B4DF-0FA3E39C48A6}"/>
              </a:ext>
            </a:extLst>
          </p:cNvPr>
          <p:cNvSpPr txBox="1"/>
          <p:nvPr/>
        </p:nvSpPr>
        <p:spPr>
          <a:xfrm>
            <a:off x="1950699" y="424369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이동중인 몬스터</a:t>
            </a: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93D8621D-99A0-464F-895C-3640EEFC7947}"/>
              </a:ext>
            </a:extLst>
          </p:cNvPr>
          <p:cNvGrpSpPr/>
          <p:nvPr/>
        </p:nvGrpSpPr>
        <p:grpSpPr>
          <a:xfrm>
            <a:off x="3269113" y="1722122"/>
            <a:ext cx="621380" cy="311644"/>
            <a:chOff x="2870372" y="2273314"/>
            <a:chExt cx="621380" cy="311644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A9A1602-8D1F-4456-AB4B-203B39B715FC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8B56D55A-4F50-4795-A414-5BB441A6291B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636F1B6F-DB2D-48C0-A98D-C86B27E636A8}"/>
              </a:ext>
            </a:extLst>
          </p:cNvPr>
          <p:cNvGrpSpPr/>
          <p:nvPr/>
        </p:nvGrpSpPr>
        <p:grpSpPr>
          <a:xfrm>
            <a:off x="897815" y="2956093"/>
            <a:ext cx="621380" cy="311644"/>
            <a:chOff x="2870372" y="2273314"/>
            <a:chExt cx="621380" cy="311644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E1BDA07-CADB-454C-8345-AD4D06BE03D4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F4382EE0-015D-40AD-998F-FD986ED9B6FB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153" name="타원 152">
            <a:extLst>
              <a:ext uri="{FF2B5EF4-FFF2-40B4-BE49-F238E27FC236}">
                <a16:creationId xmlns:a16="http://schemas.microsoft.com/office/drawing/2014/main" id="{A245FE7A-84F8-4E20-B945-0C36F9909AC3}"/>
              </a:ext>
            </a:extLst>
          </p:cNvPr>
          <p:cNvSpPr/>
          <p:nvPr/>
        </p:nvSpPr>
        <p:spPr>
          <a:xfrm>
            <a:off x="588834" y="3267737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18027254-B3E7-4961-9C25-A217341B58E4}"/>
              </a:ext>
            </a:extLst>
          </p:cNvPr>
          <p:cNvSpPr/>
          <p:nvPr/>
        </p:nvSpPr>
        <p:spPr>
          <a:xfrm>
            <a:off x="1975427" y="3362113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E35E82D0-7DB5-4A80-A309-CACA1CF3F9AA}"/>
              </a:ext>
            </a:extLst>
          </p:cNvPr>
          <p:cNvSpPr/>
          <p:nvPr/>
        </p:nvSpPr>
        <p:spPr>
          <a:xfrm>
            <a:off x="812936" y="3007409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0ACAF9D0-94B2-4F1D-80AD-800760557484}"/>
              </a:ext>
            </a:extLst>
          </p:cNvPr>
          <p:cNvSpPr/>
          <p:nvPr/>
        </p:nvSpPr>
        <p:spPr>
          <a:xfrm>
            <a:off x="2877808" y="2438084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084FA979-8DAE-47C8-AE96-A1B99296C11D}"/>
              </a:ext>
            </a:extLst>
          </p:cNvPr>
          <p:cNvSpPr/>
          <p:nvPr/>
        </p:nvSpPr>
        <p:spPr>
          <a:xfrm>
            <a:off x="4087344" y="301940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9E8FBDF7-2868-47AC-9D81-D9BFAEA29277}"/>
              </a:ext>
            </a:extLst>
          </p:cNvPr>
          <p:cNvSpPr/>
          <p:nvPr/>
        </p:nvSpPr>
        <p:spPr>
          <a:xfrm>
            <a:off x="3974816" y="2523931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10D300D1-3C84-4381-8188-426B9656510D}"/>
              </a:ext>
            </a:extLst>
          </p:cNvPr>
          <p:cNvGrpSpPr/>
          <p:nvPr/>
        </p:nvGrpSpPr>
        <p:grpSpPr>
          <a:xfrm>
            <a:off x="5380218" y="1587608"/>
            <a:ext cx="6093498" cy="3034291"/>
            <a:chOff x="7509681" y="3304536"/>
            <a:chExt cx="6093498" cy="2808237"/>
          </a:xfrm>
        </p:grpSpPr>
        <p:sp>
          <p:nvSpPr>
            <p:cNvPr id="160" name="제목 1">
              <a:extLst>
                <a:ext uri="{FF2B5EF4-FFF2-40B4-BE49-F238E27FC236}">
                  <a16:creationId xmlns:a16="http://schemas.microsoft.com/office/drawing/2014/main" id="{10F263BF-8481-4038-AC9A-F34BDEA21A30}"/>
                </a:ext>
              </a:extLst>
            </p:cNvPr>
            <p:cNvSpPr txBox="1">
              <a:spLocks/>
            </p:cNvSpPr>
            <p:nvPr/>
          </p:nvSpPr>
          <p:spPr>
            <a:xfrm>
              <a:off x="7577568" y="3304536"/>
              <a:ext cx="6025611" cy="280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몬스터의 수면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:</a:t>
              </a:r>
              <a:r>
                <a:rPr lang="en-US" altLang="ko-KR" sz="1600">
                  <a:solidFill>
                    <a:schemeClr val="bg1"/>
                  </a:solidFill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</a:rPr>
                <a:t>주변에 플레이어가 없어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움직이지 않는 상태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</a:rPr>
                <a:t>몬스터의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불필요한 이동</a:t>
              </a:r>
              <a:r>
                <a:rPr lang="en-US" altLang="ko-KR" sz="1600">
                  <a:solidFill>
                    <a:schemeClr val="bg1"/>
                  </a:solidFill>
                </a:rPr>
                <a:t>(</a:t>
              </a:r>
              <a:r>
                <a:rPr lang="ko-KR" altLang="en-US" sz="1600">
                  <a:solidFill>
                    <a:schemeClr val="bg1"/>
                  </a:solidFill>
                </a:rPr>
                <a:t>플레이어와 관련없는</a:t>
              </a:r>
              <a:r>
                <a:rPr lang="en-US" altLang="ko-KR" sz="1600">
                  <a:solidFill>
                    <a:schemeClr val="bg1"/>
                  </a:solidFill>
                </a:rPr>
                <a:t>)</a:t>
              </a:r>
              <a:r>
                <a:rPr lang="ko-KR" altLang="en-US" sz="1600">
                  <a:solidFill>
                    <a:schemeClr val="bg1"/>
                  </a:solidFill>
                </a:rPr>
                <a:t>으로 인한 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   </a:t>
              </a:r>
              <a:r>
                <a:rPr lang="ko-KR" altLang="en-US" sz="1600">
                  <a:solidFill>
                    <a:schemeClr val="bg1"/>
                  </a:solidFill>
                </a:rPr>
                <a:t>서버의 부하를 줄이기 위해 이용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- </a:t>
              </a:r>
              <a:r>
                <a:rPr lang="ko-KR" altLang="en-US" sz="1600">
                  <a:solidFill>
                    <a:schemeClr val="bg1"/>
                  </a:solidFill>
                </a:rPr>
                <a:t>플레이어가 움직이면 시야 안으로 들어오는 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   </a:t>
              </a:r>
              <a:r>
                <a:rPr lang="ko-KR" altLang="en-US" sz="1600">
                  <a:solidFill>
                    <a:schemeClr val="bg1"/>
                  </a:solidFill>
                </a:rPr>
                <a:t>수면중인 몬스터를 깨움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- </a:t>
              </a:r>
              <a:r>
                <a:rPr lang="ko-KR" altLang="en-US" sz="1600">
                  <a:solidFill>
                    <a:schemeClr val="bg1"/>
                  </a:solidFill>
                </a:rPr>
                <a:t>몬스터가 움직이면 주변의 플레이어를 확인하고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   </a:t>
              </a:r>
              <a:r>
                <a:rPr lang="ko-KR" altLang="en-US" sz="1600">
                  <a:solidFill>
                    <a:schemeClr val="bg1"/>
                  </a:solidFill>
                </a:rPr>
                <a:t>어떠한 플레이어의 시야에 들어가지 않으면 수면상태로 전환</a:t>
              </a:r>
              <a:endParaRPr lang="en-US" altLang="ko-KR" sz="1600">
                <a:solidFill>
                  <a:schemeClr val="bg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B228631C-CECF-48C1-969F-B13286FE6485}"/>
                </a:ext>
              </a:extLst>
            </p:cNvPr>
            <p:cNvSpPr/>
            <p:nvPr/>
          </p:nvSpPr>
          <p:spPr>
            <a:xfrm flipH="1">
              <a:off x="7509681" y="3304536"/>
              <a:ext cx="45719" cy="28082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64" name="타원 163">
            <a:extLst>
              <a:ext uri="{FF2B5EF4-FFF2-40B4-BE49-F238E27FC236}">
                <a16:creationId xmlns:a16="http://schemas.microsoft.com/office/drawing/2014/main" id="{E06D38F5-751F-4F83-83EA-11ECEAA369B7}"/>
              </a:ext>
            </a:extLst>
          </p:cNvPr>
          <p:cNvSpPr/>
          <p:nvPr/>
        </p:nvSpPr>
        <p:spPr>
          <a:xfrm>
            <a:off x="4257227" y="400009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9D16863-1C25-44FB-8786-4C53FF18C4B4}"/>
              </a:ext>
            </a:extLst>
          </p:cNvPr>
          <p:cNvSpPr txBox="1"/>
          <p:nvPr/>
        </p:nvSpPr>
        <p:spPr>
          <a:xfrm>
            <a:off x="3505258" y="4240909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수면중인 몬스터</a:t>
            </a: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30900D2D-A19D-40A6-8BB3-4DD9A6C973B2}"/>
              </a:ext>
            </a:extLst>
          </p:cNvPr>
          <p:cNvSpPr/>
          <p:nvPr/>
        </p:nvSpPr>
        <p:spPr>
          <a:xfrm>
            <a:off x="2273997" y="1861990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39118B3C-28A5-4AB8-964D-7CAA46A07CE0}"/>
              </a:ext>
            </a:extLst>
          </p:cNvPr>
          <p:cNvSpPr/>
          <p:nvPr/>
        </p:nvSpPr>
        <p:spPr>
          <a:xfrm>
            <a:off x="1963300" y="1798451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13FB1543-D89D-45FA-95CF-998344F171B4}"/>
              </a:ext>
            </a:extLst>
          </p:cNvPr>
          <p:cNvSpPr/>
          <p:nvPr/>
        </p:nvSpPr>
        <p:spPr>
          <a:xfrm>
            <a:off x="1523959" y="2110166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D2523DFD-54E1-4F07-AE2D-EE57A1BFD295}"/>
              </a:ext>
            </a:extLst>
          </p:cNvPr>
          <p:cNvSpPr/>
          <p:nvPr/>
        </p:nvSpPr>
        <p:spPr>
          <a:xfrm>
            <a:off x="812064" y="1982530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0A3F160C-C8F5-4BEF-BD9F-9BACEFB885AB}"/>
              </a:ext>
            </a:extLst>
          </p:cNvPr>
          <p:cNvSpPr/>
          <p:nvPr/>
        </p:nvSpPr>
        <p:spPr>
          <a:xfrm>
            <a:off x="1338728" y="2681003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677DCA1D-6CA5-4091-B918-13A1CAD47710}"/>
              </a:ext>
            </a:extLst>
          </p:cNvPr>
          <p:cNvSpPr/>
          <p:nvPr/>
        </p:nvSpPr>
        <p:spPr>
          <a:xfrm>
            <a:off x="3194655" y="3177314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75D86329-001C-401C-8AA4-6384AF2ACC58}"/>
              </a:ext>
            </a:extLst>
          </p:cNvPr>
          <p:cNvSpPr/>
          <p:nvPr/>
        </p:nvSpPr>
        <p:spPr>
          <a:xfrm>
            <a:off x="2388939" y="3131594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C6AB60D1-1123-4B80-B3AC-07493E0F12E4}"/>
              </a:ext>
            </a:extLst>
          </p:cNvPr>
          <p:cNvSpPr/>
          <p:nvPr/>
        </p:nvSpPr>
        <p:spPr>
          <a:xfrm>
            <a:off x="2720256" y="2716488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94D0E658-48D4-442D-922B-7F9036464BF3}"/>
              </a:ext>
            </a:extLst>
          </p:cNvPr>
          <p:cNvSpPr/>
          <p:nvPr/>
        </p:nvSpPr>
        <p:spPr>
          <a:xfrm>
            <a:off x="2256362" y="2225874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B3BBA331-B22C-422D-A9D5-3478409A82A6}"/>
              </a:ext>
            </a:extLst>
          </p:cNvPr>
          <p:cNvSpPr/>
          <p:nvPr/>
        </p:nvSpPr>
        <p:spPr>
          <a:xfrm>
            <a:off x="2624938" y="2091917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8A1A1DD0-6E30-4D39-A097-D5B0248644F9}"/>
              </a:ext>
            </a:extLst>
          </p:cNvPr>
          <p:cNvSpPr/>
          <p:nvPr/>
        </p:nvSpPr>
        <p:spPr>
          <a:xfrm>
            <a:off x="347659" y="4870413"/>
            <a:ext cx="11439094" cy="179121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7C903019-E69E-471C-99E4-870814EB2A91}"/>
              </a:ext>
            </a:extLst>
          </p:cNvPr>
          <p:cNvCxnSpPr>
            <a:cxnSpLocks/>
            <a:endCxn id="181" idx="1"/>
          </p:cNvCxnSpPr>
          <p:nvPr/>
        </p:nvCxnSpPr>
        <p:spPr>
          <a:xfrm>
            <a:off x="527715" y="5579398"/>
            <a:ext cx="10676826" cy="2396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EEA0E00D-B86E-4A0C-A688-DD4AA34EC713}"/>
              </a:ext>
            </a:extLst>
          </p:cNvPr>
          <p:cNvSpPr txBox="1"/>
          <p:nvPr/>
        </p:nvSpPr>
        <p:spPr>
          <a:xfrm>
            <a:off x="11204541" y="544946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시간</a:t>
            </a: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FD6BA42E-2457-4603-A555-9009B3632602}"/>
              </a:ext>
            </a:extLst>
          </p:cNvPr>
          <p:cNvCxnSpPr>
            <a:cxnSpLocks/>
            <a:stCxn id="183" idx="2"/>
            <a:endCxn id="216" idx="0"/>
          </p:cNvCxnSpPr>
          <p:nvPr/>
        </p:nvCxnSpPr>
        <p:spPr>
          <a:xfrm>
            <a:off x="2148327" y="5335210"/>
            <a:ext cx="2531" cy="258305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73F174E-1614-40F3-B1B5-F5234F52CEE7}"/>
              </a:ext>
            </a:extLst>
          </p:cNvPr>
          <p:cNvSpPr txBox="1"/>
          <p:nvPr/>
        </p:nvSpPr>
        <p:spPr>
          <a:xfrm>
            <a:off x="1902105" y="5058211"/>
            <a:ext cx="492443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141434C-1B9A-4C0C-9F54-946928B8A9EF}"/>
              </a:ext>
            </a:extLst>
          </p:cNvPr>
          <p:cNvSpPr txBox="1"/>
          <p:nvPr/>
        </p:nvSpPr>
        <p:spPr>
          <a:xfrm>
            <a:off x="533529" y="557939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주변 플레이어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F035B6D-7B05-4AAE-A678-C924B545A4E4}"/>
              </a:ext>
            </a:extLst>
          </p:cNvPr>
          <p:cNvSpPr txBox="1"/>
          <p:nvPr/>
        </p:nvSpPr>
        <p:spPr>
          <a:xfrm>
            <a:off x="1857931" y="6174713"/>
            <a:ext cx="9182686" cy="30777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Timer_Manager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9B7B5A38-289D-4F78-A8CB-B33EAD41A6B2}"/>
              </a:ext>
            </a:extLst>
          </p:cNvPr>
          <p:cNvCxnSpPr>
            <a:cxnSpLocks/>
            <a:stCxn id="212" idx="2"/>
            <a:endCxn id="235" idx="0"/>
          </p:cNvCxnSpPr>
          <p:nvPr/>
        </p:nvCxnSpPr>
        <p:spPr>
          <a:xfrm flipH="1">
            <a:off x="5777947" y="5328829"/>
            <a:ext cx="6211" cy="27017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C02CC1D8-3E12-4072-A90A-8CB805208674}"/>
              </a:ext>
            </a:extLst>
          </p:cNvPr>
          <p:cNvSpPr txBox="1"/>
          <p:nvPr/>
        </p:nvSpPr>
        <p:spPr>
          <a:xfrm>
            <a:off x="5279853" y="5051830"/>
            <a:ext cx="1008609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제자리 도착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A051F84-4916-44E2-9DED-B8E97E2C392F}"/>
              </a:ext>
            </a:extLst>
          </p:cNvPr>
          <p:cNvSpPr txBox="1"/>
          <p:nvPr/>
        </p:nvSpPr>
        <p:spPr>
          <a:xfrm>
            <a:off x="1999214" y="5593515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O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88DCD73-03E8-4C54-89BF-155D4A49894D}"/>
              </a:ext>
            </a:extLst>
          </p:cNvPr>
          <p:cNvSpPr txBox="1"/>
          <p:nvPr/>
        </p:nvSpPr>
        <p:spPr>
          <a:xfrm>
            <a:off x="4354220" y="559741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X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D0E958B-519E-4803-9D1B-D65180082A9D}"/>
              </a:ext>
            </a:extLst>
          </p:cNvPr>
          <p:cNvSpPr txBox="1"/>
          <p:nvPr/>
        </p:nvSpPr>
        <p:spPr>
          <a:xfrm>
            <a:off x="623297" y="505821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몬스터 상태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6A1F7F9A-3EAD-4DFE-97B0-2766E840BF54}"/>
              </a:ext>
            </a:extLst>
          </p:cNvPr>
          <p:cNvCxnSpPr>
            <a:cxnSpLocks/>
            <a:stCxn id="232" idx="2"/>
            <a:endCxn id="217" idx="0"/>
          </p:cNvCxnSpPr>
          <p:nvPr/>
        </p:nvCxnSpPr>
        <p:spPr>
          <a:xfrm flipH="1">
            <a:off x="4493040" y="5332565"/>
            <a:ext cx="2682" cy="26484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C3039752-4D6E-42C9-9778-066E94F901C9}"/>
              </a:ext>
            </a:extLst>
          </p:cNvPr>
          <p:cNvSpPr txBox="1"/>
          <p:nvPr/>
        </p:nvSpPr>
        <p:spPr>
          <a:xfrm>
            <a:off x="3914473" y="5055566"/>
            <a:ext cx="1162498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제자리로 이동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EE8D4EE-5087-4174-B1F1-C91753F8E04D}"/>
              </a:ext>
            </a:extLst>
          </p:cNvPr>
          <p:cNvSpPr txBox="1"/>
          <p:nvPr/>
        </p:nvSpPr>
        <p:spPr>
          <a:xfrm>
            <a:off x="5639127" y="5599001"/>
            <a:ext cx="27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X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3ADD218D-4643-409A-9257-FF56539E20C4}"/>
              </a:ext>
            </a:extLst>
          </p:cNvPr>
          <p:cNvCxnSpPr>
            <a:cxnSpLocks/>
            <a:stCxn id="246" idx="2"/>
            <a:endCxn id="248" idx="0"/>
          </p:cNvCxnSpPr>
          <p:nvPr/>
        </p:nvCxnSpPr>
        <p:spPr>
          <a:xfrm>
            <a:off x="9858106" y="5331310"/>
            <a:ext cx="2527" cy="258305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AA7A980E-237F-4E35-A91B-E961026CF041}"/>
              </a:ext>
            </a:extLst>
          </p:cNvPr>
          <p:cNvSpPr txBox="1"/>
          <p:nvPr/>
        </p:nvSpPr>
        <p:spPr>
          <a:xfrm>
            <a:off x="9611884" y="5054311"/>
            <a:ext cx="492443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CBA187F-2D63-4554-A701-3DF58689F66B}"/>
              </a:ext>
            </a:extLst>
          </p:cNvPr>
          <p:cNvSpPr txBox="1"/>
          <p:nvPr/>
        </p:nvSpPr>
        <p:spPr>
          <a:xfrm>
            <a:off x="9708989" y="5589615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O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55C03AA-882E-4930-915C-DA025251BB51}"/>
              </a:ext>
            </a:extLst>
          </p:cNvPr>
          <p:cNvSpPr txBox="1"/>
          <p:nvPr/>
        </p:nvSpPr>
        <p:spPr>
          <a:xfrm>
            <a:off x="3047960" y="5587467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X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9118E882-A158-434A-B0A3-F9622D1786F0}"/>
              </a:ext>
            </a:extLst>
          </p:cNvPr>
          <p:cNvCxnSpPr>
            <a:cxnSpLocks/>
            <a:stCxn id="259" idx="2"/>
            <a:endCxn id="257" idx="0"/>
          </p:cNvCxnSpPr>
          <p:nvPr/>
        </p:nvCxnSpPr>
        <p:spPr>
          <a:xfrm flipH="1">
            <a:off x="3186780" y="5323555"/>
            <a:ext cx="3172" cy="26391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B0BB6C4E-F8A7-41C1-818D-61FA7805EDAA}"/>
              </a:ext>
            </a:extLst>
          </p:cNvPr>
          <p:cNvSpPr txBox="1"/>
          <p:nvPr/>
        </p:nvSpPr>
        <p:spPr>
          <a:xfrm>
            <a:off x="2943730" y="5046556"/>
            <a:ext cx="492443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76FD887-715E-41E2-99EF-B7A5314B6FDE}"/>
              </a:ext>
            </a:extLst>
          </p:cNvPr>
          <p:cNvSpPr txBox="1"/>
          <p:nvPr/>
        </p:nvSpPr>
        <p:spPr>
          <a:xfrm>
            <a:off x="7795841" y="5581754"/>
            <a:ext cx="1925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주변 플레이어 등장</a:t>
            </a:r>
            <a:r>
              <a:rPr lang="en-US" altLang="ko-KR" sz="1200">
                <a:solidFill>
                  <a:schemeClr val="bg1"/>
                </a:solidFill>
              </a:rPr>
              <a:t>(</a:t>
            </a:r>
            <a:r>
              <a:rPr lang="ko-KR" altLang="en-US" sz="1200">
                <a:solidFill>
                  <a:schemeClr val="bg1"/>
                </a:solidFill>
              </a:rPr>
              <a:t>이동</a:t>
            </a:r>
            <a:r>
              <a:rPr lang="en-US" altLang="ko-KR" sz="1200">
                <a:solidFill>
                  <a:schemeClr val="bg1"/>
                </a:solidFill>
              </a:rPr>
              <a:t>)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8CF6F3FB-A326-4BBF-BD8C-77AC606BA1BA}"/>
              </a:ext>
            </a:extLst>
          </p:cNvPr>
          <p:cNvCxnSpPr>
            <a:cxnSpLocks/>
            <a:stCxn id="264" idx="0"/>
            <a:endCxn id="273" idx="2"/>
          </p:cNvCxnSpPr>
          <p:nvPr/>
        </p:nvCxnSpPr>
        <p:spPr>
          <a:xfrm flipH="1" flipV="1">
            <a:off x="8756235" y="5316142"/>
            <a:ext cx="2370" cy="26561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6537460E-360E-438F-978D-CB7A0117AC36}"/>
              </a:ext>
            </a:extLst>
          </p:cNvPr>
          <p:cNvSpPr txBox="1"/>
          <p:nvPr/>
        </p:nvSpPr>
        <p:spPr>
          <a:xfrm>
            <a:off x="8433069" y="5039143"/>
            <a:ext cx="646331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깨어남</a:t>
            </a:r>
          </a:p>
        </p:txBody>
      </p: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8AADE3D8-ABC0-418F-B415-43DC6543130F}"/>
              </a:ext>
            </a:extLst>
          </p:cNvPr>
          <p:cNvCxnSpPr>
            <a:cxnSpLocks/>
          </p:cNvCxnSpPr>
          <p:nvPr/>
        </p:nvCxnSpPr>
        <p:spPr>
          <a:xfrm>
            <a:off x="2144786" y="5858056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id="{788F58FE-45F8-44E3-8B4F-ADB0FB681DA9}"/>
              </a:ext>
            </a:extLst>
          </p:cNvPr>
          <p:cNvCxnSpPr>
            <a:cxnSpLocks/>
          </p:cNvCxnSpPr>
          <p:nvPr/>
        </p:nvCxnSpPr>
        <p:spPr>
          <a:xfrm>
            <a:off x="3260015" y="5858752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7CFEB691-C5D7-4CC1-9E15-4F17B44B38FC}"/>
              </a:ext>
            </a:extLst>
          </p:cNvPr>
          <p:cNvCxnSpPr>
            <a:cxnSpLocks/>
          </p:cNvCxnSpPr>
          <p:nvPr/>
        </p:nvCxnSpPr>
        <p:spPr>
          <a:xfrm>
            <a:off x="4623398" y="5866090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9ECC762C-FE02-4527-B1FC-824CEF8D0FAF}"/>
              </a:ext>
            </a:extLst>
          </p:cNvPr>
          <p:cNvCxnSpPr>
            <a:cxnSpLocks/>
          </p:cNvCxnSpPr>
          <p:nvPr/>
        </p:nvCxnSpPr>
        <p:spPr>
          <a:xfrm>
            <a:off x="9992813" y="5858753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AF03E18B-89A9-4E0C-9C82-6EFD4A773719}"/>
              </a:ext>
            </a:extLst>
          </p:cNvPr>
          <p:cNvCxnSpPr>
            <a:cxnSpLocks/>
          </p:cNvCxnSpPr>
          <p:nvPr/>
        </p:nvCxnSpPr>
        <p:spPr>
          <a:xfrm flipV="1">
            <a:off x="3105086" y="5844701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B3674A07-E82E-4456-A5BF-3D469E89BF0C}"/>
              </a:ext>
            </a:extLst>
          </p:cNvPr>
          <p:cNvCxnSpPr>
            <a:cxnSpLocks/>
          </p:cNvCxnSpPr>
          <p:nvPr/>
        </p:nvCxnSpPr>
        <p:spPr>
          <a:xfrm flipV="1">
            <a:off x="4382298" y="5844701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7350798C-2827-4961-84C0-5E2BC0783583}"/>
              </a:ext>
            </a:extLst>
          </p:cNvPr>
          <p:cNvCxnSpPr>
            <a:cxnSpLocks/>
          </p:cNvCxnSpPr>
          <p:nvPr/>
        </p:nvCxnSpPr>
        <p:spPr>
          <a:xfrm flipV="1">
            <a:off x="5773136" y="5844701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40DCBCC0-1A2E-4E41-ADFA-8642ABED604F}"/>
              </a:ext>
            </a:extLst>
          </p:cNvPr>
          <p:cNvCxnSpPr>
            <a:cxnSpLocks/>
          </p:cNvCxnSpPr>
          <p:nvPr/>
        </p:nvCxnSpPr>
        <p:spPr>
          <a:xfrm flipV="1">
            <a:off x="9760472" y="5851079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519EF192-FF13-4A71-956F-A658F589AC32}"/>
              </a:ext>
            </a:extLst>
          </p:cNvPr>
          <p:cNvSpPr txBox="1"/>
          <p:nvPr/>
        </p:nvSpPr>
        <p:spPr>
          <a:xfrm>
            <a:off x="6439587" y="5052299"/>
            <a:ext cx="1217000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수면 상태 전환</a:t>
            </a:r>
          </a:p>
        </p:txBody>
      </p:sp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id="{EDC49A0B-99B6-4F5C-8A22-86DFC851D7EC}"/>
              </a:ext>
            </a:extLst>
          </p:cNvPr>
          <p:cNvCxnSpPr>
            <a:cxnSpLocks/>
            <a:stCxn id="212" idx="3"/>
            <a:endCxn id="292" idx="1"/>
          </p:cNvCxnSpPr>
          <p:nvPr/>
        </p:nvCxnSpPr>
        <p:spPr>
          <a:xfrm>
            <a:off x="6288462" y="5190330"/>
            <a:ext cx="151125" cy="46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5F7675B3-081F-4615-8A28-A2405DAE66A1}"/>
              </a:ext>
            </a:extLst>
          </p:cNvPr>
          <p:cNvCxnSpPr>
            <a:cxnSpLocks/>
          </p:cNvCxnSpPr>
          <p:nvPr/>
        </p:nvCxnSpPr>
        <p:spPr>
          <a:xfrm>
            <a:off x="8756234" y="5887094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타원 296">
            <a:extLst>
              <a:ext uri="{FF2B5EF4-FFF2-40B4-BE49-F238E27FC236}">
                <a16:creationId xmlns:a16="http://schemas.microsoft.com/office/drawing/2014/main" id="{2EC7A060-E78E-4A19-BC3B-03410F829444}"/>
              </a:ext>
            </a:extLst>
          </p:cNvPr>
          <p:cNvSpPr/>
          <p:nvPr/>
        </p:nvSpPr>
        <p:spPr>
          <a:xfrm>
            <a:off x="10445616" y="582869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492F9F06-EED4-484E-92A8-A3D9B6DC931F}"/>
              </a:ext>
            </a:extLst>
          </p:cNvPr>
          <p:cNvSpPr/>
          <p:nvPr/>
        </p:nvSpPr>
        <p:spPr>
          <a:xfrm>
            <a:off x="10614265" y="5829171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83EBCFAE-8F59-47EA-84C5-A815EADF769D}"/>
              </a:ext>
            </a:extLst>
          </p:cNvPr>
          <p:cNvSpPr/>
          <p:nvPr/>
        </p:nvSpPr>
        <p:spPr>
          <a:xfrm>
            <a:off x="10782914" y="5828925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83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01109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CAS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와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intel TBB(Threading Building Block)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의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활용한 멀티쓰레드 구현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8571FB-B6B2-4BAC-AE03-CA6F006C0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455" y="1742866"/>
            <a:ext cx="3744652" cy="627053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713A50D4-97EE-441A-8F2F-F956E9550BB3}"/>
              </a:ext>
            </a:extLst>
          </p:cNvPr>
          <p:cNvGrpSpPr/>
          <p:nvPr/>
        </p:nvGrpSpPr>
        <p:grpSpPr>
          <a:xfrm>
            <a:off x="4071789" y="2743029"/>
            <a:ext cx="7086158" cy="698732"/>
            <a:chOff x="7428412" y="5059572"/>
            <a:chExt cx="9100414" cy="3460061"/>
          </a:xfrm>
        </p:grpSpPr>
        <p:sp>
          <p:nvSpPr>
            <p:cNvPr id="55" name="제목 1">
              <a:extLst>
                <a:ext uri="{FF2B5EF4-FFF2-40B4-BE49-F238E27FC236}">
                  <a16:creationId xmlns:a16="http://schemas.microsoft.com/office/drawing/2014/main" id="{1AA06E89-B2CB-4216-8724-4AF5120AC7D0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9004019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- Object</a:t>
              </a:r>
              <a:r>
                <a:rPr lang="ko-KR" altLang="en-US" sz="1600">
                  <a:solidFill>
                    <a:schemeClr val="bg1"/>
                  </a:solidFill>
                </a:rPr>
                <a:t>는 동시에 다른 여러 </a:t>
              </a:r>
              <a:r>
                <a:rPr lang="en-US" altLang="ko-KR" sz="1600">
                  <a:solidFill>
                    <a:schemeClr val="bg1"/>
                  </a:solidFill>
                </a:rPr>
                <a:t>Object</a:t>
              </a:r>
              <a:r>
                <a:rPr lang="ko-KR" altLang="en-US" sz="1600">
                  <a:solidFill>
                    <a:schemeClr val="bg1"/>
                  </a:solidFill>
                </a:rPr>
                <a:t>에게 공격받을 수 있어 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  std::atomic_int</a:t>
              </a:r>
              <a:r>
                <a:rPr lang="ko-KR" altLang="en-US" sz="1600">
                  <a:solidFill>
                    <a:schemeClr val="bg1"/>
                  </a:solidFill>
                </a:rPr>
                <a:t>를 이용하며</a:t>
              </a:r>
              <a:r>
                <a:rPr lang="en-US" altLang="ko-KR" sz="1600">
                  <a:solidFill>
                    <a:schemeClr val="bg1"/>
                  </a:solidFill>
                </a:rPr>
                <a:t>,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CAS_Hp()</a:t>
              </a:r>
              <a:r>
                <a:rPr lang="ko-KR" altLang="en-US" sz="1600">
                  <a:solidFill>
                    <a:schemeClr val="bg1"/>
                  </a:solidFill>
                </a:rPr>
                <a:t>로 수정</a:t>
              </a:r>
              <a:r>
                <a:rPr lang="en-US" altLang="ko-KR" sz="1600">
                  <a:solidFill>
                    <a:schemeClr val="bg1"/>
                  </a:solidFill>
                </a:rPr>
                <a:t>.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CBABBB7-9AC8-4AA1-9CA5-41988DCB5269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B763FE86-64FB-44A6-8304-1A7E91B07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01" y="2786381"/>
            <a:ext cx="2924175" cy="8858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E5D96735-7C11-4608-A146-62E16A39E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35" y="4791022"/>
            <a:ext cx="2962275" cy="10668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3EF837F-C757-4CD5-BDEC-0DF050DCA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132" y="3691046"/>
            <a:ext cx="3381375" cy="24765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64D507-5639-41EE-B6AF-71EC0A33AF2B}"/>
              </a:ext>
            </a:extLst>
          </p:cNvPr>
          <p:cNvGrpSpPr/>
          <p:nvPr/>
        </p:nvGrpSpPr>
        <p:grpSpPr>
          <a:xfrm>
            <a:off x="4071789" y="4276725"/>
            <a:ext cx="7787280" cy="2259181"/>
            <a:chOff x="7428412" y="5059572"/>
            <a:chExt cx="10000832" cy="3460061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B50931D5-0639-4A85-8333-3A434B34F37A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990443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</a:rPr>
                <a:t>수면 상태인 몬스터와 가까워진 한 플레이어에게서만 상태가 변경되어 </a:t>
              </a:r>
              <a:r>
                <a:rPr lang="en-US" altLang="ko-KR" sz="1600">
                  <a:solidFill>
                    <a:schemeClr val="bg1"/>
                  </a:solidFill>
                </a:rPr>
                <a:t>EVENT</a:t>
              </a:r>
              <a:r>
                <a:rPr lang="ko-KR" altLang="en-US" sz="1600">
                  <a:solidFill>
                    <a:schemeClr val="bg1"/>
                  </a:solidFill>
                </a:rPr>
                <a:t>를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bg1"/>
                  </a:solidFill>
                </a:rPr>
                <a:t>   생성할 수 있도록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std::atomic_bool</a:t>
              </a:r>
              <a:r>
                <a:rPr lang="ko-KR" altLang="en-US" sz="1600">
                  <a:solidFill>
                    <a:schemeClr val="bg1"/>
                  </a:solidFill>
                </a:rPr>
                <a:t>을 이용하며</a:t>
              </a:r>
              <a:r>
                <a:rPr lang="en-US" altLang="ko-KR" sz="1600">
                  <a:solidFill>
                    <a:schemeClr val="bg1"/>
                  </a:solidFill>
                </a:rPr>
                <a:t>,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CAS_bool()</a:t>
              </a:r>
              <a:r>
                <a:rPr lang="ko-KR" altLang="en-US" sz="1600">
                  <a:solidFill>
                    <a:schemeClr val="bg1"/>
                  </a:solidFill>
                </a:rPr>
                <a:t>을 이용해 수정</a:t>
              </a:r>
              <a:r>
                <a:rPr lang="en-US" altLang="ko-KR" sz="160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Monster_type1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의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target_obeject </a:t>
              </a:r>
              <a:r>
                <a:rPr lang="en-US" altLang="ko-KR" sz="1600">
                  <a:solidFill>
                    <a:schemeClr val="bg1"/>
                  </a:solidFill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</a:rPr>
                <a:t>가장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마지막에 공격한 플레이어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- </a:t>
              </a:r>
              <a:r>
                <a:rPr lang="ko-KR" altLang="en-US" sz="1600">
                  <a:solidFill>
                    <a:schemeClr val="bg1"/>
                  </a:solidFill>
                </a:rPr>
                <a:t>몬스터는 동시에 여러 플레이어에게 공격당할 수 있어</a:t>
              </a:r>
              <a:r>
                <a:rPr lang="en-US" altLang="ko-KR" sz="1600">
                  <a:solidFill>
                    <a:schemeClr val="bg1"/>
                  </a:solidFill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  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CAS_pointer()</a:t>
              </a:r>
              <a:r>
                <a:rPr lang="ko-KR" altLang="en-US" sz="1600">
                  <a:solidFill>
                    <a:schemeClr val="bg1"/>
                  </a:solidFill>
                </a:rPr>
                <a:t>를 성공시킨 플레이어를 타겟으로 지정</a:t>
              </a:r>
              <a:r>
                <a:rPr lang="en-US" altLang="ko-KR" sz="1600">
                  <a:solidFill>
                    <a:schemeClr val="bg1"/>
                  </a:solidFill>
                </a:rPr>
                <a:t>.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F71F237-C572-40A1-8BA7-81D93B57D275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F00A99A-3558-49D5-AE56-01CCB04153BC}"/>
              </a:ext>
            </a:extLst>
          </p:cNvPr>
          <p:cNvGrpSpPr/>
          <p:nvPr/>
        </p:nvGrpSpPr>
        <p:grpSpPr>
          <a:xfrm>
            <a:off x="7202064" y="1852411"/>
            <a:ext cx="1552776" cy="457425"/>
            <a:chOff x="7428412" y="5059572"/>
            <a:chExt cx="1994156" cy="3460061"/>
          </a:xfrm>
        </p:grpSpPr>
        <p:sp>
          <p:nvSpPr>
            <p:cNvPr id="65" name="제목 1">
              <a:extLst>
                <a:ext uri="{FF2B5EF4-FFF2-40B4-BE49-F238E27FC236}">
                  <a16:creationId xmlns:a16="http://schemas.microsoft.com/office/drawing/2014/main" id="{5DACE67D-CD87-4E4A-B89C-BC9CFE31DACC}"/>
                </a:ext>
              </a:extLst>
            </p:cNvPr>
            <p:cNvSpPr txBox="1">
              <a:spLocks/>
            </p:cNvSpPr>
            <p:nvPr/>
          </p:nvSpPr>
          <p:spPr>
            <a:xfrm>
              <a:off x="7524808" y="5059572"/>
              <a:ext cx="1897760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CAS()</a:t>
              </a:r>
              <a:r>
                <a:rPr lang="ko-KR" altLang="en-US" sz="1600">
                  <a:solidFill>
                    <a:schemeClr val="bg1"/>
                  </a:solidFill>
                </a:rPr>
                <a:t>의 종류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C5B8493-C61E-4499-A5EB-8F4F5BE541AA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4D3FB67-1D9E-4F48-8366-58611CFF5772}"/>
              </a:ext>
            </a:extLst>
          </p:cNvPr>
          <p:cNvSpPr/>
          <p:nvPr/>
        </p:nvSpPr>
        <p:spPr>
          <a:xfrm>
            <a:off x="903767" y="5579013"/>
            <a:ext cx="793741" cy="278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F960C1-609C-46BC-88EF-1EF68152C522}"/>
              </a:ext>
            </a:extLst>
          </p:cNvPr>
          <p:cNvSpPr txBox="1"/>
          <p:nvPr/>
        </p:nvSpPr>
        <p:spPr>
          <a:xfrm>
            <a:off x="105848" y="5949150"/>
            <a:ext cx="411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Atomic_llong</a:t>
            </a:r>
            <a:r>
              <a:rPr lang="ko-KR" altLang="en-US">
                <a:solidFill>
                  <a:srgbClr val="FF0000"/>
                </a:solidFill>
              </a:rPr>
              <a:t>으로 이용해야 안전한가</a:t>
            </a:r>
            <a:r>
              <a:rPr lang="en-US" altLang="ko-KR">
                <a:solidFill>
                  <a:srgbClr val="FF0000"/>
                </a:solidFill>
              </a:rPr>
              <a:t>?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79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4664020" y="5421737"/>
            <a:ext cx="354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2)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550E8-2206-43F3-B2F2-C4C8DE1DA2EB}"/>
              </a:ext>
            </a:extLst>
          </p:cNvPr>
          <p:cNvSpPr txBox="1"/>
          <p:nvPr/>
        </p:nvSpPr>
        <p:spPr>
          <a:xfrm>
            <a:off x="8317518" y="5421737"/>
            <a:ext cx="31250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3)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en-US" altLang="ko-KR" sz="2000">
                <a:solidFill>
                  <a:schemeClr val="bg1"/>
                </a:solidFill>
              </a:rPr>
              <a:t>Fruit Crush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AFD4827-2B11-4EB4-8EDA-CA2749D64FED}"/>
              </a:ext>
            </a:extLst>
          </p:cNvPr>
          <p:cNvGrpSpPr/>
          <p:nvPr/>
        </p:nvGrpSpPr>
        <p:grpSpPr>
          <a:xfrm>
            <a:off x="1611821" y="3710792"/>
            <a:ext cx="945133" cy="1268758"/>
            <a:chOff x="5533566" y="4174883"/>
            <a:chExt cx="945133" cy="1268758"/>
          </a:xfrm>
        </p:grpSpPr>
        <p:sp>
          <p:nvSpPr>
            <p:cNvPr id="65" name="순서도: 지연 64">
              <a:extLst>
                <a:ext uri="{FF2B5EF4-FFF2-40B4-BE49-F238E27FC236}">
                  <a16:creationId xmlns:a16="http://schemas.microsoft.com/office/drawing/2014/main" id="{5AE738C5-2773-4387-B582-993D8731885D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CC14D4F-2D60-47DB-A62A-CEEF75E5F713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52325A-9125-413E-B9E0-8A61967DF59F}"/>
              </a:ext>
            </a:extLst>
          </p:cNvPr>
          <p:cNvSpPr/>
          <p:nvPr/>
        </p:nvSpPr>
        <p:spPr>
          <a:xfrm>
            <a:off x="2173911" y="2042864"/>
            <a:ext cx="744280" cy="968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E0BE3D5-6082-4D13-BECC-18F91F0FBE4D}"/>
              </a:ext>
            </a:extLst>
          </p:cNvPr>
          <p:cNvSpPr/>
          <p:nvPr/>
        </p:nvSpPr>
        <p:spPr>
          <a:xfrm>
            <a:off x="2173911" y="2959489"/>
            <a:ext cx="641623" cy="146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FFE7923-1263-4BCB-98FB-E89759EBBE34}"/>
              </a:ext>
            </a:extLst>
          </p:cNvPr>
          <p:cNvSpPr/>
          <p:nvPr/>
        </p:nvSpPr>
        <p:spPr>
          <a:xfrm>
            <a:off x="2173911" y="1953569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1D4CB59-C9F4-490A-8E00-57DD78918651}"/>
              </a:ext>
            </a:extLst>
          </p:cNvPr>
          <p:cNvSpPr/>
          <p:nvPr/>
        </p:nvSpPr>
        <p:spPr>
          <a:xfrm>
            <a:off x="2712877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5F76AD1-BF5D-4E9E-9FCB-C68CCDAA0A74}"/>
              </a:ext>
            </a:extLst>
          </p:cNvPr>
          <p:cNvSpPr/>
          <p:nvPr/>
        </p:nvSpPr>
        <p:spPr>
          <a:xfrm>
            <a:off x="2071254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9C36DBA-53D7-4673-A1CF-47E341E21381}"/>
              </a:ext>
            </a:extLst>
          </p:cNvPr>
          <p:cNvSpPr/>
          <p:nvPr/>
        </p:nvSpPr>
        <p:spPr>
          <a:xfrm>
            <a:off x="2276569" y="1951696"/>
            <a:ext cx="712898" cy="94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9123D75-9DD6-44FF-BCAF-9B276989099B}"/>
              </a:ext>
            </a:extLst>
          </p:cNvPr>
          <p:cNvSpPr/>
          <p:nvPr/>
        </p:nvSpPr>
        <p:spPr>
          <a:xfrm>
            <a:off x="2919662" y="1945361"/>
            <a:ext cx="205314" cy="20531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A9B9DB5-B7A6-4611-B321-63E5A65FEB60}"/>
              </a:ext>
            </a:extLst>
          </p:cNvPr>
          <p:cNvCxnSpPr>
            <a:cxnSpLocks/>
          </p:cNvCxnSpPr>
          <p:nvPr/>
        </p:nvCxnSpPr>
        <p:spPr>
          <a:xfrm>
            <a:off x="2170736" y="2899368"/>
            <a:ext cx="639242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원호 71">
            <a:extLst>
              <a:ext uri="{FF2B5EF4-FFF2-40B4-BE49-F238E27FC236}">
                <a16:creationId xmlns:a16="http://schemas.microsoft.com/office/drawing/2014/main" id="{B58C606D-5EC5-4312-8064-A33611B0C61F}"/>
              </a:ext>
            </a:extLst>
          </p:cNvPr>
          <p:cNvSpPr/>
          <p:nvPr/>
        </p:nvSpPr>
        <p:spPr>
          <a:xfrm>
            <a:off x="2710496" y="2906108"/>
            <a:ext cx="205314" cy="200433"/>
          </a:xfrm>
          <a:prstGeom prst="arc">
            <a:avLst>
              <a:gd name="adj1" fmla="val 5149759"/>
              <a:gd name="adj2" fmla="val 16147486"/>
            </a:avLst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7982950-05F0-4AC4-9FE5-C39EE9642080}"/>
              </a:ext>
            </a:extLst>
          </p:cNvPr>
          <p:cNvCxnSpPr>
            <a:cxnSpLocks/>
          </p:cNvCxnSpPr>
          <p:nvPr/>
        </p:nvCxnSpPr>
        <p:spPr>
          <a:xfrm>
            <a:off x="2256373" y="23237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8717664-80C4-43E4-BA9B-96CCC0856520}"/>
              </a:ext>
            </a:extLst>
          </p:cNvPr>
          <p:cNvCxnSpPr>
            <a:cxnSpLocks/>
          </p:cNvCxnSpPr>
          <p:nvPr/>
        </p:nvCxnSpPr>
        <p:spPr>
          <a:xfrm>
            <a:off x="2253832" y="2448729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02C4C24-5CBE-4963-9289-39BD82351EF4}"/>
              </a:ext>
            </a:extLst>
          </p:cNvPr>
          <p:cNvCxnSpPr>
            <a:cxnSpLocks/>
          </p:cNvCxnSpPr>
          <p:nvPr/>
        </p:nvCxnSpPr>
        <p:spPr>
          <a:xfrm>
            <a:off x="2253832" y="2586952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4F47160-969D-4EDD-8C71-55C61FDC7E35}"/>
              </a:ext>
            </a:extLst>
          </p:cNvPr>
          <p:cNvCxnSpPr>
            <a:cxnSpLocks/>
          </p:cNvCxnSpPr>
          <p:nvPr/>
        </p:nvCxnSpPr>
        <p:spPr>
          <a:xfrm>
            <a:off x="2253832" y="2738134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10E5B37-34DF-46AC-A061-4E5894409BC2}"/>
              </a:ext>
            </a:extLst>
          </p:cNvPr>
          <p:cNvCxnSpPr>
            <a:cxnSpLocks/>
          </p:cNvCxnSpPr>
          <p:nvPr/>
        </p:nvCxnSpPr>
        <p:spPr>
          <a:xfrm>
            <a:off x="2253832" y="28571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66B472D-1141-4726-83E9-ACB91B98C35F}"/>
              </a:ext>
            </a:extLst>
          </p:cNvPr>
          <p:cNvCxnSpPr>
            <a:cxnSpLocks/>
          </p:cNvCxnSpPr>
          <p:nvPr/>
        </p:nvCxnSpPr>
        <p:spPr>
          <a:xfrm>
            <a:off x="2342396" y="2160115"/>
            <a:ext cx="421428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E925920-53D6-49E6-994E-EF7936AB1906}"/>
              </a:ext>
            </a:extLst>
          </p:cNvPr>
          <p:cNvGrpSpPr/>
          <p:nvPr/>
        </p:nvGrpSpPr>
        <p:grpSpPr>
          <a:xfrm>
            <a:off x="5520159" y="1989693"/>
            <a:ext cx="1835887" cy="1299058"/>
            <a:chOff x="5821377" y="1989693"/>
            <a:chExt cx="1835887" cy="1299058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CC86DB6-CA08-4A0A-94C3-3090CD814740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F273F4C-B7E6-4A1D-870D-7141BA6EA875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46065F28-A38F-4506-BAD6-B7C344D490F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FEF4991E-6D3E-4477-858A-99780EF5D048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DE8F3A76-EFD8-4510-BFCB-A42EA86CF960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4CF1AE6F-44D6-4D3C-AB2A-5D3B1E3B71E1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087E97D-59E8-4A85-A5D9-E223969E0126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2273753-856D-4F6B-9180-3BB15803C42D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2F4CE544-37DB-42DE-BC1C-DF0EC1FF8FD0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8B91493-9B06-49CD-A140-5D66ABF15861}"/>
              </a:ext>
            </a:extLst>
          </p:cNvPr>
          <p:cNvGrpSpPr/>
          <p:nvPr/>
        </p:nvGrpSpPr>
        <p:grpSpPr>
          <a:xfrm>
            <a:off x="8951496" y="1984093"/>
            <a:ext cx="1835887" cy="1299058"/>
            <a:chOff x="5821377" y="1989693"/>
            <a:chExt cx="1835887" cy="129905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29B0363-0E19-4FE9-BDAE-0A3DB5D46591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1854855-E892-498A-99B7-EF5F41CA3E41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75CB88A2-D482-4A43-9B05-2D6C078B244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653738C-39D3-4060-BBA3-DCEFA3336C1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2F78932F-F3FF-4ED1-8B3C-0EC2A2C6B04D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05D97995-F45E-4323-9753-A49C16DE18B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14A6D538-A71B-4C71-8376-8CA16541D973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93244C0-1B3A-4F02-A4B1-C6A3EBF993B7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2DB73A2-7A68-43B9-BC84-A23C1A9C6861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CA57421-E2A2-446F-AEDF-6497E6EC1A06}"/>
              </a:ext>
            </a:extLst>
          </p:cNvPr>
          <p:cNvSpPr txBox="1"/>
          <p:nvPr/>
        </p:nvSpPr>
        <p:spPr>
          <a:xfrm>
            <a:off x="850426" y="5421737"/>
            <a:ext cx="354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1)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논문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ko-KR" altLang="en-US" sz="2000">
                <a:solidFill>
                  <a:schemeClr val="bg1"/>
                </a:solidFill>
              </a:rPr>
              <a:t>한국게임학회 등재</a:t>
            </a:r>
            <a:endParaRPr lang="en-US" altLang="ko-KR" sz="2000">
              <a:solidFill>
                <a:schemeClr val="bg1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5262C3A-FC1A-4DA8-B4EA-E766A4D2C8B5}"/>
              </a:ext>
            </a:extLst>
          </p:cNvPr>
          <p:cNvGrpSpPr/>
          <p:nvPr/>
        </p:nvGrpSpPr>
        <p:grpSpPr>
          <a:xfrm>
            <a:off x="2578026" y="3709820"/>
            <a:ext cx="945133" cy="1268758"/>
            <a:chOff x="5533566" y="4174883"/>
            <a:chExt cx="945133" cy="1268758"/>
          </a:xfrm>
        </p:grpSpPr>
        <p:sp>
          <p:nvSpPr>
            <p:cNvPr id="77" name="순서도: 지연 76">
              <a:extLst>
                <a:ext uri="{FF2B5EF4-FFF2-40B4-BE49-F238E27FC236}">
                  <a16:creationId xmlns:a16="http://schemas.microsoft.com/office/drawing/2014/main" id="{780AE3AF-F1DC-4C81-918E-E779A8231D12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06D8CCB-B932-41DF-808A-2F4437A7C383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8A048B0-3DBF-481C-A9A4-09E8769364F0}"/>
              </a:ext>
            </a:extLst>
          </p:cNvPr>
          <p:cNvGrpSpPr/>
          <p:nvPr/>
        </p:nvGrpSpPr>
        <p:grpSpPr>
          <a:xfrm>
            <a:off x="5963032" y="3713376"/>
            <a:ext cx="945133" cy="1268758"/>
            <a:chOff x="5533566" y="4174883"/>
            <a:chExt cx="945133" cy="1268758"/>
          </a:xfrm>
        </p:grpSpPr>
        <p:sp>
          <p:nvSpPr>
            <p:cNvPr id="80" name="순서도: 지연 79">
              <a:extLst>
                <a:ext uri="{FF2B5EF4-FFF2-40B4-BE49-F238E27FC236}">
                  <a16:creationId xmlns:a16="http://schemas.microsoft.com/office/drawing/2014/main" id="{C21FE410-BB61-41A3-AD8B-BF447AB29D18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A02AB85A-0071-4230-B504-FFF01D769FBD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422B2D4-FE37-4C37-86A8-ABC365B7AAF0}"/>
              </a:ext>
            </a:extLst>
          </p:cNvPr>
          <p:cNvGrpSpPr/>
          <p:nvPr/>
        </p:nvGrpSpPr>
        <p:grpSpPr>
          <a:xfrm>
            <a:off x="9390430" y="3395751"/>
            <a:ext cx="945133" cy="1268758"/>
            <a:chOff x="5533566" y="4174883"/>
            <a:chExt cx="945133" cy="1268758"/>
          </a:xfrm>
        </p:grpSpPr>
        <p:sp>
          <p:nvSpPr>
            <p:cNvPr id="83" name="순서도: 지연 82">
              <a:extLst>
                <a:ext uri="{FF2B5EF4-FFF2-40B4-BE49-F238E27FC236}">
                  <a16:creationId xmlns:a16="http://schemas.microsoft.com/office/drawing/2014/main" id="{A0B94A6A-D207-461E-B763-057F5761172A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AF482753-9BBA-44BF-A004-0EF090662D5E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18F8ED0-985D-4408-88CE-ECA0B074510B}"/>
              </a:ext>
            </a:extLst>
          </p:cNvPr>
          <p:cNvGrpSpPr/>
          <p:nvPr/>
        </p:nvGrpSpPr>
        <p:grpSpPr>
          <a:xfrm>
            <a:off x="8917864" y="3853436"/>
            <a:ext cx="945133" cy="1268758"/>
            <a:chOff x="5533566" y="4174883"/>
            <a:chExt cx="945133" cy="1268758"/>
          </a:xfrm>
        </p:grpSpPr>
        <p:sp>
          <p:nvSpPr>
            <p:cNvPr id="86" name="순서도: 지연 85">
              <a:extLst>
                <a:ext uri="{FF2B5EF4-FFF2-40B4-BE49-F238E27FC236}">
                  <a16:creationId xmlns:a16="http://schemas.microsoft.com/office/drawing/2014/main" id="{CABA65CD-ADA7-40E5-A9B1-77FC2E5893A8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A370C5-5132-4F2A-B299-3B285EED55DE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3C80F11-B4D0-414D-87E4-A27713E03EFF}"/>
              </a:ext>
            </a:extLst>
          </p:cNvPr>
          <p:cNvGrpSpPr/>
          <p:nvPr/>
        </p:nvGrpSpPr>
        <p:grpSpPr>
          <a:xfrm>
            <a:off x="9884069" y="3852464"/>
            <a:ext cx="945133" cy="1268758"/>
            <a:chOff x="5533566" y="4174883"/>
            <a:chExt cx="945133" cy="1268758"/>
          </a:xfrm>
        </p:grpSpPr>
        <p:sp>
          <p:nvSpPr>
            <p:cNvPr id="89" name="순서도: 지연 88">
              <a:extLst>
                <a:ext uri="{FF2B5EF4-FFF2-40B4-BE49-F238E27FC236}">
                  <a16:creationId xmlns:a16="http://schemas.microsoft.com/office/drawing/2014/main" id="{6EA0A059-C318-4CBB-9E81-5D4176F055E3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B9D9DA3-F002-439A-8D55-8EA3003EC69D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D5E1B4B-3860-4A69-AD4D-07EDC10051FF}"/>
              </a:ext>
            </a:extLst>
          </p:cNvPr>
          <p:cNvSpPr txBox="1"/>
          <p:nvPr/>
        </p:nvSpPr>
        <p:spPr>
          <a:xfrm>
            <a:off x="173255" y="260734"/>
            <a:ext cx="287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</a:rPr>
              <a:t>구성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C842188-295B-4DD1-969C-8588D2754D28}"/>
              </a:ext>
            </a:extLst>
          </p:cNvPr>
          <p:cNvCxnSpPr>
            <a:cxnSpLocks/>
          </p:cNvCxnSpPr>
          <p:nvPr/>
        </p:nvCxnSpPr>
        <p:spPr>
          <a:xfrm flipH="1">
            <a:off x="173256" y="901925"/>
            <a:ext cx="2875400" cy="6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9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DB22833-29BB-4FF1-AB27-799FE0639181}"/>
              </a:ext>
            </a:extLst>
          </p:cNvPr>
          <p:cNvGrpSpPr/>
          <p:nvPr/>
        </p:nvGrpSpPr>
        <p:grpSpPr>
          <a:xfrm>
            <a:off x="3710705" y="1262127"/>
            <a:ext cx="8255622" cy="1525582"/>
            <a:chOff x="7428412" y="5059572"/>
            <a:chExt cx="8255622" cy="3460061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6516D1A6-1AE9-4AAA-8D68-454C4A1653CA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1592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Login_Manager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멀티스레드 접근성을 높이기 위해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tbb::concurrent_queue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사용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.</a:t>
              </a: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Object_Manager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에서 사용 가능한 플레이어 오브젝트의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index(0~MAX_CLIENTS)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관리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Queue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의 순서보다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Pop() / Push()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의 정확한 동작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이 중요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.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F4FB29A-6E39-496D-8040-146843FB3BCF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4B72A5E9-6EB2-426D-B0B0-0DD12452A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71" y="1611655"/>
            <a:ext cx="3276600" cy="8286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920854-F223-46A3-9D1D-F9E36D284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907" y="3444045"/>
            <a:ext cx="6520609" cy="973626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383BD7F0-ACD9-442E-9EE8-8D26D41F881D}"/>
              </a:ext>
            </a:extLst>
          </p:cNvPr>
          <p:cNvGrpSpPr/>
          <p:nvPr/>
        </p:nvGrpSpPr>
        <p:grpSpPr>
          <a:xfrm>
            <a:off x="404504" y="4403692"/>
            <a:ext cx="11554324" cy="2297490"/>
            <a:chOff x="7091955" y="3228199"/>
            <a:chExt cx="20357377" cy="1709549"/>
          </a:xfrm>
        </p:grpSpPr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95F6C125-15BD-46B4-808C-E8D3032D5399}"/>
                </a:ext>
              </a:extLst>
            </p:cNvPr>
            <p:cNvSpPr txBox="1">
              <a:spLocks/>
            </p:cNvSpPr>
            <p:nvPr/>
          </p:nvSpPr>
          <p:spPr>
            <a:xfrm>
              <a:off x="7172508" y="3228199"/>
              <a:ext cx="20276824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Timer_Manager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실행 순서로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EVENT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정렬하기 위해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tbb::concurrent_priority_queue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사용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- tbb::concurrent_priority_queue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는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top()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을 제공하지 않아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, pop()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한 이후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EVENT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process_time(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실행시간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)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을 확인 가능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 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이때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실행되지 못하는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EVENT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는 스레드 로컬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std::priority_queue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에 등록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Timer_Manager::process()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실행하는 스레드는 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 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tbb::concurrent_priority_queue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보다 로컬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std::priority_queue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EVENT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우선적으로 확인해 실행가능한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EVENT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실행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.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F364E36-406B-4813-B854-FB1A7C41181E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B68FCEA-FC30-4B26-A5E0-4EE64B81C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650" y="3124695"/>
            <a:ext cx="4640644" cy="94201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36722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932161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패킷 송수신 최소화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/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잘못된 정보를 가진 패킷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을 고려한 클라이언트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&amp;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서버 프로토콜 설계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D2CB1-0E98-4A50-BC18-9892DF598E7D}"/>
              </a:ext>
            </a:extLst>
          </p:cNvPr>
          <p:cNvSpPr txBox="1"/>
          <p:nvPr/>
        </p:nvSpPr>
        <p:spPr>
          <a:xfrm>
            <a:off x="2946231" y="17161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플레이어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827BF-6258-4736-B103-188DE38D1F0B}"/>
              </a:ext>
            </a:extLst>
          </p:cNvPr>
          <p:cNvSpPr txBox="1"/>
          <p:nvPr/>
        </p:nvSpPr>
        <p:spPr>
          <a:xfrm>
            <a:off x="7502307" y="17161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서버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21E90CA-35B2-49E2-8F73-3C27C680C0A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00203" y="2085449"/>
            <a:ext cx="26" cy="19655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05C77F2-BBDD-4B65-8699-63A79846F544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7825473" y="2085449"/>
            <a:ext cx="0" cy="25306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D8CB1CB-55CB-4F9B-B893-DE2B4B31E353}"/>
              </a:ext>
            </a:extLst>
          </p:cNvPr>
          <p:cNvSpPr txBox="1"/>
          <p:nvPr/>
        </p:nvSpPr>
        <p:spPr>
          <a:xfrm>
            <a:off x="2674522" y="415305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주변 플레이어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13359F5-967F-4E7F-BC38-DA825F9487E5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500229" y="4522391"/>
            <a:ext cx="0" cy="102933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47E942F-DAF9-48A8-8310-5C00FC98ABF6}"/>
              </a:ext>
            </a:extLst>
          </p:cNvPr>
          <p:cNvCxnSpPr>
            <a:cxnSpLocks/>
          </p:cNvCxnSpPr>
          <p:nvPr/>
        </p:nvCxnSpPr>
        <p:spPr>
          <a:xfrm flipV="1">
            <a:off x="3500229" y="2454781"/>
            <a:ext cx="4325234" cy="23961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28BE5D6-B164-434A-AF2A-DC58265029C4}"/>
              </a:ext>
            </a:extLst>
          </p:cNvPr>
          <p:cNvSpPr txBox="1"/>
          <p:nvPr/>
        </p:nvSpPr>
        <p:spPr>
          <a:xfrm>
            <a:off x="5046998" y="2128207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위치 정보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84D60DE-7AE5-461E-964F-3DE75D14BFD3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3500204" y="3700130"/>
            <a:ext cx="4334842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4C8471D-878D-4CFE-AA10-8E4B81EFC0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00209" y="3997108"/>
            <a:ext cx="4325255" cy="98828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20954D-266C-4907-B124-2673CC8D14A8}"/>
              </a:ext>
            </a:extLst>
          </p:cNvPr>
          <p:cNvSpPr txBox="1"/>
          <p:nvPr/>
        </p:nvSpPr>
        <p:spPr>
          <a:xfrm>
            <a:off x="440717" y="2319420"/>
            <a:ext cx="3063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500ms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마다 플레이어 위치 전송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F48729-361F-4026-A8B6-44D986D76D36}"/>
              </a:ext>
            </a:extLst>
          </p:cNvPr>
          <p:cNvSpPr txBox="1"/>
          <p:nvPr/>
        </p:nvSpPr>
        <p:spPr>
          <a:xfrm>
            <a:off x="7825463" y="2666366"/>
            <a:ext cx="2239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위치 확인 </a:t>
            </a:r>
            <a:r>
              <a:rPr lang="en-US" altLang="ko-KR" sz="1600">
                <a:solidFill>
                  <a:schemeClr val="bg1"/>
                </a:solidFill>
              </a:rPr>
              <a:t>(</a:t>
            </a:r>
            <a:r>
              <a:rPr lang="ko-KR" altLang="en-US" sz="1600">
                <a:solidFill>
                  <a:schemeClr val="bg1"/>
                </a:solidFill>
              </a:rPr>
              <a:t>오차 계산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975C95-9CFC-44AE-BEB2-17A473AFA5F8}"/>
              </a:ext>
            </a:extLst>
          </p:cNvPr>
          <p:cNvSpPr txBox="1"/>
          <p:nvPr/>
        </p:nvSpPr>
        <p:spPr>
          <a:xfrm>
            <a:off x="7825463" y="3090446"/>
            <a:ext cx="4150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오차 내 범위인 경우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패킷을 전송하지 않음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4248D0-73FD-43CF-8A1A-00380D36D6C0}"/>
              </a:ext>
            </a:extLst>
          </p:cNvPr>
          <p:cNvSpPr txBox="1"/>
          <p:nvPr/>
        </p:nvSpPr>
        <p:spPr>
          <a:xfrm>
            <a:off x="7835046" y="3530853"/>
            <a:ext cx="3052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오차 외 범위인 경우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패킷 전송</a:t>
            </a: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D4696E0C-5CF3-4C26-A28C-A0AD38318354}"/>
              </a:ext>
            </a:extLst>
          </p:cNvPr>
          <p:cNvSpPr txBox="1">
            <a:spLocks/>
          </p:cNvSpPr>
          <p:nvPr/>
        </p:nvSpPr>
        <p:spPr>
          <a:xfrm>
            <a:off x="1813051" y="5751127"/>
            <a:ext cx="8554780" cy="6987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: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패킷의 송수신을 최소화하기 위해 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500ms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마다 서버에게 위치 정보를 전송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: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클라이언트의 정보를 확인해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잘못된 경우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에만 수정 패킷을 전송 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C6D39F8-013C-4A57-9864-8C39C82D73C8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6932435" y="3259723"/>
            <a:ext cx="893028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곱하기 기호 22">
            <a:extLst>
              <a:ext uri="{FF2B5EF4-FFF2-40B4-BE49-F238E27FC236}">
                <a16:creationId xmlns:a16="http://schemas.microsoft.com/office/drawing/2014/main" id="{905027BF-B5C1-407C-B010-C9E96F36E905}"/>
              </a:ext>
            </a:extLst>
          </p:cNvPr>
          <p:cNvSpPr/>
          <p:nvPr/>
        </p:nvSpPr>
        <p:spPr>
          <a:xfrm>
            <a:off x="7201797" y="2983597"/>
            <a:ext cx="523499" cy="552251"/>
          </a:xfrm>
          <a:prstGeom prst="mathMultiply">
            <a:avLst>
              <a:gd name="adj1" fmla="val 1133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43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A5EE6CFE-039C-461D-AFB5-C5B96376793F}"/>
              </a:ext>
            </a:extLst>
          </p:cNvPr>
          <p:cNvSpPr/>
          <p:nvPr/>
        </p:nvSpPr>
        <p:spPr>
          <a:xfrm>
            <a:off x="1871813" y="4598313"/>
            <a:ext cx="2573079" cy="103329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4F5A2920-700D-4385-90BE-AF9C8B48E59A}"/>
              </a:ext>
            </a:extLst>
          </p:cNvPr>
          <p:cNvCxnSpPr>
            <a:cxnSpLocks/>
            <a:stCxn id="302" idx="1"/>
          </p:cNvCxnSpPr>
          <p:nvPr/>
        </p:nvCxnSpPr>
        <p:spPr>
          <a:xfrm flipH="1">
            <a:off x="1512651" y="5114962"/>
            <a:ext cx="359162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>
            <a:extLst>
              <a:ext uri="{FF2B5EF4-FFF2-40B4-BE49-F238E27FC236}">
                <a16:creationId xmlns:a16="http://schemas.microsoft.com/office/drawing/2014/main" id="{F1B5222E-5A0B-435D-BA4D-BB7378AA60A7}"/>
              </a:ext>
            </a:extLst>
          </p:cNvPr>
          <p:cNvCxnSpPr>
            <a:cxnSpLocks/>
            <a:stCxn id="302" idx="3"/>
          </p:cNvCxnSpPr>
          <p:nvPr/>
        </p:nvCxnSpPr>
        <p:spPr>
          <a:xfrm>
            <a:off x="4444892" y="5114962"/>
            <a:ext cx="282951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D6C8CEA3-207C-41B8-8CEC-CA26ACF393CB}"/>
              </a:ext>
            </a:extLst>
          </p:cNvPr>
          <p:cNvSpPr/>
          <p:nvPr/>
        </p:nvSpPr>
        <p:spPr>
          <a:xfrm>
            <a:off x="1954403" y="2596297"/>
            <a:ext cx="2369440" cy="105219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7" y="905690"/>
            <a:ext cx="547263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패킷의 크기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고려한 클라이언트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&amp;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서버 프로토콜 설계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D2CB1-0E98-4A50-BC18-9892DF598E7D}"/>
              </a:ext>
            </a:extLst>
          </p:cNvPr>
          <p:cNvSpPr txBox="1"/>
          <p:nvPr/>
        </p:nvSpPr>
        <p:spPr>
          <a:xfrm>
            <a:off x="6604277" y="21805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플레이어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827BF-6258-4736-B103-188DE38D1F0B}"/>
              </a:ext>
            </a:extLst>
          </p:cNvPr>
          <p:cNvSpPr txBox="1"/>
          <p:nvPr/>
        </p:nvSpPr>
        <p:spPr>
          <a:xfrm>
            <a:off x="10461972" y="21793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서버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21E90CA-35B2-49E2-8F73-3C27C680C0A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158275" y="2549846"/>
            <a:ext cx="0" cy="14580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05C77F2-BBDD-4B65-8699-63A79846F544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10785137" y="2548700"/>
            <a:ext cx="1" cy="34191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D8CB1CB-55CB-4F9B-B893-DE2B4B31E353}"/>
              </a:ext>
            </a:extLst>
          </p:cNvPr>
          <p:cNvSpPr txBox="1"/>
          <p:nvPr/>
        </p:nvSpPr>
        <p:spPr>
          <a:xfrm>
            <a:off x="6340639" y="417172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다른 플레이어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13359F5-967F-4E7F-BC38-DA825F9487E5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7166346" y="4541052"/>
            <a:ext cx="0" cy="14267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47E942F-DAF9-48A8-8310-5C00FC98ABF6}"/>
              </a:ext>
            </a:extLst>
          </p:cNvPr>
          <p:cNvCxnSpPr>
            <a:cxnSpLocks/>
          </p:cNvCxnSpPr>
          <p:nvPr/>
        </p:nvCxnSpPr>
        <p:spPr>
          <a:xfrm>
            <a:off x="7166348" y="2730180"/>
            <a:ext cx="3618790" cy="14770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28BE5D6-B164-434A-AF2A-DC58265029C4}"/>
              </a:ext>
            </a:extLst>
          </p:cNvPr>
          <p:cNvSpPr txBox="1"/>
          <p:nvPr/>
        </p:nvSpPr>
        <p:spPr>
          <a:xfrm>
            <a:off x="8398570" y="2391625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몬스터 공격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84D60DE-7AE5-461E-964F-3DE75D14BFD3}"/>
              </a:ext>
            </a:extLst>
          </p:cNvPr>
          <p:cNvCxnSpPr>
            <a:cxnSpLocks/>
          </p:cNvCxnSpPr>
          <p:nvPr/>
        </p:nvCxnSpPr>
        <p:spPr>
          <a:xfrm flipH="1">
            <a:off x="7166348" y="3494373"/>
            <a:ext cx="3618790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4C8471D-878D-4CFE-AA10-8E4B81EFC0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66349" y="3494364"/>
            <a:ext cx="3629551" cy="1549887"/>
          </a:xfrm>
          <a:prstGeom prst="bentConnector3">
            <a:avLst>
              <a:gd name="adj1" fmla="val 1221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2A38A35-2160-4B17-A5B7-F1EF7239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211" y="4368369"/>
            <a:ext cx="1753440" cy="135177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159877-E51F-4C76-8ACF-FC3F6986D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791" y="2895724"/>
            <a:ext cx="2178280" cy="119728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E06A93B5-4578-4340-AD07-A3DC67CAC84A}"/>
              </a:ext>
            </a:extLst>
          </p:cNvPr>
          <p:cNvSpPr txBox="1"/>
          <p:nvPr/>
        </p:nvSpPr>
        <p:spPr>
          <a:xfrm>
            <a:off x="5909687" y="6289406"/>
            <a:ext cx="6051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+mn-lt"/>
              </a:rPr>
              <a:t>동일한 상황에서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수신 플레이어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고려해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다른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종류의 패킷 사용</a:t>
            </a:r>
            <a:endParaRPr lang="ko-KR" altLang="en-US" sz="160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44A0612-FBC4-4585-B78B-838DFE1B5CC0}"/>
              </a:ext>
            </a:extLst>
          </p:cNvPr>
          <p:cNvSpPr txBox="1"/>
          <p:nvPr/>
        </p:nvSpPr>
        <p:spPr>
          <a:xfrm>
            <a:off x="948470" y="2022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플레이어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C6A2766-C229-4133-A63A-EBBBE6819988}"/>
              </a:ext>
            </a:extLst>
          </p:cNvPr>
          <p:cNvSpPr txBox="1"/>
          <p:nvPr/>
        </p:nvSpPr>
        <p:spPr>
          <a:xfrm>
            <a:off x="4404677" y="20222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서버</a:t>
            </a: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B8211DF-D586-4B26-A70E-7445C5C4115E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1502468" y="2391625"/>
            <a:ext cx="3811" cy="16008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8416EAEF-FEAE-4BD4-B941-5ED3DDAF6C08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4727843" y="2391625"/>
            <a:ext cx="3813" cy="362114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0D3E80B-9530-45DB-B4B7-1EAFF4EDA459}"/>
              </a:ext>
            </a:extLst>
          </p:cNvPr>
          <p:cNvSpPr txBox="1"/>
          <p:nvPr/>
        </p:nvSpPr>
        <p:spPr>
          <a:xfrm>
            <a:off x="1803636" y="1402942"/>
            <a:ext cx="817281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chemeClr val="bg1"/>
                </a:solidFill>
                <a:latin typeface="+mn-lt"/>
              </a:rPr>
              <a:t>패킷에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필요한 정보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만 담기 위해 상황과 수신자를 고려해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패킷의 종류 세분화</a:t>
            </a:r>
            <a:endParaRPr lang="en-US" altLang="ko-KR" sz="160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4FB4E39-F3A6-4D00-8948-DE5E85C456CC}"/>
              </a:ext>
            </a:extLst>
          </p:cNvPr>
          <p:cNvSpPr txBox="1"/>
          <p:nvPr/>
        </p:nvSpPr>
        <p:spPr>
          <a:xfrm>
            <a:off x="686943" y="411986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다른 플레이어</a:t>
            </a: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AD83EE7-A818-4EE5-B5EB-2A87F131ECBF}"/>
              </a:ext>
            </a:extLst>
          </p:cNvPr>
          <p:cNvCxnSpPr>
            <a:cxnSpLocks/>
            <a:stCxn id="168" idx="2"/>
          </p:cNvCxnSpPr>
          <p:nvPr/>
        </p:nvCxnSpPr>
        <p:spPr>
          <a:xfrm flipH="1">
            <a:off x="1502464" y="4489199"/>
            <a:ext cx="10186" cy="152357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6BDCDAFA-1602-40E8-ACE7-44C32A77CE88}"/>
              </a:ext>
            </a:extLst>
          </p:cNvPr>
          <p:cNvSpPr txBox="1"/>
          <p:nvPr/>
        </p:nvSpPr>
        <p:spPr>
          <a:xfrm>
            <a:off x="203865" y="6289406"/>
            <a:ext cx="5678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다른 상황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에서 필요한 정보를 고려해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다른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종류의 패킷 사용</a:t>
            </a:r>
            <a:endParaRPr lang="ko-KR" altLang="en-US" sz="1600"/>
          </a:p>
        </p:txBody>
      </p:sp>
      <p:pic>
        <p:nvPicPr>
          <p:cNvPr id="184" name="그림 183">
            <a:extLst>
              <a:ext uri="{FF2B5EF4-FFF2-40B4-BE49-F238E27FC236}">
                <a16:creationId xmlns:a16="http://schemas.microsoft.com/office/drawing/2014/main" id="{B8A433F9-EF17-4FB5-B08C-8A021F899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737" y="2186967"/>
            <a:ext cx="1100590" cy="90048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86" name="그림 185">
            <a:extLst>
              <a:ext uri="{FF2B5EF4-FFF2-40B4-BE49-F238E27FC236}">
                <a16:creationId xmlns:a16="http://schemas.microsoft.com/office/drawing/2014/main" id="{8D155213-9015-4B33-A8C7-B183E5ED1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852" y="3128767"/>
            <a:ext cx="1914360" cy="89381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88" name="그림 187">
            <a:extLst>
              <a:ext uri="{FF2B5EF4-FFF2-40B4-BE49-F238E27FC236}">
                <a16:creationId xmlns:a16="http://schemas.microsoft.com/office/drawing/2014/main" id="{82A05561-F1B5-4AB9-861E-41EAACEFD1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5732" y="4155907"/>
            <a:ext cx="1120600" cy="91382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90" name="그림 189">
            <a:extLst>
              <a:ext uri="{FF2B5EF4-FFF2-40B4-BE49-F238E27FC236}">
                <a16:creationId xmlns:a16="http://schemas.microsoft.com/office/drawing/2014/main" id="{477CF5F3-ADB6-4723-9694-05AEE23D99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8852" y="5138195"/>
            <a:ext cx="1914360" cy="100720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8CC93A07-4FE8-4AEE-A3D2-B185B9E0E09A}"/>
              </a:ext>
            </a:extLst>
          </p:cNvPr>
          <p:cNvCxnSpPr>
            <a:cxnSpLocks/>
          </p:cNvCxnSpPr>
          <p:nvPr/>
        </p:nvCxnSpPr>
        <p:spPr>
          <a:xfrm>
            <a:off x="5890043" y="2056856"/>
            <a:ext cx="0" cy="4123108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320AF9A6-F117-4292-86D0-06D7ECDCDD23}"/>
              </a:ext>
            </a:extLst>
          </p:cNvPr>
          <p:cNvSpPr txBox="1"/>
          <p:nvPr/>
        </p:nvSpPr>
        <p:spPr>
          <a:xfrm>
            <a:off x="66896" y="2868442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위치 전송</a:t>
            </a:r>
            <a:endParaRPr lang="en-US" altLang="ko-KR" sz="1600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(</a:t>
            </a:r>
            <a:r>
              <a:rPr lang="ko-KR" altLang="en-US" sz="1200">
                <a:solidFill>
                  <a:schemeClr val="bg1"/>
                </a:solidFill>
              </a:rPr>
              <a:t>목적지 수정 여부</a:t>
            </a:r>
            <a:r>
              <a:rPr lang="en-US" altLang="ko-KR" sz="1200">
                <a:solidFill>
                  <a:schemeClr val="bg1"/>
                </a:solidFill>
              </a:rPr>
              <a:t>)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19E56489-73E9-45FE-B584-FE3D93B295D1}"/>
              </a:ext>
            </a:extLst>
          </p:cNvPr>
          <p:cNvCxnSpPr>
            <a:cxnSpLocks/>
            <a:stCxn id="289" idx="3"/>
          </p:cNvCxnSpPr>
          <p:nvPr/>
        </p:nvCxnSpPr>
        <p:spPr>
          <a:xfrm flipV="1">
            <a:off x="4323843" y="3119922"/>
            <a:ext cx="323165" cy="247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9F412AEA-8D5C-4BCB-A1AB-8AB8C9A4587D}"/>
              </a:ext>
            </a:extLst>
          </p:cNvPr>
          <p:cNvCxnSpPr>
            <a:cxnSpLocks/>
            <a:stCxn id="250" idx="3"/>
            <a:endCxn id="289" idx="1"/>
          </p:cNvCxnSpPr>
          <p:nvPr/>
        </p:nvCxnSpPr>
        <p:spPr>
          <a:xfrm flipV="1">
            <a:off x="1530758" y="3122396"/>
            <a:ext cx="423645" cy="765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067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967746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과도하게 많은 패킷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을 송신하는 클라이언트를 가려내는 견고한 서버 프로그래밍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2B1F82-79BB-4205-B5DD-69217A26A66D}"/>
              </a:ext>
            </a:extLst>
          </p:cNvPr>
          <p:cNvGrpSpPr/>
          <p:nvPr/>
        </p:nvGrpSpPr>
        <p:grpSpPr>
          <a:xfrm>
            <a:off x="5133198" y="1717512"/>
            <a:ext cx="6259843" cy="1659367"/>
            <a:chOff x="7344136" y="4198389"/>
            <a:chExt cx="6259843" cy="1144176"/>
          </a:xfrm>
        </p:grpSpPr>
        <p:sp>
          <p:nvSpPr>
            <p:cNvPr id="8" name="제목 1">
              <a:extLst>
                <a:ext uri="{FF2B5EF4-FFF2-40B4-BE49-F238E27FC236}">
                  <a16:creationId xmlns:a16="http://schemas.microsoft.com/office/drawing/2014/main" id="{914CECE5-83A7-4051-9266-393B27BEEE41}"/>
                </a:ext>
              </a:extLst>
            </p:cNvPr>
            <p:cNvSpPr txBox="1">
              <a:spLocks/>
            </p:cNvSpPr>
            <p:nvPr/>
          </p:nvSpPr>
          <p:spPr>
            <a:xfrm>
              <a:off x="7389855" y="4198389"/>
              <a:ext cx="6214124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Cooltime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플레이어가 과도하게 송신한 패킷을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무시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하기 위해 이용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플레이어의 근거리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/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원거리 공격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이동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패킷의 쿨타임을 확인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- CAS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이용해 수정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AF0CE8B-A750-4E60-A875-DF7AE821EBBB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CC4CD7A9-7071-4CDD-9CB1-9E39CCE36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30" y="1870466"/>
            <a:ext cx="3467100" cy="14097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1A3A635-49A3-40D3-8568-020F4743D0A0}"/>
              </a:ext>
            </a:extLst>
          </p:cNvPr>
          <p:cNvSpPr/>
          <p:nvPr/>
        </p:nvSpPr>
        <p:spPr>
          <a:xfrm>
            <a:off x="347659" y="4593963"/>
            <a:ext cx="11439094" cy="210721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6776C77-CB70-4ACC-A4A1-67D3DD17AA97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527715" y="5302948"/>
            <a:ext cx="10676826" cy="2396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5F0D693-16B1-4628-8FA9-7EB590819282}"/>
              </a:ext>
            </a:extLst>
          </p:cNvPr>
          <p:cNvSpPr txBox="1"/>
          <p:nvPr/>
        </p:nvSpPr>
        <p:spPr>
          <a:xfrm>
            <a:off x="11204541" y="517301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시간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F955053-6A4C-4BAC-A964-3B5A61EE9EC3}"/>
              </a:ext>
            </a:extLst>
          </p:cNvPr>
          <p:cNvCxnSpPr>
            <a:cxnSpLocks/>
            <a:stCxn id="54" idx="2"/>
            <a:endCxn id="59" idx="0"/>
          </p:cNvCxnSpPr>
          <p:nvPr/>
        </p:nvCxnSpPr>
        <p:spPr>
          <a:xfrm>
            <a:off x="2464290" y="5047105"/>
            <a:ext cx="462" cy="28053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717867B-FBFB-42AB-8C5B-1F657391163E}"/>
              </a:ext>
            </a:extLst>
          </p:cNvPr>
          <p:cNvSpPr txBox="1"/>
          <p:nvPr/>
        </p:nvSpPr>
        <p:spPr>
          <a:xfrm>
            <a:off x="1726748" y="4770106"/>
            <a:ext cx="1475084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 수신 </a:t>
            </a:r>
            <a:r>
              <a:rPr lang="en-US" altLang="ko-KR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Do </a:t>
            </a:r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수정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941DA8-BFE8-406B-9E53-BAFEFB4ACFD9}"/>
              </a:ext>
            </a:extLst>
          </p:cNvPr>
          <p:cNvSpPr txBox="1"/>
          <p:nvPr/>
        </p:nvSpPr>
        <p:spPr>
          <a:xfrm>
            <a:off x="873195" y="5281348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Do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F9B9C6-960C-45A6-8A8A-D87C2AFE16E5}"/>
              </a:ext>
            </a:extLst>
          </p:cNvPr>
          <p:cNvSpPr txBox="1"/>
          <p:nvPr/>
        </p:nvSpPr>
        <p:spPr>
          <a:xfrm>
            <a:off x="1857931" y="5898263"/>
            <a:ext cx="9182686" cy="30777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Timer_Manager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F834157-408D-491A-81F5-9C2EDFCB2418}"/>
              </a:ext>
            </a:extLst>
          </p:cNvPr>
          <p:cNvCxnSpPr>
            <a:cxnSpLocks/>
            <a:stCxn id="58" idx="2"/>
            <a:endCxn id="64" idx="0"/>
          </p:cNvCxnSpPr>
          <p:nvPr/>
        </p:nvCxnSpPr>
        <p:spPr>
          <a:xfrm flipH="1">
            <a:off x="6758510" y="5052379"/>
            <a:ext cx="947" cy="27017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FCCD088-1419-4863-8962-8C2E7501D5D4}"/>
              </a:ext>
            </a:extLst>
          </p:cNvPr>
          <p:cNvSpPr txBox="1"/>
          <p:nvPr/>
        </p:nvSpPr>
        <p:spPr>
          <a:xfrm>
            <a:off x="6513235" y="4775380"/>
            <a:ext cx="492443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수정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4248DF-6974-4B5D-AC9F-43A35A42479A}"/>
              </a:ext>
            </a:extLst>
          </p:cNvPr>
          <p:cNvSpPr txBox="1"/>
          <p:nvPr/>
        </p:nvSpPr>
        <p:spPr>
          <a:xfrm>
            <a:off x="1947623" y="5327641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true → false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03B4F3-FC84-4B82-8B42-081D4636AAD7}"/>
              </a:ext>
            </a:extLst>
          </p:cNvPr>
          <p:cNvSpPr txBox="1"/>
          <p:nvPr/>
        </p:nvSpPr>
        <p:spPr>
          <a:xfrm>
            <a:off x="808542" y="47701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4F2CFB-445C-490A-A6C4-702B68549E11}"/>
              </a:ext>
            </a:extLst>
          </p:cNvPr>
          <p:cNvSpPr txBox="1"/>
          <p:nvPr/>
        </p:nvSpPr>
        <p:spPr>
          <a:xfrm>
            <a:off x="6239921" y="5322551"/>
            <a:ext cx="1037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false → true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E3AF16-72AF-4F56-9D8B-988A31371CC2}"/>
              </a:ext>
            </a:extLst>
          </p:cNvPr>
          <p:cNvSpPr txBox="1"/>
          <p:nvPr/>
        </p:nvSpPr>
        <p:spPr>
          <a:xfrm>
            <a:off x="3909132" y="5320964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false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E5E546B-2F03-478B-8520-5AA90D7BF29C}"/>
              </a:ext>
            </a:extLst>
          </p:cNvPr>
          <p:cNvCxnSpPr>
            <a:cxnSpLocks/>
            <a:stCxn id="70" idx="2"/>
            <a:endCxn id="68" idx="0"/>
          </p:cNvCxnSpPr>
          <p:nvPr/>
        </p:nvCxnSpPr>
        <p:spPr>
          <a:xfrm>
            <a:off x="4157538" y="5047105"/>
            <a:ext cx="1823" cy="27385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BF107E7-2C21-4C63-920D-F9FBAA89AB6A}"/>
              </a:ext>
            </a:extLst>
          </p:cNvPr>
          <p:cNvSpPr txBox="1"/>
          <p:nvPr/>
        </p:nvSpPr>
        <p:spPr>
          <a:xfrm>
            <a:off x="3730177" y="4770106"/>
            <a:ext cx="854721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 수신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CBA0E64-34C3-48DF-A372-44A80F00D7FD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2464752" y="5604640"/>
            <a:ext cx="0" cy="26430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A65DCA8-AB42-4C0F-B939-F55765B92C10}"/>
              </a:ext>
            </a:extLst>
          </p:cNvPr>
          <p:cNvCxnSpPr>
            <a:cxnSpLocks/>
          </p:cNvCxnSpPr>
          <p:nvPr/>
        </p:nvCxnSpPr>
        <p:spPr>
          <a:xfrm flipV="1">
            <a:off x="6740705" y="5568251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204F274D-181E-4C45-84EA-3AC0BEE30963}"/>
              </a:ext>
            </a:extLst>
          </p:cNvPr>
          <p:cNvSpPr/>
          <p:nvPr/>
        </p:nvSpPr>
        <p:spPr>
          <a:xfrm>
            <a:off x="10445616" y="555224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B93677B-24EA-48CD-BDBF-6A424B42AE61}"/>
              </a:ext>
            </a:extLst>
          </p:cNvPr>
          <p:cNvSpPr/>
          <p:nvPr/>
        </p:nvSpPr>
        <p:spPr>
          <a:xfrm>
            <a:off x="10614265" y="5552721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B20C7411-D13A-4DE2-B640-9A21BDD689C7}"/>
              </a:ext>
            </a:extLst>
          </p:cNvPr>
          <p:cNvSpPr/>
          <p:nvPr/>
        </p:nvSpPr>
        <p:spPr>
          <a:xfrm>
            <a:off x="10782914" y="5552475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BBA17C-9CD8-4ECD-917E-0924374122A2}"/>
              </a:ext>
            </a:extLst>
          </p:cNvPr>
          <p:cNvSpPr txBox="1"/>
          <p:nvPr/>
        </p:nvSpPr>
        <p:spPr>
          <a:xfrm>
            <a:off x="5418619" y="5322551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false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CEDB1CD-F1AA-44EA-976D-D06267738945}"/>
              </a:ext>
            </a:extLst>
          </p:cNvPr>
          <p:cNvCxnSpPr>
            <a:cxnSpLocks/>
            <a:stCxn id="90" idx="2"/>
            <a:endCxn id="88" idx="0"/>
          </p:cNvCxnSpPr>
          <p:nvPr/>
        </p:nvCxnSpPr>
        <p:spPr>
          <a:xfrm flipH="1">
            <a:off x="5668848" y="5058639"/>
            <a:ext cx="1" cy="26391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897E354-3F66-457B-AFE7-6C9734C22960}"/>
              </a:ext>
            </a:extLst>
          </p:cNvPr>
          <p:cNvSpPr txBox="1"/>
          <p:nvPr/>
        </p:nvSpPr>
        <p:spPr>
          <a:xfrm>
            <a:off x="5241488" y="4781640"/>
            <a:ext cx="854721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 수신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01D2D8F-561F-4ABE-AAE2-D9C807C5DCE7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8201502" y="5056677"/>
            <a:ext cx="462" cy="28053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7B5E26A-3190-4F26-8FC5-D5AAD939ABFA}"/>
              </a:ext>
            </a:extLst>
          </p:cNvPr>
          <p:cNvSpPr txBox="1"/>
          <p:nvPr/>
        </p:nvSpPr>
        <p:spPr>
          <a:xfrm>
            <a:off x="7463960" y="4779678"/>
            <a:ext cx="1475084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 수신 </a:t>
            </a:r>
            <a:r>
              <a:rPr lang="en-US" altLang="ko-KR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Do </a:t>
            </a:r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수정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18ED174-39F0-4702-BDE3-A20EF15A0548}"/>
              </a:ext>
            </a:extLst>
          </p:cNvPr>
          <p:cNvSpPr txBox="1"/>
          <p:nvPr/>
        </p:nvSpPr>
        <p:spPr>
          <a:xfrm>
            <a:off x="7684835" y="5337213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true → false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189C92D-7D7E-4FC6-AB07-6B391C7D55E7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8201964" y="5614212"/>
            <a:ext cx="0" cy="26430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D2FBBAE-AC3C-4F88-BD90-BC54F6F8EB8B}"/>
              </a:ext>
            </a:extLst>
          </p:cNvPr>
          <p:cNvSpPr txBox="1"/>
          <p:nvPr/>
        </p:nvSpPr>
        <p:spPr>
          <a:xfrm>
            <a:off x="9444343" y="5331178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false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4266D5E-C348-479D-A242-61D5618FB696}"/>
              </a:ext>
            </a:extLst>
          </p:cNvPr>
          <p:cNvCxnSpPr>
            <a:cxnSpLocks/>
            <a:stCxn id="102" idx="2"/>
            <a:endCxn id="100" idx="0"/>
          </p:cNvCxnSpPr>
          <p:nvPr/>
        </p:nvCxnSpPr>
        <p:spPr>
          <a:xfrm>
            <a:off x="9692749" y="5057319"/>
            <a:ext cx="1823" cy="27385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F6181E1-9BB7-414D-AB35-7C3EDC5DBC86}"/>
              </a:ext>
            </a:extLst>
          </p:cNvPr>
          <p:cNvSpPr txBox="1"/>
          <p:nvPr/>
        </p:nvSpPr>
        <p:spPr>
          <a:xfrm>
            <a:off x="9265388" y="4780320"/>
            <a:ext cx="854721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 수신</a:t>
            </a: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85EA4493-7885-49B5-A11C-BBFF2B2D6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353" y="3049939"/>
            <a:ext cx="2510264" cy="132848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0EB14777-E7FC-4E17-B5C2-95068FB1E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078" y="3661882"/>
            <a:ext cx="1924042" cy="73254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9B43703-C610-4C73-BC5A-B9C7E5DE7970}"/>
              </a:ext>
            </a:extLst>
          </p:cNvPr>
          <p:cNvSpPr txBox="1"/>
          <p:nvPr/>
        </p:nvSpPr>
        <p:spPr>
          <a:xfrm>
            <a:off x="2242998" y="6260397"/>
            <a:ext cx="8248338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서버가 패킷을 수신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한 경우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Is_time()</a:t>
            </a:r>
            <a:r>
              <a:rPr lang="en-US" altLang="ko-KR" sz="1400">
                <a:solidFill>
                  <a:schemeClr val="bg1"/>
                </a:solidFill>
              </a:rPr>
              <a:t> /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EVENT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가 발생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한 경우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Can_Do()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를 실행해 검사</a:t>
            </a:r>
            <a:endParaRPr lang="en-US" altLang="ko-KR" sz="1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2425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F1F7EA3C-BB74-4E12-A9A3-B564DEA9B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51" y="2836046"/>
            <a:ext cx="4808356" cy="387920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545981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쾌적한 게임 플레이 환경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을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위해 보간을 이용하는 클라이언트 프로그래밍</a:t>
            </a: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BE02755-C717-4E8B-82C4-E4198B6E8C8D}"/>
              </a:ext>
            </a:extLst>
          </p:cNvPr>
          <p:cNvSpPr/>
          <p:nvPr/>
        </p:nvSpPr>
        <p:spPr>
          <a:xfrm>
            <a:off x="6138941" y="4775648"/>
            <a:ext cx="5321737" cy="196286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E265565-04B0-4D0E-908D-5340A74FB4C3}"/>
              </a:ext>
            </a:extLst>
          </p:cNvPr>
          <p:cNvSpPr/>
          <p:nvPr/>
        </p:nvSpPr>
        <p:spPr>
          <a:xfrm>
            <a:off x="8641654" y="4989914"/>
            <a:ext cx="1418517" cy="802711"/>
          </a:xfrm>
          <a:custGeom>
            <a:avLst/>
            <a:gdLst>
              <a:gd name="connsiteX0" fmla="*/ 0 w 1454944"/>
              <a:gd name="connsiteY0" fmla="*/ 819150 h 819150"/>
              <a:gd name="connsiteX1" fmla="*/ 1454944 w 1454944"/>
              <a:gd name="connsiteY1" fmla="*/ 0 h 819150"/>
              <a:gd name="connsiteX2" fmla="*/ 571500 w 1454944"/>
              <a:gd name="connsiteY2" fmla="*/ 795338 h 819150"/>
              <a:gd name="connsiteX3" fmla="*/ 0 w 1454944"/>
              <a:gd name="connsiteY3" fmla="*/ 819150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944" h="819150">
                <a:moveTo>
                  <a:pt x="0" y="819150"/>
                </a:moveTo>
                <a:lnTo>
                  <a:pt x="1454944" y="0"/>
                </a:lnTo>
                <a:lnTo>
                  <a:pt x="571500" y="795338"/>
                </a:lnTo>
                <a:lnTo>
                  <a:pt x="0" y="81915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2AC0B0-4983-4EA7-A699-5BAFDB8E73CC}"/>
              </a:ext>
            </a:extLst>
          </p:cNvPr>
          <p:cNvSpPr/>
          <p:nvPr/>
        </p:nvSpPr>
        <p:spPr>
          <a:xfrm>
            <a:off x="863984" y="3424492"/>
            <a:ext cx="3474096" cy="268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0D64CD-D56A-4F45-A2ED-006EA23588CD}"/>
              </a:ext>
            </a:extLst>
          </p:cNvPr>
          <p:cNvSpPr txBox="1"/>
          <p:nvPr/>
        </p:nvSpPr>
        <p:spPr>
          <a:xfrm>
            <a:off x="6119338" y="2951197"/>
            <a:ext cx="5483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허용 오차 </a:t>
            </a:r>
            <a:r>
              <a:rPr lang="en-US" altLang="ko-KR" sz="1600">
                <a:solidFill>
                  <a:schemeClr val="bg1"/>
                </a:solidFill>
              </a:rPr>
              <a:t>:</a:t>
            </a:r>
            <a:r>
              <a:rPr lang="ko-KR" altLang="en-US" sz="1600">
                <a:solidFill>
                  <a:schemeClr val="bg1"/>
                </a:solidFill>
              </a:rPr>
              <a:t> 서버의 업데이트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두번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(500ms * 2)</a:t>
            </a:r>
            <a:r>
              <a:rPr lang="ko-KR" altLang="en-US" sz="1600">
                <a:solidFill>
                  <a:schemeClr val="bg1"/>
                </a:solidFill>
              </a:rPr>
              <a:t>으로 </a:t>
            </a:r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	           </a:t>
            </a:r>
            <a:r>
              <a:rPr lang="ko-KR" altLang="en-US" sz="1600">
                <a:solidFill>
                  <a:schemeClr val="bg1"/>
                </a:solidFill>
              </a:rPr>
              <a:t>오브젝트가 이동할 수 있는 최대 거리</a:t>
            </a:r>
            <a:r>
              <a:rPr lang="en-US" altLang="ko-KR" sz="16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437E32-E92A-436D-A13A-7592A7DAB2DD}"/>
              </a:ext>
            </a:extLst>
          </p:cNvPr>
          <p:cNvSpPr/>
          <p:nvPr/>
        </p:nvSpPr>
        <p:spPr>
          <a:xfrm>
            <a:off x="867143" y="4602280"/>
            <a:ext cx="1897318" cy="7218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F0B314-2B76-4696-B3BE-82720B9996F9}"/>
              </a:ext>
            </a:extLst>
          </p:cNvPr>
          <p:cNvSpPr txBox="1"/>
          <p:nvPr/>
        </p:nvSpPr>
        <p:spPr>
          <a:xfrm>
            <a:off x="6141395" y="4344446"/>
            <a:ext cx="5862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허용 오차를 벗어나면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서버의 오브젝트 좌표</a:t>
            </a:r>
            <a:r>
              <a:rPr lang="ko-KR" altLang="en-US" sz="1600">
                <a:solidFill>
                  <a:schemeClr val="bg1"/>
                </a:solidFill>
              </a:rPr>
              <a:t>로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강제 이동</a:t>
            </a:r>
            <a:endParaRPr lang="en-US" altLang="ko-KR" sz="16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FB15CF-8CDF-445B-9F15-8C0FA00A9D19}"/>
              </a:ext>
            </a:extLst>
          </p:cNvPr>
          <p:cNvSpPr/>
          <p:nvPr/>
        </p:nvSpPr>
        <p:spPr>
          <a:xfrm>
            <a:off x="863984" y="4238557"/>
            <a:ext cx="2974366" cy="268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CA4CFD-D9F1-4B1A-9534-8D638E8B9A7F}"/>
              </a:ext>
            </a:extLst>
          </p:cNvPr>
          <p:cNvSpPr txBox="1"/>
          <p:nvPr/>
        </p:nvSpPr>
        <p:spPr>
          <a:xfrm>
            <a:off x="6119338" y="3729744"/>
            <a:ext cx="5249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오브젝트의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좌표와 클라이언트 좌표의 거리</a:t>
            </a:r>
            <a:endParaRPr lang="en-US" altLang="ko-KR" sz="16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1447BAA-9667-4023-B9B8-B6A194B1E68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315283" y="6161984"/>
            <a:ext cx="4562233" cy="188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21DD11-3485-44E8-A47A-C22C9E3DDA0D}"/>
              </a:ext>
            </a:extLst>
          </p:cNvPr>
          <p:cNvSpPr txBox="1"/>
          <p:nvPr/>
        </p:nvSpPr>
        <p:spPr>
          <a:xfrm>
            <a:off x="10877516" y="60080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시간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A120887-0C59-4D7C-B1E0-A7C1BA204FAF}"/>
              </a:ext>
            </a:extLst>
          </p:cNvPr>
          <p:cNvCxnSpPr>
            <a:cxnSpLocks/>
          </p:cNvCxnSpPr>
          <p:nvPr/>
        </p:nvCxnSpPr>
        <p:spPr>
          <a:xfrm flipV="1">
            <a:off x="8544292" y="6202595"/>
            <a:ext cx="87770" cy="11122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A27570-808F-4FA3-9FF5-3D5E5E1D8E5E}"/>
              </a:ext>
            </a:extLst>
          </p:cNvPr>
          <p:cNvSpPr txBox="1"/>
          <p:nvPr/>
        </p:nvSpPr>
        <p:spPr>
          <a:xfrm>
            <a:off x="6286716" y="6260555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이동 패킷 송신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BDA0700-8165-42C8-969A-6AE8803BBBF3}"/>
              </a:ext>
            </a:extLst>
          </p:cNvPr>
          <p:cNvCxnSpPr>
            <a:cxnSpLocks/>
          </p:cNvCxnSpPr>
          <p:nvPr/>
        </p:nvCxnSpPr>
        <p:spPr>
          <a:xfrm flipH="1" flipV="1">
            <a:off x="9213844" y="6202595"/>
            <a:ext cx="91720" cy="13764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16FCA63-BA99-48CA-A2C9-6A89DF2ADA8F}"/>
              </a:ext>
            </a:extLst>
          </p:cNvPr>
          <p:cNvSpPr txBox="1"/>
          <p:nvPr/>
        </p:nvSpPr>
        <p:spPr>
          <a:xfrm>
            <a:off x="9171979" y="628589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이동 패킷 수신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38BF3A1-8238-472A-B7E7-169CFA7F2B69}"/>
              </a:ext>
            </a:extLst>
          </p:cNvPr>
          <p:cNvCxnSpPr>
            <a:cxnSpLocks/>
          </p:cNvCxnSpPr>
          <p:nvPr/>
        </p:nvCxnSpPr>
        <p:spPr>
          <a:xfrm flipV="1">
            <a:off x="6579599" y="5813419"/>
            <a:ext cx="2043158" cy="8958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0F2FE2D-C81C-4712-8FDB-747E3061F1A5}"/>
              </a:ext>
            </a:extLst>
          </p:cNvPr>
          <p:cNvCxnSpPr>
            <a:cxnSpLocks/>
          </p:cNvCxnSpPr>
          <p:nvPr/>
        </p:nvCxnSpPr>
        <p:spPr>
          <a:xfrm flipV="1">
            <a:off x="8616450" y="4934397"/>
            <a:ext cx="1522775" cy="85138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8D5FC4E-2E64-4462-9DD2-2C8ED9D61442}"/>
              </a:ext>
            </a:extLst>
          </p:cNvPr>
          <p:cNvCxnSpPr>
            <a:cxnSpLocks/>
          </p:cNvCxnSpPr>
          <p:nvPr/>
        </p:nvCxnSpPr>
        <p:spPr>
          <a:xfrm flipV="1">
            <a:off x="6579599" y="5785786"/>
            <a:ext cx="2634245" cy="117221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468A853-2B6B-4E04-9157-012DA91B0688}"/>
              </a:ext>
            </a:extLst>
          </p:cNvPr>
          <p:cNvCxnSpPr>
            <a:cxnSpLocks/>
          </p:cNvCxnSpPr>
          <p:nvPr/>
        </p:nvCxnSpPr>
        <p:spPr>
          <a:xfrm flipV="1">
            <a:off x="9213844" y="4934396"/>
            <a:ext cx="925381" cy="8396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FB58515-F153-433D-B79F-7EDC58E5C086}"/>
              </a:ext>
            </a:extLst>
          </p:cNvPr>
          <p:cNvSpPr txBox="1"/>
          <p:nvPr/>
        </p:nvSpPr>
        <p:spPr>
          <a:xfrm>
            <a:off x="7019864" y="5061361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이동 경로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5E9D86-F878-48FE-B8E1-BAA9CFEAB758}"/>
              </a:ext>
            </a:extLst>
          </p:cNvPr>
          <p:cNvSpPr txBox="1"/>
          <p:nvPr/>
        </p:nvSpPr>
        <p:spPr>
          <a:xfrm>
            <a:off x="7019864" y="4842343"/>
            <a:ext cx="167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이동 경로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4AA24BB-BD75-4908-9DD2-F18C0C325B4F}"/>
              </a:ext>
            </a:extLst>
          </p:cNvPr>
          <p:cNvCxnSpPr>
            <a:cxnSpLocks/>
          </p:cNvCxnSpPr>
          <p:nvPr/>
        </p:nvCxnSpPr>
        <p:spPr>
          <a:xfrm flipH="1" flipV="1">
            <a:off x="8616450" y="5824353"/>
            <a:ext cx="6307" cy="3466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D28C013-5C04-4E69-AFB5-AA84BDD0CDAB}"/>
              </a:ext>
            </a:extLst>
          </p:cNvPr>
          <p:cNvCxnSpPr>
            <a:cxnSpLocks/>
          </p:cNvCxnSpPr>
          <p:nvPr/>
        </p:nvCxnSpPr>
        <p:spPr>
          <a:xfrm flipV="1">
            <a:off x="9213844" y="5813419"/>
            <a:ext cx="1" cy="3575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32FBC32-0C71-460A-989C-D3E842C3F621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4338080" y="3243585"/>
            <a:ext cx="1781258" cy="31498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DDE856A-81E0-4473-9FEF-876679079128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3838350" y="3899021"/>
            <a:ext cx="2280988" cy="47361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FDF0DD4-CEDC-4535-8CFC-35A5956CA5A4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2764461" y="4513723"/>
            <a:ext cx="3376934" cy="44946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C625E81-E006-4AF9-B609-6DD9818ADB10}"/>
              </a:ext>
            </a:extLst>
          </p:cNvPr>
          <p:cNvSpPr txBox="1"/>
          <p:nvPr/>
        </p:nvSpPr>
        <p:spPr>
          <a:xfrm>
            <a:off x="9259704" y="5268892"/>
            <a:ext cx="167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6">
                    <a:lumMod val="60000"/>
                    <a:lumOff val="40000"/>
                  </a:schemeClr>
                </a:solidFill>
              </a:rPr>
              <a:t>허용 오차</a:t>
            </a: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7B8B65EB-EE60-4175-9D57-F7268E58164C}"/>
              </a:ext>
            </a:extLst>
          </p:cNvPr>
          <p:cNvSpPr txBox="1">
            <a:spLocks/>
          </p:cNvSpPr>
          <p:nvPr/>
        </p:nvSpPr>
        <p:spPr>
          <a:xfrm>
            <a:off x="619439" y="1326070"/>
            <a:ext cx="11248449" cy="1215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서버는 </a:t>
            </a:r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500ms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클라이언트의 위치 패킷 송신 주기와 몬스터 업데이트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),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클라이언트는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FFFF00"/>
                </a:highlight>
                <a:latin typeface="+mn-lt"/>
              </a:rPr>
              <a:t>매 프레임</a:t>
            </a:r>
            <a:r>
              <a:rPr lang="ko-KR" altLang="en-US" sz="1600" dirty="0">
                <a:solidFill>
                  <a:schemeClr val="bg1"/>
                </a:solidFill>
                <a:highlight>
                  <a:srgbClr val="FFFF00"/>
                </a:highlight>
                <a:latin typeface="+mn-lt"/>
              </a:rPr>
              <a:t>마다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위치를 업데이트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클라이언트의 오브젝트에는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좌표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와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 좌표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가 따로 존재 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서버에서 보내는 좌표는 서버 좌표에 저장되며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오차를 벗어난 경우에 이용</a:t>
            </a:r>
            <a:endParaRPr lang="en-US" altLang="ko-KR" sz="16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78BD803-A199-41F5-8FD0-678ADB336204}"/>
              </a:ext>
            </a:extLst>
          </p:cNvPr>
          <p:cNvSpPr/>
          <p:nvPr/>
        </p:nvSpPr>
        <p:spPr>
          <a:xfrm>
            <a:off x="863984" y="5833014"/>
            <a:ext cx="1358217" cy="3657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8ED9FD-23A6-48E7-B633-DEC371F8F326}"/>
              </a:ext>
            </a:extLst>
          </p:cNvPr>
          <p:cNvSpPr txBox="1"/>
          <p:nvPr/>
        </p:nvSpPr>
        <p:spPr>
          <a:xfrm>
            <a:off x="2436848" y="5731065"/>
            <a:ext cx="2712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오브젝트가 이동하면</a:t>
            </a:r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서버 좌표도 함께 수정</a:t>
            </a:r>
            <a:endParaRPr lang="en-US" altLang="ko-KR" sz="16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8C01154-8AAF-4718-822A-EEB3780CB623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2222201" y="6015901"/>
            <a:ext cx="214647" cy="755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1" name="그림 70">
            <a:extLst>
              <a:ext uri="{FF2B5EF4-FFF2-40B4-BE49-F238E27FC236}">
                <a16:creationId xmlns:a16="http://schemas.microsoft.com/office/drawing/2014/main" id="{ABA75B19-2E22-4BDC-AC4E-5CF389833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378" y="1868120"/>
            <a:ext cx="2817497" cy="85496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055770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후기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E1ABBC-3061-4712-BAAA-D918AD151085}"/>
              </a:ext>
            </a:extLst>
          </p:cNvPr>
          <p:cNvGrpSpPr/>
          <p:nvPr/>
        </p:nvGrpSpPr>
        <p:grpSpPr>
          <a:xfrm>
            <a:off x="269842" y="1194099"/>
            <a:ext cx="11606600" cy="5325210"/>
            <a:chOff x="7262319" y="3037870"/>
            <a:chExt cx="8785180" cy="3874015"/>
          </a:xfrm>
        </p:grpSpPr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4EB5D859-64CE-4BE0-B36E-A00C1106C394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저는 대학교 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학년 때 구현한 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MMORPG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게임 서버를 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알고리즘을 이용해 서버의 성능을 높여보고 싶어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이번 프로젝트를 기획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구현하게 되었고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처음으로 </a:t>
              </a:r>
              <a:r>
                <a:rPr lang="en-US" altLang="ko-KR" sz="1600" kern="10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tbb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보았습니다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tbb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::</a:t>
              </a:r>
              <a:r>
                <a:rPr lang="en-US" altLang="ko-KR" sz="1600" kern="10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concurrent_queue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</a:t>
              </a:r>
              <a:r>
                <a:rPr lang="en-US" altLang="ko-KR" sz="1600" kern="10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Login_Manager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간단하게 구현하면서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600" kern="10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tbb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이용하여 서버의 성능을 쉽게 높일 수 있다는 것을 확인했습니다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마찬가지로 </a:t>
              </a:r>
              <a:r>
                <a:rPr lang="en-US" altLang="ko-KR" sz="1600" kern="10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TimerManager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사용하는 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std::</a:t>
              </a:r>
              <a:r>
                <a:rPr lang="en-US" altLang="ko-KR" sz="1600" kern="10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priority_queue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(PQ)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도 </a:t>
              </a:r>
              <a:r>
                <a:rPr lang="en-US" altLang="ko-KR" sz="1600" kern="10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tbb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::</a:t>
              </a:r>
              <a:r>
                <a:rPr lang="en-US" altLang="ko-KR" sz="1600" kern="10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concurrent_priority_queue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(CPQ)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로 대체해 성능을 높이려고 하였습니다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CPQ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top()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제공하지 않아 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pop()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이용해 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EVENT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실행시간을 확인해야 하고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실행되지 못하는 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EVENT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다시 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push()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해야 하는 문제점이 있었습니다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 문제는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검사한 이벤트를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CPQ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넣지 않고 로컬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PQ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넣으면 된다는 아이디어를 사용해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CQP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추가 동기화 부하 없이 </a:t>
              </a:r>
              <a:r>
                <a:rPr lang="en-US" altLang="ko-KR" sz="1600" kern="10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TimerManager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::Pop()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구현할 수 있었습니다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t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bb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동일하게 제가 구현한 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에서도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기존의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std::</a:t>
              </a:r>
              <a:r>
                <a:rPr kumimoji="0" lang="en-US" altLang="ko-KR" sz="1600" b="0" i="0" u="none" strike="noStrike" kern="1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kumimoji="0" lang="en-US" altLang="ko-KR" sz="1600" b="0" i="0" u="none" strike="noStrike" kern="1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동일한 멤버 메소드를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로 제공하지 못한다는 단점이 있었는데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이번 프로젝트를 통해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자료구조를 이용하는 사용자가 필요에 알맞게 부가적으로 기능을 </a:t>
              </a:r>
              <a:r>
                <a:rPr lang="ko-KR" altLang="en-US" sz="1600" kern="10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구현해야한다는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점을 다시 한번 느낄 수 있었습니다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이번 프로젝트의 한계점인 메모리 누수를 해결하기 위해 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오브젝트를 관리해보았지만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심각한 성능 저하가 발생했습니다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문제는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LFWP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원본 객체를 얻는 메소드인 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lock()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 빈번히 호출되는 것이었고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레퍼런스를 이용해 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lock()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성능을 높여보았지만 큰 성능 향상을 얻지 못했습니다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en-US" altLang="ko-KR" sz="1600" kern="100" dirty="0">
                  <a:solidFill>
                    <a:srgbClr val="FFFF00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rgbClr val="FFFF00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통해 모든 참조에 </a:t>
              </a:r>
              <a:r>
                <a:rPr lang="en-US" altLang="ko-KR" sz="1600" kern="100" dirty="0">
                  <a:solidFill>
                    <a:srgbClr val="FFFF00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600" kern="100" dirty="0">
                  <a:solidFill>
                    <a:srgbClr val="FFFF00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사용하는 것은 성능의 부하가 크다는 것을 </a:t>
              </a:r>
              <a:r>
                <a:rPr lang="ko-KR" altLang="en-US" sz="1600" kern="100" dirty="0" err="1">
                  <a:solidFill>
                    <a:srgbClr val="FFFF00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알게되었고</a:t>
              </a:r>
              <a:r>
                <a:rPr lang="en-US" altLang="ko-KR" sz="1600" kern="100" dirty="0">
                  <a:solidFill>
                    <a:srgbClr val="FFFF00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rgbClr val="FFFF00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빈번히 사용되는 곳에서는 </a:t>
              </a:r>
              <a:r>
                <a:rPr lang="en-US" altLang="ko-KR" sz="1600" kern="100" dirty="0">
                  <a:solidFill>
                    <a:srgbClr val="FFFF00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600" kern="100" dirty="0">
                  <a:solidFill>
                    <a:srgbClr val="FFFF00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직접 이용하지 않고</a:t>
              </a:r>
              <a:r>
                <a:rPr lang="en-US" altLang="ko-KR" sz="1600" kern="100" dirty="0">
                  <a:solidFill>
                    <a:srgbClr val="FFFF00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rgbClr val="FFFF00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간접적으로 사용해서 문제를 해결했습니다</a:t>
              </a:r>
              <a:r>
                <a:rPr lang="en-US" altLang="ko-KR" sz="1600" kern="100" dirty="0">
                  <a:solidFill>
                    <a:srgbClr val="FFFF00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통해 </a:t>
              </a:r>
              <a:r>
                <a:rPr lang="ko-KR" altLang="en-US" sz="1600" kern="10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멀티스레드에서의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메모리 관리의 어려움을 느낄 수 있었고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LFSP/LFWP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효율적으로 사용하면 큰 성능 저하 없이 간편하게 메모리 관리를 할 수 있다는 것을 알게 되었습니다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940193-21E5-4A2E-9152-D650FCA08F38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7933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821D99-64D1-41B6-8591-FE7938A3DDA1}"/>
              </a:ext>
            </a:extLst>
          </p:cNvPr>
          <p:cNvSpPr txBox="1"/>
          <p:nvPr/>
        </p:nvSpPr>
        <p:spPr>
          <a:xfrm>
            <a:off x="6443860" y="1956952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[MO</a:t>
            </a:r>
            <a:r>
              <a:rPr lang="ko-KR" altLang="en-US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en-US" altLang="ko-KR" sz="3600">
                <a:solidFill>
                  <a:schemeClr val="bg1"/>
                </a:solidFill>
              </a:rPr>
              <a:t>Fruit Crush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89FA99-B3A5-4176-9185-EC01A4BCC0BE}"/>
              </a:ext>
            </a:extLst>
          </p:cNvPr>
          <p:cNvGrpSpPr/>
          <p:nvPr/>
        </p:nvGrpSpPr>
        <p:grpSpPr>
          <a:xfrm>
            <a:off x="7493749" y="3216536"/>
            <a:ext cx="4213126" cy="2194788"/>
            <a:chOff x="7367437" y="3636619"/>
            <a:chExt cx="4213126" cy="2194788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3BC843BD-A800-4731-BF4A-0579F702E194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408909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MO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슈팅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open GL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C++11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2019.10 ~ 2019. 12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3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FC90E9-2536-4D2E-8D64-35CA5E2A88D1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6DCF657-11B7-4EAB-BCB9-3305E0F1A8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7440" y="664367"/>
            <a:ext cx="5329884" cy="5529266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80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775172" y="2276064"/>
            <a:ext cx="6010938" cy="2787608"/>
            <a:chOff x="7414595" y="3000973"/>
            <a:chExt cx="4567309" cy="394781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000973"/>
              <a:ext cx="4490434" cy="39477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UDP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TCP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이용한 윈도우 소켓 프로그래밍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std::mutex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활용한 멀티스레드 프로그래밍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3000973"/>
              <a:ext cx="34739" cy="394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80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4461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45B5C5-BC6B-4C55-BE5C-854CC92897FA}"/>
              </a:ext>
            </a:extLst>
          </p:cNvPr>
          <p:cNvGrpSpPr/>
          <p:nvPr/>
        </p:nvGrpSpPr>
        <p:grpSpPr>
          <a:xfrm>
            <a:off x="6864425" y="2276064"/>
            <a:ext cx="4657015" cy="2464902"/>
            <a:chOff x="7367437" y="3392234"/>
            <a:chExt cx="4657015" cy="2842587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882F57E6-0489-4914-BFFB-919F27E52250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4532982" cy="28425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본인이 한일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클라이언트와 서버의 통신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클라이언트와 서버의 컨텐츠 구현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410A079-D80C-46D7-B22C-CEB257DEADD6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27350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</p:cNvCxnSpPr>
          <p:nvPr/>
        </p:nvCxnSpPr>
        <p:spPr>
          <a:xfrm flipH="1">
            <a:off x="4088336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5627636" y="1059754"/>
            <a:ext cx="6408243" cy="168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[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논문</a:t>
            </a:r>
            <a:r>
              <a:rPr lang="en-US" altLang="ko-KR" sz="2400">
                <a:solidFill>
                  <a:schemeClr val="bg1"/>
                </a:solidFill>
                <a:latin typeface="+mn-lt"/>
              </a:rPr>
              <a:t>] </a:t>
            </a: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멀티스레드 프로그래밍을 위한 </a:t>
            </a:r>
            <a:endParaRPr lang="en-US" altLang="ko-KR" sz="24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의 구현</a:t>
            </a:r>
            <a:endParaRPr lang="en-US" altLang="ko-KR" sz="24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EB7752-B9F9-4B64-A50D-DC8D0CEBF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55" y="212752"/>
            <a:ext cx="4706062" cy="6432495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5687502" y="3802469"/>
            <a:ext cx="6288509" cy="2194788"/>
            <a:chOff x="7367437" y="3636619"/>
            <a:chExt cx="6288509" cy="2194788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13157" y="4008982"/>
              <a:ext cx="6242789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학회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한국게임학회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(KCI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등재지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구현 및 작성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2019.12 ~ 2021.2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논문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800">
                  <a:solidFill>
                    <a:schemeClr val="bg1"/>
                  </a:solidFill>
                  <a:latin typeface="+mn-lt"/>
                </a:rPr>
                <a:t>https://www.kci.go.kr/kciportal/ci/sereArticleSearch/ciSereArtiView.kci?sereArticleSearchBean.artiId=ART002684259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코드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800">
                  <a:solidFill>
                    <a:schemeClr val="bg1"/>
                  </a:solidFill>
                  <a:latin typeface="+mn-lt"/>
                </a:rPr>
                <a:t>https://github.com/snrn2426/Lock-Free-Smart_Pointer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857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동기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DDDE04A-4A9D-43BE-953B-6EBEAA04094C}"/>
              </a:ext>
            </a:extLst>
          </p:cNvPr>
          <p:cNvGrpSpPr/>
          <p:nvPr/>
        </p:nvGrpSpPr>
        <p:grpSpPr>
          <a:xfrm>
            <a:off x="269842" y="2083982"/>
            <a:ext cx="11606600" cy="3545626"/>
            <a:chOff x="7262319" y="3037870"/>
            <a:chExt cx="8785180" cy="3874015"/>
          </a:xfrm>
        </p:grpSpPr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C8648868-1C7F-4867-94B0-2FBE62F10566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대학교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학년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때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멀티스레드에서 동작하는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자료구조를 구현해보는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ko-KR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 </a:t>
              </a:r>
              <a:r>
                <a:rPr lang="ko-KR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프로그래밍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강의를</a:t>
              </a:r>
              <a:r>
                <a:rPr lang="ko-KR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수강하면서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처음으로 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</a:t>
              </a:r>
              <a:r>
                <a:rPr lang="ko-KR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접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하게 되었습니다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강의에서의 자료구조는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ABA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문제를 해결하기위해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메모리를 해제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(delete)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 않았고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이로인해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누수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발생했습니다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이후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누수를 방지하는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나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같은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관리 시스템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알게되었지만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이러한 메모리 관리 시스템을 사용했을때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알고리즘에서 메모리를 신경써야하는 번거로움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오류 발생의 원인을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찾는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것에 어려움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느꼈습니다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결국 </a:t>
              </a:r>
              <a:r>
                <a:rPr lang="en-US" altLang="ko-KR" sz="1600" b="1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600" b="1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알고리즘을 이용해 메모리를 쉽게 관리하는 </a:t>
              </a:r>
              <a:r>
                <a:rPr lang="ko-KR" altLang="en-US" sz="1600" b="1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방법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필요하다 생각하게 되었고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싱글스레드에서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동작하는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개선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shared_ptr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구현하게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되었습니다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04A776D-4002-4BCC-AB0E-B1981232F5D2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94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560AF1-E6D6-42D3-A27D-17A9D0F30FFC}"/>
              </a:ext>
            </a:extLst>
          </p:cNvPr>
          <p:cNvSpPr/>
          <p:nvPr/>
        </p:nvSpPr>
        <p:spPr>
          <a:xfrm>
            <a:off x="1313391" y="1861985"/>
            <a:ext cx="3974823" cy="171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9266FD-89C8-421A-BAFD-A5BFDD6F6215}"/>
              </a:ext>
            </a:extLst>
          </p:cNvPr>
          <p:cNvSpPr/>
          <p:nvPr/>
        </p:nvSpPr>
        <p:spPr>
          <a:xfrm>
            <a:off x="6840517" y="1861985"/>
            <a:ext cx="3948256" cy="171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AECF4E-BB92-454B-A067-44CAE20D4CF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60694" y="1905155"/>
            <a:ext cx="3877783" cy="1675756"/>
          </a:xfrm>
          <a:prstGeom prst="rect">
            <a:avLst/>
          </a:prstGeom>
        </p:spPr>
      </p:pic>
      <p:pic>
        <p:nvPicPr>
          <p:cNvPr id="21" name="그림 64">
            <a:extLst>
              <a:ext uri="{FF2B5EF4-FFF2-40B4-BE49-F238E27FC236}">
                <a16:creationId xmlns:a16="http://schemas.microsoft.com/office/drawing/2014/main" id="{C5B2DF15-341C-49CE-8FAB-76AFA69629C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61783" y="1896169"/>
            <a:ext cx="3906607" cy="1670316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78" y="4182852"/>
            <a:ext cx="11369458" cy="2367701"/>
            <a:chOff x="7264853" y="3853038"/>
            <a:chExt cx="8638888" cy="2243687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853038"/>
              <a:ext cx="8604151" cy="224368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</a:t>
              </a:r>
              <a:r>
                <a:rPr lang="ko-KR" altLang="en-US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(SP)</a:t>
              </a:r>
              <a:r>
                <a:rPr lang="ko-KR" altLang="en-US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(WP)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개의 포인터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구현 되어있어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멀티스레드에서 수정될 때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데이터 레이스가 발생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하며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방지하기 위해 </a:t>
              </a:r>
              <a:r>
                <a:rPr lang="en-US" altLang="ko-KR" sz="16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::atomic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함께 사용해야 합니다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::atomic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함수는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Blocking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으로 구현되어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 저하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발생합니다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새로 구현한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Lock-Free</a:t>
              </a:r>
              <a:r>
                <a:rPr lang="ko-KR" altLang="en-US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shared_ptr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(LFSP)</a:t>
              </a:r>
              <a:r>
                <a:rPr lang="ko-KR" altLang="en-US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(LFWP)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에서는 이를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해결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하기위해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개의 포인터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6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만을 가지도록 했고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en-US" altLang="ko-KR" sz="16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control_block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(LFCB)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통해서만 원본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객체에 접근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있도록 했습니다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LFSP/LFWP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SP/WP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다르게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재사용해 메모리를 관리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600" kern="100" dirty="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3" y="3853038"/>
              <a:ext cx="34740" cy="2243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오른쪽 화살표 1"/>
          <p:cNvSpPr/>
          <p:nvPr/>
        </p:nvSpPr>
        <p:spPr>
          <a:xfrm>
            <a:off x="5561215" y="2547606"/>
            <a:ext cx="964276" cy="60682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350A74-3B67-4EF0-AA3D-306B8DF2C149}"/>
              </a:ext>
            </a:extLst>
          </p:cNvPr>
          <p:cNvSpPr txBox="1"/>
          <p:nvPr/>
        </p:nvSpPr>
        <p:spPr>
          <a:xfrm>
            <a:off x="1313391" y="3580907"/>
            <a:ext cx="3974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C++11 shared_ptr</a:t>
            </a:r>
            <a:r>
              <a:rPr lang="ko-KR" altLang="en-US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&amp;</a:t>
            </a:r>
            <a:r>
              <a:rPr lang="ko-KR" altLang="en-US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weak_ptr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92DB83-7B26-45A6-8DA8-D2A5ECB45494}"/>
              </a:ext>
            </a:extLst>
          </p:cNvPr>
          <p:cNvSpPr txBox="1"/>
          <p:nvPr/>
        </p:nvSpPr>
        <p:spPr>
          <a:xfrm>
            <a:off x="6790780" y="3566485"/>
            <a:ext cx="3974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Lock-Free shared_ptr</a:t>
            </a:r>
            <a:r>
              <a:rPr lang="ko-KR" altLang="en-US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&amp;</a:t>
            </a:r>
            <a:r>
              <a:rPr lang="ko-KR" altLang="en-US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weak_ptr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58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9153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4655408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Recycle Linked List (RLL)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78" y="4805704"/>
            <a:ext cx="11369458" cy="1595538"/>
            <a:chOff x="7264851" y="4064722"/>
            <a:chExt cx="8638890" cy="2032001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064725"/>
              <a:ext cx="8604151" cy="203199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 LFCB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 재사용을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Lock-Free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알고리즘으로 관리</a:t>
              </a:r>
              <a:r>
                <a:rPr lang="ko-KR" altLang="en-US" sz="1600" kern="1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하기 위해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Recycle Linked List(RLL)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자료구조를 추가로 구현했습니다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영감을 받은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노드를 재사용하는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연결리스트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사용이 끝난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(Register)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 새로운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필요할 때 등록해 둔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반환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6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Alloc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하며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ABA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문제로부터 안전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RLL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내부에서 스스로 동작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특징을 가집니다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1" y="4064722"/>
              <a:ext cx="34739" cy="2031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ABCA6C-B91E-4112-8416-2AEAF3F75715}"/>
              </a:ext>
            </a:extLst>
          </p:cNvPr>
          <p:cNvGrpSpPr/>
          <p:nvPr/>
        </p:nvGrpSpPr>
        <p:grpSpPr>
          <a:xfrm>
            <a:off x="3665882" y="1572405"/>
            <a:ext cx="4860235" cy="2703444"/>
            <a:chOff x="3290644" y="1075023"/>
            <a:chExt cx="4860235" cy="270344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580DD46-CBF3-490A-AD4D-3B0D54D42598}"/>
                </a:ext>
              </a:extLst>
            </p:cNvPr>
            <p:cNvSpPr/>
            <p:nvPr/>
          </p:nvSpPr>
          <p:spPr>
            <a:xfrm>
              <a:off x="3290644" y="1075023"/>
              <a:ext cx="4860235" cy="2703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452589A-4953-4AAE-91F4-B143DACB2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77452" y="1163320"/>
              <a:ext cx="4696243" cy="254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813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0" y="156818"/>
            <a:ext cx="2611455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핵심 알고리즘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11272" y="4769805"/>
            <a:ext cx="11485867" cy="1643042"/>
            <a:chOff x="7264854" y="4385816"/>
            <a:chExt cx="8727341" cy="1595855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324417" y="4385816"/>
              <a:ext cx="8667778" cy="15958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구현하는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핵심 알고리즘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입니다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‘LFCB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여러 </a:t>
              </a:r>
              <a:r>
                <a:rPr lang="ko-KR" altLang="en-US" sz="16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쓰레드에서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동시에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포인터를 복사하거나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삭제할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때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문제없이 동작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모든 상황에서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정확하게 동작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도록 구현되었습니다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en-US" altLang="ko-KR" sz="16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</a:t>
              </a:r>
              <a:r>
                <a:rPr lang="en-US" altLang="ko-KR" sz="16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_use_</a:t>
              </a:r>
              <a:r>
                <a:rPr lang="en-US" altLang="ko-KR" sz="1600" kern="10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count</a:t>
              </a:r>
              <a:r>
                <a:rPr lang="en-US" altLang="ko-KR" sz="16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증가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알고리즘으로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삭제된 객체의 카운터는 증가시키지 않도록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작성되었고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감소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알고리즘인 </a:t>
              </a:r>
              <a:r>
                <a:rPr lang="en-US" altLang="ko-KR" sz="16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release()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사용이 끝난 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하도록 작성되었습니다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600" kern="100" dirty="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76045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3">
            <a:extLst>
              <a:ext uri="{FF2B5EF4-FFF2-40B4-BE49-F238E27FC236}">
                <a16:creationId xmlns:a16="http://schemas.microsoft.com/office/drawing/2014/main" id="{602487BE-ACFE-4191-9620-F3341E7C1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50453"/>
              </p:ext>
            </p:extLst>
          </p:nvPr>
        </p:nvGraphicFramePr>
        <p:xfrm>
          <a:off x="4225699" y="2677401"/>
          <a:ext cx="4343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61">
                  <a:extLst>
                    <a:ext uri="{9D8B030D-6E8A-4147-A177-3AD203B41FA5}">
                      <a16:colId xmlns:a16="http://schemas.microsoft.com/office/drawing/2014/main" val="2528104317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13690466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285606131"/>
                    </a:ext>
                  </a:extLst>
                </a:gridCol>
                <a:gridCol w="471796">
                  <a:extLst>
                    <a:ext uri="{9D8B030D-6E8A-4147-A177-3AD203B41FA5}">
                      <a16:colId xmlns:a16="http://schemas.microsoft.com/office/drawing/2014/main" val="1216638605"/>
                    </a:ext>
                  </a:extLst>
                </a:gridCol>
                <a:gridCol w="489989">
                  <a:extLst>
                    <a:ext uri="{9D8B030D-6E8A-4147-A177-3AD203B41FA5}">
                      <a16:colId xmlns:a16="http://schemas.microsoft.com/office/drawing/2014/main" val="604682292"/>
                    </a:ext>
                  </a:extLst>
                </a:gridCol>
                <a:gridCol w="829738">
                  <a:extLst>
                    <a:ext uri="{9D8B030D-6E8A-4147-A177-3AD203B41FA5}">
                      <a16:colId xmlns:a16="http://schemas.microsoft.com/office/drawing/2014/main" val="305474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curr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B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ret_ctr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(1)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(2)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(3)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(4)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6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 / 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(5)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(6)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(7)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(8)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65178"/>
                  </a:ext>
                </a:extLst>
              </a:tr>
            </a:tbl>
          </a:graphicData>
        </a:graphic>
      </p:graphicFrame>
      <p:graphicFrame>
        <p:nvGraphicFramePr>
          <p:cNvPr id="45" name="표 8">
            <a:extLst>
              <a:ext uri="{FF2B5EF4-FFF2-40B4-BE49-F238E27FC236}">
                <a16:creationId xmlns:a16="http://schemas.microsoft.com/office/drawing/2014/main" id="{948F4679-7C2D-47C3-B50F-730EC824D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995348"/>
              </p:ext>
            </p:extLst>
          </p:nvPr>
        </p:nvGraphicFramePr>
        <p:xfrm>
          <a:off x="5596763" y="1783998"/>
          <a:ext cx="1541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982">
                  <a:extLst>
                    <a:ext uri="{9D8B030D-6E8A-4147-A177-3AD203B41FA5}">
                      <a16:colId xmlns:a16="http://schemas.microsoft.com/office/drawing/2014/main" val="358126174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5409169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31494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600672-0745-4D7E-9FE5-36093B92606F}"/>
              </a:ext>
            </a:extLst>
          </p:cNvPr>
          <p:cNvSpPr/>
          <p:nvPr/>
        </p:nvSpPr>
        <p:spPr>
          <a:xfrm>
            <a:off x="535953" y="1861141"/>
            <a:ext cx="3445659" cy="2498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FEB63A4-367E-482B-8150-AB71E20C27F5}"/>
              </a:ext>
            </a:extLst>
          </p:cNvPr>
          <p:cNvCxnSpPr>
            <a:cxnSpLocks/>
          </p:cNvCxnSpPr>
          <p:nvPr/>
        </p:nvCxnSpPr>
        <p:spPr>
          <a:xfrm flipV="1">
            <a:off x="1817710" y="1950091"/>
            <a:ext cx="3779053" cy="50874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13BCB3D-C816-4105-86D3-E164A88182F5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209640" y="2862895"/>
            <a:ext cx="2016059" cy="51907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BE31F3-2B5E-4385-814F-F9E8EBD075EA}"/>
              </a:ext>
            </a:extLst>
          </p:cNvPr>
          <p:cNvSpPr/>
          <p:nvPr/>
        </p:nvSpPr>
        <p:spPr>
          <a:xfrm>
            <a:off x="1032117" y="2920295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69EBEB-96FF-4F48-A55E-18472E1FFC3F}"/>
              </a:ext>
            </a:extLst>
          </p:cNvPr>
          <p:cNvSpPr/>
          <p:nvPr/>
        </p:nvSpPr>
        <p:spPr>
          <a:xfrm>
            <a:off x="1032117" y="3112569"/>
            <a:ext cx="315489" cy="158614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0CAC918-D4D9-424A-ACAE-CDF1FEEAF4D0}"/>
              </a:ext>
            </a:extLst>
          </p:cNvPr>
          <p:cNvSpPr/>
          <p:nvPr/>
        </p:nvSpPr>
        <p:spPr>
          <a:xfrm>
            <a:off x="1154482" y="3292448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DD436D-636A-46DB-A54E-F9E1B99B3D33}"/>
              </a:ext>
            </a:extLst>
          </p:cNvPr>
          <p:cNvSpPr/>
          <p:nvPr/>
        </p:nvSpPr>
        <p:spPr>
          <a:xfrm>
            <a:off x="1817710" y="3289366"/>
            <a:ext cx="315489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43541C5-2C83-4756-A770-DDB6A7270D82}"/>
              </a:ext>
            </a:extLst>
          </p:cNvPr>
          <p:cNvSpPr/>
          <p:nvPr/>
        </p:nvSpPr>
        <p:spPr>
          <a:xfrm>
            <a:off x="984998" y="2388267"/>
            <a:ext cx="417918" cy="174978"/>
          </a:xfrm>
          <a:prstGeom prst="rect">
            <a:avLst/>
          </a:prstGeom>
          <a:solidFill>
            <a:schemeClr val="accent6">
              <a:lumMod val="20000"/>
              <a:lumOff val="8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0AFF132-42DC-4EED-AFB8-7F96070F640A}"/>
              </a:ext>
            </a:extLst>
          </p:cNvPr>
          <p:cNvGrpSpPr/>
          <p:nvPr/>
        </p:nvGrpSpPr>
        <p:grpSpPr>
          <a:xfrm>
            <a:off x="617202" y="1950993"/>
            <a:ext cx="3445660" cy="2308324"/>
            <a:chOff x="1913860" y="542261"/>
            <a:chExt cx="4465439" cy="34166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1115BC0-FDD5-4CBC-982F-D0327024E5EB}"/>
                </a:ext>
              </a:extLst>
            </p:cNvPr>
            <p:cNvSpPr txBox="1"/>
            <p:nvPr/>
          </p:nvSpPr>
          <p:spPr>
            <a:xfrm>
              <a:off x="1913863" y="542261"/>
              <a:ext cx="4465436" cy="3416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method </a:t>
              </a:r>
              <a:r>
                <a:rPr lang="en-US" altLang="ko-KR" sz="1200" b="1" kern="0" spc="0">
                  <a:effectLst/>
                  <a:latin typeface="맑은 고딕" panose="020B0503020000020004" pitchFamily="50" charset="-127"/>
                </a:rPr>
                <a:t>add_shared_copy()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 control_block*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 while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pred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if pred is nullptr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 ret nullptr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ret_ctr 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add_use_count()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curr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if ret_ctr is curr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return ret_ctr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else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if ret_ctr is not nullptr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           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release()</a:t>
              </a:r>
              <a:endParaRPr lang="en-US" altLang="ko-KR" sz="1200" kern="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E3DB3DF-903F-48A1-991D-447E404BA1AD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3" y="552893"/>
              <a:ext cx="428647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854D6B2-F98B-4670-B486-6D3192A8C106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0" y="3958581"/>
              <a:ext cx="41888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35B506D-6539-4557-A8BC-CC214CEE978F}"/>
              </a:ext>
            </a:extLst>
          </p:cNvPr>
          <p:cNvSpPr/>
          <p:nvPr/>
        </p:nvSpPr>
        <p:spPr>
          <a:xfrm>
            <a:off x="1036645" y="3278608"/>
            <a:ext cx="1172995" cy="20671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335ADF-AA00-49E1-9B27-302F3791B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7517" y="1350678"/>
            <a:ext cx="2381714" cy="32651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88437" y="4312484"/>
            <a:ext cx="3417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모든 상황에 </a:t>
            </a:r>
            <a:r>
              <a:rPr lang="ko-KR" altLang="en-US" sz="1600" dirty="0">
                <a:solidFill>
                  <a:schemeClr val="bg1"/>
                </a:solidFill>
              </a:rPr>
              <a:t>대한 </a:t>
            </a:r>
            <a:r>
              <a:rPr lang="ko-KR" altLang="en-US" sz="1600">
                <a:solidFill>
                  <a:schemeClr val="bg1"/>
                </a:solidFill>
              </a:rPr>
              <a:t>동작 검증 테이블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A37F6-5C02-4E13-A052-0159F230FF7D}"/>
              </a:ext>
            </a:extLst>
          </p:cNvPr>
          <p:cNvSpPr txBox="1"/>
          <p:nvPr/>
        </p:nvSpPr>
        <p:spPr>
          <a:xfrm>
            <a:off x="2381005" y="3268566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LFCB </a:t>
            </a:r>
            <a:r>
              <a:rPr lang="ko-KR" altLang="en-US" sz="1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유효성 검사</a:t>
            </a:r>
          </a:p>
        </p:txBody>
      </p:sp>
    </p:spTree>
    <p:extLst>
      <p:ext uri="{BB962C8B-B14F-4D97-AF65-F5344CB8AC3E}">
        <p14:creationId xmlns:p14="http://schemas.microsoft.com/office/powerpoint/2010/main" val="193154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성능 실험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853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606076-2366-44F3-96DD-6F99128723B6}"/>
              </a:ext>
            </a:extLst>
          </p:cNvPr>
          <p:cNvGrpSpPr/>
          <p:nvPr/>
        </p:nvGrpSpPr>
        <p:grpSpPr>
          <a:xfrm>
            <a:off x="441150" y="1573424"/>
            <a:ext cx="2509479" cy="2983651"/>
            <a:chOff x="318618" y="1424763"/>
            <a:chExt cx="2509479" cy="298365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D73DCDC-2E98-4545-8B86-8AE5A947FCCB}"/>
                </a:ext>
              </a:extLst>
            </p:cNvPr>
            <p:cNvSpPr/>
            <p:nvPr/>
          </p:nvSpPr>
          <p:spPr>
            <a:xfrm>
              <a:off x="318618" y="1424763"/>
              <a:ext cx="2509479" cy="2983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6B87352-A471-4C46-938A-D1847790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646" y="1480618"/>
              <a:ext cx="2418381" cy="2885264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6873B85-790C-40FC-84E2-FFA278623DEA}"/>
              </a:ext>
            </a:extLst>
          </p:cNvPr>
          <p:cNvGrpSpPr/>
          <p:nvPr/>
        </p:nvGrpSpPr>
        <p:grpSpPr>
          <a:xfrm>
            <a:off x="438884" y="5208109"/>
            <a:ext cx="11369455" cy="1251141"/>
            <a:chOff x="7264854" y="4371825"/>
            <a:chExt cx="8638887" cy="1609847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4B4D8BFE-040F-4CC3-985B-E91FEE6E2A42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5"/>
              <a:ext cx="8604151" cy="1609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성능비교는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게으른 동기화 </a:t>
              </a:r>
              <a:r>
                <a:rPr lang="ko-KR" altLang="en-US" sz="16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연결리스트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(ZSL : </a:t>
              </a:r>
              <a:r>
                <a:rPr lang="en-US" altLang="ko-KR" sz="12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laZy</a:t>
              </a:r>
              <a:r>
                <a:rPr lang="en-US" altLang="ko-KR" sz="12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Synchronization linked List, “The Art of Multiprocessor Programming”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endPara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++11 </a:t>
              </a:r>
              <a:r>
                <a:rPr lang="en-US" altLang="ko-KR" sz="16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구현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en-US" altLang="ko-KR" sz="16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구현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이용했고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동작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6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랜덤한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값으로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리스트 추가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제거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검색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소모시간을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측정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시간당 </a:t>
              </a:r>
              <a:r>
                <a:rPr lang="ko-KR" altLang="en-US" sz="16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동작횟수를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비교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했습니다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76FBF78-9A64-4590-80CC-A8A843BD713D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E631C0A-7FB7-4AEE-8ED6-6BB1B24D682A}"/>
              </a:ext>
            </a:extLst>
          </p:cNvPr>
          <p:cNvSpPr txBox="1"/>
          <p:nvPr/>
        </p:nvSpPr>
        <p:spPr>
          <a:xfrm>
            <a:off x="4684763" y="1271464"/>
            <a:ext cx="111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kern="100">
                <a:solidFill>
                  <a:schemeClr val="accent2">
                    <a:lumMod val="60000"/>
                    <a:lumOff val="4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ATSPZSL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D3AC92-5435-4264-96A2-52D5864F457E}"/>
              </a:ext>
            </a:extLst>
          </p:cNvPr>
          <p:cNvSpPr txBox="1"/>
          <p:nvPr/>
        </p:nvSpPr>
        <p:spPr>
          <a:xfrm>
            <a:off x="9157912" y="1218700"/>
            <a:ext cx="111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kern="100">
                <a:solidFill>
                  <a:schemeClr val="accent2">
                    <a:lumMod val="60000"/>
                    <a:lumOff val="4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LFSPZSL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55C163C2-9A65-4789-AD3A-D46E4F5A6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698" y="2987128"/>
            <a:ext cx="4188336" cy="114739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27C6B223-2776-4B88-8F08-9BEE20595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528" y="2999534"/>
            <a:ext cx="4174258" cy="11544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8DDA46B0-A837-4A5E-9CF8-D8C32B15E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3920" y="3907691"/>
            <a:ext cx="3216924" cy="9784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C4F4B5B6-87CE-4370-870F-27260637D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2365" y="3907691"/>
            <a:ext cx="1675334" cy="97845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C77A32-13A2-4CF6-B7E0-8C2C7CE8668B}"/>
              </a:ext>
            </a:extLst>
          </p:cNvPr>
          <p:cNvCxnSpPr>
            <a:cxnSpLocks/>
          </p:cNvCxnSpPr>
          <p:nvPr/>
        </p:nvCxnSpPr>
        <p:spPr>
          <a:xfrm flipH="1">
            <a:off x="3897928" y="3133396"/>
            <a:ext cx="1458580" cy="116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0D3429B-C776-4246-AB01-B96F2B15DD46}"/>
              </a:ext>
            </a:extLst>
          </p:cNvPr>
          <p:cNvCxnSpPr>
            <a:cxnSpLocks/>
          </p:cNvCxnSpPr>
          <p:nvPr/>
        </p:nvCxnSpPr>
        <p:spPr>
          <a:xfrm flipH="1">
            <a:off x="4538196" y="3382020"/>
            <a:ext cx="1080208" cy="7880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82197C7-686A-4770-B7D4-4019D2ECAC14}"/>
              </a:ext>
            </a:extLst>
          </p:cNvPr>
          <p:cNvCxnSpPr>
            <a:cxnSpLocks/>
          </p:cNvCxnSpPr>
          <p:nvPr/>
        </p:nvCxnSpPr>
        <p:spPr>
          <a:xfrm flipH="1">
            <a:off x="9154997" y="3246615"/>
            <a:ext cx="761418" cy="9073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D8BD292-0935-428A-A248-45BDAC3328CD}"/>
              </a:ext>
            </a:extLst>
          </p:cNvPr>
          <p:cNvCxnSpPr>
            <a:cxnSpLocks/>
          </p:cNvCxnSpPr>
          <p:nvPr/>
        </p:nvCxnSpPr>
        <p:spPr>
          <a:xfrm flipH="1">
            <a:off x="8366238" y="3136422"/>
            <a:ext cx="1426424" cy="1558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>
            <a:extLst>
              <a:ext uri="{FF2B5EF4-FFF2-40B4-BE49-F238E27FC236}">
                <a16:creationId xmlns:a16="http://schemas.microsoft.com/office/drawing/2014/main" id="{295B366C-7747-4F9A-BB9E-DEC832F007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3497" y="1747635"/>
            <a:ext cx="3719382" cy="72400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D3ADF1BD-89F1-4276-B28C-93A235C26E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7327" y="1722395"/>
            <a:ext cx="3705186" cy="74529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6BEE254D-6D02-472E-A479-7C92E81CDC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2296" y="2356463"/>
            <a:ext cx="2537274" cy="37507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ACA2BCD7-900A-416F-83AD-FCFBC7A9E1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25028" y="2315138"/>
            <a:ext cx="2500498" cy="36772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4237402C-11E1-49E4-8CB6-1D503BE677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05020" y="2088568"/>
            <a:ext cx="2111766" cy="11403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453FD3B9-CE74-4785-8AAD-241DFA506F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56508" y="2057489"/>
            <a:ext cx="2132884" cy="126706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5F85B69-CF28-4823-976F-DBC80BD83E4C}"/>
              </a:ext>
            </a:extLst>
          </p:cNvPr>
          <p:cNvCxnSpPr>
            <a:cxnSpLocks/>
          </p:cNvCxnSpPr>
          <p:nvPr/>
        </p:nvCxnSpPr>
        <p:spPr>
          <a:xfrm>
            <a:off x="3430656" y="2315138"/>
            <a:ext cx="143396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5F84D21-C588-47EB-AB00-FE6EC86494BF}"/>
              </a:ext>
            </a:extLst>
          </p:cNvPr>
          <p:cNvCxnSpPr>
            <a:cxnSpLocks/>
          </p:cNvCxnSpPr>
          <p:nvPr/>
        </p:nvCxnSpPr>
        <p:spPr>
          <a:xfrm>
            <a:off x="7873430" y="2278015"/>
            <a:ext cx="143396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517CEB-E3AA-4A49-AB3F-C4386E7B8CF9}"/>
              </a:ext>
            </a:extLst>
          </p:cNvPr>
          <p:cNvCxnSpPr>
            <a:cxnSpLocks/>
          </p:cNvCxnSpPr>
          <p:nvPr/>
        </p:nvCxnSpPr>
        <p:spPr>
          <a:xfrm>
            <a:off x="3632752" y="2682858"/>
            <a:ext cx="143396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170136D-5E5E-4773-BED7-C35BFD19CD28}"/>
              </a:ext>
            </a:extLst>
          </p:cNvPr>
          <p:cNvCxnSpPr>
            <a:cxnSpLocks/>
          </p:cNvCxnSpPr>
          <p:nvPr/>
        </p:nvCxnSpPr>
        <p:spPr>
          <a:xfrm>
            <a:off x="8121909" y="2626564"/>
            <a:ext cx="143396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96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A01B94A8-3ACC-488B-8EE9-B8F21F60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23" y="2563850"/>
            <a:ext cx="6398857" cy="21884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실험 결과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34B356E-C1A1-47CA-8ACC-635F206C009C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853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8D20A89-F11C-4492-805E-A07F6D90D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484416"/>
              </p:ext>
            </p:extLst>
          </p:nvPr>
        </p:nvGraphicFramePr>
        <p:xfrm>
          <a:off x="539824" y="1356468"/>
          <a:ext cx="3016266" cy="1050292"/>
        </p:xfrm>
        <a:graphic>
          <a:graphicData uri="http://schemas.openxmlformats.org/drawingml/2006/table">
            <a:tbl>
              <a:tblPr/>
              <a:tblGrid>
                <a:gridCol w="1044325">
                  <a:extLst>
                    <a:ext uri="{9D8B030D-6E8A-4147-A177-3AD203B41FA5}">
                      <a16:colId xmlns:a16="http://schemas.microsoft.com/office/drawing/2014/main" val="727020863"/>
                    </a:ext>
                  </a:extLst>
                </a:gridCol>
                <a:gridCol w="1365898">
                  <a:extLst>
                    <a:ext uri="{9D8B030D-6E8A-4147-A177-3AD203B41FA5}">
                      <a16:colId xmlns:a16="http://schemas.microsoft.com/office/drawing/2014/main" val="2067377502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3523639104"/>
                    </a:ext>
                  </a:extLst>
                </a:gridCol>
              </a:tblGrid>
              <a:tr h="1974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스레드 수</a:t>
                      </a:r>
                      <a:endParaRPr lang="en-US" sz="1200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1, 2, 4, 8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50637"/>
                  </a:ext>
                </a:extLst>
              </a:tr>
              <a:tr h="19744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최대 길이</a:t>
                      </a: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(L)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Short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430273"/>
                  </a:ext>
                </a:extLst>
              </a:tr>
              <a:tr h="197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Balance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212935"/>
                  </a:ext>
                </a:extLst>
              </a:tr>
              <a:tr h="2313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Long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881025"/>
                  </a:ext>
                </a:extLst>
              </a:tr>
            </a:tbl>
          </a:graphicData>
        </a:graphic>
      </p:graphicFrame>
      <p:sp>
        <p:nvSpPr>
          <p:cNvPr id="16" name="제목 1">
            <a:extLst>
              <a:ext uri="{FF2B5EF4-FFF2-40B4-BE49-F238E27FC236}">
                <a16:creationId xmlns:a16="http://schemas.microsoft.com/office/drawing/2014/main" id="{33F4A325-DD4C-4627-95A4-4CC81E57234F}"/>
              </a:ext>
            </a:extLst>
          </p:cNvPr>
          <p:cNvSpPr txBox="1">
            <a:spLocks/>
          </p:cNvSpPr>
          <p:nvPr/>
        </p:nvSpPr>
        <p:spPr>
          <a:xfrm>
            <a:off x="3556090" y="2154823"/>
            <a:ext cx="2875354" cy="221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2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스레드 경쟁 </a:t>
            </a:r>
            <a:r>
              <a:rPr lang="en-US" altLang="ko-KR" sz="12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 Short &gt; Balance &gt; Long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F369D43-4752-4812-869C-6DD4CC9C4DF8}"/>
              </a:ext>
            </a:extLst>
          </p:cNvPr>
          <p:cNvGrpSpPr/>
          <p:nvPr/>
        </p:nvGrpSpPr>
        <p:grpSpPr>
          <a:xfrm>
            <a:off x="438884" y="5103628"/>
            <a:ext cx="11369455" cy="1272304"/>
            <a:chOff x="7264854" y="4371825"/>
            <a:chExt cx="8638887" cy="1609847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F5FC9AC7-DF00-4968-ABF4-F9A48B6F0FD4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5"/>
              <a:ext cx="8604151" cy="1609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실험에서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다르게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모든 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Domain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스레드에 비례해 성능이 향상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되었고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특히 상대적으로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경쟁이 심한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Short Domain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에서도 성능이 완만하게 향상</a:t>
              </a:r>
              <a:r>
                <a:rPr kumimoji="0" lang="ko-KR" altLang="en-US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되었습니다</a:t>
              </a:r>
              <a:r>
                <a:rPr kumimoji="0" lang="en-US" altLang="ko-KR" sz="16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kumimoji="0" lang="ko-KR" altLang="en-US" sz="16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그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결과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Short Domain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최대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3767%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Long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Domain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최대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7424%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성능을 보였습니다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600" kern="100" dirty="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D2939CB-B07A-4C17-8D38-A8CAEF9BFE04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5" name="_x218082272">
            <a:extLst>
              <a:ext uri="{FF2B5EF4-FFF2-40B4-BE49-F238E27FC236}">
                <a16:creationId xmlns:a16="http://schemas.microsoft.com/office/drawing/2014/main" id="{98C9F868-AEBF-4A90-A749-CB9D1F36D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99" y="1356468"/>
            <a:ext cx="3989873" cy="339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84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10560</TotalTime>
  <Words>2928</Words>
  <Application>Microsoft Office PowerPoint</Application>
  <PresentationFormat>와이드스크린</PresentationFormat>
  <Paragraphs>357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돋움체</vt:lpstr>
      <vt:lpstr>맑은 고딕</vt:lpstr>
      <vt:lpstr>Arial</vt:lpstr>
      <vt:lpstr>Office 테마</vt:lpstr>
      <vt:lpstr>PORTFOLIO</vt:lpstr>
      <vt:lpstr>PowerPoint 프레젠테이션</vt:lpstr>
      <vt:lpstr>PowerPoint 프레젠테이션</vt:lpstr>
      <vt:lpstr>동기</vt:lpstr>
      <vt:lpstr>구조</vt:lpstr>
      <vt:lpstr>Recycle Linked List (RLL)</vt:lpstr>
      <vt:lpstr>핵심 알고리즘</vt:lpstr>
      <vt:lpstr>성능 실험</vt:lpstr>
      <vt:lpstr>실험 결과</vt:lpstr>
      <vt:lpstr>후기</vt:lpstr>
      <vt:lpstr>PowerPoint 프레젠테이션</vt:lpstr>
      <vt:lpstr>개요</vt:lpstr>
      <vt:lpstr>게임 설명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후기</vt:lpstr>
      <vt:lpstr>PowerPoint 프레젠테이션</vt:lpstr>
      <vt:lpstr>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Jung Nai Hoon</cp:lastModifiedBy>
  <cp:revision>777</cp:revision>
  <dcterms:created xsi:type="dcterms:W3CDTF">2020-12-22T14:33:44Z</dcterms:created>
  <dcterms:modified xsi:type="dcterms:W3CDTF">2021-04-06T03:44:51Z</dcterms:modified>
</cp:coreProperties>
</file>