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2"/>
  </p:notesMasterIdLst>
  <p:sldIdLst>
    <p:sldId id="256" r:id="rId2"/>
    <p:sldId id="287" r:id="rId3"/>
    <p:sldId id="290" r:id="rId4"/>
    <p:sldId id="291" r:id="rId5"/>
    <p:sldId id="292" r:id="rId6"/>
    <p:sldId id="293" r:id="rId7"/>
    <p:sldId id="289" r:id="rId8"/>
    <p:sldId id="288" r:id="rId9"/>
    <p:sldId id="282" r:id="rId10"/>
    <p:sldId id="28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44" autoAdjust="0"/>
    <p:restoredTop sz="95552" autoAdjust="0"/>
  </p:normalViewPr>
  <p:slideViewPr>
    <p:cSldViewPr snapToGrid="0">
      <p:cViewPr varScale="1">
        <p:scale>
          <a:sx n="85" d="100"/>
          <a:sy n="85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gw\OneDrive%20-%20University%20of%20California%20-%20Irvine\FinEng\&#44053;&#51032;%20-%20&#52964;&#47532;&#50612;%20&#44284;&#51221;\w3-02%20Pairs%20trade%20practic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gw\OneDrive%20-%20University%20of%20California%20-%20Irvine\FinEng\&#44053;&#51032;%20-%20&#52964;&#47532;&#50612;%20&#44284;&#51221;\w3-02%20Pairs%20trade%20practic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ngw\OneDrive%20-%20University%20of%20California%20-%20Irvine\FinEng\&#44053;&#51032;%20-%20&#52964;&#47532;&#50612;%20&#44284;&#51221;\w3-02%20Pairs%20trade%20practic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Master!$B$1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Master!$B$2:$B$12</c:f>
              <c:numCache>
                <c:formatCode>_(* #,##0_);_(* \(#,##0\);_(* "-"_);_(@_)</c:formatCode>
                <c:ptCount val="11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Master!$C$1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Master!$C$2:$C$12</c:f>
              <c:numCache>
                <c:formatCode>_(* #,##0_);_(* \(#,##0\);_(* "-"_);_(@_)</c:formatCode>
                <c:ptCount val="11"/>
                <c:pt idx="0">
                  <c:v>1100</c:v>
                </c:pt>
                <c:pt idx="1">
                  <c:v>1200</c:v>
                </c:pt>
                <c:pt idx="2">
                  <c:v>1300</c:v>
                </c:pt>
                <c:pt idx="3">
                  <c:v>2000</c:v>
                </c:pt>
                <c:pt idx="4">
                  <c:v>2100</c:v>
                </c:pt>
                <c:pt idx="5">
                  <c:v>1600</c:v>
                </c:pt>
                <c:pt idx="6">
                  <c:v>1000</c:v>
                </c:pt>
                <c:pt idx="7">
                  <c:v>1100</c:v>
                </c:pt>
                <c:pt idx="8">
                  <c:v>1900</c:v>
                </c:pt>
                <c:pt idx="9">
                  <c:v>2000</c:v>
                </c:pt>
                <c:pt idx="10">
                  <c:v>2100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7945240"/>
        <c:axId val="337125584"/>
      </c:lineChart>
      <c:dateAx>
        <c:axId val="33794524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337125584"/>
        <c:crosses val="autoZero"/>
        <c:auto val="1"/>
        <c:lblOffset val="100"/>
        <c:baseTimeUnit val="days"/>
      </c:dateAx>
      <c:valAx>
        <c:axId val="33712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33794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+mj-ea"/>
          <a:ea typeface="+mj-ea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Master!$C$1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8.5679404228269793E-2"/>
                  <c:y val="0.4852527677436845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rgbClr val="FF0000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Master!$B$2:$B$12</c:f>
              <c:numCache>
                <c:formatCode>_(* #,##0_);_(* \(#,##0\);_(* "-"_);_(@_)</c:formatCode>
                <c:ptCount val="11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</c:numCache>
            </c:numRef>
          </c:xVal>
          <c:yVal>
            <c:numRef>
              <c:f>Master!$C$2:$C$12</c:f>
              <c:numCache>
                <c:formatCode>_(* #,##0_);_(* \(#,##0\);_(* "-"_);_(@_)</c:formatCode>
                <c:ptCount val="11"/>
                <c:pt idx="0">
                  <c:v>1100</c:v>
                </c:pt>
                <c:pt idx="1">
                  <c:v>1200</c:v>
                </c:pt>
                <c:pt idx="2">
                  <c:v>1300</c:v>
                </c:pt>
                <c:pt idx="3">
                  <c:v>2000</c:v>
                </c:pt>
                <c:pt idx="4">
                  <c:v>2100</c:v>
                </c:pt>
                <c:pt idx="5">
                  <c:v>1600</c:v>
                </c:pt>
                <c:pt idx="6">
                  <c:v>1000</c:v>
                </c:pt>
                <c:pt idx="7">
                  <c:v>1100</c:v>
                </c:pt>
                <c:pt idx="8">
                  <c:v>1900</c:v>
                </c:pt>
                <c:pt idx="9">
                  <c:v>2000</c:v>
                </c:pt>
                <c:pt idx="10">
                  <c:v>2100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142320"/>
        <c:axId val="412139576"/>
      </c:scatterChart>
      <c:valAx>
        <c:axId val="41214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412139576"/>
        <c:crosses val="autoZero"/>
        <c:crossBetween val="midCat"/>
      </c:valAx>
      <c:valAx>
        <c:axId val="41213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412142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ea"/>
          <a:ea typeface="+mj-ea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Master!$B$1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Master!$B$2:$B$12</c:f>
              <c:numCache>
                <c:formatCode>_(* #,##0_);_(* \(#,##0\);_(* "-"_);_(@_)</c:formatCode>
                <c:ptCount val="11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Master!$C$1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Master!$C$2:$C$12</c:f>
              <c:numCache>
                <c:formatCode>_(* #,##0_);_(* \(#,##0\);_(* "-"_);_(@_)</c:formatCode>
                <c:ptCount val="11"/>
                <c:pt idx="0">
                  <c:v>1100</c:v>
                </c:pt>
                <c:pt idx="1">
                  <c:v>1200</c:v>
                </c:pt>
                <c:pt idx="2">
                  <c:v>1300</c:v>
                </c:pt>
                <c:pt idx="3">
                  <c:v>2000</c:v>
                </c:pt>
                <c:pt idx="4">
                  <c:v>2100</c:v>
                </c:pt>
                <c:pt idx="5">
                  <c:v>1600</c:v>
                </c:pt>
                <c:pt idx="6">
                  <c:v>1000</c:v>
                </c:pt>
                <c:pt idx="7">
                  <c:v>1100</c:v>
                </c:pt>
                <c:pt idx="8">
                  <c:v>1900</c:v>
                </c:pt>
                <c:pt idx="9">
                  <c:v>2000</c:v>
                </c:pt>
                <c:pt idx="10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Master!$D$1</c:f>
              <c:strCache>
                <c:ptCount val="1"/>
                <c:pt idx="0">
                  <c:v>eY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Master!$D$2:$D$12</c:f>
              <c:numCache>
                <c:formatCode>_(* #,##0.00_);_(* \(#,##0.00\);_(* "-"??_);_(@_)</c:formatCode>
                <c:ptCount val="11"/>
                <c:pt idx="0">
                  <c:v>1213.5999999999999</c:v>
                </c:pt>
                <c:pt idx="1">
                  <c:v>1273.5999999999999</c:v>
                </c:pt>
                <c:pt idx="2">
                  <c:v>1333.6</c:v>
                </c:pt>
                <c:pt idx="3">
                  <c:v>1393.6</c:v>
                </c:pt>
                <c:pt idx="4">
                  <c:v>1453.6</c:v>
                </c:pt>
                <c:pt idx="5">
                  <c:v>1513.6</c:v>
                </c:pt>
                <c:pt idx="6">
                  <c:v>1573.6</c:v>
                </c:pt>
                <c:pt idx="7">
                  <c:v>1633.6</c:v>
                </c:pt>
                <c:pt idx="8">
                  <c:v>1693.6</c:v>
                </c:pt>
                <c:pt idx="9">
                  <c:v>1753.6</c:v>
                </c:pt>
                <c:pt idx="10">
                  <c:v>1813.6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Master!$E$1</c:f>
              <c:strCache>
                <c:ptCount val="1"/>
                <c:pt idx="0">
                  <c:v>eY_top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Master!$E$2:$E$12</c:f>
              <c:numCache>
                <c:formatCode>_(* #,##0.00_);_(* \(#,##0.00\);_(* "-"??_);_(@_)</c:formatCode>
                <c:ptCount val="11"/>
                <c:pt idx="0">
                  <c:v>1334.96</c:v>
                </c:pt>
                <c:pt idx="1">
                  <c:v>1400.96</c:v>
                </c:pt>
                <c:pt idx="2">
                  <c:v>1466.96</c:v>
                </c:pt>
                <c:pt idx="3">
                  <c:v>1532.96</c:v>
                </c:pt>
                <c:pt idx="4">
                  <c:v>1598.96</c:v>
                </c:pt>
                <c:pt idx="5">
                  <c:v>1664.96</c:v>
                </c:pt>
                <c:pt idx="6">
                  <c:v>1730.96</c:v>
                </c:pt>
                <c:pt idx="7">
                  <c:v>1796.96</c:v>
                </c:pt>
                <c:pt idx="8">
                  <c:v>1862.96</c:v>
                </c:pt>
                <c:pt idx="9">
                  <c:v>1928.96</c:v>
                </c:pt>
                <c:pt idx="10">
                  <c:v>1994.96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Master!$F$1</c:f>
              <c:strCache>
                <c:ptCount val="1"/>
                <c:pt idx="0">
                  <c:v>eY_floor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Master!$A$2:$A$12</c:f>
              <c:numCache>
                <c:formatCode>m/d/yyyy</c:formatCode>
                <c:ptCount val="1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Master!$F$2:$F$12</c:f>
              <c:numCache>
                <c:formatCode>_(* #,##0.00_);_(* \(#,##0.00\);_(* "-"??_);_(@_)</c:formatCode>
                <c:ptCount val="11"/>
                <c:pt idx="0">
                  <c:v>1092.24</c:v>
                </c:pt>
                <c:pt idx="1">
                  <c:v>1146.24</c:v>
                </c:pt>
                <c:pt idx="2">
                  <c:v>1200.24</c:v>
                </c:pt>
                <c:pt idx="3">
                  <c:v>1254.24</c:v>
                </c:pt>
                <c:pt idx="4">
                  <c:v>1308.24</c:v>
                </c:pt>
                <c:pt idx="5">
                  <c:v>1362.24</c:v>
                </c:pt>
                <c:pt idx="6">
                  <c:v>1416.24</c:v>
                </c:pt>
                <c:pt idx="7">
                  <c:v>1470.24</c:v>
                </c:pt>
                <c:pt idx="8">
                  <c:v>1524.24</c:v>
                </c:pt>
                <c:pt idx="9">
                  <c:v>1578.24</c:v>
                </c:pt>
                <c:pt idx="10">
                  <c:v>1632.24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139968"/>
        <c:axId val="412144280"/>
      </c:lineChart>
      <c:dateAx>
        <c:axId val="41213996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412144280"/>
        <c:crosses val="autoZero"/>
        <c:auto val="1"/>
        <c:lblOffset val="100"/>
        <c:baseTimeUnit val="days"/>
      </c:dateAx>
      <c:valAx>
        <c:axId val="41214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41213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ea"/>
          <a:ea typeface="+mj-e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0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anumSquare"/>
      </a:defRPr>
    </a:lvl1pPr>
    <a:lvl2pPr indent="228600" latinLnBrk="0">
      <a:defRPr sz="1200">
        <a:latin typeface="+mj-lt"/>
        <a:ea typeface="+mj-ea"/>
        <a:cs typeface="+mj-cs"/>
        <a:sym typeface="NanumSquare"/>
      </a:defRPr>
    </a:lvl2pPr>
    <a:lvl3pPr indent="457200" latinLnBrk="0">
      <a:defRPr sz="1200">
        <a:latin typeface="+mj-lt"/>
        <a:ea typeface="+mj-ea"/>
        <a:cs typeface="+mj-cs"/>
        <a:sym typeface="NanumSquare"/>
      </a:defRPr>
    </a:lvl3pPr>
    <a:lvl4pPr indent="685800" latinLnBrk="0">
      <a:defRPr sz="1200">
        <a:latin typeface="+mj-lt"/>
        <a:ea typeface="+mj-ea"/>
        <a:cs typeface="+mj-cs"/>
        <a:sym typeface="NanumSquare"/>
      </a:defRPr>
    </a:lvl4pPr>
    <a:lvl5pPr indent="914400" latinLnBrk="0">
      <a:defRPr sz="1200">
        <a:latin typeface="+mj-lt"/>
        <a:ea typeface="+mj-ea"/>
        <a:cs typeface="+mj-cs"/>
        <a:sym typeface="NanumSquare"/>
      </a:defRPr>
    </a:lvl5pPr>
    <a:lvl6pPr indent="1143000" latinLnBrk="0">
      <a:defRPr sz="1200">
        <a:latin typeface="+mj-lt"/>
        <a:ea typeface="+mj-ea"/>
        <a:cs typeface="+mj-cs"/>
        <a:sym typeface="NanumSquare"/>
      </a:defRPr>
    </a:lvl6pPr>
    <a:lvl7pPr indent="1371600" latinLnBrk="0">
      <a:defRPr sz="1200">
        <a:latin typeface="+mj-lt"/>
        <a:ea typeface="+mj-ea"/>
        <a:cs typeface="+mj-cs"/>
        <a:sym typeface="NanumSquare"/>
      </a:defRPr>
    </a:lvl7pPr>
    <a:lvl8pPr indent="1600200" latinLnBrk="0">
      <a:defRPr sz="1200">
        <a:latin typeface="+mj-lt"/>
        <a:ea typeface="+mj-ea"/>
        <a:cs typeface="+mj-cs"/>
        <a:sym typeface="NanumSquare"/>
      </a:defRPr>
    </a:lvl8pPr>
    <a:lvl9pPr indent="1828800" latinLnBrk="0">
      <a:defRPr sz="1200">
        <a:latin typeface="+mj-lt"/>
        <a:ea typeface="+mj-ea"/>
        <a:cs typeface="+mj-cs"/>
        <a:sym typeface="NanumSquar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1124"/>
            <a:ext cx="6858000" cy="13366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589464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580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4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085" y="958788"/>
            <a:ext cx="423076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58788"/>
            <a:ext cx="426627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3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11541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75437"/>
            <a:ext cx="9144000" cy="182563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i="1" spc="300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finterstellar</a:t>
            </a:r>
            <a:endParaRPr lang="ko-KR" altLang="en-US" sz="1000" i="1" spc="3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85" y="224690"/>
            <a:ext cx="8611340" cy="65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85" y="984426"/>
            <a:ext cx="8611340" cy="546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8935" y="6675437"/>
            <a:ext cx="4261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3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금융공학 </a:t>
            </a:r>
            <a:r>
              <a:rPr lang="ko-KR" altLang="en-US" dirty="0" err="1" smtClean="0"/>
              <a:t>레시피</a:t>
            </a:r>
            <a:endParaRPr dirty="0"/>
          </a:p>
        </p:txBody>
      </p:sp>
      <p:sp>
        <p:nvSpPr>
          <p:cNvPr id="4" name="텍스트 개체 틀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finterstellar</a:t>
            </a:r>
            <a:endParaRPr lang="ko-KR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페어</a:t>
            </a:r>
            <a:r>
              <a:rPr lang="ko-KR" altLang="en-US" dirty="0" smtClean="0"/>
              <a:t> 트레이딩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트레이드북</a:t>
            </a:r>
            <a:r>
              <a:rPr lang="ko-KR" altLang="en-US" dirty="0" smtClean="0"/>
              <a:t> 생성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create_trade_book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매매전략을 이용한 일별 매매내역 산출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백테스팅</a:t>
            </a:r>
            <a:r>
              <a:rPr lang="en-US" altLang="ko-KR" dirty="0"/>
              <a:t>) 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tradings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매매내역에 따른 일별 포지션 산출 </a:t>
            </a:r>
            <a:r>
              <a:rPr lang="en-US" altLang="ko-KR" dirty="0"/>
              <a:t>: 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position()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수익률 계산 </a:t>
            </a:r>
            <a:r>
              <a:rPr lang="en-US" altLang="ko-KR" dirty="0"/>
              <a:t>: 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returns()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벤치마크 수익률 계산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benchmark_return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초과수익률 계산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excess_return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페어</a:t>
            </a:r>
            <a:r>
              <a:rPr lang="ko-KR" altLang="en-US" dirty="0" smtClean="0"/>
              <a:t> 트레이딩 전략 그래프 그리기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pairs_trend_index_view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포지션 그래프 그리기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position_view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최종거래일 매매전략 산출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trading_strategy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최종거래일 포지션 산출 </a:t>
            </a:r>
            <a:r>
              <a:rPr lang="en-US" altLang="ko-KR" dirty="0"/>
              <a:t>: </a:t>
            </a:r>
            <a:r>
              <a:rPr lang="en-US" altLang="ko-KR" sz="19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position_strategy</a:t>
            </a:r>
            <a:r>
              <a:rPr lang="en-US" altLang="ko-KR" sz="19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2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600" dirty="0" smtClean="0"/>
              <a:t>Multi asset relative 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Pairs trading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pairs trade?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36092"/>
              </p:ext>
            </p:extLst>
          </p:nvPr>
        </p:nvGraphicFramePr>
        <p:xfrm>
          <a:off x="228600" y="1043733"/>
          <a:ext cx="3257551" cy="51332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81125"/>
                <a:gridCol w="938213"/>
                <a:gridCol w="938213"/>
              </a:tblGrid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1,200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2019-01-03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1,300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1,300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1,400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1,500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1,700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1,800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1,900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1,900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7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874097"/>
              </p:ext>
            </p:extLst>
          </p:nvPr>
        </p:nvGraphicFramePr>
        <p:xfrm>
          <a:off x="3628442" y="1043733"/>
          <a:ext cx="5267908" cy="513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7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797134"/>
              </p:ext>
            </p:extLst>
          </p:nvPr>
        </p:nvGraphicFramePr>
        <p:xfrm>
          <a:off x="1600199" y="1035051"/>
          <a:ext cx="5924551" cy="514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08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59014"/>
              </p:ext>
            </p:extLst>
          </p:nvPr>
        </p:nvGraphicFramePr>
        <p:xfrm>
          <a:off x="228600" y="1035046"/>
          <a:ext cx="8667749" cy="51419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33054"/>
                <a:gridCol w="1331567"/>
                <a:gridCol w="1331567"/>
                <a:gridCol w="1457187"/>
                <a:gridCol w="1457187"/>
                <a:gridCol w="1457187"/>
              </a:tblGrid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expected 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e Y 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 Y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1,213.60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1,334.96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1,092.24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1,100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1,273.60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1,400.96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1,146.24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1,300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1,333.60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1,466.96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1,200.24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2019-01-04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1,300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1,393.60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1,532.96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1,254.24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1,400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2,100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1,453.60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1,598.96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1,308.24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2019-01-06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1,500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1,600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1,513.60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1,664.96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1,362.24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2019-01-07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1,573.60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1,730.96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1,416.24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1,700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1,100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1,633.60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1,796.96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1,470.24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1,800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1,900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1,693.60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1,862.96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1,524.24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2019-01-10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1,900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1,753.60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1,928.96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1,578.24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2019-01-11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</a:t>
                      </a:r>
                      <a:r>
                        <a:rPr lang="en-US" altLang="ko-KR" sz="1400" u="none" strike="noStrike">
                          <a:effectLst/>
                        </a:rPr>
                        <a:t>2,100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1,813.60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</a:t>
                      </a:r>
                      <a:r>
                        <a:rPr lang="en-US" altLang="ko-KR" sz="1400" u="none" strike="noStrike">
                          <a:effectLst/>
                        </a:rPr>
                        <a:t>1,994.96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1,632.24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사각형 설명선 5"/>
              <p:cNvSpPr/>
              <p:nvPr/>
            </p:nvSpPr>
            <p:spPr>
              <a:xfrm>
                <a:off x="5276851" y="180976"/>
                <a:ext cx="2057400" cy="685800"/>
              </a:xfrm>
              <a:prstGeom prst="wedgeRoundRectCallout">
                <a:avLst>
                  <a:gd name="adj1" fmla="val -34508"/>
                  <a:gd name="adj2" fmla="val 85240"/>
                  <a:gd name="adj3" fmla="val 16667"/>
                </a:avLst>
              </a:prstGeom>
              <a:solidFill>
                <a:schemeClr val="bg1"/>
              </a:solidFill>
              <a:ln w="25400" cap="flat">
                <a:solidFill>
                  <a:srgbClr val="0070C0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rgbClr val="FF0000"/>
                    </a:solidFill>
                    <a:latin typeface="+mj-ea"/>
                    <a:ea typeface="+mj-ea"/>
                    <a:cs typeface="+mn-cs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𝟔𝟏𝟑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" name="모서리가 둥근 사각형 설명선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51" y="180976"/>
                <a:ext cx="2057400" cy="685800"/>
              </a:xfrm>
              <a:prstGeom prst="wedgeRoundRectCallout">
                <a:avLst>
                  <a:gd name="adj1" fmla="val -34508"/>
                  <a:gd name="adj2" fmla="val 85240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5400" cap="flat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9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Y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371091"/>
              </p:ext>
            </p:extLst>
          </p:nvPr>
        </p:nvGraphicFramePr>
        <p:xfrm>
          <a:off x="228600" y="1035049"/>
          <a:ext cx="8667750" cy="514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08150" y="1162050"/>
            <a:ext cx="16007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Y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고평가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 구간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= X </a:t>
            </a:r>
            <a:r>
              <a:rPr lang="ko-KR" altLang="en-US" dirty="0" err="1" smtClean="0"/>
              <a:t>저평가</a:t>
            </a:r>
            <a:r>
              <a:rPr lang="ko-KR" altLang="en-US" dirty="0" smtClean="0"/>
              <a:t> 구간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0325" y="3810000"/>
            <a:ext cx="16007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Y </a:t>
            </a:r>
            <a:r>
              <a:rPr lang="ko-KR" altLang="en-US" dirty="0" err="1" smtClean="0"/>
              <a:t>저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평가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 구간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= X </a:t>
            </a:r>
            <a:r>
              <a:rPr lang="ko-KR" altLang="en-US" dirty="0" err="1"/>
              <a:t>고</a:t>
            </a:r>
            <a:r>
              <a:rPr lang="ko-KR" altLang="en-US" dirty="0" err="1" smtClean="0"/>
              <a:t>평가</a:t>
            </a:r>
            <a:r>
              <a:rPr lang="ko-KR" altLang="en-US" dirty="0" smtClean="0"/>
              <a:t> 구간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24707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 trading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W3-2 </a:t>
            </a:r>
            <a:r>
              <a:rPr lang="en-US" altLang="ko-KR" dirty="0" smtClean="0"/>
              <a:t>pairs </a:t>
            </a:r>
            <a:r>
              <a:rPr lang="en-US" altLang="ko-KR" dirty="0" err="1" smtClean="0"/>
              <a:t>trade</a:t>
            </a:r>
            <a:r>
              <a:rPr lang="en-US" altLang="ko-KR" dirty="0" err="1" smtClean="0"/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10240"/>
            <a:ext cx="2564027" cy="2205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62640"/>
            <a:ext cx="2564027" cy="2205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5040"/>
            <a:ext cx="2564027" cy="220547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299255" y="1993557"/>
            <a:ext cx="271848" cy="2388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3503" y="1010240"/>
            <a:ext cx="1977081" cy="2510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prices_df</a:t>
            </a:r>
            <a:endParaRPr lang="en-US" altLang="ko-KR" sz="1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전체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시세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↓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비교대상 종목 선정</a:t>
            </a:r>
            <a:endParaRPr lang="en-US" altLang="ko-KR" sz="1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↓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Sampling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852984" y="1993557"/>
            <a:ext cx="271848" cy="2388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7232" y="1010240"/>
            <a:ext cx="1977081" cy="2510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회귀분석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↓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추세선 산출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↓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정상 구간에서 벗어나는 시점 포착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77232" y="4037645"/>
            <a:ext cx="1977081" cy="2510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</a:p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트레이딩 북 생성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대상종목의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7063" indent="-1778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시세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7063" indent="-1778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매매방법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7063" indent="-1778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포지션</a:t>
            </a: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7129848" y="3659632"/>
            <a:ext cx="271848" cy="2388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23503" y="4037645"/>
            <a:ext cx="1977081" cy="2510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매매방법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포지션을 계산해서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</a:t>
            </a: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5852984" y="5173334"/>
            <a:ext cx="271848" cy="2388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9774" y="4037618"/>
            <a:ext cx="1977081" cy="2510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수익률 계산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41338" indent="-1857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일간수익률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41338" indent="-1857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누적수익률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41338" indent="-1857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벤치마크수익률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41338" indent="-1857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초과수익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률</a:t>
            </a:r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3299255" y="5173307"/>
            <a:ext cx="271848" cy="2388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페어</a:t>
            </a:r>
            <a:r>
              <a:rPr lang="ko-KR" altLang="en-US" dirty="0" smtClean="0"/>
              <a:t> 트레이딩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 smtClean="0"/>
              <a:t>라이브러리 호출 </a:t>
            </a:r>
            <a:r>
              <a:rPr lang="en-US" altLang="ko-KR" dirty="0" smtClean="0"/>
              <a:t>: 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import finterstellar as fs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데이터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종목선정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파일명 지정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 smtClean="0"/>
              <a:t>시세 데이터 로딩 </a:t>
            </a:r>
            <a:r>
              <a:rPr lang="en-US" altLang="ko-KR" dirty="0" smtClean="0"/>
              <a:t>: </a:t>
            </a:r>
            <a:r>
              <a:rPr lang="en-US" altLang="ko-KR" sz="18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create_portfolio_df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 smtClean="0"/>
              <a:t>기준일자 정합성 체크 </a:t>
            </a:r>
            <a:r>
              <a:rPr lang="en-US" altLang="ko-KR" dirty="0" smtClean="0"/>
              <a:t>: </a:t>
            </a:r>
            <a:r>
              <a:rPr lang="en-US" altLang="ko-KR" sz="18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check_base_date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en-US" altLang="ko-KR" dirty="0" smtClean="0"/>
              <a:t>R2</a:t>
            </a:r>
            <a:r>
              <a:rPr lang="ko-KR" altLang="en-US" dirty="0" smtClean="0"/>
              <a:t>값 비교 </a:t>
            </a:r>
            <a:r>
              <a:rPr lang="en-US" altLang="ko-KR" dirty="0" smtClean="0"/>
              <a:t>: 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compare_r2()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 smtClean="0"/>
              <a:t>데이터 구간 샘플링 </a:t>
            </a:r>
            <a:r>
              <a:rPr lang="en-US" altLang="ko-KR" dirty="0" smtClean="0"/>
              <a:t>: 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sampling()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/>
              <a:t>회귀분석 수행 </a:t>
            </a:r>
            <a:r>
              <a:rPr lang="ko-KR" altLang="en-US" dirty="0">
                <a:sym typeface="Wingdings 3" panose="05040102010807070707" pitchFamily="18" charset="2"/>
              </a:rPr>
              <a:t> 추세선 구하기 </a:t>
            </a:r>
            <a:r>
              <a:rPr lang="en-US" altLang="ko-KR" dirty="0">
                <a:sym typeface="Wingdings 3" panose="05040102010807070707" pitchFamily="18" charset="2"/>
              </a:rPr>
              <a:t>: 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regression()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ko-KR" altLang="en-US" dirty="0" err="1" smtClean="0"/>
              <a:t>추세선을</a:t>
            </a:r>
            <a:r>
              <a:rPr lang="ko-KR" altLang="en-US" dirty="0" smtClean="0"/>
              <a:t> 이용해 예상주가 구하기 </a:t>
            </a:r>
            <a:r>
              <a:rPr lang="en-US" altLang="ko-KR" dirty="0"/>
              <a:t>: </a:t>
            </a:r>
            <a:r>
              <a:rPr lang="en-US" altLang="ko-KR" sz="18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expected_y</a:t>
            </a:r>
            <a:r>
              <a:rPr lang="en-US" altLang="ko-KR" sz="1800" i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세팅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예상주가와 오차범위</a:t>
            </a:r>
            <a:r>
              <a:rPr lang="en-US" altLang="ko-KR" dirty="0" smtClean="0">
                <a:solidFill>
                  <a:srgbClr val="00B050"/>
                </a:solidFill>
              </a:rPr>
              <a:t>(top, floor) </a:t>
            </a:r>
            <a:r>
              <a:rPr lang="ko-KR" altLang="en-US" dirty="0" smtClean="0">
                <a:solidFill>
                  <a:srgbClr val="00B050"/>
                </a:solidFill>
              </a:rPr>
              <a:t>세팅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theme 02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나눔스퀘어라운드 Bold"/>
        <a:ea typeface="나눔스퀘어라운드 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s theme 02" id="{9C369547-704C-4265-B623-1D245565042A}" vid="{A3EB6D54-C105-475F-A5C6-0A4A768D25A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NanumSquare"/>
        <a:ea typeface="NanumSquare"/>
        <a:cs typeface="NanumSqua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420</Words>
  <Application>Microsoft Office PowerPoint</Application>
  <PresentationFormat>화면 슬라이드 쇼(4:3)</PresentationFormat>
  <Paragraphs>171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NanumSquare</vt:lpstr>
      <vt:lpstr>나눔스퀘어라운드 Bold</vt:lpstr>
      <vt:lpstr>Arial</vt:lpstr>
      <vt:lpstr>Cambria Math</vt:lpstr>
      <vt:lpstr>Consolas</vt:lpstr>
      <vt:lpstr>times</vt:lpstr>
      <vt:lpstr>Wingdings 3</vt:lpstr>
      <vt:lpstr>fs theme 02</vt:lpstr>
      <vt:lpstr>금융공학 레시피</vt:lpstr>
      <vt:lpstr>Multi asset relative valuation Pairs trading</vt:lpstr>
      <vt:lpstr>What is pairs trade?</vt:lpstr>
      <vt:lpstr>Regression</vt:lpstr>
      <vt:lpstr>expected Y</vt:lpstr>
      <vt:lpstr>expected Y</vt:lpstr>
      <vt:lpstr>Python Models</vt:lpstr>
      <vt:lpstr>프로그램 구조</vt:lpstr>
      <vt:lpstr>페어 트레이딩 #1</vt:lpstr>
      <vt:lpstr>페어 트레이딩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금융공학과 함께 커리어 스타트!</dc:title>
  <dc:creator>Yong Whoan Kim</dc:creator>
  <cp:lastModifiedBy>Yong Whoan Kim</cp:lastModifiedBy>
  <cp:revision>73</cp:revision>
  <dcterms:modified xsi:type="dcterms:W3CDTF">2019-06-25T12:28:52Z</dcterms:modified>
</cp:coreProperties>
</file>