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308" r:id="rId3"/>
    <p:sldId id="316" r:id="rId4"/>
    <p:sldId id="309" r:id="rId5"/>
    <p:sldId id="311" r:id="rId6"/>
    <p:sldId id="312" r:id="rId7"/>
    <p:sldId id="315" r:id="rId8"/>
    <p:sldId id="317" r:id="rId9"/>
    <p:sldId id="313" r:id="rId10"/>
    <p:sldId id="314" r:id="rId11"/>
    <p:sldId id="304" r:id="rId12"/>
    <p:sldId id="31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3602038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21124"/>
            <a:ext cx="6858000" cy="13366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8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30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4589464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65807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18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085" y="958788"/>
            <a:ext cx="4230765" cy="545976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958788"/>
            <a:ext cx="4266275" cy="545976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3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13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66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9144000" cy="11541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675437"/>
            <a:ext cx="9144000" cy="182563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i="1" spc="300" dirty="0" smtClean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finterstellar</a:t>
            </a:r>
            <a:endParaRPr lang="ko-KR" altLang="en-US" sz="1000" i="1" spc="30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085" y="224690"/>
            <a:ext cx="8611340" cy="65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085" y="984426"/>
            <a:ext cx="8611340" cy="546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8935" y="6675437"/>
            <a:ext cx="42613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4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주식과 지수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finterstellar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9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Models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나만의 지수 만들기</a:t>
            </a:r>
            <a:endParaRPr lang="en-US" altLang="ko-KR" dirty="0" smtClean="0"/>
          </a:p>
          <a:p>
            <a:r>
              <a:rPr lang="en-US" altLang="ko-KR" dirty="0" smtClean="0"/>
              <a:t>w3-13 K10 </a:t>
            </a:r>
            <a:r>
              <a:rPr lang="ko-KR" altLang="en-US" dirty="0" smtClean="0"/>
              <a:t>지수 산출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083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나만의 지수 만들기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종목 선정</a:t>
            </a:r>
            <a:endParaRPr lang="en-US" altLang="ko-KR" dirty="0" smtClean="0"/>
          </a:p>
          <a:p>
            <a:r>
              <a:rPr lang="ko-KR" altLang="en-US" dirty="0" smtClean="0"/>
              <a:t>종목 기본정보 수집</a:t>
            </a:r>
            <a:endParaRPr lang="en-US" altLang="ko-KR" dirty="0" smtClean="0"/>
          </a:p>
          <a:p>
            <a:r>
              <a:rPr lang="ko-KR" altLang="en-US" dirty="0" smtClean="0"/>
              <a:t>일자별 시세 수집</a:t>
            </a:r>
            <a:endParaRPr lang="en-US" altLang="ko-KR" dirty="0" smtClean="0"/>
          </a:p>
          <a:p>
            <a:r>
              <a:rPr lang="ko-KR" altLang="en-US" dirty="0" smtClean="0"/>
              <a:t>유동비율 시가총액 계산</a:t>
            </a:r>
            <a:endParaRPr lang="en-US" altLang="ko-KR" dirty="0" smtClean="0"/>
          </a:p>
          <a:p>
            <a:r>
              <a:rPr lang="ko-KR" altLang="en-US" dirty="0" smtClean="0"/>
              <a:t>지수 산출</a:t>
            </a:r>
            <a:endParaRPr lang="en-US" altLang="ko-KR" dirty="0" smtClean="0"/>
          </a:p>
          <a:p>
            <a:r>
              <a:rPr lang="ko-KR" altLang="en-US" dirty="0" smtClean="0"/>
              <a:t>지수 그래프 그리기</a:t>
            </a:r>
            <a:endParaRPr lang="en-US" altLang="ko-KR" dirty="0" smtClean="0"/>
          </a:p>
          <a:p>
            <a:r>
              <a:rPr lang="en-US" dirty="0" smtClean="0"/>
              <a:t>KOSPI 200</a:t>
            </a:r>
            <a:r>
              <a:rPr lang="ko-KR" altLang="en-US" smtClean="0"/>
              <a:t>과  비교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0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K10 </a:t>
            </a:r>
            <a:r>
              <a:rPr lang="ko-KR" altLang="en-US" dirty="0" smtClean="0"/>
              <a:t>지수 산출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28625" indent="-457200">
              <a:buFont typeface="+mj-ea"/>
              <a:buAutoNum type="circleNumDbPlain"/>
            </a:pPr>
            <a:r>
              <a:rPr lang="ko-KR" altLang="en-US" dirty="0" smtClean="0"/>
              <a:t>시가총액이 있는 엑셀 파일 읽기</a:t>
            </a:r>
            <a:r>
              <a:rPr lang="en-US" altLang="ko-KR" dirty="0" smtClean="0"/>
              <a:t>: </a:t>
            </a:r>
            <a:r>
              <a:rPr lang="en-US" altLang="ko-KR" sz="1900" i="1" dirty="0" err="1" smtClean="0">
                <a:solidFill>
                  <a:srgbClr val="00B0F0"/>
                </a:solidFill>
                <a:latin typeface="Georgia" panose="02040502050405020303" pitchFamily="18" charset="0"/>
              </a:rPr>
              <a:t>read_excel</a:t>
            </a:r>
            <a:r>
              <a:rPr lang="en-US" altLang="ko-KR" sz="1900" i="1" dirty="0" smtClean="0">
                <a:solidFill>
                  <a:srgbClr val="00B0F0"/>
                </a:solidFill>
                <a:latin typeface="Georgia" panose="02040502050405020303" pitchFamily="18" charset="0"/>
              </a:rPr>
              <a:t>()</a:t>
            </a:r>
            <a:endParaRPr lang="en-US" altLang="ko-KR" sz="1900" i="1" dirty="0">
              <a:solidFill>
                <a:srgbClr val="00B0F0"/>
              </a:solidFill>
              <a:latin typeface="Georgia" panose="02040502050405020303" pitchFamily="18" charset="0"/>
            </a:endParaRPr>
          </a:p>
          <a:p>
            <a:pPr marL="428625" indent="-457200">
              <a:buFont typeface="+mj-ea"/>
              <a:buAutoNum type="circleNumDbPlain"/>
            </a:pPr>
            <a:r>
              <a:rPr lang="ko-KR" altLang="en-US" dirty="0" smtClean="0"/>
              <a:t>데이터를 </a:t>
            </a:r>
            <a:r>
              <a:rPr lang="ko-KR" altLang="en-US" dirty="0"/>
              <a:t>시가총액 순으로 정렬</a:t>
            </a:r>
            <a:endParaRPr lang="en-US" altLang="ko-KR" dirty="0" smtClean="0"/>
          </a:p>
          <a:p>
            <a:pPr marL="428625" indent="-457200">
              <a:buFont typeface="+mj-ea"/>
              <a:buAutoNum type="circleNumDbPlain"/>
            </a:pPr>
            <a:r>
              <a:rPr lang="ko-KR" altLang="en-US" dirty="0" smtClean="0"/>
              <a:t>시가총액 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종목을 선정해 하나씩 읽어가며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B050"/>
                </a:solidFill>
              </a:rPr>
              <a:t>종목코드</a:t>
            </a:r>
            <a:r>
              <a:rPr lang="en-US" altLang="ko-KR" dirty="0" smtClean="0">
                <a:solidFill>
                  <a:srgbClr val="00B050"/>
                </a:solidFill>
              </a:rPr>
              <a:t>, </a:t>
            </a:r>
            <a:r>
              <a:rPr lang="ko-KR" altLang="en-US" dirty="0" smtClean="0">
                <a:solidFill>
                  <a:srgbClr val="00B050"/>
                </a:solidFill>
              </a:rPr>
              <a:t>종목명</a:t>
            </a:r>
            <a:r>
              <a:rPr lang="en-US" altLang="ko-KR" dirty="0" smtClean="0">
                <a:solidFill>
                  <a:srgbClr val="00B050"/>
                </a:solidFill>
              </a:rPr>
              <a:t>, </a:t>
            </a:r>
            <a:r>
              <a:rPr lang="ko-KR" altLang="en-US" dirty="0" smtClean="0">
                <a:solidFill>
                  <a:srgbClr val="00B050"/>
                </a:solidFill>
              </a:rPr>
              <a:t>유동주식수 데이터 로딩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428625" indent="-457200">
              <a:buFont typeface="+mj-ea"/>
              <a:buAutoNum type="circleNumDbPlain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종목의 시세 데이터 로딩 </a:t>
            </a:r>
            <a:r>
              <a:rPr lang="en-US" altLang="ko-KR" dirty="0" smtClean="0"/>
              <a:t>: </a:t>
            </a:r>
            <a:r>
              <a:rPr lang="en-US" altLang="ko-KR" sz="1900" i="1" dirty="0" err="1" smtClean="0">
                <a:solidFill>
                  <a:srgbClr val="00B0F0"/>
                </a:solidFill>
                <a:latin typeface="Georgia" panose="02040502050405020303" pitchFamily="18" charset="0"/>
              </a:rPr>
              <a:t>create_portfolio_df</a:t>
            </a:r>
            <a:r>
              <a:rPr lang="en-US" altLang="ko-KR" sz="1900" i="1" dirty="0" smtClean="0">
                <a:solidFill>
                  <a:srgbClr val="00B0F0"/>
                </a:solidFill>
                <a:latin typeface="Georgia" panose="02040502050405020303" pitchFamily="18" charset="0"/>
              </a:rPr>
              <a:t>()</a:t>
            </a:r>
            <a:endParaRPr lang="en-US" altLang="ko-KR" sz="1900" i="1" dirty="0">
              <a:solidFill>
                <a:srgbClr val="00B0F0"/>
              </a:solidFill>
              <a:latin typeface="Georgia" panose="02040502050405020303" pitchFamily="18" charset="0"/>
            </a:endParaRPr>
          </a:p>
          <a:p>
            <a:pPr marL="428625" indent="-457200">
              <a:buFont typeface="+mj-ea"/>
              <a:buAutoNum type="circleNumDbPlain"/>
            </a:pPr>
            <a:r>
              <a:rPr lang="ko-KR" altLang="en-US" dirty="0" smtClean="0"/>
              <a:t>유동주식수 데이터를 이용해 각 종목의 유동시가총액 계산</a:t>
            </a:r>
            <a:endParaRPr lang="en-US" altLang="ko-KR" dirty="0" smtClean="0"/>
          </a:p>
          <a:p>
            <a:pPr marL="800100" lvl="1" indent="-457200"/>
            <a:r>
              <a:rPr lang="ko-KR" altLang="en-US" dirty="0" smtClean="0">
                <a:solidFill>
                  <a:srgbClr val="00B050"/>
                </a:solidFill>
              </a:rPr>
              <a:t>유동시가총액 </a:t>
            </a:r>
            <a:r>
              <a:rPr lang="en-US" altLang="ko-KR" dirty="0" smtClean="0">
                <a:solidFill>
                  <a:srgbClr val="00B050"/>
                </a:solidFill>
              </a:rPr>
              <a:t>= </a:t>
            </a:r>
            <a:r>
              <a:rPr lang="ko-KR" altLang="en-US" dirty="0" smtClean="0">
                <a:solidFill>
                  <a:srgbClr val="00B050"/>
                </a:solidFill>
              </a:rPr>
              <a:t>시세 </a:t>
            </a:r>
            <a:r>
              <a:rPr lang="en-US" altLang="ko-KR" dirty="0">
                <a:solidFill>
                  <a:srgbClr val="00B050"/>
                </a:solidFill>
                <a:sym typeface="Wingdings 2" panose="05020102010507070707" pitchFamily="18" charset="2"/>
              </a:rPr>
              <a:t>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유동주식수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428625" indent="-457200">
              <a:buFont typeface="+mj-ea"/>
              <a:buAutoNum type="circleNumDbPlain"/>
            </a:pPr>
            <a:r>
              <a:rPr lang="en-US" altLang="ko-KR" dirty="0" smtClean="0"/>
              <a:t>10</a:t>
            </a:r>
            <a:r>
              <a:rPr lang="ko-KR" altLang="en-US" dirty="0" smtClean="0"/>
              <a:t>개 종목의 유동시가총액 합산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지수의 유동시가총액</a:t>
            </a:r>
            <a:r>
              <a:rPr lang="en-US" altLang="ko-KR" dirty="0" smtClean="0"/>
              <a:t>)</a:t>
            </a:r>
          </a:p>
          <a:p>
            <a:pPr marL="428625" indent="-457200">
              <a:buFont typeface="+mj-ea"/>
              <a:buAutoNum type="circleNumDbPlain"/>
            </a:pPr>
            <a:r>
              <a:rPr lang="ko-KR" altLang="en-US" dirty="0" smtClean="0"/>
              <a:t>기준일자를 선정해 지수 산출 </a:t>
            </a:r>
            <a:endParaRPr lang="en-US" altLang="ko-KR" dirty="0" smtClean="0"/>
          </a:p>
          <a:p>
            <a:pPr marL="800100" lvl="1" indent="-457200"/>
            <a:r>
              <a:rPr lang="ko-KR" altLang="en-US" dirty="0" smtClean="0">
                <a:solidFill>
                  <a:srgbClr val="00B050"/>
                </a:solidFill>
              </a:rPr>
              <a:t>지수 </a:t>
            </a:r>
            <a:r>
              <a:rPr lang="en-US" altLang="ko-KR" dirty="0" smtClean="0">
                <a:solidFill>
                  <a:srgbClr val="00B050"/>
                </a:solidFill>
              </a:rPr>
              <a:t>= </a:t>
            </a:r>
            <a:r>
              <a:rPr lang="ko-KR" altLang="en-US" dirty="0" smtClean="0">
                <a:solidFill>
                  <a:srgbClr val="00B050"/>
                </a:solidFill>
              </a:rPr>
              <a:t>일자별 시가총액 </a:t>
            </a:r>
            <a:r>
              <a:rPr lang="en-US" altLang="ko-KR" dirty="0" smtClean="0">
                <a:solidFill>
                  <a:srgbClr val="00B050"/>
                </a:solidFill>
              </a:rPr>
              <a:t>/ </a:t>
            </a:r>
            <a:r>
              <a:rPr lang="ko-KR" altLang="en-US" dirty="0" smtClean="0">
                <a:solidFill>
                  <a:srgbClr val="00B050"/>
                </a:solidFill>
              </a:rPr>
              <a:t>기준일 시가총액 </a:t>
            </a:r>
            <a:r>
              <a:rPr lang="en-US" altLang="ko-KR" dirty="0">
                <a:solidFill>
                  <a:srgbClr val="00B050"/>
                </a:solidFill>
                <a:sym typeface="Wingdings 2" panose="05020102010507070707" pitchFamily="18" charset="2"/>
              </a:rPr>
              <a:t></a:t>
            </a:r>
            <a:r>
              <a:rPr lang="en-US" altLang="ko-KR" dirty="0" smtClean="0">
                <a:solidFill>
                  <a:srgbClr val="00B050"/>
                </a:solidFill>
              </a:rPr>
              <a:t> 100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45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지수 </a:t>
            </a:r>
            <a:r>
              <a:rPr lang="en-US" altLang="ko-KR" dirty="0" smtClean="0"/>
              <a:t>(Index)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9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주가지수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Dow Jones Industrial Average – Wall street journal</a:t>
            </a:r>
          </a:p>
          <a:p>
            <a:pPr lvl="1"/>
            <a:r>
              <a:rPr lang="en-US" altLang="ko-KR" dirty="0" smtClean="0"/>
              <a:t>NYSE </a:t>
            </a:r>
            <a:r>
              <a:rPr lang="ko-KR" altLang="en-US" dirty="0" smtClean="0"/>
              <a:t>상장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개 종목으로 최초의 지수 발표 </a:t>
            </a:r>
            <a:r>
              <a:rPr lang="en-US" altLang="ko-KR" dirty="0" smtClean="0"/>
              <a:t>(1884)</a:t>
            </a:r>
          </a:p>
          <a:p>
            <a:pPr lvl="1"/>
            <a:r>
              <a:rPr lang="en-US" altLang="ko-KR" dirty="0" smtClean="0"/>
              <a:t>1928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개 종목으로 확대</a:t>
            </a:r>
            <a:endParaRPr lang="en-US" altLang="ko-KR" dirty="0" smtClean="0"/>
          </a:p>
          <a:p>
            <a:r>
              <a:rPr lang="en-US" altLang="ko-KR" dirty="0" smtClean="0"/>
              <a:t>S&amp;P 500 – Standard &amp; Poor’s (1957)</a:t>
            </a:r>
          </a:p>
          <a:p>
            <a:pPr lvl="1"/>
            <a:r>
              <a:rPr lang="en-US" altLang="ko-KR" dirty="0" smtClean="0"/>
              <a:t>NYSE </a:t>
            </a:r>
            <a:r>
              <a:rPr lang="ko-KR" altLang="en-US" dirty="0" smtClean="0"/>
              <a:t>상장</a:t>
            </a:r>
            <a:r>
              <a:rPr lang="en-US" altLang="ko-KR" dirty="0" smtClean="0"/>
              <a:t> 500</a:t>
            </a:r>
            <a:r>
              <a:rPr lang="ko-KR" altLang="en-US" dirty="0" smtClean="0"/>
              <a:t>개 종목</a:t>
            </a:r>
            <a:endParaRPr lang="en-US" altLang="ko-KR" dirty="0" smtClean="0"/>
          </a:p>
          <a:p>
            <a:r>
              <a:rPr lang="en-US" altLang="ko-KR" dirty="0" smtClean="0"/>
              <a:t>FTSE 100 – Financial Times (1984)</a:t>
            </a:r>
          </a:p>
          <a:p>
            <a:pPr lvl="1"/>
            <a:r>
              <a:rPr lang="en-US" altLang="ko-KR" dirty="0" smtClean="0"/>
              <a:t>LSE </a:t>
            </a:r>
            <a:r>
              <a:rPr lang="ko-KR" altLang="en-US" dirty="0" smtClean="0"/>
              <a:t>상장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 종목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371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주가지수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KOSPI 200, S&amp;P 500, Nikkei 225, CSI 300, …</a:t>
            </a:r>
          </a:p>
          <a:p>
            <a:r>
              <a:rPr lang="ko-KR" altLang="en-US" dirty="0" smtClean="0"/>
              <a:t>포트폴리오 구성 종목들의 주가 변동을 한눈에 알기 쉽도록 묶어서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삼성전자 </a:t>
            </a:r>
            <a:r>
              <a:rPr lang="en-US" altLang="ko-KR" dirty="0" smtClean="0"/>
              <a:t>+ SK</a:t>
            </a:r>
            <a:r>
              <a:rPr lang="ko-KR" altLang="en-US" dirty="0" smtClean="0"/>
              <a:t>하이닉스 </a:t>
            </a:r>
            <a:r>
              <a:rPr lang="en-US" altLang="ko-KR" dirty="0" smtClean="0"/>
              <a:t>+ LG</a:t>
            </a:r>
            <a:r>
              <a:rPr lang="ko-KR" altLang="en-US" dirty="0" smtClean="0"/>
              <a:t>전자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반도체 지수</a:t>
            </a:r>
            <a:endParaRPr lang="en-US" altLang="ko-KR" dirty="0" smtClean="0"/>
          </a:p>
          <a:p>
            <a:r>
              <a:rPr lang="en-US" altLang="ko-KR" dirty="0" smtClean="0"/>
              <a:t>KOSPI (1983)</a:t>
            </a:r>
          </a:p>
          <a:p>
            <a:pPr lvl="1"/>
            <a:r>
              <a:rPr lang="ko-KR" altLang="en-US" b="1" dirty="0" smtClean="0"/>
              <a:t>유가증권시장에 </a:t>
            </a:r>
            <a:r>
              <a:rPr lang="ko-KR" altLang="en-US" b="1" dirty="0"/>
              <a:t>상장된 보통주</a:t>
            </a:r>
            <a:r>
              <a:rPr lang="ko-KR" altLang="en-US" dirty="0"/>
              <a:t>를 구성종목으로하여 산출하는 </a:t>
            </a:r>
            <a:r>
              <a:rPr lang="ko-KR" altLang="en-US" dirty="0" smtClean="0"/>
              <a:t>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유가증권시장에서 </a:t>
            </a:r>
            <a:r>
              <a:rPr lang="ko-KR" altLang="en-US" dirty="0"/>
              <a:t>형성되는 </a:t>
            </a:r>
            <a:r>
              <a:rPr lang="ko-KR" altLang="en-US" b="1" dirty="0"/>
              <a:t>주가변동을 종합적으로 보여주</a:t>
            </a:r>
            <a:r>
              <a:rPr lang="ko-KR" altLang="en-US" dirty="0"/>
              <a:t>는 </a:t>
            </a:r>
            <a:r>
              <a:rPr lang="ko-KR" altLang="en-US" dirty="0" smtClean="0"/>
              <a:t>국내 주요 경제지표</a:t>
            </a:r>
            <a:endParaRPr lang="en-US" altLang="ko-KR" dirty="0" smtClean="0"/>
          </a:p>
          <a:p>
            <a:r>
              <a:rPr lang="en-US" dirty="0" smtClean="0"/>
              <a:t>KOSPI 200 (1994)</a:t>
            </a:r>
          </a:p>
          <a:p>
            <a:pPr lvl="1"/>
            <a:r>
              <a:rPr lang="ko-KR" altLang="en-US" dirty="0" smtClean="0"/>
              <a:t>유가증권시장에 </a:t>
            </a:r>
            <a:r>
              <a:rPr lang="ko-KR" altLang="en-US" dirty="0"/>
              <a:t>상장된 </a:t>
            </a:r>
            <a:r>
              <a:rPr lang="ko-KR" altLang="en-US" b="1" dirty="0"/>
              <a:t>보통주 중 시장대표성</a:t>
            </a:r>
            <a:r>
              <a:rPr lang="en-US" altLang="ko-KR" b="1" dirty="0"/>
              <a:t>, </a:t>
            </a:r>
            <a:r>
              <a:rPr lang="ko-KR" altLang="en-US" b="1" dirty="0"/>
              <a:t>산업대표성</a:t>
            </a:r>
            <a:r>
              <a:rPr lang="en-US" altLang="ko-KR" b="1" dirty="0"/>
              <a:t>, </a:t>
            </a:r>
            <a:r>
              <a:rPr lang="ko-KR" altLang="en-US" b="1" dirty="0"/>
              <a:t>유동성 등 기준으로 선정된 </a:t>
            </a:r>
            <a:r>
              <a:rPr lang="en-US" altLang="ko-KR" b="1" dirty="0"/>
              <a:t>200</a:t>
            </a:r>
            <a:r>
              <a:rPr lang="ko-KR" altLang="en-US" b="1" dirty="0"/>
              <a:t>종목</a:t>
            </a:r>
            <a:r>
              <a:rPr lang="ko-KR" altLang="en-US" dirty="0"/>
              <a:t>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1048871" y="3612776"/>
            <a:ext cx="28328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768353" y="4069976"/>
            <a:ext cx="174811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21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지수의 종류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종합 지수 </a:t>
            </a:r>
            <a:r>
              <a:rPr lang="en-US" altLang="ko-KR" dirty="0" smtClean="0"/>
              <a:t>: KOSPI, KOSDAQ</a:t>
            </a:r>
          </a:p>
          <a:p>
            <a:r>
              <a:rPr lang="ko-KR" altLang="en-US" dirty="0" smtClean="0"/>
              <a:t>대표 지수 </a:t>
            </a:r>
            <a:r>
              <a:rPr lang="en-US" altLang="ko-KR" dirty="0" smtClean="0"/>
              <a:t>: KOSPI 200, KOSDAQ 150, KRX 300</a:t>
            </a:r>
          </a:p>
          <a:p>
            <a:r>
              <a:rPr lang="ko-KR" altLang="en-US" dirty="0" smtClean="0"/>
              <a:t>섹터 지수 </a:t>
            </a:r>
            <a:r>
              <a:rPr lang="en-US" altLang="ko-KR" dirty="0" smtClean="0"/>
              <a:t>: KOSPI 200 </a:t>
            </a:r>
            <a:r>
              <a:rPr lang="ko-KR" altLang="en-US" dirty="0" smtClean="0"/>
              <a:t>건설</a:t>
            </a:r>
            <a:r>
              <a:rPr lang="en-US" altLang="ko-KR" dirty="0" smtClean="0"/>
              <a:t>, KOSPI 200 </a:t>
            </a:r>
            <a:r>
              <a:rPr lang="ko-KR" altLang="en-US" dirty="0" smtClean="0"/>
              <a:t>에너지</a:t>
            </a:r>
            <a:r>
              <a:rPr lang="en-US" altLang="ko-KR" dirty="0" smtClean="0"/>
              <a:t>, KOSPI 200 </a:t>
            </a:r>
            <a:r>
              <a:rPr lang="ko-KR" altLang="en-US" dirty="0" smtClean="0"/>
              <a:t>금융</a:t>
            </a:r>
            <a:endParaRPr lang="en-US" altLang="ko-KR" dirty="0" smtClean="0"/>
          </a:p>
          <a:p>
            <a:r>
              <a:rPr lang="ko-KR" altLang="en-US" dirty="0" smtClean="0"/>
              <a:t>테마 지수 </a:t>
            </a:r>
            <a:r>
              <a:rPr lang="en-US" altLang="ko-KR" dirty="0" smtClean="0"/>
              <a:t>: KOSPI </a:t>
            </a:r>
            <a:r>
              <a:rPr lang="ko-KR" altLang="en-US" dirty="0" smtClean="0"/>
              <a:t>고배당</a:t>
            </a:r>
            <a:r>
              <a:rPr lang="en-US" altLang="ko-KR" dirty="0" smtClean="0"/>
              <a:t>, KOSPI </a:t>
            </a:r>
            <a:r>
              <a:rPr lang="ko-KR" altLang="en-US" dirty="0" smtClean="0"/>
              <a:t>우선주</a:t>
            </a:r>
            <a:r>
              <a:rPr lang="en-US" altLang="ko-KR" dirty="0" smtClean="0"/>
              <a:t>, KOSPI </a:t>
            </a:r>
            <a:r>
              <a:rPr lang="ko-KR" altLang="en-US" dirty="0" smtClean="0"/>
              <a:t>삼성그룹주</a:t>
            </a:r>
            <a:endParaRPr lang="en-US" altLang="ko-KR" dirty="0" smtClean="0"/>
          </a:p>
          <a:p>
            <a:pPr lvl="1"/>
            <a:r>
              <a:rPr lang="ko-KR" altLang="en-US" dirty="0"/>
              <a:t>특정한 주제의 평가기준을 충족하는 구성종목을 선별하여 산출하는 지수</a:t>
            </a:r>
            <a:endParaRPr lang="en-US" altLang="ko-KR" dirty="0" smtClean="0"/>
          </a:p>
          <a:p>
            <a:r>
              <a:rPr lang="ko-KR" altLang="en-US" dirty="0" smtClean="0"/>
              <a:t>전략형 지수 </a:t>
            </a:r>
            <a:r>
              <a:rPr lang="en-US" altLang="ko-KR" dirty="0" smtClean="0"/>
              <a:t>: KOSPI </a:t>
            </a:r>
            <a:r>
              <a:rPr lang="ko-KR" altLang="en-US" dirty="0" smtClean="0"/>
              <a:t>레버리지</a:t>
            </a:r>
            <a:r>
              <a:rPr lang="en-US" altLang="ko-KR" dirty="0" smtClean="0"/>
              <a:t>, KOSPI </a:t>
            </a:r>
            <a:r>
              <a:rPr lang="ko-KR" altLang="en-US" dirty="0" smtClean="0"/>
              <a:t>인버스</a:t>
            </a:r>
            <a:endParaRPr lang="en-US" altLang="ko-KR" dirty="0" smtClean="0"/>
          </a:p>
          <a:p>
            <a:pPr lvl="1"/>
            <a:r>
              <a:rPr lang="ko-KR" altLang="en-US" dirty="0"/>
              <a:t>투자자가 다양한 투자전략을 구사하도록 제공</a:t>
            </a:r>
            <a:endParaRPr lang="en-US" altLang="ko-KR" dirty="0" smtClean="0"/>
          </a:p>
          <a:p>
            <a:r>
              <a:rPr lang="ko-KR" altLang="en-US" dirty="0" smtClean="0"/>
              <a:t>커스텀 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커버드콜 </a:t>
            </a:r>
            <a:r>
              <a:rPr lang="en-US" altLang="ko-KR" dirty="0"/>
              <a:t>ATM </a:t>
            </a:r>
            <a:r>
              <a:rPr lang="ko-KR" altLang="en-US" dirty="0" smtClean="0"/>
              <a:t>선물지수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경기방어소비재지수</a:t>
            </a:r>
            <a:endParaRPr lang="en-US" altLang="ko-KR" dirty="0" smtClean="0"/>
          </a:p>
          <a:p>
            <a:pPr lvl="1"/>
            <a:r>
              <a:rPr lang="ko-KR" altLang="en-US" dirty="0"/>
              <a:t>지수이용자의 요청에 따라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금융상품 </a:t>
            </a:r>
            <a:r>
              <a:rPr lang="ko-KR" altLang="en-US" dirty="0"/>
              <a:t>기초 지수 또는 벤치마크로 활용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52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지수 산출 방법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833797"/>
              </p:ext>
            </p:extLst>
          </p:nvPr>
        </p:nvGraphicFramePr>
        <p:xfrm>
          <a:off x="284825" y="4434613"/>
          <a:ext cx="8610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xmlns="" val="190482970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317626689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36566399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110594189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312720748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70392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50" kern="1200" dirty="0"/>
                        <a:t>종목명</a:t>
                      </a:r>
                      <a:endParaRPr lang="ko-KR" altLang="en-US" sz="13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 dirty="0"/>
                        <a:t>A</a:t>
                      </a:r>
                      <a:r>
                        <a:rPr lang="ko-KR" altLang="en-US" sz="1350" kern="1200" dirty="0"/>
                        <a:t>전자</a:t>
                      </a:r>
                      <a:endParaRPr lang="ko-KR" altLang="en-US" sz="13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 dirty="0"/>
                        <a:t>B</a:t>
                      </a:r>
                      <a:r>
                        <a:rPr lang="ko-KR" altLang="en-US" sz="1350" kern="1200" dirty="0"/>
                        <a:t>건설</a:t>
                      </a:r>
                      <a:endParaRPr lang="ko-KR" altLang="en-US" sz="13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/>
                        <a:t>C</a:t>
                      </a:r>
                      <a:r>
                        <a:rPr lang="ko-KR" altLang="en-US" sz="1350" kern="1200"/>
                        <a:t>증권</a:t>
                      </a:r>
                      <a:endParaRPr lang="ko-KR" altLang="en-US" sz="135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/>
                        <a:t>D</a:t>
                      </a:r>
                      <a:r>
                        <a:rPr lang="ko-KR" altLang="en-US" sz="1350" kern="1200"/>
                        <a:t>화학</a:t>
                      </a:r>
                      <a:endParaRPr lang="ko-KR" altLang="en-US" sz="135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 dirty="0"/>
                        <a:t>E</a:t>
                      </a:r>
                      <a:r>
                        <a:rPr lang="ko-KR" altLang="en-US" sz="1350" kern="1200" dirty="0"/>
                        <a:t>엔터</a:t>
                      </a:r>
                      <a:endParaRPr lang="ko-KR" altLang="en-US" sz="13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extLst>
                  <a:ext uri="{0D108BD9-81ED-4DB2-BD59-A6C34878D82A}">
                    <a16:rowId xmlns:a16="http://schemas.microsoft.com/office/drawing/2014/main" xmlns="" val="137539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50" kern="1200"/>
                        <a:t>상장주식수</a:t>
                      </a:r>
                      <a:endParaRPr lang="ko-KR" altLang="en-US"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 dirty="0" smtClean="0"/>
                        <a:t>10,000,000 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 dirty="0" smtClean="0"/>
                        <a:t>5,000,000 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 dirty="0" smtClean="0"/>
                        <a:t>20,000,000 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 dirty="0" smtClean="0"/>
                        <a:t>1,000,000 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 dirty="0" smtClean="0"/>
                        <a:t>1,000,000 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extLst>
                  <a:ext uri="{0D108BD9-81ED-4DB2-BD59-A6C34878D82A}">
                    <a16:rowId xmlns:a16="http://schemas.microsoft.com/office/drawing/2014/main" xmlns="" val="33800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50" kern="1200"/>
                        <a:t>유동비율</a:t>
                      </a:r>
                      <a:endParaRPr lang="ko-KR" altLang="en-US"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/>
                        <a:t>75%</a:t>
                      </a:r>
                      <a:endParaRPr lang="en-US" sz="13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 dirty="0"/>
                        <a:t>90%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 dirty="0"/>
                        <a:t>82%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 dirty="0"/>
                        <a:t>88%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 dirty="0"/>
                        <a:t>50%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extLst>
                  <a:ext uri="{0D108BD9-81ED-4DB2-BD59-A6C34878D82A}">
                    <a16:rowId xmlns:a16="http://schemas.microsoft.com/office/drawing/2014/main" xmlns="" val="360944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50" kern="1200" dirty="0" smtClean="0"/>
                        <a:t>주가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513" marR="184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 dirty="0" smtClean="0"/>
                        <a:t>10,000 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 dirty="0" smtClean="0"/>
                        <a:t>20,000 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 dirty="0" smtClean="0"/>
                        <a:t>30,000 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 dirty="0" smtClean="0"/>
                        <a:t>100,000 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kern="1200" dirty="0" smtClean="0"/>
                        <a:t>1,000,000 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3" marR="12813" marT="6350" marB="0" anchor="ctr"/>
                </a:tc>
                <a:extLst>
                  <a:ext uri="{0D108BD9-81ED-4DB2-BD59-A6C34878D82A}">
                    <a16:rowId xmlns:a16="http://schemas.microsoft.com/office/drawing/2014/main" xmlns="" val="1345710264"/>
                  </a:ext>
                </a:extLst>
              </a:tr>
            </a:tbl>
          </a:graphicData>
        </a:graphic>
      </p:graphicFrame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다우존스 방식</a:t>
            </a:r>
            <a:endParaRPr lang="en-US" altLang="ko-KR" dirty="0"/>
          </a:p>
          <a:p>
            <a:pPr lvl="1"/>
            <a:r>
              <a:rPr lang="ko-KR" altLang="en-US" dirty="0"/>
              <a:t>구성종목 주가의 단순평균</a:t>
            </a:r>
            <a:endParaRPr lang="en-US" altLang="ko-KR" dirty="0"/>
          </a:p>
          <a:p>
            <a:r>
              <a:rPr lang="ko-KR" altLang="en-US" dirty="0"/>
              <a:t>시가총액 방식</a:t>
            </a:r>
            <a:endParaRPr lang="en-US" altLang="ko-KR" dirty="0"/>
          </a:p>
          <a:p>
            <a:pPr lvl="1"/>
            <a:r>
              <a:rPr lang="ko-KR" altLang="en-US" dirty="0"/>
              <a:t>구성종목 시가총액의 </a:t>
            </a:r>
            <a:r>
              <a:rPr lang="ko-KR" altLang="en-US" dirty="0" smtClean="0"/>
              <a:t>단순평균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 </a:t>
            </a:r>
            <a:r>
              <a:rPr lang="ko-KR" altLang="en-US" dirty="0"/>
              <a:t>규모를 고려</a:t>
            </a:r>
            <a:endParaRPr lang="en-US" altLang="ko-KR" dirty="0"/>
          </a:p>
          <a:p>
            <a:r>
              <a:rPr lang="ko-KR" altLang="en-US" dirty="0"/>
              <a:t>유동비율 시가총액 방식</a:t>
            </a:r>
            <a:endParaRPr lang="en-US" altLang="ko-KR" dirty="0"/>
          </a:p>
          <a:p>
            <a:pPr lvl="1"/>
            <a:r>
              <a:rPr lang="ko-KR" altLang="en-US" dirty="0"/>
              <a:t>구성종목 시가총액의 유동비율 </a:t>
            </a:r>
            <a:r>
              <a:rPr lang="ko-KR" altLang="en-US" dirty="0" smtClean="0"/>
              <a:t>가중평균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운용의 </a:t>
            </a:r>
            <a:r>
              <a:rPr lang="ko-KR" altLang="en-US" dirty="0"/>
              <a:t>편의성을 </a:t>
            </a:r>
            <a:r>
              <a:rPr lang="ko-KR" altLang="en-US" dirty="0" smtClean="0"/>
              <a:t>고려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980330" y="2994212"/>
            <a:ext cx="15777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039034" y="4061009"/>
            <a:ext cx="806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76799" y="4061009"/>
            <a:ext cx="199913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99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지수 산출 예제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695638"/>
              </p:ext>
            </p:extLst>
          </p:nvPr>
        </p:nvGraphicFramePr>
        <p:xfrm>
          <a:off x="284825" y="3476437"/>
          <a:ext cx="8610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xmlns="" val="190482970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317626689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36566399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110594189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312720748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70392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종목명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전자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건설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증권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화학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엔터</a:t>
                      </a:r>
                    </a:p>
                  </a:txBody>
                  <a:tcPr marL="9462" marR="9462" marT="9525" marB="0" anchor="ctr"/>
                </a:tc>
                <a:extLst>
                  <a:ext uri="{0D108BD9-81ED-4DB2-BD59-A6C34878D82A}">
                    <a16:rowId xmlns:a16="http://schemas.microsoft.com/office/drawing/2014/main" xmlns="" val="137539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상장주식 수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10,000,000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5,000,000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20,000,000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</a:p>
                  </a:txBody>
                  <a:tcPr marL="9462" marR="9462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유동비율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75%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90%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82%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88%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marL="9462" marR="9462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주가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10,000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20,000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30,000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100,000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1,000,000</a:t>
                      </a:r>
                    </a:p>
                  </a:txBody>
                  <a:tcPr marL="9462" marR="9462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시가총액 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천억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천억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천억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천억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62" marR="9462" marT="9525" marB="0" anchor="ctr"/>
                </a:tc>
                <a:extLst>
                  <a:ext uri="{0D108BD9-81ED-4DB2-BD59-A6C34878D82A}">
                    <a16:rowId xmlns:a16="http://schemas.microsoft.com/office/drawing/2014/main" xmlns="" val="33800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유동시가총액</a:t>
                      </a: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750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억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900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억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4,920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880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62" marR="946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억</a:t>
                      </a:r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62" marR="9462" marT="9525" marB="0" anchor="ctr"/>
                </a:tc>
                <a:extLst>
                  <a:ext uri="{0D108BD9-81ED-4DB2-BD59-A6C34878D82A}">
                    <a16:rowId xmlns:a16="http://schemas.microsoft.com/office/drawing/2014/main" xmlns="" val="360944404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다우존스 방식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주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가</m:t>
                            </m:r>
                          </m:e>
                        </m:nary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목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=232,000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시가총액 방식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시가총액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=3,145,000,000,000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유동비율 시가총액 방식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유동시가총액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=1,245,000,000,000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216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Index?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금융상품이 운용되는 기본 메커니즘 이해</a:t>
            </a:r>
            <a:endParaRPr lang="en-US" altLang="ko-KR" dirty="0" smtClean="0"/>
          </a:p>
          <a:p>
            <a:r>
              <a:rPr lang="ko-KR" altLang="en-US" dirty="0" smtClean="0"/>
              <a:t>나만의 포트폴리오 관리</a:t>
            </a:r>
            <a:endParaRPr lang="en-US" altLang="ko-KR" dirty="0" smtClean="0"/>
          </a:p>
          <a:p>
            <a:r>
              <a:rPr lang="ko-KR" altLang="en-US" dirty="0" smtClean="0"/>
              <a:t>새로운 금융상품 개발</a:t>
            </a:r>
            <a:endParaRPr lang="en-US" altLang="ko-KR" dirty="0" smtClean="0"/>
          </a:p>
          <a:p>
            <a:r>
              <a:rPr lang="ko-KR" altLang="en-US" dirty="0" smtClean="0"/>
              <a:t>지수를 직접 산출해 차익거래 기회 포착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지수선물</a:t>
            </a:r>
            <a:r>
              <a:rPr lang="en-US" altLang="ko-KR" dirty="0" smtClean="0"/>
              <a:t>, ETF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0951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Excel</a:t>
            </a:r>
            <a:r>
              <a:rPr lang="ko-KR" altLang="en-US" dirty="0" smtClean="0"/>
              <a:t>로 개념잡기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Excel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K5 </a:t>
            </a:r>
            <a:r>
              <a:rPr lang="ko-KR" altLang="en-US" dirty="0" smtClean="0"/>
              <a:t>지수 산출</a:t>
            </a:r>
            <a:endParaRPr lang="en-US" altLang="ko-KR" dirty="0" smtClean="0"/>
          </a:p>
          <a:p>
            <a:r>
              <a:rPr lang="en-US" altLang="ko-KR" dirty="0" smtClean="0"/>
              <a:t>w3-12 K5 Index.xlsx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fs theme 02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사용자 지정 1">
      <a:majorFont>
        <a:latin typeface="나눔스퀘어라운드 Bold"/>
        <a:ea typeface="나눔스퀘어라운드 Bold"/>
        <a:cs typeface=""/>
      </a:majorFont>
      <a:minorFont>
        <a:latin typeface="나눔스퀘어라운드 Bold"/>
        <a:ea typeface="나눔스퀘어라운드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s theme 02" id="{9C369547-704C-4265-B623-1D245565042A}" vid="{A3EB6D54-C105-475F-A5C6-0A4A768D25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5223</TotalTime>
  <Words>485</Words>
  <Application>Microsoft Office PowerPoint</Application>
  <PresentationFormat>화면 슬라이드 쇼(4:3)</PresentationFormat>
  <Paragraphs>132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나눔스퀘어라운드 Bold</vt:lpstr>
      <vt:lpstr>Arial</vt:lpstr>
      <vt:lpstr>Cambria Math</vt:lpstr>
      <vt:lpstr>Georgia</vt:lpstr>
      <vt:lpstr>times</vt:lpstr>
      <vt:lpstr>Wingdings 2</vt:lpstr>
      <vt:lpstr>fs theme 02</vt:lpstr>
      <vt:lpstr>주식과 지수</vt:lpstr>
      <vt:lpstr>지수 (Index)</vt:lpstr>
      <vt:lpstr>주가지수</vt:lpstr>
      <vt:lpstr>주가지수</vt:lpstr>
      <vt:lpstr>지수의 종류</vt:lpstr>
      <vt:lpstr>지수 산출 방법</vt:lpstr>
      <vt:lpstr>지수 산출 예제</vt:lpstr>
      <vt:lpstr>Why Index?</vt:lpstr>
      <vt:lpstr>Excel로 개념잡기</vt:lpstr>
      <vt:lpstr>Python Models</vt:lpstr>
      <vt:lpstr>나만의 지수 만들기</vt:lpstr>
      <vt:lpstr>K10 지수 산출</vt:lpstr>
    </vt:vector>
  </TitlesOfParts>
  <Company>UCI Paul Merage School of 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Whoan Kim-M16</dc:creator>
  <cp:lastModifiedBy>Yong Whoan Kim</cp:lastModifiedBy>
  <cp:revision>119</cp:revision>
  <dcterms:created xsi:type="dcterms:W3CDTF">2018-07-05T11:51:44Z</dcterms:created>
  <dcterms:modified xsi:type="dcterms:W3CDTF">2019-05-25T12:05:07Z</dcterms:modified>
</cp:coreProperties>
</file>