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82" r:id="rId5"/>
    <p:sldId id="261" r:id="rId6"/>
    <p:sldId id="284" r:id="rId7"/>
    <p:sldId id="283" r:id="rId8"/>
    <p:sldId id="262" r:id="rId9"/>
    <p:sldId id="263" r:id="rId10"/>
    <p:sldId id="266" r:id="rId11"/>
    <p:sldId id="267" r:id="rId12"/>
    <p:sldId id="268" r:id="rId13"/>
    <p:sldId id="276" r:id="rId14"/>
    <p:sldId id="286" r:id="rId15"/>
    <p:sldId id="277" r:id="rId16"/>
    <p:sldId id="278" r:id="rId17"/>
    <p:sldId id="272" r:id="rId18"/>
    <p:sldId id="279" r:id="rId19"/>
    <p:sldId id="280" r:id="rId20"/>
    <p:sldId id="285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0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NanumSquare"/>
      </a:defRPr>
    </a:lvl1pPr>
    <a:lvl2pPr indent="228600" latinLnBrk="0">
      <a:defRPr sz="1200">
        <a:latin typeface="+mj-lt"/>
        <a:ea typeface="+mj-ea"/>
        <a:cs typeface="+mj-cs"/>
        <a:sym typeface="NanumSquare"/>
      </a:defRPr>
    </a:lvl2pPr>
    <a:lvl3pPr indent="457200" latinLnBrk="0">
      <a:defRPr sz="1200">
        <a:latin typeface="+mj-lt"/>
        <a:ea typeface="+mj-ea"/>
        <a:cs typeface="+mj-cs"/>
        <a:sym typeface="NanumSquare"/>
      </a:defRPr>
    </a:lvl3pPr>
    <a:lvl4pPr indent="685800" latinLnBrk="0">
      <a:defRPr sz="1200">
        <a:latin typeface="+mj-lt"/>
        <a:ea typeface="+mj-ea"/>
        <a:cs typeface="+mj-cs"/>
        <a:sym typeface="NanumSquare"/>
      </a:defRPr>
    </a:lvl4pPr>
    <a:lvl5pPr indent="914400" latinLnBrk="0">
      <a:defRPr sz="1200">
        <a:latin typeface="+mj-lt"/>
        <a:ea typeface="+mj-ea"/>
        <a:cs typeface="+mj-cs"/>
        <a:sym typeface="NanumSquare"/>
      </a:defRPr>
    </a:lvl5pPr>
    <a:lvl6pPr indent="1143000" latinLnBrk="0">
      <a:defRPr sz="1200">
        <a:latin typeface="+mj-lt"/>
        <a:ea typeface="+mj-ea"/>
        <a:cs typeface="+mj-cs"/>
        <a:sym typeface="NanumSquare"/>
      </a:defRPr>
    </a:lvl6pPr>
    <a:lvl7pPr indent="1371600" latinLnBrk="0">
      <a:defRPr sz="1200">
        <a:latin typeface="+mj-lt"/>
        <a:ea typeface="+mj-ea"/>
        <a:cs typeface="+mj-cs"/>
        <a:sym typeface="NanumSquare"/>
      </a:defRPr>
    </a:lvl7pPr>
    <a:lvl8pPr indent="1600200" latinLnBrk="0">
      <a:defRPr sz="1200">
        <a:latin typeface="+mj-lt"/>
        <a:ea typeface="+mj-ea"/>
        <a:cs typeface="+mj-cs"/>
        <a:sym typeface="NanumSquare"/>
      </a:defRPr>
    </a:lvl8pPr>
    <a:lvl9pPr indent="1828800" latinLnBrk="0">
      <a:defRPr sz="1200">
        <a:latin typeface="+mj-lt"/>
        <a:ea typeface="+mj-ea"/>
        <a:cs typeface="+mj-cs"/>
        <a:sym typeface="NanumSquar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1124"/>
            <a:ext cx="6858000" cy="13366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7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9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589464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580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085" y="958788"/>
            <a:ext cx="4230765" cy="54597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58788"/>
            <a:ext cx="4266275" cy="54597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2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11541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75437"/>
            <a:ext cx="9144000" cy="182563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i="1" spc="300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finterstellar</a:t>
            </a:r>
            <a:endParaRPr lang="ko-KR" altLang="en-US" sz="1000" i="1" spc="3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85" y="224690"/>
            <a:ext cx="8611340" cy="65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85" y="984426"/>
            <a:ext cx="8611340" cy="546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8935" y="6675437"/>
            <a:ext cx="4261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data.krx.co.kr/mdi#document=0601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egroup.com/trading/energy/crude-oil/light-sweet-crude_contract_specifications.html" TargetMode="External"/><Relationship Id="rId2" Type="http://schemas.openxmlformats.org/officeDocument/2006/relationships/hyperlink" Target="https://www.cmegroup.com/trading/energy/crude-oil/light-sweet-crude_quotes_glob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data.krx.co.kr/mdi#document=060102" TargetMode="External"/><Relationship Id="rId2" Type="http://schemas.openxmlformats.org/officeDocument/2006/relationships/hyperlink" Target="http://marketdata.krx.co.kr/mdi#document=0601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선물 </a:t>
            </a:r>
            <a:r>
              <a:rPr lang="en-US" altLang="ko-KR" dirty="0" smtClean="0"/>
              <a:t>(Futures)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finterstellar</a:t>
            </a:r>
            <a:endParaRPr lang="ko-KR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선물거래 사례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KOSPI 200 </a:t>
            </a:r>
            <a:r>
              <a:rPr lang="ko-KR" altLang="en-US" dirty="0" smtClean="0"/>
              <a:t>선물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계약 투자 가정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위탁증거금</a:t>
            </a:r>
            <a:r>
              <a:rPr lang="en-US" altLang="ko-KR" sz="1800" dirty="0" smtClean="0"/>
              <a:t>:7.5%, </a:t>
            </a:r>
            <a:r>
              <a:rPr lang="ko-KR" altLang="en-US" sz="1800" dirty="0" smtClean="0"/>
              <a:t>거래증거금</a:t>
            </a:r>
            <a:r>
              <a:rPr lang="en-US" altLang="ko-KR" sz="1800" dirty="0" smtClean="0"/>
              <a:t>:5%)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77846"/>
              </p:ext>
            </p:extLst>
          </p:nvPr>
        </p:nvGraphicFramePr>
        <p:xfrm>
          <a:off x="668879" y="1689623"/>
          <a:ext cx="7787191" cy="165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34553">
                  <a:extLst>
                    <a:ext uri="{9D8B030D-6E8A-4147-A177-3AD203B41FA5}">
                      <a16:colId xmlns:a16="http://schemas.microsoft.com/office/drawing/2014/main" xmlns="" val="4282880273"/>
                    </a:ext>
                  </a:extLst>
                </a:gridCol>
                <a:gridCol w="621959">
                  <a:extLst>
                    <a:ext uri="{9D8B030D-6E8A-4147-A177-3AD203B41FA5}">
                      <a16:colId xmlns:a16="http://schemas.microsoft.com/office/drawing/2014/main" xmlns="" val="3734984465"/>
                    </a:ext>
                  </a:extLst>
                </a:gridCol>
                <a:gridCol w="1163256">
                  <a:extLst>
                    <a:ext uri="{9D8B030D-6E8A-4147-A177-3AD203B41FA5}">
                      <a16:colId xmlns:a16="http://schemas.microsoft.com/office/drawing/2014/main" xmlns="" val="2549266189"/>
                    </a:ext>
                  </a:extLst>
                </a:gridCol>
                <a:gridCol w="1048071">
                  <a:extLst>
                    <a:ext uri="{9D8B030D-6E8A-4147-A177-3AD203B41FA5}">
                      <a16:colId xmlns:a16="http://schemas.microsoft.com/office/drawing/2014/main" xmlns="" val="4075577068"/>
                    </a:ext>
                  </a:extLst>
                </a:gridCol>
                <a:gridCol w="1129838">
                  <a:extLst>
                    <a:ext uri="{9D8B030D-6E8A-4147-A177-3AD203B41FA5}">
                      <a16:colId xmlns:a16="http://schemas.microsoft.com/office/drawing/2014/main" xmlns="" val="51530689"/>
                    </a:ext>
                  </a:extLst>
                </a:gridCol>
                <a:gridCol w="1129838">
                  <a:extLst>
                    <a:ext uri="{9D8B030D-6E8A-4147-A177-3AD203B41FA5}">
                      <a16:colId xmlns:a16="http://schemas.microsoft.com/office/drawing/2014/main" xmlns="" val="4119661601"/>
                    </a:ext>
                  </a:extLst>
                </a:gridCol>
                <a:gridCol w="1129838">
                  <a:extLst>
                    <a:ext uri="{9D8B030D-6E8A-4147-A177-3AD203B41FA5}">
                      <a16:colId xmlns:a16="http://schemas.microsoft.com/office/drawing/2014/main" xmlns="" val="620836550"/>
                    </a:ext>
                  </a:extLst>
                </a:gridCol>
                <a:gridCol w="1129838">
                  <a:extLst>
                    <a:ext uri="{9D8B030D-6E8A-4147-A177-3AD203B41FA5}">
                      <a16:colId xmlns:a16="http://schemas.microsoft.com/office/drawing/2014/main" xmlns="" val="3171383545"/>
                    </a:ext>
                  </a:extLst>
                </a:gridCol>
              </a:tblGrid>
              <a:tr h="330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지수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계약 금액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차액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smtClean="0">
                          <a:effectLst/>
                        </a:rPr>
                        <a:t>위탁 </a:t>
                      </a:r>
                      <a:r>
                        <a:rPr lang="ko-KR" altLang="en-US" sz="1400" u="none" strike="noStrike" dirty="0">
                          <a:effectLst/>
                        </a:rPr>
                        <a:t>증거금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smtClean="0">
                          <a:effectLst/>
                        </a:rPr>
                        <a:t>거래 </a:t>
                      </a:r>
                      <a:r>
                        <a:rPr lang="ko-KR" altLang="en-US" sz="1400" u="none" strike="noStrike" dirty="0">
                          <a:effectLst/>
                        </a:rPr>
                        <a:t>증거금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롱 잔고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숏 잔고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54012194"/>
                  </a:ext>
                </a:extLst>
              </a:tr>
              <a:tr h="330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75,000,000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5,625,000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</a:t>
                      </a:r>
                      <a:r>
                        <a:rPr lang="en-US" altLang="ko-KR" sz="1400" u="none" strike="noStrike">
                          <a:effectLst/>
                        </a:rPr>
                        <a:t>3,750,000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5,625,000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5,625,000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39689222"/>
                  </a:ext>
                </a:extLst>
              </a:tr>
              <a:tr h="330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75,500,000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5,662,500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</a:t>
                      </a:r>
                      <a:r>
                        <a:rPr lang="en-US" altLang="ko-KR" sz="1400" u="none" strike="noStrike">
                          <a:effectLst/>
                        </a:rPr>
                        <a:t>3,775,000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6,125,000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5,125,000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1795878"/>
                  </a:ext>
                </a:extLst>
              </a:tr>
              <a:tr h="330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76,500,000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1,000,000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5,737,500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</a:t>
                      </a:r>
                      <a:r>
                        <a:rPr lang="en-US" altLang="ko-KR" sz="1400" u="none" strike="noStrike">
                          <a:effectLst/>
                        </a:rPr>
                        <a:t>3,825,000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7,125,000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4,125,000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26296206"/>
                  </a:ext>
                </a:extLst>
              </a:tr>
              <a:tr h="330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77,500,000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1,000,000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5,812,500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</a:t>
                      </a:r>
                      <a:r>
                        <a:rPr lang="en-US" altLang="ko-KR" sz="1400" u="none" strike="noStrike">
                          <a:effectLst/>
                        </a:rPr>
                        <a:t>3,875,000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</a:rPr>
                        <a:t>8,125,000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3,125,000 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930949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6" y="3450700"/>
            <a:ext cx="3335563" cy="3216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44" y="3450700"/>
            <a:ext cx="3335563" cy="32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 이론가 </a:t>
            </a:r>
            <a:r>
              <a:rPr lang="en-US" altLang="ko-KR" dirty="0" smtClean="0"/>
              <a:t>(Valuation)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계약은 지금 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실제 거래는 만기일에 발생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계산은 나중에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이자 이익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권리도 나중에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배당은 못 받음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선물 이론가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이익과 손해를 반영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선물 이론가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기초자산 가격 </a:t>
                </a:r>
                <a:r>
                  <a:rPr lang="en-US" altLang="ko-KR" dirty="0" smtClean="0"/>
                  <a:t>+ </a:t>
                </a:r>
                <a:r>
                  <a:rPr lang="ko-KR" altLang="en-US" dirty="0" smtClean="0"/>
                  <a:t>금융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이자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비용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배당 수익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선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물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격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물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격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배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당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잔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존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b="0" dirty="0" smtClean="0"/>
              </a:p>
              <a:p>
                <a:pPr lvl="1"/>
                <a:r>
                  <a:rPr lang="en-US" dirty="0" smtClean="0"/>
                  <a:t>KOSPI 200 </a:t>
                </a:r>
                <a:r>
                  <a:rPr lang="ko-KR" altLang="en-US" dirty="0" smtClean="0"/>
                  <a:t>지수가 </a:t>
                </a:r>
                <a:r>
                  <a:rPr lang="en-US" altLang="ko-KR" dirty="0" smtClean="0"/>
                  <a:t>300, </a:t>
                </a:r>
                <a:r>
                  <a:rPr lang="ko-KR" altLang="en-US" dirty="0" smtClean="0"/>
                  <a:t>이자율이 </a:t>
                </a:r>
                <a:r>
                  <a:rPr lang="en-US" altLang="ko-KR" dirty="0" smtClean="0"/>
                  <a:t>3%, </a:t>
                </a:r>
                <a:r>
                  <a:rPr lang="ko-KR" altLang="en-US" dirty="0" smtClean="0"/>
                  <a:t>배당률이 </a:t>
                </a:r>
                <a:r>
                  <a:rPr lang="en-US" altLang="ko-KR" dirty="0" smtClean="0"/>
                  <a:t>2%, </a:t>
                </a:r>
                <a:r>
                  <a:rPr lang="ko-KR" altLang="en-US" dirty="0" smtClean="0"/>
                  <a:t>잔존만기가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개월 이라면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=300 ×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(0.03−0.02)×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=300.25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619125" y="1447800"/>
            <a:ext cx="1200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57550" y="1447800"/>
            <a:ext cx="1419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52700" y="1914525"/>
            <a:ext cx="8667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52700" y="2409825"/>
            <a:ext cx="13620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71900" y="3457575"/>
            <a:ext cx="1609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67350" y="3457575"/>
            <a:ext cx="10572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86175" y="31342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92137" y="313425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–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 관련 용어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미결제약정 </a:t>
            </a:r>
            <a:r>
              <a:rPr lang="en-US" altLang="ko-KR" dirty="0" smtClean="0"/>
              <a:t>(outstanding)</a:t>
            </a:r>
          </a:p>
          <a:p>
            <a:pPr lvl="1"/>
            <a:r>
              <a:rPr lang="ko-KR" altLang="en-US" dirty="0" smtClean="0"/>
              <a:t>장 마감시 까지 청산되지 않고 다음 거래일로 넘어가는 계약</a:t>
            </a:r>
            <a:endParaRPr lang="en-US" altLang="ko-KR" dirty="0" smtClean="0"/>
          </a:p>
          <a:p>
            <a:r>
              <a:rPr lang="ko-KR" altLang="en-US" dirty="0" smtClean="0"/>
              <a:t>베이시스 </a:t>
            </a:r>
            <a:r>
              <a:rPr lang="en-US" altLang="ko-KR" dirty="0" smtClean="0"/>
              <a:t>(basis)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선물가격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현물가격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콘탱고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contango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선물가격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현물가격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백워데이션 </a:t>
            </a:r>
            <a:r>
              <a:rPr lang="en-US" altLang="ko-KR" dirty="0" smtClean="0"/>
              <a:t>(backwardation) : </a:t>
            </a:r>
            <a:r>
              <a:rPr lang="ko-KR" altLang="en-US" dirty="0" smtClean="0"/>
              <a:t>선물가격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현물가격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선물 트레이딩을 위한 지표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2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ko-KR" altLang="en-US" dirty="0" smtClean="0"/>
              <a:t> 오버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롤</a:t>
            </a:r>
            <a:r>
              <a:rPr lang="ko-KR" altLang="en-US" dirty="0"/>
              <a:t> 오버 </a:t>
            </a:r>
            <a:r>
              <a:rPr lang="en-US" altLang="ko-KR" dirty="0"/>
              <a:t>(rollover)</a:t>
            </a:r>
          </a:p>
          <a:p>
            <a:pPr lvl="1"/>
            <a:r>
              <a:rPr lang="ko-KR" altLang="en-US" dirty="0"/>
              <a:t>포지션 유지를 위해 </a:t>
            </a:r>
            <a:r>
              <a:rPr lang="ko-KR" altLang="en-US" dirty="0" err="1"/>
              <a:t>단기물을</a:t>
            </a:r>
            <a:r>
              <a:rPr lang="ko-KR" altLang="en-US" dirty="0"/>
              <a:t> 매도하고 </a:t>
            </a:r>
            <a:r>
              <a:rPr lang="ko-KR" altLang="en-US" dirty="0" err="1"/>
              <a:t>장기물을</a:t>
            </a:r>
            <a:r>
              <a:rPr lang="ko-KR" altLang="en-US" dirty="0"/>
              <a:t> 매수하는 것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시세정보</a:t>
            </a:r>
            <a:endParaRPr lang="en-US" altLang="ko-KR" dirty="0"/>
          </a:p>
          <a:p>
            <a:r>
              <a:rPr lang="ko-KR" altLang="en-US" dirty="0"/>
              <a:t>롤오버 </a:t>
            </a:r>
            <a:r>
              <a:rPr lang="ko-KR" altLang="en-US" dirty="0" err="1" smtClean="0"/>
              <a:t>리스크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단기물과</a:t>
            </a:r>
            <a:r>
              <a:rPr lang="ko-KR" altLang="en-US" dirty="0" smtClean="0"/>
              <a:t> 장기물의 가격 차이에서 비롯되는 매매 손실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단기물</a:t>
            </a:r>
            <a:r>
              <a:rPr lang="ko-KR" altLang="en-US" dirty="0" smtClean="0"/>
              <a:t> 가격 </a:t>
            </a:r>
            <a:r>
              <a:rPr lang="en-US" altLang="ko-KR" dirty="0" smtClean="0"/>
              <a:t>&lt; </a:t>
            </a:r>
            <a:r>
              <a:rPr lang="ko-KR" altLang="en-US" dirty="0" err="1" smtClean="0"/>
              <a:t>장기물</a:t>
            </a:r>
            <a:r>
              <a:rPr lang="ko-KR" altLang="en-US" dirty="0" smtClean="0"/>
              <a:t> 가격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을 형성해 </a:t>
            </a:r>
            <a:r>
              <a:rPr lang="en-US" altLang="ko-KR" dirty="0" err="1" smtClean="0"/>
              <a:t>blash</a:t>
            </a:r>
            <a:r>
              <a:rPr lang="ko-KR" altLang="en-US" dirty="0" smtClean="0"/>
              <a:t>와 반대로 </a:t>
            </a:r>
            <a:r>
              <a:rPr lang="ko-KR" altLang="en-US" dirty="0" err="1" smtClean="0"/>
              <a:t>매매하게됨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마켓메이커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매도자와 매수자 사이의 간극을 메워주며 시장을 이끌어가는 존재</a:t>
            </a:r>
            <a:endParaRPr lang="en-US" altLang="ko-KR" dirty="0" smtClean="0"/>
          </a:p>
          <a:p>
            <a:pPr lvl="1"/>
            <a:r>
              <a:rPr lang="ko-KR" altLang="en-US" dirty="0"/>
              <a:t>쌀</a:t>
            </a:r>
            <a:r>
              <a:rPr lang="ko-KR" altLang="en-US" dirty="0" smtClean="0"/>
              <a:t> 선도시장에서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매도자는 </a:t>
            </a:r>
            <a:r>
              <a:rPr lang="en-US" altLang="ko-KR" dirty="0" smtClean="0"/>
              <a:t>100</a:t>
            </a:r>
            <a:r>
              <a:rPr lang="ko-KR" altLang="en-US" dirty="0"/>
              <a:t>섬</a:t>
            </a:r>
            <a:r>
              <a:rPr lang="ko-KR" altLang="en-US" dirty="0" smtClean="0"/>
              <a:t>을 팔고 싶고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매수자는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섬만 사고 싶다면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마켓메이커가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섬을 사들여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섬을 팔아준다</a:t>
            </a:r>
            <a:endParaRPr lang="en-US" altLang="ko-KR" dirty="0" smtClean="0"/>
          </a:p>
          <a:p>
            <a:r>
              <a:rPr lang="ko-KR" altLang="en-US" dirty="0" smtClean="0"/>
              <a:t>매도가격과 매수가격의 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스프레드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마켓메이커의 </a:t>
            </a:r>
            <a:r>
              <a:rPr lang="ko-KR" altLang="en-US" dirty="0" err="1" smtClean="0"/>
              <a:t>수익원</a:t>
            </a:r>
            <a:endParaRPr lang="en-US" altLang="ko-KR" dirty="0" smtClean="0"/>
          </a:p>
          <a:p>
            <a:r>
              <a:rPr lang="ko-KR" altLang="en-US" dirty="0" smtClean="0"/>
              <a:t>매도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매수 시점 사이에 가격 급변 리스크 상존</a:t>
            </a:r>
            <a:endParaRPr lang="en-US" altLang="ko-KR" dirty="0" smtClean="0"/>
          </a:p>
          <a:p>
            <a:r>
              <a:rPr lang="ko-KR" altLang="en-US" dirty="0" smtClean="0"/>
              <a:t>시황 분석을 통한 시장 예측으로 리스크 헷지</a:t>
            </a:r>
            <a:endParaRPr lang="en-US" altLang="ko-KR" dirty="0" smtClean="0"/>
          </a:p>
          <a:p>
            <a:r>
              <a:rPr lang="ko-KR" altLang="en-US" dirty="0" smtClean="0"/>
              <a:t>호가분석</a:t>
            </a:r>
            <a:r>
              <a:rPr lang="en-US" altLang="ko-KR" dirty="0" smtClean="0"/>
              <a:t>(</a:t>
            </a:r>
            <a:r>
              <a:rPr lang="ko-KR" altLang="en-US" dirty="0">
                <a:sym typeface="Wingdings" panose="05000000000000000000" pitchFamily="2" charset="2"/>
              </a:rPr>
              <a:t>미시시장구조 분석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통한 시장 예측으로 리스크 헷지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ym typeface="Wingdings" panose="05000000000000000000" pitchFamily="2" charset="2"/>
              </a:rPr>
              <a:t> 알고리즘 트레이딩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8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로 개념잡기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Time value</a:t>
            </a:r>
            <a:r>
              <a:rPr lang="ko-KR" altLang="en-US" dirty="0"/>
              <a:t> </a:t>
            </a:r>
            <a:r>
              <a:rPr lang="en-US" altLang="ko-KR" dirty="0" smtClean="0"/>
              <a:t>of money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smtClean="0"/>
              <a:t>w3-22 </a:t>
            </a:r>
            <a:r>
              <a:rPr lang="en-US" altLang="ko-KR" dirty="0"/>
              <a:t>K5 Futures.xlsx</a:t>
            </a:r>
          </a:p>
        </p:txBody>
      </p:sp>
    </p:spTree>
    <p:extLst>
      <p:ext uri="{BB962C8B-B14F-4D97-AF65-F5344CB8AC3E}">
        <p14:creationId xmlns:p14="http://schemas.microsoft.com/office/powerpoint/2010/main" val="32899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Models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KOSPI 200 </a:t>
            </a:r>
            <a:r>
              <a:rPr lang="ko-KR" altLang="en-US" dirty="0" smtClean="0"/>
              <a:t>선물 이론가 산출</a:t>
            </a:r>
            <a:endParaRPr lang="en-US" altLang="ko-KR" dirty="0" smtClean="0"/>
          </a:p>
          <a:p>
            <a:r>
              <a:rPr lang="en-US" altLang="ko-KR" dirty="0" smtClean="0"/>
              <a:t>w3-23 </a:t>
            </a:r>
            <a:r>
              <a:rPr lang="en-US" altLang="ko-KR" dirty="0"/>
              <a:t>KOSPI200 </a:t>
            </a:r>
            <a:r>
              <a:rPr lang="ko-KR" altLang="en-US" dirty="0"/>
              <a:t>선물 이론가 산출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5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 이론가 산출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엑셀에서 데이터 읽어오기</a:t>
            </a:r>
            <a:endParaRPr lang="en-US" altLang="ko-KR" dirty="0" smtClean="0"/>
          </a:p>
          <a:p>
            <a:r>
              <a:rPr lang="ko-KR" altLang="en-US" dirty="0" smtClean="0"/>
              <a:t>선물 이론가 공식 함수화</a:t>
            </a:r>
            <a:endParaRPr lang="en-US" altLang="ko-KR" dirty="0" smtClean="0"/>
          </a:p>
          <a:p>
            <a:r>
              <a:rPr lang="ko-KR" altLang="en-US" dirty="0" smtClean="0"/>
              <a:t>선물 이론가 산출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9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Models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fs </a:t>
            </a:r>
            <a:r>
              <a:rPr lang="ko-KR" altLang="en-US" dirty="0" smtClean="0"/>
              <a:t>이론가를 이용한 선물 트레이딩</a:t>
            </a:r>
            <a:endParaRPr lang="en-US" altLang="ko-KR" dirty="0" smtClean="0"/>
          </a:p>
          <a:p>
            <a:r>
              <a:rPr lang="en-US" altLang="ko-KR" dirty="0" smtClean="0"/>
              <a:t>w3-24 </a:t>
            </a:r>
            <a:r>
              <a:rPr lang="en-US" altLang="ko-KR" dirty="0"/>
              <a:t>fs futures-value trade </a:t>
            </a:r>
            <a:r>
              <a:rPr lang="en-US" altLang="ko-KR" dirty="0" err="1"/>
              <a:t>batch.ipynb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Models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fs</a:t>
            </a:r>
            <a:r>
              <a:rPr lang="ko-KR" altLang="en-US" dirty="0" smtClean="0"/>
              <a:t> 베이시스를 이용한 선물 트레이딩</a:t>
            </a:r>
            <a:endParaRPr lang="en-US" altLang="ko-KR" dirty="0" smtClean="0"/>
          </a:p>
          <a:p>
            <a:r>
              <a:rPr lang="en-US" altLang="ko-KR" dirty="0" smtClean="0"/>
              <a:t>w3-25 </a:t>
            </a:r>
            <a:r>
              <a:rPr lang="en-US" altLang="ko-KR" dirty="0"/>
              <a:t>fs </a:t>
            </a:r>
            <a:r>
              <a:rPr lang="en-US" altLang="ko-KR" dirty="0" smtClean="0"/>
              <a:t>futures-basis </a:t>
            </a:r>
            <a:r>
              <a:rPr lang="en-US" altLang="ko-KR" dirty="0"/>
              <a:t>trade </a:t>
            </a:r>
            <a:r>
              <a:rPr lang="en-US" altLang="ko-KR" dirty="0" err="1"/>
              <a:t>batch.ipynb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6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선물 (Futures)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Models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볼린저밴드를</a:t>
            </a:r>
            <a:r>
              <a:rPr lang="ko-KR" altLang="en-US" dirty="0" smtClean="0"/>
              <a:t> 이용한 선물 트레이딩</a:t>
            </a:r>
            <a:endParaRPr lang="en-US" altLang="ko-KR" dirty="0" smtClean="0"/>
          </a:p>
          <a:p>
            <a:r>
              <a:rPr lang="en-US" altLang="ko-KR" dirty="0" smtClean="0"/>
              <a:t>w3-26 </a:t>
            </a:r>
            <a:r>
              <a:rPr lang="en-US" altLang="ko-KR" dirty="0"/>
              <a:t>fs </a:t>
            </a:r>
            <a:r>
              <a:rPr lang="en-US" altLang="ko-KR" dirty="0" smtClean="0"/>
              <a:t>futures-basis </a:t>
            </a:r>
            <a:r>
              <a:rPr lang="en-US" altLang="ko-KR" dirty="0"/>
              <a:t>trade </a:t>
            </a:r>
            <a:r>
              <a:rPr lang="en-US" altLang="ko-KR" dirty="0" err="1"/>
              <a:t>batch.ipynb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0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선물이란?</a:t>
            </a:r>
          </a:p>
        </p:txBody>
      </p:sp>
      <p:sp>
        <p:nvSpPr>
          <p:cNvPr id="91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미래의 물건(物)을 먼저(先) 거래하는 금융 상품 </a:t>
            </a:r>
          </a:p>
          <a:p>
            <a:r>
              <a:t>현물(現物, spot) vs. 선물(先物, futures)</a:t>
            </a:r>
          </a:p>
          <a:p>
            <a:r>
              <a:t>선도(先渡)거래 vs. 선물거래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l="10624" t="5317" r="53807" b="53418"/>
          <a:stretch/>
        </p:blipFill>
        <p:spPr>
          <a:xfrm>
            <a:off x="966486" y="3183038"/>
            <a:ext cx="2054506" cy="2830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l="56714" t="5317" r="12125" b="53418"/>
          <a:stretch/>
        </p:blipFill>
        <p:spPr>
          <a:xfrm>
            <a:off x="6319778" y="3183038"/>
            <a:ext cx="1799864" cy="28300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ounded Rectangular Callout 1"/>
          <p:cNvSpPr/>
          <p:nvPr/>
        </p:nvSpPr>
        <p:spPr>
          <a:xfrm>
            <a:off x="3408743" y="3515111"/>
            <a:ext cx="1921399" cy="1634488"/>
          </a:xfrm>
          <a:prstGeom prst="wedgeRoundRectCallout">
            <a:avLst>
              <a:gd name="adj1" fmla="val -65449"/>
              <a:gd name="adj2" fmla="val 20275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ko-KR" altLang="en-US" dirty="0"/>
              <a:t>내년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일에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원유 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1</a:t>
            </a:r>
            <a:r>
              <a:rPr lang="ko-KR" altLang="en-US" dirty="0" smtClean="0"/>
              <a:t>백만 배럴을 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배럴당 </a:t>
            </a:r>
            <a:r>
              <a:rPr lang="en-US" altLang="ko-KR" dirty="0" smtClean="0"/>
              <a:t>$50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팔겠소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1250" y="6012464"/>
            <a:ext cx="86497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NanumSquare"/>
              </a:rPr>
              <a:t>만수르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sym typeface="NanumSquar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3633" y="6012465"/>
            <a:ext cx="85215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NanumSquare"/>
              </a:rPr>
              <a:t>구도일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sym typeface="NanumSquare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884516" y="5354431"/>
            <a:ext cx="966487" cy="408620"/>
          </a:xfrm>
          <a:prstGeom prst="wedgeRoundRectCallout">
            <a:avLst>
              <a:gd name="adj1" fmla="val 74622"/>
              <a:gd name="adj2" fmla="val -43724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삽니다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선물거래 </a:t>
            </a:r>
            <a:r>
              <a:rPr lang="en-US" altLang="ko-KR" dirty="0" smtClean="0"/>
              <a:t>in History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1730, </a:t>
            </a:r>
            <a:r>
              <a:rPr lang="ko-KR" altLang="en-US" dirty="0" smtClean="0"/>
              <a:t>오사카 도지마 쌀시장</a:t>
            </a:r>
            <a:endParaRPr lang="en-US" altLang="ko-KR" dirty="0" smtClean="0"/>
          </a:p>
          <a:p>
            <a:r>
              <a:rPr lang="en-US" altLang="ko-KR" dirty="0" smtClean="0"/>
              <a:t>1848, </a:t>
            </a:r>
            <a:r>
              <a:rPr lang="ko-KR" altLang="en-US" dirty="0" smtClean="0"/>
              <a:t>시카고 상품 거래소 </a:t>
            </a:r>
            <a:r>
              <a:rPr lang="en-US" altLang="ko-KR" dirty="0" smtClean="0"/>
              <a:t>(CBOT, Chicago Board of Trade)</a:t>
            </a:r>
          </a:p>
          <a:p>
            <a:r>
              <a:rPr lang="en-US" altLang="ko-KR" dirty="0" smtClean="0"/>
              <a:t>1896, </a:t>
            </a:r>
            <a:r>
              <a:rPr lang="ko-KR" altLang="en-US" dirty="0" smtClean="0"/>
              <a:t>인천 미두 </a:t>
            </a:r>
            <a:r>
              <a:rPr lang="ko-KR" altLang="en-US" dirty="0" err="1" smtClean="0"/>
              <a:t>취인소</a:t>
            </a:r>
            <a:endParaRPr lang="en-US" altLang="ko-KR" dirty="0" smtClean="0"/>
          </a:p>
          <a:p>
            <a:r>
              <a:rPr lang="en-US" altLang="ko-KR" dirty="0" smtClean="0"/>
              <a:t>1996, </a:t>
            </a:r>
            <a:r>
              <a:rPr lang="ko-KR" altLang="en-US" dirty="0" smtClean="0"/>
              <a:t>한국 선물거래소</a:t>
            </a:r>
            <a:endParaRPr lang="ko-KR" altLang="en-US" dirty="0"/>
          </a:p>
        </p:txBody>
      </p:sp>
      <p:pic>
        <p:nvPicPr>
          <p:cNvPr id="1026" name="Picture 2" descr="http://img.hankyung.com/photo/201810/AA.17988514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681412"/>
            <a:ext cx="27146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선물상품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CME Crude oil futures</a:t>
            </a:r>
          </a:p>
          <a:p>
            <a:pPr lvl="1"/>
            <a:r>
              <a:rPr lang="ko-KR" altLang="en-US" dirty="0" smtClean="0">
                <a:hlinkClick r:id="rId2"/>
              </a:rPr>
              <a:t>시세정보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계약단위 </a:t>
            </a:r>
            <a:r>
              <a:rPr lang="en-US" altLang="ko-KR" dirty="0" smtClean="0"/>
              <a:t>: 1,000</a:t>
            </a:r>
            <a:r>
              <a:rPr lang="ko-KR" altLang="en-US" dirty="0" smtClean="0"/>
              <a:t>배럴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가격단위</a:t>
            </a:r>
            <a:r>
              <a:rPr lang="en-US" altLang="ko-KR" dirty="0"/>
              <a:t> </a:t>
            </a:r>
            <a:r>
              <a:rPr lang="en-US" altLang="ko-KR" dirty="0" smtClean="0"/>
              <a:t>: $0.01/</a:t>
            </a:r>
            <a:r>
              <a:rPr lang="ko-KR" altLang="en-US" dirty="0" smtClean="0"/>
              <a:t>배럴 </a:t>
            </a:r>
            <a:r>
              <a:rPr lang="en-US" altLang="ko-KR" dirty="0" smtClean="0"/>
              <a:t>(</a:t>
            </a:r>
            <a:r>
              <a:rPr lang="ko-KR" altLang="en-US" dirty="0">
                <a:hlinkClick r:id="rId3"/>
              </a:rPr>
              <a:t>상품스팩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원유가격이 </a:t>
            </a:r>
            <a:r>
              <a:rPr lang="en-US" altLang="ko-KR" dirty="0" smtClean="0"/>
              <a:t>$50/</a:t>
            </a:r>
            <a:r>
              <a:rPr lang="ko-KR" altLang="en-US" dirty="0" smtClean="0"/>
              <a:t>배럴 인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$50 × 1,000</a:t>
            </a:r>
            <a:r>
              <a:rPr lang="ko-KR" altLang="en-US" dirty="0" smtClean="0"/>
              <a:t>배럴 </a:t>
            </a:r>
            <a:r>
              <a:rPr lang="en-US" altLang="ko-KR" dirty="0" smtClean="0"/>
              <a:t>× 1</a:t>
            </a:r>
            <a:r>
              <a:rPr lang="ko-KR" altLang="en-US" dirty="0" smtClean="0"/>
              <a:t>계약 </a:t>
            </a:r>
            <a:r>
              <a:rPr lang="en-US" altLang="ko-KR" dirty="0" smtClean="0"/>
              <a:t>= $50,000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46" y="3342964"/>
            <a:ext cx="7452017" cy="32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선물상품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KOSPI 200 </a:t>
                </a:r>
                <a:r>
                  <a:rPr lang="ko-KR" altLang="en-US" dirty="0"/>
                  <a:t>선물</a:t>
                </a:r>
                <a:endParaRPr lang="en-US" altLang="ko-KR" dirty="0"/>
              </a:p>
              <a:p>
                <a:pPr lvl="1"/>
                <a:r>
                  <a:rPr lang="ko-KR" altLang="en-US" dirty="0" smtClean="0">
                    <a:hlinkClick r:id="rId2"/>
                  </a:rPr>
                  <a:t>시세정보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계약단위 </a:t>
                </a:r>
                <a:r>
                  <a:rPr lang="en-US" altLang="ko-KR" dirty="0"/>
                  <a:t>: 1</a:t>
                </a:r>
                <a:r>
                  <a:rPr lang="ko-KR" altLang="en-US" dirty="0"/>
                  <a:t>계약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승수 </a:t>
                </a:r>
                <a:r>
                  <a:rPr lang="en-US" altLang="ko-KR" dirty="0"/>
                  <a:t>: 25</a:t>
                </a:r>
                <a:r>
                  <a:rPr lang="ko-KR" altLang="en-US" dirty="0"/>
                  <a:t>만원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가격단위 </a:t>
                </a:r>
                <a:r>
                  <a:rPr lang="en-US" altLang="ko-KR" dirty="0"/>
                  <a:t>: 0.01</a:t>
                </a:r>
                <a:r>
                  <a:rPr lang="ko-KR" altLang="en-US" dirty="0"/>
                  <a:t>포인트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3"/>
                  </a:rPr>
                  <a:t>상품스팩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선</m:t>
                    </m:r>
                  </m:oMath>
                </a14:m>
                <a:r>
                  <a:rPr lang="ko-KR" altLang="en-US" dirty="0"/>
                  <a:t>물가격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기초자산지수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가격</a:t>
                </a:r>
                <a:r>
                  <a:rPr lang="en-US" altLang="ko-KR" dirty="0"/>
                  <a:t>) × </a:t>
                </a:r>
                <a:r>
                  <a:rPr lang="ko-KR" altLang="en-US" dirty="0"/>
                  <a:t>승수 </a:t>
                </a:r>
                <a:r>
                  <a:rPr lang="en-US" altLang="ko-KR" dirty="0"/>
                  <a:t>× </a:t>
                </a:r>
                <a:r>
                  <a:rPr lang="ko-KR" altLang="en-US" dirty="0"/>
                  <a:t>계약 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KOSPI 200 </a:t>
                </a:r>
                <a:r>
                  <a:rPr lang="ko-KR" altLang="en-US" dirty="0"/>
                  <a:t>지수가 </a:t>
                </a:r>
                <a:r>
                  <a:rPr lang="en-US" altLang="ko-KR" dirty="0"/>
                  <a:t>300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300 × 25</a:t>
                </a:r>
                <a:r>
                  <a:rPr lang="ko-KR" altLang="en-US" dirty="0"/>
                  <a:t>만원 </a:t>
                </a:r>
                <a:r>
                  <a:rPr lang="en-US" altLang="ko-KR" dirty="0"/>
                  <a:t>× 1</a:t>
                </a:r>
                <a:r>
                  <a:rPr lang="ko-KR" altLang="en-US" dirty="0"/>
                  <a:t>계약 </a:t>
                </a:r>
                <a:r>
                  <a:rPr lang="en-US" altLang="ko-KR" dirty="0"/>
                  <a:t>= 7,500</a:t>
                </a:r>
                <a:r>
                  <a:rPr lang="ko-KR" altLang="en-US" dirty="0"/>
                  <a:t>만원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선물거래의 특징 </a:t>
            </a:r>
            <a:r>
              <a:rPr lang="en-US" altLang="ko-KR" dirty="0" smtClean="0"/>
              <a:t>: HTS</a:t>
            </a:r>
            <a:r>
              <a:rPr lang="ko-KR" altLang="en-US" dirty="0" smtClean="0"/>
              <a:t> 가격 ≠ 선물 가격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56" y="1035050"/>
            <a:ext cx="6853237" cy="56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선물거래의 특징 </a:t>
            </a:r>
            <a:r>
              <a:rPr lang="en-US" altLang="ko-KR" dirty="0" smtClean="0"/>
              <a:t>: Short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거래 포지션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숏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Zero sum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동일한 </a:t>
            </a:r>
            <a:r>
              <a:rPr lang="ko-KR" altLang="en-US" dirty="0"/>
              <a:t>기초자산으로 다양한 상품 존재 </a:t>
            </a:r>
            <a:r>
              <a:rPr lang="en-US" altLang="ko-KR" dirty="0"/>
              <a:t>: </a:t>
            </a:r>
            <a:r>
              <a:rPr lang="ko-KR" altLang="en-US" dirty="0"/>
              <a:t>승수가 다르면 다른 상품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6" y="1649392"/>
            <a:ext cx="3393408" cy="3229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94" y="1649392"/>
            <a:ext cx="3393408" cy="322933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65641"/>
              </p:ext>
            </p:extLst>
          </p:nvPr>
        </p:nvGraphicFramePr>
        <p:xfrm>
          <a:off x="756212" y="5612198"/>
          <a:ext cx="7042150" cy="7416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xmlns="" val="146684115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xmlns="" val="38276246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xmlns="" val="151899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상품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KOSPI 200 </a:t>
                      </a:r>
                      <a:r>
                        <a:rPr lang="ko-KR" altLang="en-US" sz="1400" dirty="0" smtClean="0"/>
                        <a:t>선물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미니코스피 선물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521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승수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r>
                        <a:rPr lang="ko-KR" altLang="en-US" sz="1400" dirty="0" smtClean="0"/>
                        <a:t>만원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r>
                        <a:rPr lang="ko-KR" altLang="en-US" sz="1400" dirty="0" smtClean="0"/>
                        <a:t>만원</a:t>
                      </a:r>
                      <a:endParaRPr 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289456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94065" y="3033228"/>
            <a:ext cx="36644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Wingdings 3" panose="05040102010807070707" pitchFamily="18" charset="2"/>
              </a:rPr>
              <a:t>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8506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선물거래의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레버리지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레버리지 </a:t>
            </a:r>
            <a:r>
              <a:rPr lang="ko-KR" altLang="en-US" dirty="0"/>
              <a:t>효과 </a:t>
            </a:r>
            <a:r>
              <a:rPr lang="en-US" altLang="ko-KR" dirty="0"/>
              <a:t>: </a:t>
            </a:r>
            <a:r>
              <a:rPr lang="ko-KR" altLang="en-US" dirty="0"/>
              <a:t>증거금만 있으면 거래 가능</a:t>
            </a:r>
            <a:endParaRPr lang="en-US" altLang="ko-KR" dirty="0"/>
          </a:p>
          <a:p>
            <a:pPr lvl="1"/>
            <a:r>
              <a:rPr lang="en-US" altLang="ko-KR" dirty="0"/>
              <a:t>KOSPI 200 </a:t>
            </a:r>
            <a:r>
              <a:rPr lang="ko-KR" altLang="en-US" dirty="0"/>
              <a:t>선물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위탁증거금률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7.5%, </a:t>
            </a:r>
            <a:r>
              <a:rPr lang="ko-KR" altLang="en-US" dirty="0" err="1" smtClean="0"/>
              <a:t>거래증거금률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5.0%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’19.6</a:t>
            </a:r>
            <a:r>
              <a:rPr lang="ko-KR" altLang="en-US" sz="1200" dirty="0" smtClean="0"/>
              <a:t>월 </a:t>
            </a:r>
            <a:r>
              <a:rPr lang="ko-KR" altLang="en-US" sz="1200" dirty="0"/>
              <a:t>기준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지수가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계약 금액 </a:t>
            </a:r>
            <a:r>
              <a:rPr lang="en-US" altLang="ko-KR" dirty="0" smtClean="0"/>
              <a:t>: 300 </a:t>
            </a:r>
            <a:r>
              <a:rPr lang="en-US" altLang="ko-KR" dirty="0"/>
              <a:t>× </a:t>
            </a:r>
            <a:r>
              <a:rPr lang="en-US" altLang="ko-KR" dirty="0" smtClean="0"/>
              <a:t>250,000</a:t>
            </a:r>
            <a:r>
              <a:rPr lang="ko-KR" altLang="en-US" dirty="0" smtClean="0"/>
              <a:t> </a:t>
            </a:r>
            <a:r>
              <a:rPr lang="en-US" altLang="ko-KR" dirty="0"/>
              <a:t>× 1</a:t>
            </a:r>
            <a:r>
              <a:rPr lang="ko-KR" altLang="en-US" dirty="0"/>
              <a:t>계약 </a:t>
            </a:r>
            <a:r>
              <a:rPr lang="en-US" altLang="ko-KR" dirty="0"/>
              <a:t>= </a:t>
            </a:r>
            <a:r>
              <a:rPr lang="en-US" altLang="ko-KR" dirty="0" smtClean="0"/>
              <a:t>75,000,000</a:t>
            </a:r>
            <a:r>
              <a:rPr lang="ko-KR" altLang="en-US" dirty="0" smtClean="0"/>
              <a:t>원</a:t>
            </a:r>
            <a:endParaRPr lang="en-US" altLang="ko-KR" dirty="0"/>
          </a:p>
          <a:p>
            <a:pPr lvl="2"/>
            <a:r>
              <a:rPr lang="ko-KR" altLang="en-US" dirty="0" smtClean="0"/>
              <a:t>투자 소요 금액 </a:t>
            </a:r>
            <a:r>
              <a:rPr lang="en-US" altLang="ko-KR" dirty="0" smtClean="0"/>
              <a:t>: 75,000,000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× 7.5% = 5,625,000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ko-KR" altLang="en-US" dirty="0" smtClean="0"/>
              <a:t>일일정산 </a:t>
            </a:r>
            <a:r>
              <a:rPr lang="en-US" altLang="ko-KR" dirty="0"/>
              <a:t>: </a:t>
            </a:r>
            <a:r>
              <a:rPr lang="ko-KR" altLang="en-US" dirty="0" smtClean="0"/>
              <a:t>먹튀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거래상대방 위험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방지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거래소가 매일 포지션별 손익을 정산해줌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지수가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301</a:t>
            </a:r>
            <a:r>
              <a:rPr lang="ko-KR" altLang="en-US" dirty="0" smtClean="0"/>
              <a:t>로 바뀌었다면</a:t>
            </a:r>
            <a:r>
              <a:rPr lang="en-US" altLang="ko-KR" dirty="0" smtClean="0"/>
              <a:t>,</a:t>
            </a:r>
            <a:endParaRPr lang="en-US" dirty="0"/>
          </a:p>
        </p:txBody>
      </p:sp>
      <p:pic>
        <p:nvPicPr>
          <p:cNvPr id="5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4675" r="64859" b="50917"/>
          <a:stretch/>
        </p:blipFill>
        <p:spPr bwMode="auto">
          <a:xfrm>
            <a:off x="6939987" y="4959689"/>
            <a:ext cx="827720" cy="10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3" t="5072" r="4379" b="51313"/>
          <a:stretch/>
        </p:blipFill>
        <p:spPr bwMode="auto">
          <a:xfrm>
            <a:off x="1297329" y="4955245"/>
            <a:ext cx="799662" cy="102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37874" y="5283390"/>
            <a:ext cx="35612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숏</a:t>
            </a:r>
            <a:r>
              <a:rPr kumimoji="0" lang="en-US" altLang="ko-KR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(-250,000</a:t>
            </a:r>
            <a:r>
              <a:rPr kumimoji="0" lang="ko-KR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원</a:t>
            </a:r>
            <a:r>
              <a:rPr kumimoji="0" lang="en-US" altLang="ko-KR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NanumSquare"/>
              </a:rPr>
              <a:t>) </a:t>
            </a:r>
            <a:r>
              <a:rPr kumimoji="0" lang="en-US" altLang="ko-KR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롱</a:t>
            </a:r>
            <a:r>
              <a:rPr kumimoji="0" lang="en-US" altLang="ko-KR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(+250,000</a:t>
            </a:r>
            <a:r>
              <a:rPr kumimoji="0" lang="ko-KR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원</a:t>
            </a:r>
            <a:r>
              <a:rPr kumimoji="0" lang="en-US" altLang="ko-KR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36050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theme 02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나눔스퀘어라운드 Bold"/>
        <a:ea typeface="나눔스퀘어라운드 Bold"/>
        <a:cs typeface=""/>
      </a:majorFont>
      <a:minorFont>
        <a:latin typeface="나눔스퀘어라운드 Bold"/>
        <a:ea typeface="나눔스퀘어라운드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s theme 02" id="{9C369547-704C-4265-B623-1D245565042A}" vid="{A3EB6D54-C105-475F-A5C6-0A4A768D25A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NanumSquare"/>
        <a:ea typeface="NanumSquare"/>
        <a:cs typeface="NanumSqua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654</Words>
  <Application>Microsoft Office PowerPoint</Application>
  <PresentationFormat>화면 슬라이드 쇼(4:3)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NanumSquare</vt:lpstr>
      <vt:lpstr>나눔스퀘어라운드 Bold</vt:lpstr>
      <vt:lpstr>배달의민족 한나는 열한살</vt:lpstr>
      <vt:lpstr>Arial</vt:lpstr>
      <vt:lpstr>Cambria Math</vt:lpstr>
      <vt:lpstr>times</vt:lpstr>
      <vt:lpstr>Wingdings</vt:lpstr>
      <vt:lpstr>Wingdings 3</vt:lpstr>
      <vt:lpstr>fs theme 02</vt:lpstr>
      <vt:lpstr>선물 (Futures)</vt:lpstr>
      <vt:lpstr>선물 (Futures)</vt:lpstr>
      <vt:lpstr>선물이란?</vt:lpstr>
      <vt:lpstr>선물거래 in History</vt:lpstr>
      <vt:lpstr>선물상품</vt:lpstr>
      <vt:lpstr>선물상품</vt:lpstr>
      <vt:lpstr>선물거래의 특징 : HTS 가격 ≠ 선물 가격</vt:lpstr>
      <vt:lpstr>선물거래의 특징 : Short</vt:lpstr>
      <vt:lpstr>선물거래의 특징 : 레버리지</vt:lpstr>
      <vt:lpstr>선물거래 사례</vt:lpstr>
      <vt:lpstr>선물 이론가 (Valuation)</vt:lpstr>
      <vt:lpstr>선물 관련 용어</vt:lpstr>
      <vt:lpstr>롤 오버 </vt:lpstr>
      <vt:lpstr>마켓메이커</vt:lpstr>
      <vt:lpstr>Excel로 개념잡기</vt:lpstr>
      <vt:lpstr>Python Models</vt:lpstr>
      <vt:lpstr>선물 이론가 산출</vt:lpstr>
      <vt:lpstr>Python Models</vt:lpstr>
      <vt:lpstr>Python Models</vt:lpstr>
      <vt:lpstr>Python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금융공학과 함께 커리어 스타트!</dc:title>
  <dc:creator>Yong Whoan Kim</dc:creator>
  <cp:lastModifiedBy>Yong Whoan Kim</cp:lastModifiedBy>
  <cp:revision>48</cp:revision>
  <dcterms:modified xsi:type="dcterms:W3CDTF">2019-06-25T12:46:50Z</dcterms:modified>
</cp:coreProperties>
</file>