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1" r:id="rId3"/>
    <p:sldId id="258" r:id="rId4"/>
    <p:sldId id="260" r:id="rId5"/>
    <p:sldId id="261" r:id="rId6"/>
    <p:sldId id="263" r:id="rId7"/>
    <p:sldId id="262" r:id="rId8"/>
    <p:sldId id="265" r:id="rId9"/>
    <p:sldId id="266" r:id="rId10"/>
    <p:sldId id="267" r:id="rId11"/>
    <p:sldId id="273" r:id="rId12"/>
    <p:sldId id="268" r:id="rId13"/>
    <p:sldId id="259" r:id="rId14"/>
    <p:sldId id="280" r:id="rId15"/>
    <p:sldId id="270" r:id="rId16"/>
    <p:sldId id="275" r:id="rId17"/>
    <p:sldId id="274" r:id="rId18"/>
    <p:sldId id="278" r:id="rId19"/>
    <p:sldId id="279" r:id="rId20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llemlayout 4 - Markerin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Mellemlayout 2 - Markerin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yst layout 1 - Markerin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6391" autoAdjust="0"/>
  </p:normalViewPr>
  <p:slideViewPr>
    <p:cSldViewPr>
      <p:cViewPr varScale="1">
        <p:scale>
          <a:sx n="83" d="100"/>
          <a:sy n="83" d="100"/>
        </p:scale>
        <p:origin x="147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22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800D4-7380-4F5D-A279-ED0EBFDC985F}" type="datetimeFigureOut">
              <a:rPr lang="da-DK" smtClean="0"/>
              <a:pPr/>
              <a:t>28-01-2021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C7A5B-BD2C-4399-A0A4-99E8F05D5875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0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C7A5B-BD2C-4399-A0A4-99E8F05D5875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1428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C7A5B-BD2C-4399-A0A4-99E8F05D5875}" type="slidenum">
              <a:rPr lang="da-DK" smtClean="0"/>
              <a:pPr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0676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C7A5B-BD2C-4399-A0A4-99E8F05D5875}" type="slidenum">
              <a:rPr lang="da-DK" smtClean="0"/>
              <a:pPr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1322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C7A5B-BD2C-4399-A0A4-99E8F05D5875}" type="slidenum">
              <a:rPr lang="da-DK" smtClean="0"/>
              <a:pPr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4725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C7A5B-BD2C-4399-A0A4-99E8F05D5875}" type="slidenum">
              <a:rPr lang="da-DK" smtClean="0"/>
              <a:pPr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8634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C7A5B-BD2C-4399-A0A4-99E8F05D5875}" type="slidenum">
              <a:rPr lang="da-DK" smtClean="0"/>
              <a:pPr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4960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C7A5B-BD2C-4399-A0A4-99E8F05D5875}" type="slidenum">
              <a:rPr lang="da-DK" smtClean="0"/>
              <a:pPr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6690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C7A5B-BD2C-4399-A0A4-99E8F05D5875}" type="slidenum">
              <a:rPr lang="da-DK" smtClean="0"/>
              <a:pPr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1635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C7A5B-BD2C-4399-A0A4-99E8F05D5875}" type="slidenum">
              <a:rPr lang="da-DK" smtClean="0"/>
              <a:pPr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8142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C7A5B-BD2C-4399-A0A4-99E8F05D5875}" type="slidenum">
              <a:rPr lang="da-DK" smtClean="0"/>
              <a:pPr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8107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C7A5B-BD2C-4399-A0A4-99E8F05D5875}" type="slidenum">
              <a:rPr lang="da-DK" smtClean="0"/>
              <a:pPr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5252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C7A5B-BD2C-4399-A0A4-99E8F05D5875}" type="slidenum">
              <a:rPr lang="da-DK" smtClean="0"/>
              <a:pPr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9380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C7A5B-BD2C-4399-A0A4-99E8F05D5875}" type="slidenum">
              <a:rPr lang="da-DK" smtClean="0"/>
              <a:pPr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0863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C7A5B-BD2C-4399-A0A4-99E8F05D5875}" type="slidenum">
              <a:rPr lang="da-DK" smtClean="0"/>
              <a:pPr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7040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C7A5B-BD2C-4399-A0A4-99E8F05D5875}" type="slidenum">
              <a:rPr lang="da-DK" smtClean="0"/>
              <a:pPr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7337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C7A5B-BD2C-4399-A0A4-99E8F05D5875}" type="slidenum">
              <a:rPr lang="da-DK" smtClean="0"/>
              <a:pPr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8576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C7A5B-BD2C-4399-A0A4-99E8F05D5875}" type="slidenum">
              <a:rPr lang="da-DK" smtClean="0"/>
              <a:pPr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7149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EF07-89E4-4539-A33B-531105102C9D}" type="datetimeFigureOut">
              <a:rPr lang="da-DK" smtClean="0"/>
              <a:pPr/>
              <a:t>28-01-2021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E28E-6C05-46B0-AA94-9A4C80A9B202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874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EF07-89E4-4539-A33B-531105102C9D}" type="datetimeFigureOut">
              <a:rPr lang="da-DK" smtClean="0"/>
              <a:pPr/>
              <a:t>28-01-2021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E28E-6C05-46B0-AA94-9A4C80A9B202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862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EF07-89E4-4539-A33B-531105102C9D}" type="datetimeFigureOut">
              <a:rPr lang="da-DK" smtClean="0"/>
              <a:pPr/>
              <a:t>28-01-2021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E28E-6C05-46B0-AA94-9A4C80A9B202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811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EF07-89E4-4539-A33B-531105102C9D}" type="datetimeFigureOut">
              <a:rPr lang="da-DK" smtClean="0"/>
              <a:pPr/>
              <a:t>28-01-2021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E28E-6C05-46B0-AA94-9A4C80A9B202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555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EF07-89E4-4539-A33B-531105102C9D}" type="datetimeFigureOut">
              <a:rPr lang="da-DK" smtClean="0"/>
              <a:pPr/>
              <a:t>28-01-2021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E28E-6C05-46B0-AA94-9A4C80A9B202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169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EF07-89E4-4539-A33B-531105102C9D}" type="datetimeFigureOut">
              <a:rPr lang="da-DK" smtClean="0"/>
              <a:pPr/>
              <a:t>28-01-2021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E28E-6C05-46B0-AA94-9A4C80A9B202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558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EF07-89E4-4539-A33B-531105102C9D}" type="datetimeFigureOut">
              <a:rPr lang="da-DK" smtClean="0"/>
              <a:pPr/>
              <a:t>28-01-2021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E28E-6C05-46B0-AA94-9A4C80A9B202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789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EF07-89E4-4539-A33B-531105102C9D}" type="datetimeFigureOut">
              <a:rPr lang="da-DK" smtClean="0"/>
              <a:pPr/>
              <a:t>28-01-2021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E28E-6C05-46B0-AA94-9A4C80A9B202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009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EF07-89E4-4539-A33B-531105102C9D}" type="datetimeFigureOut">
              <a:rPr lang="da-DK" smtClean="0"/>
              <a:pPr/>
              <a:t>28-01-2021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E28E-6C05-46B0-AA94-9A4C80A9B202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691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EF07-89E4-4539-A33B-531105102C9D}" type="datetimeFigureOut">
              <a:rPr lang="da-DK" smtClean="0"/>
              <a:pPr/>
              <a:t>28-01-2021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E28E-6C05-46B0-AA94-9A4C80A9B202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5879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EF07-89E4-4539-A33B-531105102C9D}" type="datetimeFigureOut">
              <a:rPr lang="da-DK" smtClean="0"/>
              <a:pPr/>
              <a:t>28-01-2021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E28E-6C05-46B0-AA94-9A4C80A9B202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74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5EF07-89E4-4539-A33B-531105102C9D}" type="datetimeFigureOut">
              <a:rPr lang="da-DK" smtClean="0"/>
              <a:pPr/>
              <a:t>28-01-2021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EE28E-6C05-46B0-AA94-9A4C80A9B202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815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332657"/>
            <a:ext cx="7772400" cy="1584176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bg2">
                    <a:lumMod val="50000"/>
                  </a:schemeClr>
                </a:solidFill>
              </a:rPr>
              <a:t>Introduction</a:t>
            </a:r>
            <a:r>
              <a:rPr lang="da-DK" dirty="0" smtClean="0">
                <a:solidFill>
                  <a:schemeClr val="bg2">
                    <a:lumMod val="50000"/>
                  </a:schemeClr>
                </a:solidFill>
              </a:rPr>
              <a:t> to </a:t>
            </a:r>
            <a:r>
              <a:rPr lang="da-DK" dirty="0" err="1" smtClean="0">
                <a:solidFill>
                  <a:schemeClr val="bg2">
                    <a:lumMod val="50000"/>
                  </a:schemeClr>
                </a:solidFill>
              </a:rPr>
              <a:t>programming</a:t>
            </a:r>
            <a:r>
              <a:rPr lang="da-DK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da-DK" dirty="0" err="1" smtClean="0">
                <a:solidFill>
                  <a:schemeClr val="bg2">
                    <a:lumMod val="50000"/>
                  </a:schemeClr>
                </a:solidFill>
              </a:rPr>
              <a:t>Python</a:t>
            </a:r>
            <a:endParaRPr lang="da-DK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1844824"/>
            <a:ext cx="6400800" cy="4392488"/>
          </a:xfrm>
        </p:spPr>
        <p:txBody>
          <a:bodyPr>
            <a:normAutofit lnSpcReduction="10000"/>
          </a:bodyPr>
          <a:lstStyle/>
          <a:p>
            <a:pPr marL="457200" indent="-457200" algn="l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>
                    <a:lumMod val="65000"/>
                  </a:schemeClr>
                </a:solidFill>
              </a:rPr>
              <a:t>IDE</a:t>
            </a:r>
          </a:p>
          <a:p>
            <a:pPr marL="457200" indent="-457200" algn="l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da-DK" dirty="0" smtClean="0"/>
              <a:t>Datatypes</a:t>
            </a:r>
            <a:endParaRPr lang="da-DK" dirty="0" smtClean="0"/>
          </a:p>
          <a:p>
            <a:pPr marL="457200" indent="-457200" algn="l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da-DK" dirty="0" smtClean="0"/>
              <a:t>Operations</a:t>
            </a:r>
            <a:endParaRPr lang="da-DK" dirty="0" smtClean="0"/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da-DK" dirty="0" smtClean="0"/>
              <a:t>Variables</a:t>
            </a:r>
            <a:endParaRPr lang="da-DK" dirty="0" smtClean="0"/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da-DK" dirty="0" smtClean="0"/>
              <a:t>C</a:t>
            </a:r>
            <a:r>
              <a:rPr lang="da-DK" dirty="0" smtClean="0"/>
              <a:t>ommands</a:t>
            </a:r>
            <a:endParaRPr lang="da-DK" dirty="0"/>
          </a:p>
          <a:p>
            <a:pPr marL="457200" indent="-457200" algn="l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da-DK" dirty="0" err="1" smtClean="0"/>
              <a:t>Functions</a:t>
            </a:r>
            <a:endParaRPr lang="da-DK" dirty="0" smtClean="0"/>
          </a:p>
          <a:p>
            <a:pPr marL="457200" indent="-457200" algn="l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da-DK" dirty="0" err="1" smtClean="0"/>
              <a:t>Structurered</a:t>
            </a:r>
            <a:r>
              <a:rPr lang="da-DK" dirty="0" smtClean="0"/>
              <a:t> datatypes</a:t>
            </a:r>
          </a:p>
          <a:p>
            <a:pPr marL="457200" indent="-457200" algn="l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da-DK" dirty="0" err="1" smtClean="0"/>
              <a:t>Excercise</a:t>
            </a:r>
            <a:endParaRPr lang="da-DK" dirty="0" smtClean="0"/>
          </a:p>
          <a:p>
            <a:pPr marL="457200" indent="-457200" algn="l"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6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da-DK" dirty="0" smtClean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da-DK" dirty="0" smtClean="0">
                <a:solidFill>
                  <a:schemeClr val="tx2">
                    <a:lumMod val="50000"/>
                  </a:schemeClr>
                </a:solidFill>
              </a:rPr>
              <a:t>ommands</a:t>
            </a:r>
            <a:endParaRPr lang="da-DK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b="1" dirty="0" smtClean="0"/>
              <a:t>if</a:t>
            </a:r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  <a:p>
            <a:r>
              <a:rPr lang="da-DK" b="1" dirty="0" err="1" smtClean="0"/>
              <a:t>while</a:t>
            </a:r>
            <a:endParaRPr lang="da-DK" b="1" dirty="0" smtClean="0"/>
          </a:p>
          <a:p>
            <a:pPr>
              <a:buNone/>
            </a:pPr>
            <a:endParaRPr lang="da-DK" sz="2400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2915816" y="1600200"/>
            <a:ext cx="5770984" cy="5257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da-DK" sz="24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if</a:t>
            </a:r>
            <a:r>
              <a:rPr lang="da-DK" sz="2400" dirty="0" smtClean="0">
                <a:latin typeface="Consolas" panose="020B0609020204030204" pitchFamily="49" charset="0"/>
              </a:rPr>
              <a:t> a % 2 </a:t>
            </a:r>
            <a:r>
              <a:rPr lang="da-DK" sz="2400" dirty="0">
                <a:latin typeface="Consolas" panose="020B0609020204030204" pitchFamily="49" charset="0"/>
              </a:rPr>
              <a:t>== 0:</a:t>
            </a:r>
          </a:p>
          <a:p>
            <a:pPr>
              <a:buNone/>
            </a:pPr>
            <a:r>
              <a:rPr lang="da-DK" sz="2400" dirty="0">
                <a:latin typeface="Consolas" panose="020B0609020204030204" pitchFamily="49" charset="0"/>
              </a:rPr>
              <a:t>	</a:t>
            </a:r>
            <a:r>
              <a:rPr lang="da-DK" sz="2400" dirty="0" smtClean="0">
                <a:latin typeface="Consolas" panose="020B0609020204030204" pitchFamily="49" charset="0"/>
              </a:rPr>
              <a:t> </a:t>
            </a:r>
            <a:r>
              <a:rPr lang="da-DK" sz="2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da-DK" sz="2400" dirty="0" smtClean="0">
                <a:latin typeface="Consolas" panose="020B0609020204030204" pitchFamily="49" charset="0"/>
              </a:rPr>
              <a:t>(a</a:t>
            </a:r>
            <a:r>
              <a:rPr lang="da-DK" sz="2400" dirty="0">
                <a:latin typeface="Consolas" panose="020B0609020204030204" pitchFamily="49" charset="0"/>
              </a:rPr>
              <a:t>, </a:t>
            </a:r>
            <a:r>
              <a:rPr lang="da-DK" sz="2400" dirty="0">
                <a:solidFill>
                  <a:srgbClr val="00B050"/>
                </a:solidFill>
                <a:latin typeface="Consolas" panose="020B0609020204030204" pitchFamily="49" charset="0"/>
              </a:rPr>
              <a:t>” </a:t>
            </a:r>
            <a:r>
              <a:rPr lang="da-DK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is </a:t>
            </a:r>
            <a:r>
              <a:rPr lang="da-DK" sz="24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even</a:t>
            </a:r>
            <a:r>
              <a:rPr lang="da-DK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”</a:t>
            </a:r>
            <a:r>
              <a:rPr lang="da-DK" sz="2400" dirty="0" smtClean="0">
                <a:latin typeface="Consolas" panose="020B0609020204030204" pitchFamily="49" charset="0"/>
              </a:rPr>
              <a:t>)</a:t>
            </a:r>
            <a:endParaRPr lang="da-DK" sz="24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da-DK" sz="24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elif</a:t>
            </a:r>
            <a:r>
              <a:rPr lang="da-DK" sz="2400" dirty="0" smtClean="0">
                <a:latin typeface="Consolas" panose="020B0609020204030204" pitchFamily="49" charset="0"/>
              </a:rPr>
              <a:t> a % 2 == 1:</a:t>
            </a:r>
            <a:endParaRPr lang="da-DK" sz="24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da-DK" sz="2400" dirty="0">
                <a:latin typeface="Consolas" panose="020B0609020204030204" pitchFamily="49" charset="0"/>
              </a:rPr>
              <a:t>	</a:t>
            </a:r>
            <a:r>
              <a:rPr lang="da-DK" sz="2400" dirty="0" smtClean="0">
                <a:latin typeface="Consolas" panose="020B0609020204030204" pitchFamily="49" charset="0"/>
              </a:rPr>
              <a:t> </a:t>
            </a:r>
            <a:r>
              <a:rPr lang="da-DK" sz="2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da-DK" sz="2400" dirty="0" smtClean="0">
                <a:latin typeface="Consolas" panose="020B0609020204030204" pitchFamily="49" charset="0"/>
              </a:rPr>
              <a:t>(a</a:t>
            </a:r>
            <a:r>
              <a:rPr lang="da-DK" sz="2400" dirty="0">
                <a:latin typeface="Consolas" panose="020B0609020204030204" pitchFamily="49" charset="0"/>
              </a:rPr>
              <a:t>, </a:t>
            </a:r>
            <a:r>
              <a:rPr lang="da-DK" sz="2400" dirty="0">
                <a:solidFill>
                  <a:srgbClr val="00B050"/>
                </a:solidFill>
                <a:latin typeface="Consolas" panose="020B0609020204030204" pitchFamily="49" charset="0"/>
              </a:rPr>
              <a:t>” </a:t>
            </a:r>
            <a:r>
              <a:rPr lang="da-DK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is </a:t>
            </a:r>
            <a:r>
              <a:rPr lang="da-DK" sz="24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uneven</a:t>
            </a:r>
            <a:r>
              <a:rPr lang="da-DK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”</a:t>
            </a:r>
            <a:r>
              <a:rPr lang="da-DK" sz="2400" dirty="0" smtClean="0">
                <a:latin typeface="Consolas" panose="020B0609020204030204" pitchFamily="49" charset="0"/>
              </a:rPr>
              <a:t>)</a:t>
            </a:r>
            <a:endParaRPr lang="da-DK" sz="24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da-DK" sz="24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else</a:t>
            </a:r>
            <a:r>
              <a:rPr lang="da-DK" sz="2400" dirty="0" smtClean="0"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da-DK" sz="2400" dirty="0">
                <a:latin typeface="Consolas" panose="020B0609020204030204" pitchFamily="49" charset="0"/>
              </a:rPr>
              <a:t> </a:t>
            </a:r>
            <a:r>
              <a:rPr lang="da-DK" sz="2400" dirty="0" smtClean="0">
                <a:latin typeface="Consolas" panose="020B0609020204030204" pitchFamily="49" charset="0"/>
              </a:rPr>
              <a:t>  </a:t>
            </a:r>
            <a:r>
              <a:rPr lang="da-DK" sz="2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da-DK" sz="2400" dirty="0" smtClean="0">
                <a:latin typeface="Consolas" panose="020B0609020204030204" pitchFamily="49" charset="0"/>
              </a:rPr>
              <a:t>(a, </a:t>
            </a:r>
            <a:r>
              <a:rPr lang="da-DK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” </a:t>
            </a:r>
            <a:r>
              <a:rPr lang="da-DK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is not an </a:t>
            </a:r>
            <a:r>
              <a:rPr lang="da-DK" sz="24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integer</a:t>
            </a:r>
            <a:r>
              <a:rPr lang="da-DK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”</a:t>
            </a:r>
            <a:r>
              <a:rPr lang="da-DK" sz="2400" dirty="0" smtClean="0">
                <a:latin typeface="Consolas" panose="020B0609020204030204" pitchFamily="49" charset="0"/>
              </a:rPr>
              <a:t>)</a:t>
            </a:r>
            <a:endParaRPr lang="da-DK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da-DK" dirty="0" smtClean="0">
                <a:solidFill>
                  <a:srgbClr val="C00000"/>
                </a:solidFill>
                <a:latin typeface="Consolas" panose="020B0609020204030204" pitchFamily="49" charset="0"/>
              </a:rPr>
              <a:t># </a:t>
            </a:r>
            <a:r>
              <a:rPr lang="da-DK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calculates</a:t>
            </a:r>
            <a:r>
              <a:rPr lang="da-DK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da-DK" dirty="0" smtClean="0">
                <a:solidFill>
                  <a:srgbClr val="C00000"/>
                </a:solidFill>
                <a:latin typeface="Consolas" panose="020B0609020204030204" pitchFamily="49" charset="0"/>
              </a:rPr>
              <a:t>99!</a:t>
            </a:r>
            <a:r>
              <a:rPr lang="da-DK" dirty="0">
                <a:latin typeface="Consolas" panose="020B0609020204030204" pitchFamily="49" charset="0"/>
              </a:rPr>
              <a:t>	</a:t>
            </a:r>
            <a:endParaRPr lang="da-DK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da-DK" sz="2400" dirty="0" smtClean="0">
                <a:latin typeface="Consolas" panose="020B0609020204030204" pitchFamily="49" charset="0"/>
              </a:rPr>
              <a:t>f = 1</a:t>
            </a:r>
          </a:p>
          <a:p>
            <a:pPr>
              <a:buNone/>
            </a:pPr>
            <a:r>
              <a:rPr lang="da-DK" sz="2400" dirty="0">
                <a:latin typeface="Consolas" panose="020B0609020204030204" pitchFamily="49" charset="0"/>
              </a:rPr>
              <a:t>i</a:t>
            </a:r>
            <a:r>
              <a:rPr lang="da-DK" sz="2400" dirty="0" smtClean="0">
                <a:latin typeface="Consolas" panose="020B0609020204030204" pitchFamily="49" charset="0"/>
              </a:rPr>
              <a:t> = 1</a:t>
            </a:r>
          </a:p>
          <a:p>
            <a:pPr>
              <a:buNone/>
            </a:pPr>
            <a:r>
              <a:rPr lang="da-DK" sz="24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while</a:t>
            </a:r>
            <a:r>
              <a:rPr lang="da-DK" sz="2400" dirty="0" smtClean="0">
                <a:latin typeface="Consolas" panose="020B0609020204030204" pitchFamily="49" charset="0"/>
              </a:rPr>
              <a:t> </a:t>
            </a:r>
            <a:r>
              <a:rPr lang="da-DK" sz="2400" dirty="0">
                <a:latin typeface="Consolas" panose="020B0609020204030204" pitchFamily="49" charset="0"/>
              </a:rPr>
              <a:t>(i &lt; 100</a:t>
            </a:r>
            <a:r>
              <a:rPr lang="da-DK" sz="2400" dirty="0" smtClean="0"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da-DK" sz="2400" dirty="0">
                <a:latin typeface="Consolas" panose="020B0609020204030204" pitchFamily="49" charset="0"/>
              </a:rPr>
              <a:t>		f *= i</a:t>
            </a:r>
          </a:p>
          <a:p>
            <a:pPr>
              <a:buNone/>
            </a:pPr>
            <a:r>
              <a:rPr lang="da-DK" sz="2400" dirty="0">
                <a:latin typeface="Consolas" panose="020B0609020204030204" pitchFamily="49" charset="0"/>
              </a:rPr>
              <a:t>		</a:t>
            </a:r>
            <a:r>
              <a:rPr lang="da-DK" sz="2400" dirty="0" smtClean="0">
                <a:latin typeface="Consolas" panose="020B0609020204030204" pitchFamily="49" charset="0"/>
              </a:rPr>
              <a:t>i += </a:t>
            </a:r>
            <a:r>
              <a:rPr lang="da-DK" sz="2400" dirty="0" smtClean="0">
                <a:latin typeface="Consolas" panose="020B0609020204030204" pitchFamily="49" charset="0"/>
              </a:rPr>
              <a:t>1</a:t>
            </a:r>
          </a:p>
          <a:p>
            <a:pPr>
              <a:buNone/>
            </a:pPr>
            <a:r>
              <a:rPr lang="da-DK" sz="2400" dirty="0" smtClean="0">
                <a:latin typeface="Consolas" panose="020B0609020204030204" pitchFamily="49" charset="0"/>
              </a:rPr>
              <a:t>Print</a:t>
            </a:r>
            <a:r>
              <a:rPr lang="da-DK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da-DK" sz="2400" dirty="0" smtClean="0">
                <a:latin typeface="Consolas" panose="020B0609020204030204" pitchFamily="49" charset="0"/>
              </a:rPr>
              <a:t>f)</a:t>
            </a:r>
            <a:endParaRPr lang="da-DK" sz="2400" dirty="0" smtClean="0">
              <a:latin typeface="Consolas" panose="020B0609020204030204" pitchFamily="49" charset="0"/>
            </a:endParaRPr>
          </a:p>
          <a:p>
            <a:pPr>
              <a:buNone/>
            </a:pPr>
            <a:endParaRPr lang="da-DK" sz="2400" dirty="0"/>
          </a:p>
          <a:p>
            <a:pPr>
              <a:buNone/>
            </a:pPr>
            <a:endParaRPr lang="da-DK" sz="2400" dirty="0"/>
          </a:p>
          <a:p>
            <a:pPr marL="0" indent="0">
              <a:buNone/>
            </a:pP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</p:spPr>
        <p:txBody>
          <a:bodyPr/>
          <a:lstStyle/>
          <a:p>
            <a:r>
              <a:rPr lang="da-DK" dirty="0" err="1" smtClean="0">
                <a:solidFill>
                  <a:schemeClr val="bg2">
                    <a:lumMod val="50000"/>
                  </a:schemeClr>
                </a:solidFill>
              </a:rPr>
              <a:t>Built</a:t>
            </a:r>
            <a:r>
              <a:rPr lang="da-DK" dirty="0" smtClean="0">
                <a:solidFill>
                  <a:schemeClr val="bg2">
                    <a:lumMod val="50000"/>
                  </a:schemeClr>
                </a:solidFill>
              </a:rPr>
              <a:t>-in </a:t>
            </a:r>
            <a:r>
              <a:rPr lang="da-DK" dirty="0" err="1" smtClean="0">
                <a:solidFill>
                  <a:schemeClr val="bg2">
                    <a:lumMod val="50000"/>
                  </a:schemeClr>
                </a:solidFill>
              </a:rPr>
              <a:t>functions</a:t>
            </a:r>
            <a:endParaRPr lang="da-DK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4" name="Pladsholder til ind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756811"/>
              </p:ext>
            </p:extLst>
          </p:nvPr>
        </p:nvGraphicFramePr>
        <p:xfrm>
          <a:off x="457200" y="1600200"/>
          <a:ext cx="8229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Numeric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dirty="0" err="1" smtClean="0"/>
                        <a:t>functions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Stringfunctions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Iterable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err="1" smtClean="0"/>
                        <a:t>functions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 smtClean="0"/>
                        <a:t>Other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err="1" smtClean="0"/>
                        <a:t>functioner</a:t>
                      </a:r>
                      <a:endParaRPr lang="da-DK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lang="da-DK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da-DK" dirty="0" err="1" smtClean="0"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da-DK" dirty="0" smtClean="0"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da-DK" dirty="0" err="1" smtClean="0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da-DK" dirty="0" smtClean="0">
                          <a:latin typeface="Consolas" panose="020B0609020204030204" pitchFamily="49" charset="0"/>
                        </a:rPr>
                        <a:t>(a)</a:t>
                      </a:r>
                    </a:p>
                    <a:p>
                      <a:r>
                        <a:rPr lang="da-DK" dirty="0" smtClean="0">
                          <a:latin typeface="Consolas" panose="020B0609020204030204" pitchFamily="49" charset="0"/>
                        </a:rPr>
                        <a:t>abs(a)</a:t>
                      </a:r>
                    </a:p>
                    <a:p>
                      <a:r>
                        <a:rPr lang="da-DK" dirty="0" err="1" smtClean="0">
                          <a:latin typeface="Consolas" panose="020B0609020204030204" pitchFamily="49" charset="0"/>
                        </a:rPr>
                        <a:t>round</a:t>
                      </a:r>
                      <a:r>
                        <a:rPr lang="da-DK" dirty="0" smtClean="0">
                          <a:latin typeface="Consolas" panose="020B0609020204030204" pitchFamily="49" charset="0"/>
                        </a:rPr>
                        <a:t>(a)</a:t>
                      </a:r>
                    </a:p>
                    <a:p>
                      <a:r>
                        <a:rPr lang="da-DK" dirty="0" smtClean="0">
                          <a:latin typeface="Consolas" panose="020B0609020204030204" pitchFamily="49" charset="0"/>
                        </a:rPr>
                        <a:t>sum(a)</a:t>
                      </a:r>
                    </a:p>
                    <a:p>
                      <a:r>
                        <a:rPr lang="da-DK" dirty="0" smtClean="0">
                          <a:latin typeface="Consolas" panose="020B0609020204030204" pitchFamily="49" charset="0"/>
                        </a:rPr>
                        <a:t>len(a)</a:t>
                      </a:r>
                    </a:p>
                    <a:p>
                      <a:r>
                        <a:rPr lang="da-DK" dirty="0" smtClean="0">
                          <a:latin typeface="Consolas" panose="020B0609020204030204" pitchFamily="49" charset="0"/>
                        </a:rPr>
                        <a:t>ord(</a:t>
                      </a:r>
                      <a:r>
                        <a:rPr lang="da-DK" dirty="0" err="1" smtClean="0">
                          <a:latin typeface="Consolas" panose="020B0609020204030204" pitchFamily="49" charset="0"/>
                        </a:rPr>
                        <a:t>chr</a:t>
                      </a:r>
                      <a:r>
                        <a:rPr lang="da-DK" dirty="0" smtClean="0"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da-DK" dirty="0" smtClean="0">
                          <a:latin typeface="Consolas" panose="020B0609020204030204" pitchFamily="49" charset="0"/>
                        </a:rPr>
                        <a:t>bin(</a:t>
                      </a:r>
                      <a:r>
                        <a:rPr lang="da-DK" dirty="0" err="1" smtClean="0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da-DK" dirty="0" smtClean="0"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endParaRPr lang="da-DK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da-DK" dirty="0" smtClean="0">
                          <a:latin typeface="Consolas" panose="020B0609020204030204" pitchFamily="49" charset="0"/>
                        </a:rPr>
                        <a:t>(a)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 smtClean="0">
                          <a:latin typeface="Consolas" panose="020B0609020204030204" pitchFamily="49" charset="0"/>
                        </a:rPr>
                        <a:t>chr</a:t>
                      </a:r>
                      <a:r>
                        <a:rPr lang="da-DK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da-DK" dirty="0" err="1" smtClean="0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da-DK" dirty="0" smtClean="0"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>
                          <a:latin typeface="Consolas" panose="020B0609020204030204" pitchFamily="49" charset="0"/>
                        </a:rPr>
                        <a:t>format(a)</a:t>
                      </a:r>
                    </a:p>
                    <a:p>
                      <a:endParaRPr lang="da-DK" dirty="0" smtClean="0">
                        <a:latin typeface="Consolas" panose="020B0609020204030204" pitchFamily="49" charset="0"/>
                      </a:endParaRPr>
                    </a:p>
                    <a:p>
                      <a:endParaRPr lang="da-DK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latin typeface="Consolas" panose="020B0609020204030204" pitchFamily="49" charset="0"/>
                        </a:rPr>
                        <a:t>range(a)</a:t>
                      </a:r>
                    </a:p>
                    <a:p>
                      <a:r>
                        <a:rPr lang="da-DK" dirty="0" smtClean="0">
                          <a:latin typeface="Consolas" panose="020B0609020204030204" pitchFamily="49" charset="0"/>
                        </a:rPr>
                        <a:t>list(a)</a:t>
                      </a:r>
                    </a:p>
                    <a:p>
                      <a:r>
                        <a:rPr lang="da-DK" dirty="0" smtClean="0">
                          <a:latin typeface="Consolas" panose="020B0609020204030204" pitchFamily="49" charset="0"/>
                        </a:rPr>
                        <a:t>set(a)</a:t>
                      </a:r>
                    </a:p>
                    <a:p>
                      <a:r>
                        <a:rPr lang="da-DK" dirty="0" err="1" smtClean="0">
                          <a:latin typeface="Consolas" panose="020B0609020204030204" pitchFamily="49" charset="0"/>
                        </a:rPr>
                        <a:t>sorted</a:t>
                      </a:r>
                      <a:r>
                        <a:rPr lang="da-DK" dirty="0" smtClean="0">
                          <a:latin typeface="Consolas" panose="020B0609020204030204" pitchFamily="49" charset="0"/>
                        </a:rPr>
                        <a:t>(a)</a:t>
                      </a:r>
                    </a:p>
                    <a:p>
                      <a:r>
                        <a:rPr lang="da-DK" dirty="0" err="1" smtClean="0">
                          <a:latin typeface="Consolas" panose="020B0609020204030204" pitchFamily="49" charset="0"/>
                        </a:rPr>
                        <a:t>map</a:t>
                      </a:r>
                      <a:r>
                        <a:rPr lang="da-DK" dirty="0" smtClean="0">
                          <a:latin typeface="Consolas" panose="020B0609020204030204" pitchFamily="49" charset="0"/>
                        </a:rPr>
                        <a:t>(f, 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>
                          <a:latin typeface="Consolas" panose="020B0609020204030204" pitchFamily="49" charset="0"/>
                        </a:rPr>
                        <a:t>filter(f, a)</a:t>
                      </a:r>
                    </a:p>
                    <a:p>
                      <a:r>
                        <a:rPr lang="da-DK" dirty="0" smtClean="0">
                          <a:latin typeface="Consolas" panose="020B0609020204030204" pitchFamily="49" charset="0"/>
                        </a:rPr>
                        <a:t>zip(a, b)</a:t>
                      </a:r>
                    </a:p>
                    <a:p>
                      <a:endParaRPr lang="da-DK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>
                          <a:latin typeface="Consolas" panose="020B0609020204030204" pitchFamily="49" charset="0"/>
                        </a:rPr>
                        <a:t>print(a)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>
                          <a:latin typeface="Consolas" panose="020B0609020204030204" pitchFamily="49" charset="0"/>
                        </a:rPr>
                        <a:t>input()</a:t>
                      </a:r>
                    </a:p>
                    <a:p>
                      <a:r>
                        <a:rPr lang="da-DK" dirty="0" smtClean="0">
                          <a:latin typeface="Consolas" panose="020B0609020204030204" pitchFamily="49" charset="0"/>
                        </a:rPr>
                        <a:t>max(a)</a:t>
                      </a:r>
                    </a:p>
                    <a:p>
                      <a:r>
                        <a:rPr lang="da-DK" dirty="0" smtClean="0">
                          <a:latin typeface="Consolas" panose="020B0609020204030204" pitchFamily="49" charset="0"/>
                        </a:rPr>
                        <a:t>min(a)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>
                          <a:latin typeface="Consolas" panose="020B0609020204030204" pitchFamily="49" charset="0"/>
                        </a:rPr>
                        <a:t>open(a)</a:t>
                      </a:r>
                    </a:p>
                    <a:p>
                      <a:r>
                        <a:rPr lang="da-DK" dirty="0" err="1" smtClean="0"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da-DK" dirty="0" smtClean="0">
                          <a:latin typeface="Consolas" panose="020B0609020204030204" pitchFamily="49" charset="0"/>
                        </a:rPr>
                        <a:t>(a)</a:t>
                      </a:r>
                    </a:p>
                    <a:p>
                      <a:endParaRPr lang="da-DK" dirty="0" smtClean="0">
                        <a:latin typeface="Consolas" panose="020B0609020204030204" pitchFamily="49" charset="0"/>
                      </a:endParaRPr>
                    </a:p>
                    <a:p>
                      <a:endParaRPr lang="da-DK" dirty="0" smtClean="0">
                        <a:latin typeface="Consolas" panose="020B0609020204030204" pitchFamily="49" charset="0"/>
                      </a:endParaRPr>
                    </a:p>
                    <a:p>
                      <a:endParaRPr lang="da-DK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9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</p:spPr>
        <p:txBody>
          <a:bodyPr/>
          <a:lstStyle/>
          <a:p>
            <a:r>
              <a:rPr lang="da-DK" dirty="0" err="1" smtClean="0">
                <a:solidFill>
                  <a:schemeClr val="bg2">
                    <a:lumMod val="50000"/>
                  </a:schemeClr>
                </a:solidFill>
              </a:rPr>
              <a:t>functions</a:t>
            </a:r>
            <a:endParaRPr lang="da-DK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a-DK" sz="20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def</a:t>
            </a:r>
            <a:r>
              <a:rPr lang="da-DK" sz="2000" dirty="0" smtClean="0">
                <a:latin typeface="Consolas" panose="020B0609020204030204" pitchFamily="49" charset="0"/>
              </a:rPr>
              <a:t> </a:t>
            </a:r>
            <a:r>
              <a:rPr lang="da-DK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facultative</a:t>
            </a:r>
            <a:r>
              <a:rPr lang="da-DK" sz="2000" dirty="0" smtClean="0">
                <a:latin typeface="Consolas" panose="020B0609020204030204" pitchFamily="49" charset="0"/>
              </a:rPr>
              <a:t>(x</a:t>
            </a:r>
            <a:r>
              <a:rPr lang="da-DK" sz="2000" dirty="0" smtClean="0"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da-DK" sz="2000" dirty="0" smtClean="0">
                <a:latin typeface="Consolas" panose="020B0609020204030204" pitchFamily="49" charset="0"/>
              </a:rPr>
              <a:t>	</a:t>
            </a:r>
            <a:r>
              <a:rPr lang="da-DK" sz="2000" dirty="0" err="1" smtClean="0">
                <a:latin typeface="Consolas" panose="020B0609020204030204" pitchFamily="49" charset="0"/>
              </a:rPr>
              <a:t>fac</a:t>
            </a:r>
            <a:r>
              <a:rPr lang="da-DK" sz="2000" dirty="0" smtClean="0">
                <a:latin typeface="Consolas" panose="020B0609020204030204" pitchFamily="49" charset="0"/>
              </a:rPr>
              <a:t> </a:t>
            </a:r>
            <a:r>
              <a:rPr lang="da-DK" sz="2000" dirty="0" smtClean="0">
                <a:latin typeface="Consolas" panose="020B0609020204030204" pitchFamily="49" charset="0"/>
              </a:rPr>
              <a:t>= 1</a:t>
            </a:r>
          </a:p>
          <a:p>
            <a:pPr>
              <a:buNone/>
            </a:pPr>
            <a:r>
              <a:rPr lang="da-DK" sz="2000" dirty="0" smtClean="0">
                <a:latin typeface="Consolas" panose="020B0609020204030204" pitchFamily="49" charset="0"/>
              </a:rPr>
              <a:t>	</a:t>
            </a:r>
            <a:r>
              <a:rPr lang="da-DK" sz="20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while</a:t>
            </a:r>
            <a:r>
              <a:rPr lang="da-DK" sz="2000" dirty="0" smtClean="0">
                <a:latin typeface="Consolas" panose="020B0609020204030204" pitchFamily="49" charset="0"/>
              </a:rPr>
              <a:t> x &gt; 1:</a:t>
            </a:r>
          </a:p>
          <a:p>
            <a:pPr>
              <a:buNone/>
            </a:pPr>
            <a:r>
              <a:rPr lang="da-DK" sz="2000" dirty="0" smtClean="0">
                <a:latin typeface="Consolas" panose="020B0609020204030204" pitchFamily="49" charset="0"/>
              </a:rPr>
              <a:t>		</a:t>
            </a:r>
            <a:r>
              <a:rPr lang="da-DK" sz="2000" dirty="0" err="1" smtClean="0">
                <a:latin typeface="Consolas" panose="020B0609020204030204" pitchFamily="49" charset="0"/>
              </a:rPr>
              <a:t>fac</a:t>
            </a:r>
            <a:r>
              <a:rPr lang="da-DK" sz="2000" dirty="0" smtClean="0">
                <a:latin typeface="Consolas" panose="020B0609020204030204" pitchFamily="49" charset="0"/>
              </a:rPr>
              <a:t> </a:t>
            </a:r>
            <a:r>
              <a:rPr lang="da-DK" sz="2000" dirty="0" smtClean="0">
                <a:latin typeface="Consolas" panose="020B0609020204030204" pitchFamily="49" charset="0"/>
              </a:rPr>
              <a:t>*= x</a:t>
            </a:r>
          </a:p>
          <a:p>
            <a:pPr>
              <a:buNone/>
            </a:pPr>
            <a:r>
              <a:rPr lang="da-DK" sz="2000" dirty="0" smtClean="0">
                <a:latin typeface="Consolas" panose="020B0609020204030204" pitchFamily="49" charset="0"/>
              </a:rPr>
              <a:t>		x = x - 1</a:t>
            </a:r>
          </a:p>
          <a:p>
            <a:pPr>
              <a:buNone/>
            </a:pPr>
            <a:r>
              <a:rPr lang="da-DK" sz="2000" dirty="0" smtClean="0">
                <a:latin typeface="Consolas" panose="020B0609020204030204" pitchFamily="49" charset="0"/>
              </a:rPr>
              <a:t>	</a:t>
            </a:r>
            <a:r>
              <a:rPr lang="da-DK" sz="20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return</a:t>
            </a:r>
            <a:r>
              <a:rPr lang="da-DK" sz="2000" dirty="0" smtClean="0">
                <a:latin typeface="Consolas" panose="020B0609020204030204" pitchFamily="49" charset="0"/>
              </a:rPr>
              <a:t> </a:t>
            </a:r>
            <a:r>
              <a:rPr lang="da-DK" sz="2000" dirty="0" err="1" smtClean="0">
                <a:latin typeface="Consolas" panose="020B0609020204030204" pitchFamily="49" charset="0"/>
              </a:rPr>
              <a:t>fac</a:t>
            </a:r>
            <a:endParaRPr lang="da-DK" sz="2000" dirty="0" smtClean="0">
              <a:latin typeface="Consolas" panose="020B0609020204030204" pitchFamily="49" charset="0"/>
            </a:endParaRPr>
          </a:p>
          <a:p>
            <a:pPr>
              <a:buNone/>
            </a:pPr>
            <a:endParaRPr lang="da-DK" sz="20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da-DK" sz="2000" dirty="0">
                <a:solidFill>
                  <a:srgbClr val="FFC000"/>
                </a:solidFill>
                <a:latin typeface="Consolas" panose="020B0609020204030204" pitchFamily="49" charset="0"/>
              </a:rPr>
              <a:t>d</a:t>
            </a:r>
            <a:r>
              <a:rPr lang="da-DK" sz="20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ef</a:t>
            </a:r>
            <a:r>
              <a:rPr lang="da-DK" sz="2000" dirty="0" smtClean="0">
                <a:latin typeface="Consolas" panose="020B0609020204030204" pitchFamily="49" charset="0"/>
              </a:rPr>
              <a:t> </a:t>
            </a:r>
            <a:r>
              <a:rPr lang="da-DK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facultative2</a:t>
            </a:r>
            <a:r>
              <a:rPr lang="da-DK" sz="2000" dirty="0" smtClean="0">
                <a:latin typeface="Consolas" panose="020B0609020204030204" pitchFamily="49" charset="0"/>
              </a:rPr>
              <a:t>(x</a:t>
            </a:r>
            <a:r>
              <a:rPr lang="da-DK" sz="2000" dirty="0" smtClean="0"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da-DK" sz="2000" dirty="0" smtClean="0">
                <a:latin typeface="Consolas" panose="020B0609020204030204" pitchFamily="49" charset="0"/>
              </a:rPr>
              <a:t>	</a:t>
            </a:r>
            <a:r>
              <a:rPr lang="da-DK" sz="20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if</a:t>
            </a:r>
            <a:r>
              <a:rPr lang="da-DK" sz="2000" dirty="0" smtClean="0">
                <a:latin typeface="Consolas" panose="020B0609020204030204" pitchFamily="49" charset="0"/>
              </a:rPr>
              <a:t> x &gt; 1:</a:t>
            </a:r>
          </a:p>
          <a:p>
            <a:pPr>
              <a:buNone/>
            </a:pPr>
            <a:r>
              <a:rPr lang="da-DK" sz="2000" dirty="0" smtClean="0">
                <a:latin typeface="Consolas" panose="020B0609020204030204" pitchFamily="49" charset="0"/>
              </a:rPr>
              <a:t>		</a:t>
            </a:r>
            <a:r>
              <a:rPr lang="da-DK" sz="20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return</a:t>
            </a:r>
            <a:r>
              <a:rPr lang="da-DK" sz="2000" dirty="0" smtClean="0">
                <a:latin typeface="Consolas" panose="020B0609020204030204" pitchFamily="49" charset="0"/>
              </a:rPr>
              <a:t> x * </a:t>
            </a:r>
            <a:r>
              <a:rPr lang="da-DK" sz="2000" dirty="0" err="1" smtClean="0">
                <a:latin typeface="Consolas" panose="020B0609020204030204" pitchFamily="49" charset="0"/>
              </a:rPr>
              <a:t>facultative</a:t>
            </a:r>
            <a:r>
              <a:rPr lang="da-DK" sz="2000" dirty="0" smtClean="0">
                <a:latin typeface="Consolas" panose="020B0609020204030204" pitchFamily="49" charset="0"/>
              </a:rPr>
              <a:t>(x </a:t>
            </a:r>
            <a:r>
              <a:rPr lang="da-DK" sz="2000" dirty="0" smtClean="0">
                <a:latin typeface="Consolas" panose="020B0609020204030204" pitchFamily="49" charset="0"/>
              </a:rPr>
              <a:t>- 1)</a:t>
            </a:r>
          </a:p>
          <a:p>
            <a:pPr>
              <a:buNone/>
            </a:pPr>
            <a:r>
              <a:rPr lang="da-DK" sz="2000" dirty="0" smtClean="0">
                <a:latin typeface="Consolas" panose="020B0609020204030204" pitchFamily="49" charset="0"/>
              </a:rPr>
              <a:t>	</a:t>
            </a:r>
            <a:r>
              <a:rPr lang="da-DK" sz="20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else</a:t>
            </a:r>
            <a:r>
              <a:rPr lang="da-DK" sz="2000" dirty="0" smtClean="0"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da-DK" sz="2000" dirty="0" smtClean="0">
                <a:latin typeface="Consolas" panose="020B0609020204030204" pitchFamily="49" charset="0"/>
              </a:rPr>
              <a:t>		</a:t>
            </a:r>
            <a:r>
              <a:rPr lang="da-DK" sz="20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return</a:t>
            </a:r>
            <a:r>
              <a:rPr lang="da-DK" sz="2000" dirty="0" smtClean="0">
                <a:latin typeface="Consolas" panose="020B0609020204030204" pitchFamily="49" charset="0"/>
              </a:rPr>
              <a:t> 1</a:t>
            </a:r>
          </a:p>
          <a:p>
            <a:pPr>
              <a:buNone/>
            </a:pPr>
            <a:endParaRPr lang="da-D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da-DK" dirty="0" err="1" smtClean="0">
                <a:solidFill>
                  <a:schemeClr val="bg2">
                    <a:lumMod val="50000"/>
                  </a:schemeClr>
                </a:solidFill>
              </a:rPr>
              <a:t>Structured</a:t>
            </a:r>
            <a:r>
              <a:rPr lang="da-DK" dirty="0" smtClean="0">
                <a:solidFill>
                  <a:schemeClr val="bg2">
                    <a:lumMod val="50000"/>
                  </a:schemeClr>
                </a:solidFill>
              </a:rPr>
              <a:t> datatypes</a:t>
            </a:r>
            <a:endParaRPr lang="da-DK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pPr marL="514350" indent="-457200"/>
            <a:r>
              <a:rPr lang="da-DK" sz="2400" dirty="0" err="1" smtClean="0"/>
              <a:t>Datastructures</a:t>
            </a:r>
            <a:endParaRPr lang="da-DK" sz="2400" dirty="0"/>
          </a:p>
          <a:p>
            <a:pPr marL="914400" lvl="1" indent="-457200"/>
            <a:r>
              <a:rPr lang="da-DK" sz="1800" b="1" dirty="0" smtClean="0"/>
              <a:t>Lists</a:t>
            </a:r>
          </a:p>
          <a:p>
            <a:pPr marL="1314450" lvl="2" indent="-457200"/>
            <a:r>
              <a:rPr lang="da-DK" sz="1800" dirty="0" smtClean="0">
                <a:latin typeface="Consolas" panose="020B0609020204030204" pitchFamily="49" charset="0"/>
              </a:rPr>
              <a:t>a = [1, 2, 3, 4, 5]</a:t>
            </a:r>
          </a:p>
          <a:p>
            <a:pPr marL="1314450" lvl="2" indent="-457200"/>
            <a:r>
              <a:rPr lang="da-DK" sz="1800" dirty="0" smtClean="0">
                <a:latin typeface="Consolas" panose="020B0609020204030204" pitchFamily="49" charset="0"/>
              </a:rPr>
              <a:t>b = </a:t>
            </a:r>
            <a:r>
              <a:rPr lang="da-DK" sz="18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list</a:t>
            </a:r>
            <a:r>
              <a:rPr lang="da-DK" sz="1800" dirty="0" smtClean="0">
                <a:latin typeface="Consolas" panose="020B0609020204030204" pitchFamily="49" charset="0"/>
              </a:rPr>
              <a:t>(</a:t>
            </a:r>
            <a:r>
              <a:rPr lang="da-DK" sz="18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range</a:t>
            </a:r>
            <a:r>
              <a:rPr lang="da-DK" sz="1800" dirty="0" smtClean="0">
                <a:latin typeface="Consolas" panose="020B0609020204030204" pitchFamily="49" charset="0"/>
              </a:rPr>
              <a:t>(0, 100, 1)) = </a:t>
            </a:r>
            <a:r>
              <a:rPr lang="da-DK" sz="18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list</a:t>
            </a:r>
            <a:r>
              <a:rPr lang="da-DK" sz="1800" dirty="0" smtClean="0">
                <a:latin typeface="Consolas" panose="020B0609020204030204" pitchFamily="49" charset="0"/>
              </a:rPr>
              <a:t>(</a:t>
            </a:r>
            <a:r>
              <a:rPr lang="da-DK" sz="18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range</a:t>
            </a:r>
            <a:r>
              <a:rPr lang="da-DK" sz="1800" dirty="0" smtClean="0">
                <a:latin typeface="Consolas" panose="020B0609020204030204" pitchFamily="49" charset="0"/>
              </a:rPr>
              <a:t>(100))</a:t>
            </a:r>
          </a:p>
          <a:p>
            <a:pPr marL="914400" lvl="1" indent="-457200"/>
            <a:r>
              <a:rPr lang="da-DK" sz="1800" b="1" dirty="0" smtClean="0"/>
              <a:t>Sets</a:t>
            </a:r>
          </a:p>
          <a:p>
            <a:pPr marL="1314450" lvl="2" indent="-457200"/>
            <a:r>
              <a:rPr lang="da-DK" sz="1800" dirty="0" err="1" smtClean="0">
                <a:latin typeface="Consolas" panose="020B0609020204030204" pitchFamily="49" charset="0"/>
              </a:rPr>
              <a:t>colours</a:t>
            </a:r>
            <a:r>
              <a:rPr lang="da-DK" sz="1800" dirty="0" smtClean="0">
                <a:latin typeface="Consolas" panose="020B0609020204030204" pitchFamily="49" charset="0"/>
              </a:rPr>
              <a:t> </a:t>
            </a:r>
            <a:r>
              <a:rPr lang="da-DK" sz="1800" dirty="0" smtClean="0">
                <a:latin typeface="Consolas" panose="020B0609020204030204" pitchFamily="49" charset="0"/>
              </a:rPr>
              <a:t>= </a:t>
            </a:r>
            <a:r>
              <a:rPr lang="da-DK" sz="18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set</a:t>
            </a:r>
            <a:r>
              <a:rPr lang="da-DK" sz="1800" dirty="0" smtClean="0">
                <a:latin typeface="Consolas" panose="020B0609020204030204" pitchFamily="49" charset="0"/>
              </a:rPr>
              <a:t>(</a:t>
            </a:r>
            <a:r>
              <a:rPr lang="da-DK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”</a:t>
            </a:r>
            <a:r>
              <a:rPr lang="da-DK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red</a:t>
            </a:r>
            <a:r>
              <a:rPr lang="da-DK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”</a:t>
            </a:r>
            <a:r>
              <a:rPr lang="da-DK" sz="1800" dirty="0" smtClean="0">
                <a:latin typeface="Consolas" panose="020B0609020204030204" pitchFamily="49" charset="0"/>
              </a:rPr>
              <a:t>, </a:t>
            </a:r>
            <a:r>
              <a:rPr lang="da-DK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”</a:t>
            </a:r>
            <a:r>
              <a:rPr lang="da-DK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green</a:t>
            </a:r>
            <a:r>
              <a:rPr lang="da-DK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”</a:t>
            </a:r>
            <a:r>
              <a:rPr lang="da-DK" sz="1800" dirty="0" smtClean="0">
                <a:latin typeface="Consolas" panose="020B0609020204030204" pitchFamily="49" charset="0"/>
              </a:rPr>
              <a:t>, </a:t>
            </a:r>
            <a:r>
              <a:rPr lang="da-DK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”</a:t>
            </a:r>
            <a:r>
              <a:rPr lang="da-DK" sz="18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yellow</a:t>
            </a:r>
            <a:r>
              <a:rPr lang="da-DK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”</a:t>
            </a:r>
            <a:r>
              <a:rPr lang="da-DK" sz="1800" dirty="0" smtClean="0">
                <a:latin typeface="Consolas" panose="020B0609020204030204" pitchFamily="49" charset="0"/>
              </a:rPr>
              <a:t>, </a:t>
            </a:r>
            <a:r>
              <a:rPr lang="da-DK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”</a:t>
            </a:r>
            <a:r>
              <a:rPr lang="da-DK" sz="18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blue</a:t>
            </a:r>
            <a:r>
              <a:rPr lang="da-DK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”</a:t>
            </a:r>
            <a:r>
              <a:rPr lang="da-DK" sz="1800" dirty="0" smtClean="0">
                <a:latin typeface="Consolas" panose="020B0609020204030204" pitchFamily="49" charset="0"/>
              </a:rPr>
              <a:t>)</a:t>
            </a:r>
            <a:endParaRPr lang="da-DK" sz="1800" dirty="0" smtClean="0">
              <a:latin typeface="Consolas" panose="020B0609020204030204" pitchFamily="49" charset="0"/>
            </a:endParaRPr>
          </a:p>
          <a:p>
            <a:pPr marL="1314450" lvl="2" indent="-457200"/>
            <a:r>
              <a:rPr lang="da-DK" sz="1800" dirty="0" smtClean="0">
                <a:latin typeface="Consolas" panose="020B0609020204030204" pitchFamily="49" charset="0"/>
              </a:rPr>
              <a:t>primes </a:t>
            </a:r>
            <a:r>
              <a:rPr lang="da-DK" sz="1800" dirty="0" smtClean="0">
                <a:latin typeface="Consolas" panose="020B0609020204030204" pitchFamily="49" charset="0"/>
              </a:rPr>
              <a:t>= </a:t>
            </a:r>
            <a:r>
              <a:rPr lang="da-DK" sz="18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set</a:t>
            </a:r>
            <a:r>
              <a:rPr lang="da-DK" sz="1800" dirty="0" smtClean="0">
                <a:latin typeface="Consolas" panose="020B0609020204030204" pitchFamily="49" charset="0"/>
              </a:rPr>
              <a:t>(2, 3, 5, 7, 11, 13) </a:t>
            </a:r>
          </a:p>
          <a:p>
            <a:pPr marL="914400" lvl="1" indent="-457200"/>
            <a:r>
              <a:rPr lang="da-DK" sz="1800" b="1" dirty="0" err="1" smtClean="0"/>
              <a:t>Tupples</a:t>
            </a:r>
            <a:endParaRPr lang="da-DK" sz="1800" b="1" dirty="0" smtClean="0"/>
          </a:p>
          <a:p>
            <a:pPr marL="1314450" lvl="2" indent="-457200"/>
            <a:r>
              <a:rPr lang="da-DK" sz="1800" dirty="0" smtClean="0">
                <a:latin typeface="Consolas" panose="020B0609020204030204" pitchFamily="49" charset="0"/>
              </a:rPr>
              <a:t>p = (3, </a:t>
            </a:r>
            <a:r>
              <a:rPr lang="da-DK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”</a:t>
            </a:r>
            <a:r>
              <a:rPr lang="da-DK" sz="18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blue</a:t>
            </a:r>
            <a:r>
              <a:rPr lang="da-DK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”</a:t>
            </a:r>
            <a:r>
              <a:rPr lang="da-DK" sz="1800" dirty="0" smtClean="0">
                <a:latin typeface="Consolas" panose="020B0609020204030204" pitchFamily="49" charset="0"/>
              </a:rPr>
              <a:t>, </a:t>
            </a:r>
            <a:r>
              <a:rPr lang="da-DK" sz="1800" dirty="0" smtClean="0">
                <a:latin typeface="Consolas" panose="020B0609020204030204" pitchFamily="49" charset="0"/>
              </a:rPr>
              <a:t>7)</a:t>
            </a:r>
            <a:endParaRPr lang="da-DK" sz="1800" dirty="0">
              <a:latin typeface="Consolas" panose="020B0609020204030204" pitchFamily="49" charset="0"/>
            </a:endParaRPr>
          </a:p>
          <a:p>
            <a:pPr marL="914400" lvl="1" indent="-457200"/>
            <a:r>
              <a:rPr lang="da-DK" sz="1800" b="1" dirty="0" err="1" smtClean="0"/>
              <a:t>Dictionaries</a:t>
            </a:r>
            <a:endParaRPr lang="da-DK" sz="1800" b="1" dirty="0" smtClean="0"/>
          </a:p>
          <a:p>
            <a:pPr marL="1314450" lvl="2" indent="-457200"/>
            <a:r>
              <a:rPr lang="da-DK" sz="1800" dirty="0" smtClean="0">
                <a:latin typeface="Consolas" panose="020B0609020204030204" pitchFamily="49" charset="0"/>
              </a:rPr>
              <a:t>a = {</a:t>
            </a:r>
            <a:r>
              <a:rPr lang="da-DK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”a”</a:t>
            </a:r>
            <a:r>
              <a:rPr lang="da-DK" sz="1800" dirty="0" smtClean="0">
                <a:latin typeface="Consolas" panose="020B0609020204030204" pitchFamily="49" charset="0"/>
              </a:rPr>
              <a:t>:1, </a:t>
            </a:r>
            <a:r>
              <a:rPr lang="da-DK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”b”</a:t>
            </a:r>
            <a:r>
              <a:rPr lang="da-DK" sz="1800" dirty="0" smtClean="0">
                <a:latin typeface="Consolas" panose="020B0609020204030204" pitchFamily="49" charset="0"/>
              </a:rPr>
              <a:t>:5, 4</a:t>
            </a:r>
            <a:r>
              <a:rPr lang="da-DK" sz="1800" dirty="0" smtClean="0">
                <a:latin typeface="Consolas" panose="020B0609020204030204" pitchFamily="49" charset="0"/>
              </a:rPr>
              <a:t>:</a:t>
            </a:r>
            <a:r>
              <a:rPr lang="da-DK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”John”</a:t>
            </a:r>
            <a:r>
              <a:rPr lang="da-DK" sz="1800" dirty="0" smtClean="0">
                <a:latin typeface="Consolas" panose="020B0609020204030204" pitchFamily="49" charset="0"/>
              </a:rPr>
              <a:t>}</a:t>
            </a:r>
            <a:endParaRPr lang="da-DK" sz="1800" dirty="0" smtClean="0">
              <a:latin typeface="Consolas" panose="020B0609020204030204" pitchFamily="49" charset="0"/>
            </a:endParaRPr>
          </a:p>
          <a:p>
            <a:pPr marL="1314450" lvl="2" indent="-457200"/>
            <a:r>
              <a:rPr lang="da-DK" sz="1800" dirty="0" smtClean="0">
                <a:latin typeface="Consolas" panose="020B0609020204030204" pitchFamily="49" charset="0"/>
              </a:rPr>
              <a:t>d </a:t>
            </a:r>
            <a:r>
              <a:rPr lang="da-DK" sz="1800" dirty="0" smtClean="0">
                <a:latin typeface="Consolas" panose="020B0609020204030204" pitchFamily="49" charset="0"/>
              </a:rPr>
              <a:t>={</a:t>
            </a:r>
            <a:r>
              <a:rPr lang="da-DK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”John”</a:t>
            </a:r>
            <a:r>
              <a:rPr lang="da-DK" sz="1800" dirty="0" smtClean="0">
                <a:latin typeface="Consolas" panose="020B0609020204030204" pitchFamily="49" charset="0"/>
              </a:rPr>
              <a:t>:(</a:t>
            </a:r>
            <a:r>
              <a:rPr lang="da-DK" sz="1800" dirty="0" smtClean="0">
                <a:latin typeface="Consolas" panose="020B0609020204030204" pitchFamily="49" charset="0"/>
              </a:rPr>
              <a:t>3,4,[</a:t>
            </a:r>
            <a:r>
              <a:rPr lang="da-DK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”</a:t>
            </a:r>
            <a:r>
              <a:rPr lang="da-DK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red</a:t>
            </a:r>
            <a:r>
              <a:rPr lang="da-DK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”</a:t>
            </a:r>
            <a:r>
              <a:rPr lang="da-DK" sz="1800" dirty="0" smtClean="0">
                <a:latin typeface="Consolas" panose="020B0609020204030204" pitchFamily="49" charset="0"/>
              </a:rPr>
              <a:t>,</a:t>
            </a:r>
            <a:r>
              <a:rPr lang="da-DK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”</a:t>
            </a:r>
            <a:r>
              <a:rPr lang="da-DK" sz="18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blue</a:t>
            </a:r>
            <a:r>
              <a:rPr lang="da-DK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”</a:t>
            </a:r>
            <a:r>
              <a:rPr lang="da-DK" sz="1800" dirty="0" smtClean="0">
                <a:latin typeface="Consolas" panose="020B0609020204030204" pitchFamily="49" charset="0"/>
              </a:rPr>
              <a:t>]),</a:t>
            </a:r>
            <a:r>
              <a:rPr lang="da-DK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”</a:t>
            </a:r>
            <a:r>
              <a:rPr lang="da-DK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Jane</a:t>
            </a:r>
            <a:r>
              <a:rPr lang="da-DK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”</a:t>
            </a:r>
            <a:r>
              <a:rPr lang="da-DK" sz="1800" dirty="0" smtClean="0">
                <a:latin typeface="Consolas" panose="020B0609020204030204" pitchFamily="49" charset="0"/>
              </a:rPr>
              <a:t>:(</a:t>
            </a:r>
            <a:r>
              <a:rPr lang="da-DK" sz="1800" dirty="0" smtClean="0">
                <a:latin typeface="Consolas" panose="020B0609020204030204" pitchFamily="49" charset="0"/>
              </a:rPr>
              <a:t>3,7,[</a:t>
            </a:r>
            <a:r>
              <a:rPr lang="da-DK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”</a:t>
            </a:r>
            <a:r>
              <a:rPr lang="da-DK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red</a:t>
            </a:r>
            <a:r>
              <a:rPr lang="da-DK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”</a:t>
            </a:r>
            <a:r>
              <a:rPr lang="da-DK" sz="1800" dirty="0" smtClean="0">
                <a:latin typeface="Consolas" panose="020B0609020204030204" pitchFamily="49" charset="0"/>
              </a:rPr>
              <a:t>])}</a:t>
            </a:r>
          </a:p>
          <a:p>
            <a:pPr marL="1314450" lvl="2" indent="-457200"/>
            <a:r>
              <a:rPr lang="da-DK" sz="1800" dirty="0" smtClean="0">
                <a:latin typeface="Consolas" panose="020B0609020204030204" pitchFamily="49" charset="0"/>
              </a:rPr>
              <a:t>d</a:t>
            </a:r>
            <a:r>
              <a:rPr lang="da-DK" sz="1800" dirty="0" smtClean="0">
                <a:latin typeface="Consolas" panose="020B0609020204030204" pitchFamily="49" charset="0"/>
              </a:rPr>
              <a:t>[</a:t>
            </a:r>
            <a:r>
              <a:rPr lang="da-DK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”John”</a:t>
            </a:r>
            <a:r>
              <a:rPr lang="da-DK" sz="1800" dirty="0" smtClean="0">
                <a:latin typeface="Consolas" panose="020B0609020204030204" pitchFamily="49" charset="0"/>
              </a:rPr>
              <a:t>]</a:t>
            </a:r>
            <a:endParaRPr lang="da-DK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28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da-DK" dirty="0" err="1" smtClean="0">
                <a:solidFill>
                  <a:schemeClr val="bg2">
                    <a:lumMod val="50000"/>
                  </a:schemeClr>
                </a:solidFill>
              </a:rPr>
              <a:t>Indexing</a:t>
            </a:r>
            <a:r>
              <a:rPr lang="da-DK" dirty="0" smtClean="0">
                <a:solidFill>
                  <a:schemeClr val="bg2">
                    <a:lumMod val="50000"/>
                  </a:schemeClr>
                </a:solidFill>
              </a:rPr>
              <a:t> of lists and </a:t>
            </a:r>
            <a:r>
              <a:rPr lang="da-DK" dirty="0" err="1" smtClean="0">
                <a:solidFill>
                  <a:schemeClr val="bg2">
                    <a:lumMod val="50000"/>
                  </a:schemeClr>
                </a:solidFill>
              </a:rPr>
              <a:t>strings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2800" dirty="0" smtClean="0">
                <a:latin typeface="Consolas" panose="020B0609020204030204" pitchFamily="49" charset="0"/>
              </a:rPr>
              <a:t>a[start : </a:t>
            </a:r>
            <a:r>
              <a:rPr lang="da-DK" sz="2800" dirty="0" smtClean="0">
                <a:latin typeface="Consolas" panose="020B0609020204030204" pitchFamily="49" charset="0"/>
              </a:rPr>
              <a:t>end</a:t>
            </a:r>
            <a:r>
              <a:rPr lang="da-DK" sz="2800" dirty="0" smtClean="0">
                <a:latin typeface="Consolas" panose="020B0609020204030204" pitchFamily="49" charset="0"/>
              </a:rPr>
              <a:t> </a:t>
            </a:r>
            <a:r>
              <a:rPr lang="da-DK" sz="2800" dirty="0" smtClean="0">
                <a:latin typeface="Consolas" panose="020B0609020204030204" pitchFamily="49" charset="0"/>
              </a:rPr>
              <a:t>: step]</a:t>
            </a:r>
          </a:p>
          <a:p>
            <a:pPr marL="0" indent="0">
              <a:buNone/>
            </a:pPr>
            <a:r>
              <a:rPr lang="da-DK" sz="2800" dirty="0" smtClean="0">
                <a:latin typeface="Consolas" panose="020B0609020204030204" pitchFamily="49" charset="0"/>
              </a:rPr>
              <a:t>a = </a:t>
            </a:r>
            <a:r>
              <a:rPr lang="da-DK" sz="2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”</a:t>
            </a:r>
            <a:r>
              <a:rPr lang="da-DK" sz="28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Python</a:t>
            </a:r>
            <a:r>
              <a:rPr lang="da-DK" sz="2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da-DK" sz="2800" dirty="0" smtClean="0">
                <a:latin typeface="Consolas" panose="020B0609020204030204" pitchFamily="49" charset="0"/>
              </a:rPr>
              <a:t>a[4] = a[-2] = </a:t>
            </a:r>
            <a:r>
              <a:rPr lang="da-DK" sz="2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”o”</a:t>
            </a:r>
          </a:p>
          <a:p>
            <a:pPr marL="0" indent="0">
              <a:buNone/>
            </a:pPr>
            <a:r>
              <a:rPr lang="da-DK" sz="2800" dirty="0" smtClean="0">
                <a:latin typeface="Consolas" panose="020B0609020204030204" pitchFamily="49" charset="0"/>
              </a:rPr>
              <a:t>a[1:4] = </a:t>
            </a:r>
            <a:r>
              <a:rPr lang="da-DK" sz="2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”</a:t>
            </a:r>
            <a:r>
              <a:rPr lang="da-DK" sz="28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yth</a:t>
            </a:r>
            <a:r>
              <a:rPr lang="da-DK" sz="2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da-DK" sz="2800" dirty="0" smtClean="0">
                <a:latin typeface="Consolas" panose="020B0609020204030204" pitchFamily="49" charset="0"/>
              </a:rPr>
              <a:t>a[::-1] = </a:t>
            </a:r>
            <a:r>
              <a:rPr lang="da-DK" sz="2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”</a:t>
            </a:r>
            <a:r>
              <a:rPr lang="da-DK" sz="28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nohtyP</a:t>
            </a:r>
            <a:r>
              <a:rPr lang="da-DK" sz="2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da-DK" sz="2800" dirty="0" smtClean="0">
                <a:latin typeface="Consolas" panose="020B0609020204030204" pitchFamily="49" charset="0"/>
              </a:rPr>
              <a:t>a[1::-1] = </a:t>
            </a:r>
            <a:r>
              <a:rPr lang="da-DK" sz="2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”</a:t>
            </a:r>
            <a:r>
              <a:rPr lang="da-DK" sz="28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yP</a:t>
            </a:r>
            <a:r>
              <a:rPr lang="da-DK" sz="2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”</a:t>
            </a:r>
            <a:endParaRPr lang="en-US" sz="2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06285"/>
              </p:ext>
            </p:extLst>
          </p:nvPr>
        </p:nvGraphicFramePr>
        <p:xfrm>
          <a:off x="4788024" y="2492896"/>
          <a:ext cx="36004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67">
                  <a:extLst>
                    <a:ext uri="{9D8B030D-6E8A-4147-A177-3AD203B41FA5}">
                      <a16:colId xmlns:a16="http://schemas.microsoft.com/office/drawing/2014/main" val="1453362726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3815238075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157113442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759579519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1858018503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3429272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462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59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867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18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da-DK" dirty="0" err="1" smtClean="0">
                <a:solidFill>
                  <a:schemeClr val="tx2">
                    <a:lumMod val="50000"/>
                  </a:schemeClr>
                </a:solidFill>
              </a:rPr>
              <a:t>Iterables</a:t>
            </a:r>
            <a:r>
              <a:rPr lang="da-DK" dirty="0" smtClean="0">
                <a:solidFill>
                  <a:schemeClr val="tx2">
                    <a:lumMod val="50000"/>
                  </a:schemeClr>
                </a:solidFill>
              </a:rPr>
              <a:t> and the </a:t>
            </a:r>
            <a:r>
              <a:rPr lang="da-DK" dirty="0" smtClean="0">
                <a:solidFill>
                  <a:schemeClr val="tx2">
                    <a:lumMod val="50000"/>
                  </a:schemeClr>
                </a:solidFill>
              </a:rPr>
              <a:t>for </a:t>
            </a:r>
            <a:r>
              <a:rPr lang="da-DK" dirty="0" err="1" smtClean="0">
                <a:solidFill>
                  <a:schemeClr val="tx2">
                    <a:lumMod val="50000"/>
                  </a:schemeClr>
                </a:solidFill>
              </a:rPr>
              <a:t>command</a:t>
            </a:r>
            <a:endParaRPr lang="da-DK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a-DK" sz="20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for </a:t>
            </a:r>
            <a:r>
              <a:rPr lang="da-DK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da-DK" sz="20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in </a:t>
            </a:r>
            <a:r>
              <a:rPr lang="da-DK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[0,1,2,3,4,5,6,7,8,9,10,11,12]:</a:t>
            </a:r>
          </a:p>
          <a:p>
            <a:pPr>
              <a:buNone/>
            </a:pPr>
            <a:r>
              <a:rPr lang="da-DK" sz="2000" dirty="0">
                <a:latin typeface="Consolas" panose="020B0609020204030204" pitchFamily="49" charset="0"/>
              </a:rPr>
              <a:t>	</a:t>
            </a:r>
            <a:r>
              <a:rPr lang="da-DK" sz="2000" dirty="0">
                <a:solidFill>
                  <a:srgbClr val="FFC000"/>
                </a:solidFill>
                <a:latin typeface="Consolas" panose="020B0609020204030204" pitchFamily="49" charset="0"/>
              </a:rPr>
              <a:t>if</a:t>
            </a:r>
            <a:r>
              <a:rPr lang="da-DK" sz="2000" dirty="0">
                <a:latin typeface="Consolas" panose="020B0609020204030204" pitchFamily="49" charset="0"/>
              </a:rPr>
              <a:t> i % 3 == 0:</a:t>
            </a:r>
          </a:p>
          <a:p>
            <a:pPr>
              <a:buNone/>
            </a:pPr>
            <a:r>
              <a:rPr lang="da-DK" sz="2000" dirty="0">
                <a:latin typeface="Consolas" panose="020B0609020204030204" pitchFamily="49" charset="0"/>
              </a:rPr>
              <a:t>		</a:t>
            </a:r>
            <a:r>
              <a:rPr lang="da-DK" sz="2000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da-DK" sz="2000" dirty="0">
                <a:latin typeface="Consolas" panose="020B0609020204030204" pitchFamily="49" charset="0"/>
              </a:rPr>
              <a:t>(i, </a:t>
            </a:r>
            <a:r>
              <a:rPr lang="da-DK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”is </a:t>
            </a:r>
            <a:r>
              <a:rPr lang="da-DK" sz="20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divisble</a:t>
            </a:r>
            <a:r>
              <a:rPr lang="da-DK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by </a:t>
            </a:r>
            <a:r>
              <a:rPr lang="da-DK" sz="2000" dirty="0">
                <a:solidFill>
                  <a:srgbClr val="00B050"/>
                </a:solidFill>
                <a:latin typeface="Consolas" panose="020B0609020204030204" pitchFamily="49" charset="0"/>
              </a:rPr>
              <a:t>3”</a:t>
            </a:r>
            <a:r>
              <a:rPr lang="da-DK" sz="2000" dirty="0"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endParaRPr lang="da-DK" sz="2000" dirty="0" smtClean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da-DK" sz="20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for</a:t>
            </a:r>
            <a:r>
              <a:rPr lang="da-DK" sz="2000" dirty="0" smtClean="0">
                <a:latin typeface="Consolas" panose="020B0609020204030204" pitchFamily="49" charset="0"/>
              </a:rPr>
              <a:t> i </a:t>
            </a:r>
            <a:r>
              <a:rPr lang="da-DK" sz="20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in</a:t>
            </a:r>
            <a:r>
              <a:rPr lang="da-DK" sz="2000" dirty="0" smtClean="0">
                <a:latin typeface="Consolas" panose="020B0609020204030204" pitchFamily="49" charset="0"/>
              </a:rPr>
              <a:t> </a:t>
            </a:r>
            <a:r>
              <a:rPr lang="da-DK" sz="20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range</a:t>
            </a:r>
            <a:r>
              <a:rPr lang="da-DK" sz="2000" dirty="0" smtClean="0">
                <a:latin typeface="Consolas" panose="020B0609020204030204" pitchFamily="49" charset="0"/>
              </a:rPr>
              <a:t>(13):</a:t>
            </a:r>
          </a:p>
          <a:p>
            <a:pPr>
              <a:buNone/>
            </a:pPr>
            <a:r>
              <a:rPr lang="da-DK" sz="2000" dirty="0" smtClean="0">
                <a:latin typeface="Consolas" panose="020B0609020204030204" pitchFamily="49" charset="0"/>
              </a:rPr>
              <a:t>	</a:t>
            </a:r>
            <a:r>
              <a:rPr lang="da-DK" sz="20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if</a:t>
            </a:r>
            <a:r>
              <a:rPr lang="da-DK" sz="2000" dirty="0" smtClean="0">
                <a:latin typeface="Consolas" panose="020B0609020204030204" pitchFamily="49" charset="0"/>
              </a:rPr>
              <a:t> i % 3 == 0:</a:t>
            </a:r>
          </a:p>
          <a:p>
            <a:pPr>
              <a:buNone/>
            </a:pPr>
            <a:r>
              <a:rPr lang="da-DK" sz="2000" dirty="0" smtClean="0">
                <a:latin typeface="Consolas" panose="020B0609020204030204" pitchFamily="49" charset="0"/>
              </a:rPr>
              <a:t>		</a:t>
            </a:r>
            <a:r>
              <a:rPr lang="da-DK" sz="20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da-DK" sz="2000" dirty="0" smtClean="0">
                <a:latin typeface="Consolas" panose="020B0609020204030204" pitchFamily="49" charset="0"/>
              </a:rPr>
              <a:t>(i, </a:t>
            </a:r>
            <a:r>
              <a:rPr lang="da-DK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”is </a:t>
            </a:r>
            <a:r>
              <a:rPr lang="da-DK" sz="20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divisible</a:t>
            </a:r>
            <a:r>
              <a:rPr lang="da-DK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by </a:t>
            </a:r>
            <a:r>
              <a:rPr lang="da-DK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3”</a:t>
            </a:r>
            <a:r>
              <a:rPr lang="da-DK" sz="2000" dirty="0" smtClean="0"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endParaRPr lang="da-DK" sz="20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da-DK" sz="2000" dirty="0" err="1" smtClean="0">
                <a:latin typeface="Consolas" panose="020B0609020204030204" pitchFamily="49" charset="0"/>
              </a:rPr>
              <a:t>Multiples_of_three</a:t>
            </a:r>
            <a:r>
              <a:rPr lang="da-DK" sz="2000" dirty="0" smtClean="0">
                <a:latin typeface="Consolas" panose="020B0609020204030204" pitchFamily="49" charset="0"/>
              </a:rPr>
              <a:t> </a:t>
            </a:r>
            <a:r>
              <a:rPr lang="da-DK" sz="2000" dirty="0" smtClean="0">
                <a:latin typeface="Consolas" panose="020B0609020204030204" pitchFamily="49" charset="0"/>
              </a:rPr>
              <a:t>= </a:t>
            </a:r>
            <a:r>
              <a:rPr lang="da-DK" sz="20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list</a:t>
            </a:r>
            <a:r>
              <a:rPr lang="da-DK" sz="2000" dirty="0" smtClean="0">
                <a:latin typeface="Consolas" panose="020B0609020204030204" pitchFamily="49" charset="0"/>
              </a:rPr>
              <a:t>(</a:t>
            </a:r>
            <a:r>
              <a:rPr lang="da-DK" sz="20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range</a:t>
            </a:r>
            <a:r>
              <a:rPr lang="da-DK" sz="2000" dirty="0" smtClean="0">
                <a:latin typeface="Consolas" panose="020B0609020204030204" pitchFamily="49" charset="0"/>
              </a:rPr>
              <a:t>(3, 100, 3))</a:t>
            </a:r>
          </a:p>
          <a:p>
            <a:pPr>
              <a:buNone/>
            </a:pPr>
            <a:r>
              <a:rPr lang="da-DK" sz="2000" dirty="0" err="1" smtClean="0">
                <a:latin typeface="Consolas" panose="020B0609020204030204" pitchFamily="49" charset="0"/>
              </a:rPr>
              <a:t>squares</a:t>
            </a:r>
            <a:r>
              <a:rPr lang="da-DK" sz="2000" dirty="0" smtClean="0">
                <a:latin typeface="Consolas" panose="020B0609020204030204" pitchFamily="49" charset="0"/>
              </a:rPr>
              <a:t> </a:t>
            </a:r>
            <a:r>
              <a:rPr lang="da-DK" sz="2000" dirty="0">
                <a:latin typeface="Consolas" panose="020B0609020204030204" pitchFamily="49" charset="0"/>
              </a:rPr>
              <a:t>= [i**2 </a:t>
            </a:r>
            <a:r>
              <a:rPr lang="da-DK" sz="2000" dirty="0">
                <a:solidFill>
                  <a:srgbClr val="FFC000"/>
                </a:solidFill>
                <a:latin typeface="Consolas" panose="020B0609020204030204" pitchFamily="49" charset="0"/>
              </a:rPr>
              <a:t>for</a:t>
            </a:r>
            <a:r>
              <a:rPr lang="da-DK" sz="2000" dirty="0">
                <a:latin typeface="Consolas" panose="020B0609020204030204" pitchFamily="49" charset="0"/>
              </a:rPr>
              <a:t> i </a:t>
            </a:r>
            <a:r>
              <a:rPr lang="da-DK" sz="2000" dirty="0">
                <a:solidFill>
                  <a:srgbClr val="FFC000"/>
                </a:solidFill>
                <a:latin typeface="Consolas" panose="020B0609020204030204" pitchFamily="49" charset="0"/>
              </a:rPr>
              <a:t>in</a:t>
            </a:r>
            <a:r>
              <a:rPr lang="da-DK" sz="2000" dirty="0">
                <a:latin typeface="Consolas" panose="020B0609020204030204" pitchFamily="49" charset="0"/>
              </a:rPr>
              <a:t> </a:t>
            </a:r>
            <a:r>
              <a:rPr lang="da-DK" sz="2000" dirty="0">
                <a:solidFill>
                  <a:srgbClr val="7030A0"/>
                </a:solidFill>
                <a:latin typeface="Consolas" panose="020B0609020204030204" pitchFamily="49" charset="0"/>
              </a:rPr>
              <a:t>range</a:t>
            </a:r>
            <a:r>
              <a:rPr lang="da-DK" sz="2000" dirty="0">
                <a:latin typeface="Consolas" panose="020B0609020204030204" pitchFamily="49" charset="0"/>
              </a:rPr>
              <a:t>(1, 35) </a:t>
            </a:r>
            <a:r>
              <a:rPr lang="da-DK" sz="2000" dirty="0">
                <a:solidFill>
                  <a:srgbClr val="FFC000"/>
                </a:solidFill>
                <a:latin typeface="Consolas" panose="020B0609020204030204" pitchFamily="49" charset="0"/>
              </a:rPr>
              <a:t>if</a:t>
            </a:r>
            <a:r>
              <a:rPr lang="da-DK" sz="2000" dirty="0">
                <a:latin typeface="Consolas" panose="020B0609020204030204" pitchFamily="49" charset="0"/>
              </a:rPr>
              <a:t> i**2 &lt; 1000]</a:t>
            </a:r>
          </a:p>
          <a:p>
            <a:pPr>
              <a:buNone/>
            </a:pPr>
            <a:endParaRPr lang="da-DK" sz="2000" dirty="0" smtClean="0"/>
          </a:p>
          <a:p>
            <a:pPr>
              <a:buNone/>
            </a:pPr>
            <a:endParaRPr lang="da-DK" sz="2000" dirty="0" smtClean="0"/>
          </a:p>
          <a:p>
            <a:pPr>
              <a:buNone/>
            </a:pPr>
            <a:endParaRPr lang="da-DK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51525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da-DK" sz="5400" b="1" dirty="0" smtClean="0"/>
              <a:t>10 min. </a:t>
            </a:r>
            <a:r>
              <a:rPr lang="da-DK" sz="5400" b="1" dirty="0" smtClean="0"/>
              <a:t>break</a:t>
            </a:r>
            <a:endParaRPr lang="da-DK" sz="5400" b="1" dirty="0"/>
          </a:p>
        </p:txBody>
      </p:sp>
    </p:spTree>
    <p:extLst>
      <p:ext uri="{BB962C8B-B14F-4D97-AF65-F5344CB8AC3E}">
        <p14:creationId xmlns:p14="http://schemas.microsoft.com/office/powerpoint/2010/main" val="384838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solidFill>
                  <a:schemeClr val="bg2">
                    <a:lumMod val="50000"/>
                  </a:schemeClr>
                </a:solidFill>
              </a:rPr>
              <a:t>Excercise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How </a:t>
            </a:r>
            <a:r>
              <a:rPr lang="da-DK" dirty="0" err="1" smtClean="0"/>
              <a:t>many</a:t>
            </a:r>
            <a:r>
              <a:rPr lang="da-DK" dirty="0" smtClean="0"/>
              <a:t> </a:t>
            </a:r>
            <a:r>
              <a:rPr lang="da-DK" dirty="0" err="1" smtClean="0"/>
              <a:t>palindromic</a:t>
            </a:r>
            <a:r>
              <a:rPr lang="da-DK" dirty="0" smtClean="0"/>
              <a:t> </a:t>
            </a:r>
            <a:r>
              <a:rPr lang="da-DK" dirty="0" err="1" smtClean="0"/>
              <a:t>numbers</a:t>
            </a:r>
            <a:r>
              <a:rPr lang="da-DK" dirty="0" smtClean="0"/>
              <a:t> </a:t>
            </a:r>
            <a:r>
              <a:rPr lang="da-DK" dirty="0" err="1" smtClean="0"/>
              <a:t>below</a:t>
            </a:r>
            <a:r>
              <a:rPr lang="da-DK" dirty="0" smtClean="0"/>
              <a:t> 1.000.000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divisible</a:t>
            </a:r>
            <a:r>
              <a:rPr lang="da-DK" dirty="0" smtClean="0"/>
              <a:t> by </a:t>
            </a:r>
            <a:r>
              <a:rPr lang="da-DK" dirty="0" smtClean="0"/>
              <a:t>17?</a:t>
            </a:r>
          </a:p>
          <a:p>
            <a:pPr marL="0" indent="0">
              <a:buNone/>
            </a:pPr>
            <a:r>
              <a:rPr lang="da-DK" sz="2000" dirty="0" smtClean="0"/>
              <a:t>(A </a:t>
            </a:r>
            <a:r>
              <a:rPr lang="da-DK" sz="2000" dirty="0" err="1" smtClean="0"/>
              <a:t>palindromic</a:t>
            </a:r>
            <a:r>
              <a:rPr lang="da-DK" sz="2000" dirty="0" smtClean="0"/>
              <a:t> </a:t>
            </a:r>
            <a:r>
              <a:rPr lang="da-DK" sz="2000" dirty="0" err="1" smtClean="0"/>
              <a:t>number</a:t>
            </a:r>
            <a:r>
              <a:rPr lang="da-DK" sz="2000" dirty="0" smtClean="0"/>
              <a:t> is a </a:t>
            </a:r>
            <a:r>
              <a:rPr lang="da-DK" sz="2000" dirty="0" err="1" smtClean="0"/>
              <a:t>number</a:t>
            </a:r>
            <a:r>
              <a:rPr lang="da-DK" sz="2000" dirty="0" smtClean="0"/>
              <a:t>, </a:t>
            </a:r>
            <a:r>
              <a:rPr lang="da-DK" sz="2000" dirty="0" err="1" smtClean="0"/>
              <a:t>that</a:t>
            </a:r>
            <a:r>
              <a:rPr lang="da-DK" sz="2000" dirty="0" smtClean="0"/>
              <a:t> </a:t>
            </a:r>
            <a:r>
              <a:rPr lang="da-DK" sz="2000" dirty="0" err="1" smtClean="0"/>
              <a:t>remains</a:t>
            </a:r>
            <a:r>
              <a:rPr lang="da-DK" sz="2000" dirty="0" smtClean="0"/>
              <a:t> the same, </a:t>
            </a:r>
            <a:r>
              <a:rPr lang="da-DK" sz="2000" dirty="0" err="1" smtClean="0"/>
              <a:t>when</a:t>
            </a:r>
            <a:r>
              <a:rPr lang="da-DK" sz="2000" dirty="0" smtClean="0"/>
              <a:t> the </a:t>
            </a:r>
            <a:r>
              <a:rPr lang="da-DK" sz="2000" dirty="0" err="1" smtClean="0"/>
              <a:t>digits</a:t>
            </a:r>
            <a:r>
              <a:rPr lang="da-DK" sz="2000" dirty="0" smtClean="0"/>
              <a:t> </a:t>
            </a:r>
            <a:r>
              <a:rPr lang="da-DK" sz="2000" dirty="0" err="1" smtClean="0"/>
              <a:t>are</a:t>
            </a:r>
            <a:r>
              <a:rPr lang="da-DK" sz="2000" dirty="0" smtClean="0"/>
              <a:t> </a:t>
            </a:r>
            <a:r>
              <a:rPr lang="da-DK" sz="2000" dirty="0" err="1" smtClean="0"/>
              <a:t>reversed</a:t>
            </a:r>
            <a:r>
              <a:rPr lang="da-DK" sz="2000" dirty="0" smtClean="0"/>
              <a:t> eg </a:t>
            </a:r>
            <a:r>
              <a:rPr lang="da-DK" sz="2000" dirty="0" smtClean="0"/>
              <a:t>33 og 71417, </a:t>
            </a:r>
            <a:r>
              <a:rPr lang="da-DK" sz="2000" dirty="0" smtClean="0"/>
              <a:t>in </a:t>
            </a:r>
            <a:r>
              <a:rPr lang="da-DK" sz="2000" dirty="0" err="1" smtClean="0"/>
              <a:t>this</a:t>
            </a:r>
            <a:r>
              <a:rPr lang="da-DK" sz="2000" dirty="0" smtClean="0"/>
              <a:t> </a:t>
            </a:r>
            <a:r>
              <a:rPr lang="da-DK" sz="2000" dirty="0" err="1" smtClean="0"/>
              <a:t>excercis</a:t>
            </a:r>
            <a:r>
              <a:rPr lang="da-DK" sz="2000" dirty="0" smtClean="0"/>
              <a:t> the </a:t>
            </a:r>
            <a:r>
              <a:rPr lang="da-DK" sz="2000" dirty="0" err="1" smtClean="0"/>
              <a:t>digits</a:t>
            </a:r>
            <a:r>
              <a:rPr lang="da-DK" sz="2000" dirty="0" smtClean="0"/>
              <a:t> </a:t>
            </a:r>
            <a:r>
              <a:rPr lang="da-DK" sz="2000" dirty="0" smtClean="0"/>
              <a:t>0 </a:t>
            </a:r>
            <a:r>
              <a:rPr lang="da-DK" sz="2000" dirty="0" smtClean="0"/>
              <a:t>to </a:t>
            </a:r>
            <a:r>
              <a:rPr lang="da-DK" sz="2000" dirty="0" smtClean="0"/>
              <a:t>9 </a:t>
            </a:r>
            <a:r>
              <a:rPr lang="da-DK" sz="2000" dirty="0" err="1" smtClean="0"/>
              <a:t>are</a:t>
            </a:r>
            <a:r>
              <a:rPr lang="da-DK" sz="2000" dirty="0" smtClean="0"/>
              <a:t> not </a:t>
            </a:r>
            <a:r>
              <a:rPr lang="da-DK" sz="2000" dirty="0" err="1" smtClean="0"/>
              <a:t>considered</a:t>
            </a:r>
            <a:r>
              <a:rPr lang="da-DK" sz="2000" dirty="0" smtClean="0"/>
              <a:t> </a:t>
            </a:r>
            <a:r>
              <a:rPr lang="da-DK" sz="2000" dirty="0" err="1" smtClean="0"/>
              <a:t>palindromic</a:t>
            </a:r>
            <a:r>
              <a:rPr lang="da-DK" sz="2000" dirty="0" smtClean="0"/>
              <a:t>)</a:t>
            </a:r>
            <a:endParaRPr lang="da-DK" sz="2000" dirty="0" smtClean="0"/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r>
              <a:rPr lang="da-DK" dirty="0" smtClean="0"/>
              <a:t>Bonus </a:t>
            </a:r>
            <a:r>
              <a:rPr lang="da-DK" dirty="0" err="1" smtClean="0"/>
              <a:t>question</a:t>
            </a:r>
            <a:r>
              <a:rPr lang="da-DK" dirty="0" smtClean="0"/>
              <a:t>: Write the solution as a  </a:t>
            </a:r>
            <a:r>
              <a:rPr lang="da-DK" dirty="0" err="1" smtClean="0"/>
              <a:t>function</a:t>
            </a:r>
            <a:r>
              <a:rPr lang="da-DK" dirty="0" smtClean="0"/>
              <a:t>, </a:t>
            </a:r>
            <a:r>
              <a:rPr lang="da-DK" dirty="0" err="1" smtClean="0"/>
              <a:t>that</a:t>
            </a:r>
            <a:r>
              <a:rPr lang="da-DK" dirty="0" smtClean="0"/>
              <a:t> finder the </a:t>
            </a:r>
            <a:r>
              <a:rPr lang="da-DK" dirty="0" err="1" smtClean="0"/>
              <a:t>number</a:t>
            </a:r>
            <a:r>
              <a:rPr lang="da-DK" dirty="0" smtClean="0"/>
              <a:t> of </a:t>
            </a:r>
            <a:r>
              <a:rPr lang="da-DK" dirty="0" err="1" smtClean="0"/>
              <a:t>palindromes</a:t>
            </a:r>
            <a:r>
              <a:rPr lang="da-DK" dirty="0" smtClean="0"/>
              <a:t> </a:t>
            </a:r>
            <a:r>
              <a:rPr lang="da-DK" dirty="0" err="1" smtClean="0"/>
              <a:t>below</a:t>
            </a:r>
            <a:r>
              <a:rPr lang="da-DK" dirty="0" smtClean="0"/>
              <a:t> </a:t>
            </a:r>
            <a:r>
              <a:rPr lang="da-DK" dirty="0" smtClean="0"/>
              <a:t>N, </a:t>
            </a:r>
            <a:r>
              <a:rPr lang="da-DK" dirty="0" err="1" smtClean="0"/>
              <a:t>divisible</a:t>
            </a:r>
            <a:r>
              <a:rPr lang="da-DK" dirty="0" smtClean="0"/>
              <a:t> by </a:t>
            </a:r>
            <a:r>
              <a:rPr lang="da-DK" dirty="0" smtClean="0"/>
              <a:t>17 </a:t>
            </a:r>
            <a:r>
              <a:rPr lang="da-DK" dirty="0" smtClean="0"/>
              <a:t>and </a:t>
            </a:r>
            <a:r>
              <a:rPr lang="da-DK" dirty="0" err="1" smtClean="0"/>
              <a:t>use</a:t>
            </a:r>
            <a:r>
              <a:rPr lang="da-DK" dirty="0" smtClean="0"/>
              <a:t> it to </a:t>
            </a:r>
            <a:r>
              <a:rPr lang="da-DK" dirty="0" err="1" smtClean="0"/>
              <a:t>calculate</a:t>
            </a:r>
            <a:r>
              <a:rPr lang="da-DK" dirty="0" smtClean="0"/>
              <a:t> the </a:t>
            </a:r>
            <a:r>
              <a:rPr lang="da-DK" dirty="0" err="1" smtClean="0"/>
              <a:t>result</a:t>
            </a:r>
            <a:r>
              <a:rPr lang="da-DK" dirty="0" smtClean="0"/>
              <a:t> for </a:t>
            </a:r>
            <a:r>
              <a:rPr lang="da-DK" dirty="0" smtClean="0"/>
              <a:t>N= 10.000.000.000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43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0" y="188640"/>
            <a:ext cx="9144000" cy="640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n </a:t>
            </a:r>
            <a:r>
              <a:rPr lang="en-US" sz="1800" dirty="0">
                <a:latin typeface="Consolas" panose="020B0609020204030204" pitchFamily="49" charset="0"/>
              </a:rPr>
              <a:t>= 0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range</a:t>
            </a:r>
            <a:r>
              <a:rPr lang="en-US" sz="1800" dirty="0">
                <a:latin typeface="Consolas" panose="020B0609020204030204" pitchFamily="49" charset="0"/>
              </a:rPr>
              <a:t>(17</a:t>
            </a:r>
            <a:r>
              <a:rPr lang="en-US" sz="1800" dirty="0" smtClean="0">
                <a:latin typeface="Consolas" panose="020B0609020204030204" pitchFamily="49" charset="0"/>
              </a:rPr>
              <a:t>, 1000000, 17</a:t>
            </a:r>
            <a:r>
              <a:rPr lang="en-US" sz="18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 ==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)[::-1]: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n = </a:t>
            </a:r>
            <a:r>
              <a:rPr lang="en-US" sz="1800" dirty="0" smtClean="0">
                <a:latin typeface="Consolas" panose="020B0609020204030204" pitchFamily="49" charset="0"/>
              </a:rPr>
              <a:t>n+1</a:t>
            </a:r>
          </a:p>
          <a:p>
            <a:pPr marL="0" indent="0">
              <a:buNone/>
            </a:pPr>
            <a:r>
              <a:rPr lang="da-DK" sz="18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da-DK" sz="1800" dirty="0" smtClean="0">
                <a:latin typeface="Consolas" panose="020B0609020204030204" pitchFamily="49" charset="0"/>
              </a:rPr>
              <a:t>(n)</a:t>
            </a:r>
          </a:p>
          <a:p>
            <a:pPr marL="0" indent="0">
              <a:buNone/>
            </a:pPr>
            <a:endParaRPr lang="da-DK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latin typeface="Consolas" panose="020B0609020204030204" pitchFamily="49" charset="0"/>
              </a:rPr>
              <a:t>([1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range</a:t>
            </a:r>
            <a:r>
              <a:rPr lang="en-US" sz="1800" dirty="0" smtClean="0">
                <a:latin typeface="Consolas" panose="020B0609020204030204" pitchFamily="49" charset="0"/>
              </a:rPr>
              <a:t>(17, 1000000, 17</a:t>
            </a:r>
            <a:r>
              <a:rPr lang="en-US" sz="1800" dirty="0"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 ==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)[::-1]])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949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43508" y="404664"/>
            <a:ext cx="8856984" cy="63367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Palindromes</a:t>
            </a:r>
            <a:r>
              <a:rPr lang="en-US" dirty="0" smtClean="0">
                <a:latin typeface="Consolas" panose="020B0609020204030204" pitchFamily="49" charset="0"/>
              </a:rPr>
              <a:t>(N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counter,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</a:rPr>
              <a:t>palindrome </a:t>
            </a:r>
            <a:r>
              <a:rPr lang="en-US" dirty="0">
                <a:latin typeface="Consolas" panose="020B0609020204030204" pitchFamily="49" charset="0"/>
              </a:rPr>
              <a:t>= 0</a:t>
            </a:r>
            <a:r>
              <a:rPr lang="en-US" dirty="0" smtClean="0">
                <a:latin typeface="Consolas" panose="020B0609020204030204" pitchFamily="49" charset="0"/>
              </a:rPr>
              <a:t>, 1, </a:t>
            </a:r>
            <a:r>
              <a:rPr lang="en-US" dirty="0">
                <a:latin typeface="Consolas" panose="020B0609020204030204" pitchFamily="49" charset="0"/>
              </a:rPr>
              <a:t>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palindrom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&lt; N: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palindrome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 +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)[::-1</a:t>
            </a:r>
            <a:r>
              <a:rPr lang="en-US" dirty="0" smtClean="0">
                <a:latin typeface="Consolas" panose="020B0609020204030204" pitchFamily="49" charset="0"/>
              </a:rPr>
              <a:t>])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palindrome </a:t>
            </a:r>
            <a:r>
              <a:rPr lang="en-US" dirty="0">
                <a:latin typeface="Consolas" panose="020B0609020204030204" pitchFamily="49" charset="0"/>
              </a:rPr>
              <a:t>% 17 == 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counter </a:t>
            </a:r>
            <a:r>
              <a:rPr lang="en-US" dirty="0">
                <a:latin typeface="Consolas" panose="020B0609020204030204" pitchFamily="49" charset="0"/>
              </a:rPr>
              <a:t>+= </a:t>
            </a:r>
            <a:r>
              <a:rPr lang="en-US" dirty="0" smtClean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</a:rPr>
              <a:t>	</a:t>
            </a:r>
            <a:r>
              <a:rPr lang="da-DK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+= 1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</a:rPr>
              <a:t>palindrome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</a:rPr>
              <a:t>1, </a:t>
            </a:r>
            <a:r>
              <a:rPr lang="en-US" dirty="0">
                <a:latin typeface="Consolas" panose="020B0609020204030204" pitchFamily="49" charset="0"/>
              </a:rPr>
              <a:t>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palindrome </a:t>
            </a:r>
            <a:r>
              <a:rPr lang="en-US" dirty="0">
                <a:latin typeface="Consolas" panose="020B0609020204030204" pitchFamily="49" charset="0"/>
              </a:rPr>
              <a:t>&lt; N: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palindrome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 +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)[-2::-1</a:t>
            </a:r>
            <a:r>
              <a:rPr lang="en-US" dirty="0" smtClean="0">
                <a:latin typeface="Consolas" panose="020B0609020204030204" pitchFamily="49" charset="0"/>
              </a:rPr>
              <a:t>])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palindrome </a:t>
            </a:r>
            <a:r>
              <a:rPr lang="en-US" dirty="0">
                <a:latin typeface="Consolas" panose="020B0609020204030204" pitchFamily="49" charset="0"/>
              </a:rPr>
              <a:t>% 17 == 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counter </a:t>
            </a:r>
            <a:r>
              <a:rPr lang="en-US" dirty="0">
                <a:latin typeface="Consolas" panose="020B0609020204030204" pitchFamily="49" charset="0"/>
              </a:rPr>
              <a:t>+= </a:t>
            </a:r>
            <a:r>
              <a:rPr lang="en-US" dirty="0" smtClean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 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+=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counter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58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bg2">
                    <a:lumMod val="50000"/>
                  </a:schemeClr>
                </a:solidFill>
              </a:rPr>
              <a:t>IDE</a:t>
            </a:r>
            <a:r>
              <a:rPr lang="da-DK" dirty="0" smtClean="0"/>
              <a:t> </a:t>
            </a:r>
            <a:r>
              <a:rPr lang="da-DK" sz="3100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da-DK" sz="3100" dirty="0" err="1" smtClean="0">
                <a:solidFill>
                  <a:schemeClr val="bg2">
                    <a:lumMod val="50000"/>
                  </a:schemeClr>
                </a:solidFill>
              </a:rPr>
              <a:t>integrated</a:t>
            </a:r>
            <a:r>
              <a:rPr lang="da-DK" sz="3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a-DK" sz="3100" dirty="0" err="1" smtClean="0">
                <a:solidFill>
                  <a:schemeClr val="bg2">
                    <a:lumMod val="50000"/>
                  </a:schemeClr>
                </a:solidFill>
              </a:rPr>
              <a:t>development</a:t>
            </a:r>
            <a:r>
              <a:rPr lang="da-DK" sz="3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a-DK" sz="3100" dirty="0" err="1" smtClean="0">
                <a:solidFill>
                  <a:schemeClr val="bg2">
                    <a:lumMod val="50000"/>
                  </a:schemeClr>
                </a:solidFill>
              </a:rPr>
              <a:t>environment</a:t>
            </a:r>
            <a:r>
              <a:rPr lang="da-DK" sz="3100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da-DK" sz="3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IDLE</a:t>
            </a:r>
          </a:p>
          <a:p>
            <a:r>
              <a:rPr lang="da-DK" dirty="0" err="1" smtClean="0"/>
              <a:t>Spyder</a:t>
            </a:r>
            <a:endParaRPr lang="da-DK" dirty="0" smtClean="0"/>
          </a:p>
          <a:p>
            <a:r>
              <a:rPr lang="da-DK" dirty="0" smtClean="0"/>
              <a:t>Notepad ++</a:t>
            </a:r>
          </a:p>
          <a:p>
            <a:r>
              <a:rPr lang="da-DK" dirty="0" err="1" smtClean="0"/>
              <a:t>PyCharm</a:t>
            </a:r>
            <a:endParaRPr lang="da-DK" dirty="0" smtClean="0"/>
          </a:p>
          <a:p>
            <a:r>
              <a:rPr lang="da-DK" dirty="0" err="1" smtClean="0"/>
              <a:t>Jupyter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010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bg2">
                    <a:lumMod val="50000"/>
                  </a:schemeClr>
                </a:solidFill>
              </a:rPr>
              <a:t>Basic datatypes</a:t>
            </a:r>
            <a:endParaRPr lang="da-DK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/>
          </a:bodyPr>
          <a:lstStyle/>
          <a:p>
            <a:pPr marL="400050"/>
            <a:r>
              <a:rPr lang="da-DK" dirty="0" err="1" smtClean="0">
                <a:cs typeface="Arial" panose="020B0604020202020204" pitchFamily="34" charset="0"/>
              </a:rPr>
              <a:t>Integers</a:t>
            </a:r>
            <a:endParaRPr lang="da-DK" dirty="0" smtClean="0">
              <a:cs typeface="Arial" panose="020B0604020202020204" pitchFamily="34" charset="0"/>
            </a:endParaRPr>
          </a:p>
          <a:p>
            <a:pPr marL="57150" indent="0">
              <a:buNone/>
            </a:pPr>
            <a:r>
              <a:rPr lang="da-DK" dirty="0">
                <a:cs typeface="Arial" panose="020B0604020202020204" pitchFamily="34" charset="0"/>
              </a:rPr>
              <a:t> </a:t>
            </a:r>
            <a:r>
              <a:rPr lang="da-DK" dirty="0" smtClean="0">
                <a:cs typeface="Arial" panose="020B0604020202020204" pitchFamily="34" charset="0"/>
              </a:rPr>
              <a:t>    </a:t>
            </a:r>
            <a:r>
              <a:rPr lang="da-DK" sz="2400" dirty="0" smtClean="0">
                <a:cs typeface="Arial" panose="020B0604020202020204" pitchFamily="34" charset="0"/>
              </a:rPr>
              <a:t>Heltal, </a:t>
            </a:r>
            <a:r>
              <a:rPr lang="da-DK" sz="2400" dirty="0" smtClean="0">
                <a:cs typeface="Arial" panose="020B0604020202020204" pitchFamily="34" charset="0"/>
              </a:rPr>
              <a:t>eg:</a:t>
            </a:r>
            <a:r>
              <a:rPr lang="da-DK" sz="2400" dirty="0" smtClean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a-DK" sz="24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0, 1, 8 </a:t>
            </a:r>
            <a:r>
              <a:rPr lang="da-DK" sz="2400" dirty="0" smtClean="0">
                <a:cs typeface="Arial" panose="020B0604020202020204" pitchFamily="34" charset="0"/>
              </a:rPr>
              <a:t>or </a:t>
            </a:r>
            <a:r>
              <a:rPr lang="da-DK" sz="24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-27</a:t>
            </a:r>
          </a:p>
          <a:p>
            <a:pPr marL="57150" indent="0">
              <a:buNone/>
            </a:pPr>
            <a:r>
              <a:rPr lang="da-DK" sz="2400" dirty="0" smtClean="0">
                <a:cs typeface="Arial" panose="020B0604020202020204" pitchFamily="34" charset="0"/>
              </a:rPr>
              <a:t>      </a:t>
            </a:r>
            <a:r>
              <a:rPr lang="da-DK" sz="2400" dirty="0" err="1" smtClean="0">
                <a:cs typeface="Arial" panose="020B0604020202020204" pitchFamily="34" charset="0"/>
              </a:rPr>
              <a:t>Python</a:t>
            </a:r>
            <a:r>
              <a:rPr lang="da-DK" sz="2400" dirty="0" smtClean="0">
                <a:cs typeface="Arial" panose="020B0604020202020204" pitchFamily="34" charset="0"/>
              </a:rPr>
              <a:t> </a:t>
            </a:r>
            <a:r>
              <a:rPr lang="da-DK" sz="2400" dirty="0" err="1" smtClean="0">
                <a:cs typeface="Arial" panose="020B0604020202020204" pitchFamily="34" charset="0"/>
              </a:rPr>
              <a:t>can</a:t>
            </a:r>
            <a:r>
              <a:rPr lang="da-DK" sz="2400" dirty="0" smtClean="0">
                <a:cs typeface="Arial" panose="020B0604020202020204" pitchFamily="34" charset="0"/>
              </a:rPr>
              <a:t> handle </a:t>
            </a:r>
            <a:r>
              <a:rPr lang="da-DK" sz="2400" dirty="0" err="1" smtClean="0">
                <a:cs typeface="Arial" panose="020B0604020202020204" pitchFamily="34" charset="0"/>
              </a:rPr>
              <a:t>arbitrarily</a:t>
            </a:r>
            <a:r>
              <a:rPr lang="da-DK" sz="2400" dirty="0" smtClean="0">
                <a:cs typeface="Arial" panose="020B0604020202020204" pitchFamily="34" charset="0"/>
              </a:rPr>
              <a:t> large </a:t>
            </a:r>
            <a:r>
              <a:rPr lang="da-DK" sz="2400" dirty="0" err="1" smtClean="0">
                <a:cs typeface="Arial" panose="020B0604020202020204" pitchFamily="34" charset="0"/>
              </a:rPr>
              <a:t>integers</a:t>
            </a:r>
            <a:endParaRPr lang="da-DK" sz="2400" dirty="0" smtClean="0">
              <a:cs typeface="Arial" panose="020B0604020202020204" pitchFamily="34" charset="0"/>
            </a:endParaRPr>
          </a:p>
          <a:p>
            <a:pPr marL="400050"/>
            <a:r>
              <a:rPr lang="da-DK" dirty="0" err="1" smtClean="0">
                <a:cs typeface="Arial" panose="020B0604020202020204" pitchFamily="34" charset="0"/>
              </a:rPr>
              <a:t>Float</a:t>
            </a:r>
            <a:endParaRPr lang="da-DK" dirty="0" smtClean="0">
              <a:cs typeface="Arial" panose="020B0604020202020204" pitchFamily="34" charset="0"/>
            </a:endParaRPr>
          </a:p>
          <a:p>
            <a:pPr marL="514350" lvl="1" indent="0">
              <a:buNone/>
            </a:pPr>
            <a:r>
              <a:rPr lang="da-DK" sz="2400" dirty="0" smtClean="0">
                <a:cs typeface="Arial" panose="020B0604020202020204" pitchFamily="34" charset="0"/>
              </a:rPr>
              <a:t>Real </a:t>
            </a:r>
            <a:r>
              <a:rPr lang="da-DK" sz="2400" dirty="0" err="1" smtClean="0">
                <a:cs typeface="Arial" panose="020B0604020202020204" pitchFamily="34" charset="0"/>
              </a:rPr>
              <a:t>numbers</a:t>
            </a:r>
            <a:r>
              <a:rPr lang="da-DK" sz="2400" dirty="0" smtClean="0">
                <a:cs typeface="Arial" panose="020B0604020202020204" pitchFamily="34" charset="0"/>
              </a:rPr>
              <a:t>, eg: </a:t>
            </a:r>
            <a:r>
              <a:rPr lang="da-DK" sz="24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3.14</a:t>
            </a:r>
            <a:r>
              <a:rPr lang="da-DK" sz="2400" dirty="0" smtClean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a-DK" sz="24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1.0  -2.7e-8</a:t>
            </a:r>
          </a:p>
          <a:p>
            <a:pPr marL="400050"/>
            <a:r>
              <a:rPr lang="da-DK" dirty="0" err="1" smtClean="0">
                <a:cs typeface="Arial" panose="020B0604020202020204" pitchFamily="34" charset="0"/>
              </a:rPr>
              <a:t>Strings</a:t>
            </a:r>
            <a:endParaRPr lang="da-DK" dirty="0">
              <a:cs typeface="Arial" panose="020B0604020202020204" pitchFamily="34" charset="0"/>
            </a:endParaRPr>
          </a:p>
          <a:p>
            <a:pPr marL="57150" indent="0">
              <a:buNone/>
            </a:pPr>
            <a:r>
              <a:rPr lang="da-DK" dirty="0">
                <a:cs typeface="Arial" panose="020B0604020202020204" pitchFamily="34" charset="0"/>
              </a:rPr>
              <a:t> </a:t>
            </a:r>
            <a:r>
              <a:rPr lang="da-DK" dirty="0" smtClean="0">
                <a:cs typeface="Arial" panose="020B0604020202020204" pitchFamily="34" charset="0"/>
              </a:rPr>
              <a:t>    </a:t>
            </a:r>
            <a:r>
              <a:rPr lang="da-DK" sz="2400" dirty="0" err="1" smtClean="0">
                <a:cs typeface="Arial" panose="020B0604020202020204" pitchFamily="34" charset="0"/>
              </a:rPr>
              <a:t>Text</a:t>
            </a:r>
            <a:r>
              <a:rPr lang="da-DK" sz="2400" dirty="0" smtClean="0">
                <a:cs typeface="Arial" panose="020B0604020202020204" pitchFamily="34" charset="0"/>
              </a:rPr>
              <a:t>, </a:t>
            </a:r>
            <a:r>
              <a:rPr lang="da-DK" sz="2400" dirty="0" smtClean="0">
                <a:cs typeface="Arial" panose="020B0604020202020204" pitchFamily="34" charset="0"/>
              </a:rPr>
              <a:t>eg: </a:t>
            </a:r>
            <a:r>
              <a:rPr lang="da-DK" sz="24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  <a:r>
              <a:rPr lang="da-DK" sz="24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red</a:t>
            </a:r>
            <a:r>
              <a:rPr lang="da-DK" sz="24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”, ”Henrik”, ””, ”42”</a:t>
            </a:r>
            <a:r>
              <a:rPr lang="da-DK" sz="2400" dirty="0" smtClean="0">
                <a:cs typeface="Arial" panose="020B0604020202020204" pitchFamily="34" charset="0"/>
              </a:rPr>
              <a:t>  eller </a:t>
            </a:r>
            <a:r>
              <a:rPr lang="da-DK" sz="2400" dirty="0" smtClean="0">
                <a:latin typeface="Consolas" panose="020B0609020204030204" pitchFamily="49" charset="0"/>
                <a:cs typeface="Arial" panose="020B0604020202020204" pitchFamily="34" charset="0"/>
              </a:rPr>
              <a:t>‘True’</a:t>
            </a:r>
          </a:p>
          <a:p>
            <a:r>
              <a:rPr lang="da-DK" dirty="0" err="1"/>
              <a:t>Booleans</a:t>
            </a:r>
            <a:endParaRPr lang="da-DK" dirty="0"/>
          </a:p>
          <a:p>
            <a:pPr marL="457200" lvl="1" indent="0">
              <a:buNone/>
            </a:pPr>
            <a:r>
              <a:rPr lang="da-DK" sz="2400" dirty="0" err="1" smtClean="0"/>
              <a:t>Truth</a:t>
            </a:r>
            <a:r>
              <a:rPr lang="da-DK" sz="2400" dirty="0" smtClean="0"/>
              <a:t> </a:t>
            </a:r>
            <a:r>
              <a:rPr lang="da-DK" sz="2400" dirty="0" err="1" smtClean="0"/>
              <a:t>value</a:t>
            </a:r>
            <a:r>
              <a:rPr lang="da-DK" sz="2400" dirty="0" smtClean="0"/>
              <a:t>, </a:t>
            </a:r>
            <a:r>
              <a:rPr lang="da-DK" sz="2400" dirty="0" err="1" smtClean="0"/>
              <a:t>can</a:t>
            </a:r>
            <a:r>
              <a:rPr lang="da-DK" sz="2400" dirty="0" smtClean="0"/>
              <a:t> have the </a:t>
            </a:r>
            <a:r>
              <a:rPr lang="da-DK" sz="2400" dirty="0" err="1" smtClean="0"/>
              <a:t>values</a:t>
            </a:r>
            <a:r>
              <a:rPr lang="da-DK" sz="2400" dirty="0" smtClean="0"/>
              <a:t> </a:t>
            </a:r>
            <a:r>
              <a:rPr lang="da-DK" sz="20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True</a:t>
            </a:r>
            <a:r>
              <a:rPr lang="da-D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2200" dirty="0" smtClean="0">
                <a:cs typeface="Arial" panose="020B0604020202020204" pitchFamily="34" charset="0"/>
              </a:rPr>
              <a:t>or</a:t>
            </a:r>
            <a:r>
              <a:rPr lang="da-DK" dirty="0" smtClean="0">
                <a:cs typeface="Arial" panose="020B0604020202020204" pitchFamily="34" charset="0"/>
              </a:rPr>
              <a:t> </a:t>
            </a:r>
            <a:r>
              <a:rPr lang="da-DK" sz="2000" b="1" dirty="0">
                <a:latin typeface="Consolas" panose="020B0609020204030204" pitchFamily="49" charset="0"/>
                <a:cs typeface="Arial" panose="020B0604020202020204" pitchFamily="34" charset="0"/>
              </a:rPr>
              <a:t>False</a:t>
            </a:r>
            <a:endParaRPr lang="da-DK" dirty="0"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da-DK" sz="2400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06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da-DK" dirty="0" smtClean="0">
                <a:solidFill>
                  <a:schemeClr val="tx1">
                    <a:lumMod val="50000"/>
                  </a:schemeClr>
                </a:solidFill>
              </a:rPr>
              <a:t>Operations and </a:t>
            </a:r>
            <a:r>
              <a:rPr lang="da-DK" dirty="0" err="1" smtClean="0">
                <a:solidFill>
                  <a:schemeClr val="tx1">
                    <a:lumMod val="50000"/>
                  </a:schemeClr>
                </a:solidFill>
              </a:rPr>
              <a:t>expressions</a:t>
            </a:r>
            <a:endParaRPr lang="da-DK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Numeric</a:t>
            </a:r>
            <a:r>
              <a:rPr lang="da-DK" dirty="0" smtClean="0"/>
              <a:t> operators</a:t>
            </a:r>
            <a:r>
              <a:rPr lang="da-DK" dirty="0" smtClean="0"/>
              <a:t> </a:t>
            </a:r>
            <a:endParaRPr lang="da-DK" dirty="0" smtClean="0"/>
          </a:p>
          <a:p>
            <a:pPr marL="0" indent="0">
              <a:buNone/>
            </a:pPr>
            <a:r>
              <a:rPr lang="da-DK" sz="2400" dirty="0"/>
              <a:t>	</a:t>
            </a:r>
            <a:r>
              <a:rPr lang="da-DK" sz="2400" b="1" dirty="0" smtClean="0">
                <a:latin typeface="Consolas" panose="020B0609020204030204" pitchFamily="49" charset="0"/>
              </a:rPr>
              <a:t>+  -  *  /</a:t>
            </a:r>
          </a:p>
          <a:p>
            <a:pPr marL="0" indent="0">
              <a:buNone/>
            </a:pPr>
            <a:r>
              <a:rPr lang="da-DK" sz="2400" dirty="0">
                <a:latin typeface="Consolas" panose="020B0609020204030204" pitchFamily="49" charset="0"/>
              </a:rPr>
              <a:t>	</a:t>
            </a:r>
            <a:r>
              <a:rPr lang="da-DK" sz="2400" b="1" dirty="0" smtClean="0">
                <a:latin typeface="Consolas" panose="020B0609020204030204" pitchFamily="49" charset="0"/>
              </a:rPr>
              <a:t>**</a:t>
            </a:r>
          </a:p>
          <a:p>
            <a:pPr marL="0" indent="0">
              <a:buNone/>
            </a:pPr>
            <a:r>
              <a:rPr lang="da-DK" sz="2400" dirty="0">
                <a:latin typeface="Consolas" panose="020B0609020204030204" pitchFamily="49" charset="0"/>
              </a:rPr>
              <a:t>	</a:t>
            </a:r>
            <a:r>
              <a:rPr lang="da-DK" sz="2400" b="1" dirty="0" smtClean="0">
                <a:latin typeface="Consolas" panose="020B0609020204030204" pitchFamily="49" charset="0"/>
              </a:rPr>
              <a:t>%  //</a:t>
            </a:r>
            <a:r>
              <a:rPr lang="da-DK" sz="2400" b="1" dirty="0" smtClean="0"/>
              <a:t>   </a:t>
            </a:r>
          </a:p>
          <a:p>
            <a:r>
              <a:rPr lang="da-DK" sz="2800" dirty="0" smtClean="0"/>
              <a:t>Expressions</a:t>
            </a:r>
            <a:endParaRPr lang="da-DK" sz="2800" dirty="0" smtClean="0"/>
          </a:p>
          <a:p>
            <a:pPr marL="0" indent="0">
              <a:buNone/>
            </a:pPr>
            <a:r>
              <a:rPr lang="da-DK" sz="2800" dirty="0"/>
              <a:t>	</a:t>
            </a:r>
            <a:r>
              <a:rPr lang="da-DK" sz="2800" dirty="0" smtClean="0">
                <a:latin typeface="Consolas" panose="020B0609020204030204" pitchFamily="49" charset="0"/>
              </a:rPr>
              <a:t>2</a:t>
            </a:r>
            <a:r>
              <a:rPr lang="da-DK" sz="2800" b="1" dirty="0" smtClean="0">
                <a:latin typeface="Consolas" panose="020B0609020204030204" pitchFamily="49" charset="0"/>
              </a:rPr>
              <a:t>+</a:t>
            </a:r>
            <a:r>
              <a:rPr lang="da-DK" sz="2800" dirty="0" smtClean="0">
                <a:latin typeface="Consolas" panose="020B0609020204030204" pitchFamily="49" charset="0"/>
              </a:rPr>
              <a:t>3</a:t>
            </a:r>
            <a:r>
              <a:rPr lang="da-DK" sz="2800" b="1" dirty="0" smtClean="0">
                <a:latin typeface="Consolas" panose="020B0609020204030204" pitchFamily="49" charset="0"/>
              </a:rPr>
              <a:t>*</a:t>
            </a:r>
            <a:r>
              <a:rPr lang="da-DK" sz="2800" dirty="0" smtClean="0">
                <a:latin typeface="Consolas" panose="020B0609020204030204" pitchFamily="49" charset="0"/>
              </a:rPr>
              <a:t>4			</a:t>
            </a:r>
          </a:p>
          <a:p>
            <a:pPr marL="0" indent="0">
              <a:buNone/>
            </a:pPr>
            <a:r>
              <a:rPr lang="da-DK" sz="2800" dirty="0">
                <a:latin typeface="Consolas" panose="020B0609020204030204" pitchFamily="49" charset="0"/>
              </a:rPr>
              <a:t>	</a:t>
            </a:r>
            <a:r>
              <a:rPr lang="da-DK" sz="2800" dirty="0" smtClean="0">
                <a:latin typeface="Consolas" panose="020B0609020204030204" pitchFamily="49" charset="0"/>
              </a:rPr>
              <a:t>6.1</a:t>
            </a:r>
            <a:r>
              <a:rPr lang="da-DK" sz="2800" b="1" dirty="0" smtClean="0">
                <a:latin typeface="Consolas" panose="020B0609020204030204" pitchFamily="49" charset="0"/>
              </a:rPr>
              <a:t>%</a:t>
            </a:r>
            <a:r>
              <a:rPr lang="da-DK" sz="2800" dirty="0" smtClean="0">
                <a:latin typeface="Consolas" panose="020B0609020204030204" pitchFamily="49" charset="0"/>
              </a:rPr>
              <a:t>2</a:t>
            </a:r>
            <a:r>
              <a:rPr lang="da-DK" sz="2800" b="1" dirty="0" smtClean="0">
                <a:latin typeface="Consolas" panose="020B0609020204030204" pitchFamily="49" charset="0"/>
              </a:rPr>
              <a:t>*</a:t>
            </a:r>
            <a:r>
              <a:rPr lang="da-DK" sz="2800" dirty="0" smtClean="0">
                <a:latin typeface="Consolas" panose="020B0609020204030204" pitchFamily="49" charset="0"/>
              </a:rPr>
              <a:t>2		</a:t>
            </a:r>
          </a:p>
          <a:p>
            <a:pPr marL="0" indent="0">
              <a:buNone/>
            </a:pPr>
            <a:r>
              <a:rPr lang="da-DK" sz="2800" dirty="0">
                <a:latin typeface="Consolas" panose="020B0609020204030204" pitchFamily="49" charset="0"/>
              </a:rPr>
              <a:t>	</a:t>
            </a:r>
            <a:r>
              <a:rPr lang="da-DK" sz="2800" dirty="0" smtClean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da-DK" sz="2800" dirty="0">
                <a:latin typeface="Consolas" panose="020B0609020204030204" pitchFamily="49" charset="0"/>
              </a:rPr>
              <a:t>	</a:t>
            </a:r>
            <a:r>
              <a:rPr lang="da-DK" sz="2800" dirty="0" smtClean="0"/>
              <a:t>		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5410700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da-DK" dirty="0" smtClean="0">
                <a:solidFill>
                  <a:schemeClr val="bg2">
                    <a:lumMod val="50000"/>
                  </a:schemeClr>
                </a:solidFill>
              </a:rPr>
              <a:t>Operations and </a:t>
            </a:r>
            <a:r>
              <a:rPr lang="da-DK" dirty="0" err="1" smtClean="0">
                <a:solidFill>
                  <a:schemeClr val="bg2">
                    <a:lumMod val="50000"/>
                  </a:schemeClr>
                </a:solidFill>
              </a:rPr>
              <a:t>expressions</a:t>
            </a:r>
            <a:endParaRPr lang="da-DK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/>
          <a:p>
            <a:r>
              <a:rPr lang="da-DK" dirty="0" err="1" smtClean="0"/>
              <a:t>Boolean</a:t>
            </a:r>
            <a:r>
              <a:rPr lang="da-DK" dirty="0" smtClean="0"/>
              <a:t> operators</a:t>
            </a:r>
            <a:endParaRPr lang="da-DK" dirty="0" smtClean="0"/>
          </a:p>
          <a:p>
            <a:pPr marL="0" indent="0">
              <a:buNone/>
            </a:pPr>
            <a:r>
              <a:rPr lang="da-DK" dirty="0"/>
              <a:t>	</a:t>
            </a:r>
            <a:r>
              <a:rPr lang="da-DK" sz="2400" dirty="0" smtClean="0">
                <a:latin typeface="Consolas" panose="020B0609020204030204" pitchFamily="49" charset="0"/>
              </a:rPr>
              <a:t> </a:t>
            </a:r>
            <a:r>
              <a:rPr lang="da-DK" sz="2400" b="1" dirty="0" smtClean="0">
                <a:latin typeface="Consolas" panose="020B0609020204030204" pitchFamily="49" charset="0"/>
              </a:rPr>
              <a:t>&gt;   &lt; </a:t>
            </a:r>
          </a:p>
          <a:p>
            <a:pPr marL="0" indent="0">
              <a:buNone/>
            </a:pPr>
            <a:r>
              <a:rPr lang="da-DK" sz="2400" b="1" dirty="0" smtClean="0">
                <a:latin typeface="Consolas" panose="020B0609020204030204" pitchFamily="49" charset="0"/>
              </a:rPr>
              <a:t>	 ==  !=  &lt;=   &gt;=</a:t>
            </a:r>
          </a:p>
          <a:p>
            <a:pPr marL="0" indent="0">
              <a:buNone/>
            </a:pPr>
            <a:r>
              <a:rPr lang="da-DK" sz="2400" b="1" dirty="0" smtClean="0">
                <a:latin typeface="Consolas" panose="020B0609020204030204" pitchFamily="49" charset="0"/>
              </a:rPr>
              <a:t>	and  or  not</a:t>
            </a:r>
          </a:p>
          <a:p>
            <a:pPr marL="0" indent="0">
              <a:buNone/>
            </a:pPr>
            <a:r>
              <a:rPr lang="da-DK" sz="2400" b="1" dirty="0" smtClean="0">
                <a:latin typeface="Consolas" panose="020B0609020204030204" pitchFamily="49" charset="0"/>
              </a:rPr>
              <a:t>	in</a:t>
            </a:r>
            <a:r>
              <a:rPr lang="da-DK" sz="2400" b="1" dirty="0" smtClean="0"/>
              <a:t>   </a:t>
            </a:r>
          </a:p>
          <a:p>
            <a:r>
              <a:rPr lang="da-DK" sz="2800" dirty="0" smtClean="0"/>
              <a:t>Expressions:</a:t>
            </a:r>
            <a:endParaRPr lang="da-DK" sz="2800" dirty="0" smtClean="0"/>
          </a:p>
          <a:p>
            <a:pPr marL="0" indent="0">
              <a:buNone/>
            </a:pPr>
            <a:r>
              <a:rPr lang="da-DK" sz="2400" dirty="0"/>
              <a:t>	</a:t>
            </a:r>
            <a:r>
              <a:rPr lang="da-DK" sz="2400" dirty="0" smtClean="0">
                <a:latin typeface="Consolas" panose="020B0609020204030204" pitchFamily="49" charset="0"/>
              </a:rPr>
              <a:t>2 </a:t>
            </a:r>
            <a:r>
              <a:rPr lang="da-DK" sz="2400" b="1" dirty="0" smtClean="0">
                <a:latin typeface="Consolas" panose="020B0609020204030204" pitchFamily="49" charset="0"/>
              </a:rPr>
              <a:t>&lt;</a:t>
            </a:r>
            <a:r>
              <a:rPr lang="da-DK" sz="2400" dirty="0" smtClean="0">
                <a:latin typeface="Consolas" panose="020B0609020204030204" pitchFamily="49" charset="0"/>
              </a:rPr>
              <a:t> 3   3 </a:t>
            </a:r>
            <a:r>
              <a:rPr lang="da-DK" sz="2400" b="1" dirty="0" smtClean="0">
                <a:latin typeface="Consolas" panose="020B0609020204030204" pitchFamily="49" charset="0"/>
              </a:rPr>
              <a:t>!=</a:t>
            </a:r>
            <a:r>
              <a:rPr lang="da-DK" sz="2400" dirty="0" smtClean="0">
                <a:latin typeface="Consolas" panose="020B0609020204030204" pitchFamily="49" charset="0"/>
              </a:rPr>
              <a:t> 4   5 </a:t>
            </a:r>
            <a:r>
              <a:rPr lang="da-DK" sz="2400" b="1" dirty="0" smtClean="0">
                <a:latin typeface="Consolas" panose="020B0609020204030204" pitchFamily="49" charset="0"/>
              </a:rPr>
              <a:t>&lt;=</a:t>
            </a:r>
            <a:r>
              <a:rPr lang="da-DK" sz="2400" dirty="0" smtClean="0">
                <a:latin typeface="Consolas" panose="020B0609020204030204" pitchFamily="49" charset="0"/>
              </a:rPr>
              <a:t> 9.1   3 </a:t>
            </a:r>
            <a:r>
              <a:rPr lang="da-DK" sz="2400" b="1" dirty="0" smtClean="0">
                <a:latin typeface="Consolas" panose="020B0609020204030204" pitchFamily="49" charset="0"/>
              </a:rPr>
              <a:t>&lt;</a:t>
            </a:r>
            <a:r>
              <a:rPr lang="da-DK" sz="2400" dirty="0" smtClean="0">
                <a:latin typeface="Consolas" panose="020B0609020204030204" pitchFamily="49" charset="0"/>
              </a:rPr>
              <a:t> 7 </a:t>
            </a:r>
            <a:r>
              <a:rPr lang="da-DK" sz="2400" b="1" dirty="0" smtClean="0">
                <a:latin typeface="Consolas" panose="020B0609020204030204" pitchFamily="49" charset="0"/>
              </a:rPr>
              <a:t>&lt;=</a:t>
            </a:r>
            <a:r>
              <a:rPr lang="da-DK" sz="2400" dirty="0" smtClean="0">
                <a:latin typeface="Consolas" panose="020B0609020204030204" pitchFamily="49" charset="0"/>
              </a:rPr>
              <a:t> 7</a:t>
            </a:r>
          </a:p>
          <a:p>
            <a:pPr marL="0" indent="0">
              <a:buNone/>
            </a:pPr>
            <a:r>
              <a:rPr lang="da-DK" sz="2400" dirty="0">
                <a:latin typeface="Consolas" panose="020B0609020204030204" pitchFamily="49" charset="0"/>
              </a:rPr>
              <a:t>	</a:t>
            </a:r>
            <a:r>
              <a:rPr lang="da-DK" sz="2400" dirty="0" smtClean="0">
                <a:latin typeface="Consolas" panose="020B0609020204030204" pitchFamily="49" charset="0"/>
              </a:rPr>
              <a:t>2 </a:t>
            </a:r>
            <a:r>
              <a:rPr lang="da-DK" sz="2400" b="1" dirty="0" smtClean="0">
                <a:latin typeface="Consolas" panose="020B0609020204030204" pitchFamily="49" charset="0"/>
              </a:rPr>
              <a:t>==</a:t>
            </a:r>
            <a:r>
              <a:rPr lang="da-DK" sz="2400" dirty="0" smtClean="0">
                <a:latin typeface="Consolas" panose="020B0609020204030204" pitchFamily="49" charset="0"/>
              </a:rPr>
              <a:t> 3   9 </a:t>
            </a:r>
            <a:r>
              <a:rPr lang="da-DK" sz="2400" b="1" dirty="0" smtClean="0">
                <a:latin typeface="Consolas" panose="020B0609020204030204" pitchFamily="49" charset="0"/>
              </a:rPr>
              <a:t>&gt;=</a:t>
            </a:r>
            <a:r>
              <a:rPr lang="da-DK" sz="2400" dirty="0" smtClean="0">
                <a:latin typeface="Consolas" panose="020B0609020204030204" pitchFamily="49" charset="0"/>
              </a:rPr>
              <a:t> 9.1    3 </a:t>
            </a:r>
            <a:r>
              <a:rPr lang="da-DK" sz="2400" b="1" dirty="0" smtClean="0">
                <a:latin typeface="Consolas" panose="020B0609020204030204" pitchFamily="49" charset="0"/>
              </a:rPr>
              <a:t>&lt;</a:t>
            </a:r>
            <a:r>
              <a:rPr lang="da-DK" sz="2400" dirty="0" smtClean="0">
                <a:latin typeface="Consolas" panose="020B0609020204030204" pitchFamily="49" charset="0"/>
              </a:rPr>
              <a:t> 7 </a:t>
            </a:r>
            <a:r>
              <a:rPr lang="da-DK" sz="2400" b="1" dirty="0" smtClean="0">
                <a:latin typeface="Consolas" panose="020B0609020204030204" pitchFamily="49" charset="0"/>
              </a:rPr>
              <a:t>and</a:t>
            </a:r>
            <a:r>
              <a:rPr lang="da-DK" sz="2400" dirty="0" smtClean="0">
                <a:latin typeface="Consolas" panose="020B0609020204030204" pitchFamily="49" charset="0"/>
              </a:rPr>
              <a:t> 7</a:t>
            </a:r>
            <a:r>
              <a:rPr lang="da-DK" sz="2400" b="1" dirty="0" smtClean="0">
                <a:latin typeface="Consolas" panose="020B0609020204030204" pitchFamily="49" charset="0"/>
              </a:rPr>
              <a:t>&lt;</a:t>
            </a:r>
            <a:r>
              <a:rPr lang="da-DK" sz="2400" dirty="0" smtClean="0">
                <a:latin typeface="Consolas" panose="020B0609020204030204" pitchFamily="49" charset="0"/>
              </a:rPr>
              <a:t> 7</a:t>
            </a:r>
          </a:p>
          <a:p>
            <a:pPr marL="0" indent="0">
              <a:buNone/>
            </a:pPr>
            <a:r>
              <a:rPr lang="da-DK" sz="2400" dirty="0">
                <a:latin typeface="Consolas" panose="020B0609020204030204" pitchFamily="49" charset="0"/>
              </a:rPr>
              <a:t>	</a:t>
            </a:r>
            <a:r>
              <a:rPr lang="da-DK" sz="2400" dirty="0" smtClean="0">
                <a:latin typeface="Consolas" panose="020B0609020204030204" pitchFamily="49" charset="0"/>
              </a:rPr>
              <a:t>”h” </a:t>
            </a:r>
            <a:r>
              <a:rPr lang="da-DK" sz="2400" b="1" dirty="0" smtClean="0">
                <a:latin typeface="Consolas" panose="020B0609020204030204" pitchFamily="49" charset="0"/>
              </a:rPr>
              <a:t>in</a:t>
            </a:r>
            <a:r>
              <a:rPr lang="da-DK" sz="2400" dirty="0" smtClean="0">
                <a:latin typeface="Consolas" panose="020B0609020204030204" pitchFamily="49" charset="0"/>
              </a:rPr>
              <a:t> ”</a:t>
            </a:r>
            <a:r>
              <a:rPr lang="da-DK" sz="2400" dirty="0" err="1" smtClean="0">
                <a:latin typeface="Consolas" panose="020B0609020204030204" pitchFamily="49" charset="0"/>
              </a:rPr>
              <a:t>Python</a:t>
            </a:r>
            <a:r>
              <a:rPr lang="da-DK" sz="2400" dirty="0" smtClean="0">
                <a:latin typeface="Consolas" panose="020B0609020204030204" pitchFamily="49" charset="0"/>
              </a:rPr>
              <a:t>”</a:t>
            </a:r>
            <a:endParaRPr lang="da-DK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71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da-DK" dirty="0" err="1" smtClean="0">
                <a:solidFill>
                  <a:schemeClr val="bg2">
                    <a:lumMod val="50000"/>
                  </a:schemeClr>
                </a:solidFill>
              </a:rPr>
              <a:t>Operatorhierarchy</a:t>
            </a:r>
            <a:endParaRPr lang="da-DK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**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+ -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+mj-lt"/>
              </a:rPr>
              <a:t>eg</a:t>
            </a:r>
            <a:r>
              <a:rPr lang="en-US" dirty="0" smtClean="0">
                <a:latin typeface="+mj-lt"/>
              </a:rPr>
              <a:t>: </a:t>
            </a:r>
            <a:r>
              <a:rPr lang="en-US" b="1" dirty="0" smtClean="0">
                <a:latin typeface="Consolas" panose="020B0609020204030204" pitchFamily="49" charset="0"/>
              </a:rPr>
              <a:t>-</a:t>
            </a:r>
            <a:r>
              <a:rPr lang="en-US" dirty="0" smtClean="0">
                <a:latin typeface="Consolas" panose="020B0609020204030204" pitchFamily="49" charset="0"/>
              </a:rPr>
              <a:t>2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* / % //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+ -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smtClean="0">
                <a:latin typeface="Consolas" panose="020B0609020204030204" pitchFamily="49" charset="0"/>
              </a:rPr>
              <a:t>3 </a:t>
            </a:r>
            <a:r>
              <a:rPr lang="en-US" b="1" dirty="0" smtClean="0">
                <a:latin typeface="Consolas" panose="020B0609020204030204" pitchFamily="49" charset="0"/>
              </a:rPr>
              <a:t>-</a:t>
            </a:r>
            <a:r>
              <a:rPr lang="en-US" dirty="0" smtClean="0">
                <a:latin typeface="Consolas" panose="020B0609020204030204" pitchFamily="49" charset="0"/>
              </a:rPr>
              <a:t> 2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&lt;=  &lt;  &gt;  &gt;=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==  !=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=  %=  /=  //=  -=  +=  *=  **=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in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b="1" dirty="0" smtClean="0">
                <a:latin typeface="Consolas" panose="020B0609020204030204" pitchFamily="49" charset="0"/>
              </a:rPr>
              <a:t>not in</a:t>
            </a:r>
          </a:p>
          <a:p>
            <a:r>
              <a:rPr lang="en-US" b="1" dirty="0">
                <a:latin typeface="Consolas" panose="020B0609020204030204" pitchFamily="49" charset="0"/>
              </a:rPr>
              <a:t>n</a:t>
            </a:r>
            <a:r>
              <a:rPr lang="en-US" b="1" dirty="0" smtClean="0">
                <a:latin typeface="Consolas" panose="020B0609020204030204" pitchFamily="49" charset="0"/>
              </a:rPr>
              <a:t>ot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b="1" dirty="0" smtClean="0">
                <a:latin typeface="Consolas" panose="020B0609020204030204" pitchFamily="49" charset="0"/>
              </a:rPr>
              <a:t>or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b="1" dirty="0" smtClean="0">
                <a:latin typeface="Consolas" panose="020B0609020204030204" pitchFamily="49" charset="0"/>
              </a:rPr>
              <a:t>and</a:t>
            </a:r>
            <a:endParaRPr lang="da-DK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61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da-DK" dirty="0" smtClean="0">
                <a:solidFill>
                  <a:schemeClr val="bg2">
                    <a:lumMod val="50000"/>
                  </a:schemeClr>
                </a:solidFill>
              </a:rPr>
              <a:t>Variables</a:t>
            </a:r>
            <a:endParaRPr lang="da-DK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Variables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for </a:t>
            </a:r>
            <a:r>
              <a:rPr lang="da-DK" dirty="0" err="1" smtClean="0"/>
              <a:t>storing</a:t>
            </a:r>
            <a:r>
              <a:rPr lang="da-DK" dirty="0" smtClean="0"/>
              <a:t> data</a:t>
            </a:r>
            <a:endParaRPr lang="da-DK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da-DK" sz="2400" b="1" dirty="0" smtClean="0">
                <a:latin typeface="Consolas" panose="020B0609020204030204" pitchFamily="49" charset="0"/>
              </a:rPr>
              <a:t>a</a:t>
            </a:r>
            <a:r>
              <a:rPr lang="da-DK" sz="2400" dirty="0" smtClean="0">
                <a:latin typeface="Consolas" panose="020B0609020204030204" pitchFamily="49" charset="0"/>
              </a:rPr>
              <a:t> = 1.2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a-DK" sz="2400" b="1" dirty="0" smtClean="0">
                <a:latin typeface="Consolas" panose="020B0609020204030204" pitchFamily="49" charset="0"/>
              </a:rPr>
              <a:t>b</a:t>
            </a:r>
            <a:r>
              <a:rPr lang="da-DK" sz="2400" dirty="0" smtClean="0">
                <a:latin typeface="Consolas" panose="020B0609020204030204" pitchFamily="49" charset="0"/>
              </a:rPr>
              <a:t> = ”</a:t>
            </a:r>
            <a:r>
              <a:rPr lang="da-DK" sz="2400" dirty="0" err="1" smtClean="0">
                <a:latin typeface="Consolas" panose="020B0609020204030204" pitchFamily="49" charset="0"/>
              </a:rPr>
              <a:t>blue</a:t>
            </a:r>
            <a:r>
              <a:rPr lang="da-DK" sz="2400" dirty="0" smtClean="0">
                <a:latin typeface="Consolas" panose="020B0609020204030204" pitchFamily="49" charset="0"/>
              </a:rPr>
              <a:t>”</a:t>
            </a:r>
            <a:endParaRPr lang="da-DK" sz="2400" dirty="0" smtClean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a-DK" sz="2400" b="1" dirty="0" smtClean="0">
                <a:latin typeface="Consolas" panose="020B0609020204030204" pitchFamily="49" charset="0"/>
              </a:rPr>
              <a:t>B</a:t>
            </a:r>
            <a:r>
              <a:rPr lang="da-DK" sz="2400" dirty="0" smtClean="0">
                <a:latin typeface="Consolas" panose="020B0609020204030204" pitchFamily="49" charset="0"/>
              </a:rPr>
              <a:t> = False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da-DK" sz="2400" dirty="0" smtClean="0"/>
          </a:p>
          <a:p>
            <a:r>
              <a:rPr lang="da-DK" dirty="0" smtClean="0"/>
              <a:t>Variable </a:t>
            </a:r>
            <a:r>
              <a:rPr lang="da-DK" dirty="0" err="1" smtClean="0"/>
              <a:t>names</a:t>
            </a:r>
            <a:r>
              <a:rPr lang="da-DK" dirty="0" smtClean="0"/>
              <a:t> </a:t>
            </a:r>
            <a:endParaRPr lang="da-DK" dirty="0" smtClean="0"/>
          </a:p>
          <a:p>
            <a:pPr lvl="1"/>
            <a:r>
              <a:rPr lang="da-DK" sz="2400" dirty="0" smtClean="0"/>
              <a:t>Must start with a letter or an underscore </a:t>
            </a:r>
            <a:r>
              <a:rPr lang="da-DK" sz="2400" dirty="0" smtClean="0"/>
              <a:t>_</a:t>
            </a:r>
          </a:p>
          <a:p>
            <a:pPr lvl="1"/>
            <a:r>
              <a:rPr lang="da-DK" sz="2400" dirty="0" smtClean="0"/>
              <a:t>May </a:t>
            </a:r>
            <a:r>
              <a:rPr lang="da-DK" sz="2400" dirty="0" err="1" smtClean="0"/>
              <a:t>only</a:t>
            </a:r>
            <a:r>
              <a:rPr lang="da-DK" sz="2400" dirty="0" smtClean="0"/>
              <a:t> </a:t>
            </a:r>
            <a:r>
              <a:rPr lang="da-DK" sz="2400" dirty="0" err="1" smtClean="0"/>
              <a:t>contain</a:t>
            </a:r>
            <a:r>
              <a:rPr lang="da-DK" sz="2400" dirty="0" smtClean="0"/>
              <a:t> letters, </a:t>
            </a:r>
            <a:r>
              <a:rPr lang="da-DK" sz="2400" dirty="0" err="1" smtClean="0"/>
              <a:t>numbers</a:t>
            </a:r>
            <a:r>
              <a:rPr lang="da-DK" sz="2400" dirty="0" smtClean="0"/>
              <a:t> and </a:t>
            </a:r>
            <a:r>
              <a:rPr lang="da-DK" sz="2400" dirty="0" smtClean="0"/>
              <a:t>underscores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277397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da-DK" dirty="0" err="1" smtClean="0">
                <a:solidFill>
                  <a:schemeClr val="bg2">
                    <a:lumMod val="50000"/>
                  </a:schemeClr>
                </a:solidFill>
              </a:rPr>
              <a:t>Reserved</a:t>
            </a:r>
            <a:r>
              <a:rPr lang="da-DK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a-DK" dirty="0" err="1" smtClean="0">
                <a:solidFill>
                  <a:schemeClr val="bg2">
                    <a:lumMod val="50000"/>
                  </a:schemeClr>
                </a:solidFill>
              </a:rPr>
              <a:t>words</a:t>
            </a:r>
            <a:endParaRPr lang="da-DK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a-DK" dirty="0" err="1" smtClean="0"/>
              <a:t>These</a:t>
            </a:r>
            <a:r>
              <a:rPr lang="da-DK" dirty="0" smtClean="0"/>
              <a:t> </a:t>
            </a:r>
            <a:r>
              <a:rPr lang="da-DK" dirty="0" err="1" smtClean="0"/>
              <a:t>words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not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as variable </a:t>
            </a:r>
            <a:r>
              <a:rPr lang="da-DK" dirty="0" err="1" smtClean="0"/>
              <a:t>names</a:t>
            </a:r>
            <a:endParaRPr lang="da-DK" dirty="0" smtClean="0"/>
          </a:p>
          <a:p>
            <a:pPr>
              <a:buNone/>
            </a:pPr>
            <a:endParaRPr lang="da-DK" dirty="0" smtClean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461499"/>
              </p:ext>
            </p:extLst>
          </p:nvPr>
        </p:nvGraphicFramePr>
        <p:xfrm>
          <a:off x="1547664" y="2492896"/>
          <a:ext cx="6096000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0" dirty="0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0" dirty="0" smtClean="0">
                          <a:latin typeface="Consolas" panose="020B0609020204030204" pitchFamily="49" charset="0"/>
                        </a:rPr>
                        <a:t>def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0" dirty="0" err="1" smtClean="0">
                          <a:latin typeface="Consolas" panose="020B0609020204030204" pitchFamily="49" charset="0"/>
                        </a:rPr>
                        <a:t>continue</a:t>
                      </a:r>
                      <a:endParaRPr lang="da-DK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0" dirty="0" err="1" smtClean="0">
                          <a:latin typeface="Consolas" panose="020B0609020204030204" pitchFamily="49" charset="0"/>
                        </a:rPr>
                        <a:t>class</a:t>
                      </a:r>
                      <a:endParaRPr lang="da-DK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0" dirty="0" err="1" smtClean="0">
                          <a:latin typeface="Consolas" panose="020B0609020204030204" pitchFamily="49" charset="0"/>
                        </a:rPr>
                        <a:t>raise</a:t>
                      </a:r>
                      <a:endParaRPr lang="da-DK" b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0" dirty="0" err="1" smtClean="0">
                          <a:latin typeface="Consolas" panose="020B0609020204030204" pitchFamily="49" charset="0"/>
                        </a:rPr>
                        <a:t>return</a:t>
                      </a:r>
                      <a:endParaRPr lang="da-DK" b="0" dirty="0" smtClean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>
                          <a:latin typeface="Consolas" panose="020B0609020204030204" pitchFamily="49" charset="0"/>
                        </a:rPr>
                        <a:t>break</a:t>
                      </a:r>
                      <a:endParaRPr lang="da-DK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>
                          <a:latin typeface="Consolas" panose="020B0609020204030204" pitchFamily="49" charset="0"/>
                        </a:rPr>
                        <a:t>lambda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>
                          <a:latin typeface="Consolas" panose="020B0609020204030204" pitchFamily="49" charset="0"/>
                        </a:rPr>
                        <a:t>None</a:t>
                      </a:r>
                      <a:endParaRPr lang="da-DK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>
                          <a:latin typeface="Consolas" panose="020B0609020204030204" pitchFamily="49" charset="0"/>
                        </a:rPr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>
                          <a:latin typeface="Consolas" panose="020B0609020204030204" pitchFamily="49" charset="0"/>
                        </a:rPr>
                        <a:t>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 smtClean="0">
                          <a:latin typeface="Consolas" panose="020B0609020204030204" pitchFamily="49" charset="0"/>
                        </a:rPr>
                        <a:t>pass</a:t>
                      </a:r>
                      <a:endParaRPr lang="da-DK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>
                          <a:latin typeface="Consolas" panose="020B0609020204030204" pitchFamily="49" charset="0"/>
                        </a:rPr>
                        <a:t>del</a:t>
                      </a:r>
                      <a:endParaRPr lang="da-DK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>
                          <a:latin typeface="Consolas" panose="020B0609020204030204" pitchFamily="49" charset="0"/>
                        </a:rPr>
                        <a:t>with</a:t>
                      </a:r>
                      <a:endParaRPr lang="da-DK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>
                          <a:latin typeface="Consolas" panose="020B0609020204030204" pitchFamily="49" charset="0"/>
                        </a:rPr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dirty="0" err="1">
                          <a:latin typeface="Consolas" panose="020B0609020204030204" pitchFamily="49" charset="0"/>
                        </a:rPr>
                        <a:t>elif</a:t>
                      </a:r>
                      <a:endParaRPr lang="da-DK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>
                          <a:latin typeface="Consolas" panose="020B0609020204030204" pitchFamily="49" charset="0"/>
                        </a:rPr>
                        <a:t>import</a:t>
                      </a:r>
                      <a:endParaRPr lang="da-DK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 smtClean="0">
                          <a:latin typeface="Consolas" panose="020B0609020204030204" pitchFamily="49" charset="0"/>
                        </a:rPr>
                        <a:t>try</a:t>
                      </a:r>
                      <a:endParaRPr lang="da-DK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dirty="0" err="1">
                          <a:latin typeface="Consolas" panose="020B0609020204030204" pitchFamily="49" charset="0"/>
                        </a:rPr>
                        <a:t>yield</a:t>
                      </a:r>
                      <a:endParaRPr lang="da-DK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>
                          <a:latin typeface="Consolas" panose="020B0609020204030204" pitchFamily="49" charset="0"/>
                        </a:rPr>
                        <a:t>not</a:t>
                      </a:r>
                      <a:endParaRPr lang="da-DK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dirty="0" err="1">
                          <a:latin typeface="Consolas" panose="020B0609020204030204" pitchFamily="49" charset="0"/>
                        </a:rPr>
                        <a:t>else</a:t>
                      </a:r>
                      <a:endParaRPr lang="da-DK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>
                          <a:latin typeface="Consolas" panose="020B0609020204030204" pitchFamily="49" charset="0"/>
                        </a:rPr>
                        <a:t>from</a:t>
                      </a:r>
                      <a:endParaRPr lang="da-DK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 smtClean="0">
                          <a:latin typeface="Consolas" panose="020B0609020204030204" pitchFamily="49" charset="0"/>
                        </a:rPr>
                        <a:t>except</a:t>
                      </a:r>
                      <a:endParaRPr lang="da-DK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 smtClean="0">
                          <a:latin typeface="Consolas" panose="020B0609020204030204" pitchFamily="49" charset="0"/>
                        </a:rPr>
                        <a:t>nonlocal</a:t>
                      </a:r>
                      <a:endParaRPr lang="da-DK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>
                          <a:latin typeface="Consolas" panose="020B0609020204030204" pitchFamily="49" charset="0"/>
                        </a:rPr>
                        <a:t>in</a:t>
                      </a:r>
                      <a:endParaRPr lang="da-DK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>
                          <a:latin typeface="Consolas" panose="020B0609020204030204" pitchFamily="49" charset="0"/>
                        </a:rPr>
                        <a:t>for</a:t>
                      </a:r>
                      <a:endParaRPr lang="da-DK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>
                          <a:latin typeface="Consolas" panose="020B0609020204030204" pitchFamily="49" charset="0"/>
                        </a:rPr>
                        <a:t>as</a:t>
                      </a:r>
                      <a:endParaRPr lang="da-DK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b="0" dirty="0" err="1" smtClean="0">
                          <a:latin typeface="Consolas" panose="020B0609020204030204" pitchFamily="49" charset="0"/>
                        </a:rPr>
                        <a:t>finally</a:t>
                      </a:r>
                      <a:endParaRPr lang="da-DK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0" dirty="0" smtClean="0">
                          <a:latin typeface="Consolas" panose="020B0609020204030204" pitchFamily="49" charset="0"/>
                        </a:rPr>
                        <a:t>is</a:t>
                      </a:r>
                      <a:endParaRPr lang="da-DK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 smtClean="0">
                          <a:latin typeface="Consolas" panose="020B0609020204030204" pitchFamily="49" charset="0"/>
                        </a:rPr>
                        <a:t>while</a:t>
                      </a:r>
                      <a:endParaRPr lang="da-DK" dirty="0" smtClean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>
                          <a:latin typeface="Consolas" panose="020B0609020204030204" pitchFamily="49" charset="0"/>
                        </a:rPr>
                        <a:t>global</a:t>
                      </a:r>
                      <a:endParaRPr lang="da-DK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dirty="0" err="1" smtClean="0">
                          <a:latin typeface="Consolas" panose="020B0609020204030204" pitchFamily="49" charset="0"/>
                        </a:rPr>
                        <a:t>assert</a:t>
                      </a:r>
                      <a:endParaRPr lang="da-DK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a-DK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da-DK" dirty="0" smtClean="0">
                <a:solidFill>
                  <a:schemeClr val="bg2">
                    <a:lumMod val="50000"/>
                  </a:schemeClr>
                </a:solidFill>
              </a:rPr>
              <a:t>Words </a:t>
            </a:r>
            <a:r>
              <a:rPr lang="da-DK" dirty="0" err="1" smtClean="0">
                <a:solidFill>
                  <a:schemeClr val="bg2">
                    <a:lumMod val="50000"/>
                  </a:schemeClr>
                </a:solidFill>
              </a:rPr>
              <a:t>that</a:t>
            </a:r>
            <a:r>
              <a:rPr lang="da-DK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a-DK" dirty="0" err="1" smtClean="0">
                <a:solidFill>
                  <a:schemeClr val="bg2">
                    <a:lumMod val="50000"/>
                  </a:schemeClr>
                </a:solidFill>
              </a:rPr>
              <a:t>should</a:t>
            </a:r>
            <a:r>
              <a:rPr lang="da-DK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a-DK" dirty="0" err="1" smtClean="0">
                <a:solidFill>
                  <a:schemeClr val="bg2">
                    <a:lumMod val="50000"/>
                  </a:schemeClr>
                </a:solidFill>
              </a:rPr>
              <a:t>be</a:t>
            </a:r>
            <a:r>
              <a:rPr lang="da-DK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a-DK" dirty="0" err="1" smtClean="0">
                <a:solidFill>
                  <a:schemeClr val="bg2">
                    <a:lumMod val="50000"/>
                  </a:schemeClr>
                </a:solidFill>
              </a:rPr>
              <a:t>avoided</a:t>
            </a:r>
            <a:r>
              <a:rPr lang="da-DK" dirty="0" smtClean="0">
                <a:solidFill>
                  <a:schemeClr val="bg2">
                    <a:lumMod val="50000"/>
                  </a:schemeClr>
                </a:solidFill>
              </a:rPr>
              <a:t> as variable </a:t>
            </a:r>
            <a:r>
              <a:rPr lang="da-DK" dirty="0" err="1" smtClean="0">
                <a:solidFill>
                  <a:schemeClr val="bg2">
                    <a:lumMod val="50000"/>
                  </a:schemeClr>
                </a:solidFill>
              </a:rPr>
              <a:t>names</a:t>
            </a:r>
            <a:endParaRPr lang="da-DK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4" name="Pladsholder til ind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90777"/>
              </p:ext>
            </p:extLst>
          </p:nvPr>
        </p:nvGraphicFramePr>
        <p:xfrm>
          <a:off x="467544" y="1600200"/>
          <a:ext cx="8219255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3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0" dirty="0" smtClean="0">
                          <a:latin typeface="Consolas" panose="020B0609020204030204" pitchFamily="49" charset="0"/>
                        </a:rPr>
                        <a:t>Int 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b="0" dirty="0" err="1"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lang="da-DK" b="0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0" dirty="0" smtClean="0">
                          <a:latin typeface="Consolas" panose="020B0609020204030204" pitchFamily="49" charset="0"/>
                        </a:rPr>
                        <a:t>array </a:t>
                      </a:r>
                      <a:endParaRPr lang="da-DK" b="0" dirty="0">
                        <a:latin typeface="Consolas" panose="020B0609020204030204" pitchFamily="49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0" dirty="0" smtClean="0">
                          <a:latin typeface="Consolas" panose="020B0609020204030204" pitchFamily="49" charset="0"/>
                        </a:rPr>
                        <a:t>open </a:t>
                      </a:r>
                      <a:endParaRPr lang="da-DK" b="0" dirty="0">
                        <a:latin typeface="Consolas" panose="020B0609020204030204" pitchFamily="49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b="0" dirty="0" smtClean="0">
                          <a:latin typeface="Consolas" panose="020B0609020204030204" pitchFamily="49" charset="0"/>
                        </a:rPr>
                        <a:t>Print</a:t>
                      </a:r>
                      <a:endParaRPr lang="da-DK" b="0" dirty="0">
                        <a:latin typeface="Consolas" panose="020B0609020204030204" pitchFamily="49" charset="0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 smtClean="0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da-DK" dirty="0" smtClean="0">
                          <a:latin typeface="Consolas" panose="020B0609020204030204" pitchFamily="49" charset="0"/>
                        </a:rPr>
                        <a:t> </a:t>
                      </a:r>
                      <a:endParaRPr lang="da-DK" dirty="0">
                        <a:latin typeface="Consolas" panose="020B0609020204030204" pitchFamily="49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 smtClean="0">
                          <a:latin typeface="Consolas" panose="020B0609020204030204" pitchFamily="49" charset="0"/>
                        </a:rPr>
                        <a:t>float</a:t>
                      </a:r>
                      <a:endParaRPr lang="da-DK" dirty="0">
                        <a:latin typeface="Consolas" panose="020B0609020204030204" pitchFamily="49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>
                          <a:latin typeface="Consolas" panose="020B0609020204030204" pitchFamily="49" charset="0"/>
                        </a:rPr>
                        <a:t>type </a:t>
                      </a:r>
                      <a:endParaRPr lang="da-DK" dirty="0">
                        <a:latin typeface="Consolas" panose="020B0609020204030204" pitchFamily="49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 smtClean="0">
                          <a:latin typeface="Consolas" panose="020B0609020204030204" pitchFamily="49" charset="0"/>
                        </a:rPr>
                        <a:t>close</a:t>
                      </a:r>
                      <a:r>
                        <a:rPr lang="da-DK" dirty="0" smtClean="0">
                          <a:latin typeface="Consolas" panose="020B0609020204030204" pitchFamily="49" charset="0"/>
                        </a:rPr>
                        <a:t> </a:t>
                      </a:r>
                      <a:endParaRPr lang="da-DK" dirty="0">
                        <a:latin typeface="Consolas" panose="020B0609020204030204" pitchFamily="49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>
                          <a:latin typeface="Consolas" panose="020B0609020204030204" pitchFamily="49" charset="0"/>
                        </a:rPr>
                        <a:t>input 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>
                          <a:latin typeface="Consolas" panose="020B0609020204030204" pitchFamily="49" charset="0"/>
                        </a:rPr>
                        <a:t>range</a:t>
                      </a:r>
                      <a:endParaRPr lang="da-DK" dirty="0">
                        <a:latin typeface="Consolas" panose="020B0609020204030204" pitchFamily="49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0" dirty="0" err="1" smtClean="0">
                          <a:latin typeface="Consolas" panose="020B0609020204030204" pitchFamily="49" charset="0"/>
                        </a:rPr>
                        <a:t>Numeric</a:t>
                      </a:r>
                      <a:r>
                        <a:rPr lang="da-DK" b="0" dirty="0" smtClean="0">
                          <a:latin typeface="Consolas" panose="020B0609020204030204" pitchFamily="49" charset="0"/>
                        </a:rPr>
                        <a:t> </a:t>
                      </a:r>
                      <a:endParaRPr lang="da-DK" dirty="0">
                        <a:latin typeface="Consolas" panose="020B0609020204030204" pitchFamily="49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/>
                      <a:endParaRPr lang="da-DK" dirty="0">
                        <a:latin typeface="Consolas" panose="020B0609020204030204" pitchFamily="49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>
                          <a:latin typeface="Consolas" panose="020B0609020204030204" pitchFamily="49" charset="0"/>
                        </a:rPr>
                        <a:t>write</a:t>
                      </a:r>
                      <a:r>
                        <a:rPr lang="da-DK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0" dirty="0" smtClean="0">
                          <a:latin typeface="Consolas" panose="020B0609020204030204" pitchFamily="49" charset="0"/>
                        </a:rPr>
                        <a:t>Data </a:t>
                      </a:r>
                      <a:endParaRPr lang="da-DK" dirty="0">
                        <a:latin typeface="Consolas" panose="020B0609020204030204" pitchFamily="49" charset="0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377936"/>
              </p:ext>
            </p:extLst>
          </p:nvPr>
        </p:nvGraphicFramePr>
        <p:xfrm>
          <a:off x="1115617" y="3573016"/>
          <a:ext cx="6168006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4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8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a-DK" b="0" dirty="0" err="1">
                          <a:latin typeface="Consolas" panose="020B0609020204030204" pitchFamily="49" charset="0"/>
                        </a:rPr>
                        <a:t>acos</a:t>
                      </a:r>
                      <a:r>
                        <a:rPr lang="da-DK" b="0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b="0" dirty="0" err="1">
                          <a:latin typeface="Consolas" panose="020B0609020204030204" pitchFamily="49" charset="0"/>
                        </a:rPr>
                        <a:t>asin</a:t>
                      </a:r>
                      <a:r>
                        <a:rPr lang="da-DK" b="0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b="0" dirty="0" err="1">
                          <a:latin typeface="Consolas" panose="020B0609020204030204" pitchFamily="49" charset="0"/>
                        </a:rPr>
                        <a:t>atan</a:t>
                      </a:r>
                      <a:r>
                        <a:rPr lang="da-DK" b="0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b="0" dirty="0" err="1">
                          <a:latin typeface="Consolas" panose="020B0609020204030204" pitchFamily="49" charset="0"/>
                        </a:rPr>
                        <a:t>cos</a:t>
                      </a:r>
                      <a:r>
                        <a:rPr lang="da-DK" b="0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b="0" dirty="0">
                          <a:latin typeface="Consolas" panose="020B0609020204030204" pitchFamily="49" charset="0"/>
                        </a:rPr>
                        <a:t>e 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a-DK" dirty="0">
                          <a:latin typeface="Consolas" panose="020B0609020204030204" pitchFamily="49" charset="0"/>
                        </a:rPr>
                        <a:t>exp 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>
                          <a:latin typeface="Consolas" panose="020B0609020204030204" pitchFamily="49" charset="0"/>
                        </a:rPr>
                        <a:t>fabs</a:t>
                      </a:r>
                      <a:r>
                        <a:rPr lang="da-DK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>
                          <a:latin typeface="Consolas" panose="020B0609020204030204" pitchFamily="49" charset="0"/>
                        </a:rPr>
                        <a:t>floor</a:t>
                      </a:r>
                      <a:r>
                        <a:rPr lang="da-DK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>
                          <a:latin typeface="Consolas" panose="020B0609020204030204" pitchFamily="49" charset="0"/>
                        </a:rPr>
                        <a:t>log 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>
                          <a:latin typeface="Consolas" panose="020B0609020204030204" pitchFamily="49" charset="0"/>
                        </a:rPr>
                        <a:t>log10 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a-DK" dirty="0">
                          <a:latin typeface="Consolas" panose="020B0609020204030204" pitchFamily="49" charset="0"/>
                        </a:rPr>
                        <a:t>pi 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>
                          <a:latin typeface="Consolas" panose="020B0609020204030204" pitchFamily="49" charset="0"/>
                        </a:rPr>
                        <a:t>sin 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da-DK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>
                          <a:latin typeface="Consolas" panose="020B0609020204030204" pitchFamily="49" charset="0"/>
                        </a:rPr>
                        <a:t>tan</a:t>
                      </a:r>
                      <a:r>
                        <a:rPr lang="da-DK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endParaRPr lang="da-DK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ontortema">
  <a:themeElements>
    <a:clrScheme name="Nat">
      <a:dk1>
        <a:srgbClr val="6E6E6E"/>
      </a:dk1>
      <a:lt1>
        <a:srgbClr val="FFFFFF"/>
      </a:lt1>
      <a:dk2>
        <a:srgbClr val="325D3D"/>
      </a:dk2>
      <a:lt2>
        <a:srgbClr val="6E6E6E"/>
      </a:lt2>
      <a:accent1>
        <a:srgbClr val="325D3D"/>
      </a:accent1>
      <a:accent2>
        <a:srgbClr val="559D68"/>
      </a:accent2>
      <a:accent3>
        <a:srgbClr val="FFFFFF"/>
      </a:accent3>
      <a:accent4>
        <a:srgbClr val="5D5D5D"/>
      </a:accent4>
      <a:accent5>
        <a:srgbClr val="ADB6AF"/>
      </a:accent5>
      <a:accent6>
        <a:srgbClr val="4C8E5E"/>
      </a:accent6>
      <a:hlink>
        <a:srgbClr val="74B485"/>
      </a:hlink>
      <a:folHlink>
        <a:srgbClr val="B0D4B9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2458</TotalTime>
  <Words>1038</Words>
  <Application>Microsoft Office PowerPoint</Application>
  <PresentationFormat>Skærmshow (4:3)</PresentationFormat>
  <Paragraphs>290</Paragraphs>
  <Slides>19</Slides>
  <Notes>17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Kontortema</vt:lpstr>
      <vt:lpstr>Introduction to programming in Python</vt:lpstr>
      <vt:lpstr>IDE (integrated development environment)</vt:lpstr>
      <vt:lpstr>Basic datatypes</vt:lpstr>
      <vt:lpstr>Operations and expressions</vt:lpstr>
      <vt:lpstr>Operations and expressions</vt:lpstr>
      <vt:lpstr>Operatorhierarchy</vt:lpstr>
      <vt:lpstr>Variables</vt:lpstr>
      <vt:lpstr>Reserved words</vt:lpstr>
      <vt:lpstr>Words that should be avoided as variable names</vt:lpstr>
      <vt:lpstr>Commands</vt:lpstr>
      <vt:lpstr>Built-in functions</vt:lpstr>
      <vt:lpstr>functions</vt:lpstr>
      <vt:lpstr>Structured datatypes</vt:lpstr>
      <vt:lpstr>Indexing of lists and strings</vt:lpstr>
      <vt:lpstr>Iterables and the for command</vt:lpstr>
      <vt:lpstr>10 min. break</vt:lpstr>
      <vt:lpstr>Excercise</vt:lpstr>
      <vt:lpstr>PowerPoint-præsentation</vt:lpstr>
      <vt:lpstr>PowerPoint-præsentation</vt:lpstr>
    </vt:vector>
  </TitlesOfParts>
  <Company>University of Copenhagen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til Python</dc:title>
  <dc:creator>Henrik Eduard Hornemann</dc:creator>
  <cp:lastModifiedBy>Henrik Hornemann</cp:lastModifiedBy>
  <cp:revision>139</cp:revision>
  <dcterms:created xsi:type="dcterms:W3CDTF">2015-12-03T15:04:50Z</dcterms:created>
  <dcterms:modified xsi:type="dcterms:W3CDTF">2021-01-28T14:28:35Z</dcterms:modified>
</cp:coreProperties>
</file>