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75" r:id="rId3"/>
    <p:sldId id="302" r:id="rId4"/>
    <p:sldId id="303" r:id="rId5"/>
    <p:sldId id="272" r:id="rId6"/>
    <p:sldId id="273" r:id="rId7"/>
    <p:sldId id="278" r:id="rId8"/>
    <p:sldId id="304" r:id="rId9"/>
    <p:sldId id="270" r:id="rId10"/>
    <p:sldId id="306" r:id="rId11"/>
    <p:sldId id="269"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Raleway" pitchFamily="2" charset="77"/>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754"/>
    <p:restoredTop sz="77328"/>
  </p:normalViewPr>
  <p:slideViewPr>
    <p:cSldViewPr snapToGrid="0">
      <p:cViewPr varScale="1">
        <p:scale>
          <a:sx n="74" d="100"/>
          <a:sy n="74" d="100"/>
        </p:scale>
        <p:origin x="176" y="8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da-DK" dirty="0"/>
          </a:p>
        </p:txBody>
      </p:sp>
    </p:spTree>
    <p:extLst>
      <p:ext uri="{BB962C8B-B14F-4D97-AF65-F5344CB8AC3E}">
        <p14:creationId xmlns:p14="http://schemas.microsoft.com/office/powerpoint/2010/main" val="2279195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da-DK" dirty="0"/>
          </a:p>
        </p:txBody>
      </p:sp>
    </p:spTree>
    <p:extLst>
      <p:ext uri="{BB962C8B-B14F-4D97-AF65-F5344CB8AC3E}">
        <p14:creationId xmlns:p14="http://schemas.microsoft.com/office/powerpoint/2010/main" val="165123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381000" y="685800"/>
            <a:ext cx="6096000" cy="3429000"/>
          </a:xfrm>
        </p:spPr>
      </p:sp>
      <p:sp>
        <p:nvSpPr>
          <p:cNvPr id="3" name="Pladsholder til noter 2"/>
          <p:cNvSpPr>
            <a:spLocks noGrp="1"/>
          </p:cNvSpPr>
          <p:nvPr>
            <p:ph type="body" idx="1"/>
          </p:nvPr>
        </p:nvSpPr>
        <p:spPr/>
        <p:txBody>
          <a:bodyPr/>
          <a:lstStyle/>
          <a:p>
            <a:r>
              <a:rPr lang="da-DK" dirty="0"/>
              <a:t>Forklaring på ”squares”: Man udregner afstanden fra hvert punkt til linjen og udregner kvadratet (^2) på denne forskel; analogt til udregning af varians i et datasæt. </a:t>
            </a:r>
          </a:p>
        </p:txBody>
      </p:sp>
    </p:spTree>
    <p:extLst>
      <p:ext uri="{BB962C8B-B14F-4D97-AF65-F5344CB8AC3E}">
        <p14:creationId xmlns:p14="http://schemas.microsoft.com/office/powerpoint/2010/main" val="460839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948e481b6c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948e481b6c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9a41ee8d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9a41ee8d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907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9987304bb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9987304b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Modul 2</a:t>
            </a:r>
            <a:endParaRPr/>
          </a:p>
          <a:p>
            <a:pPr marL="0" lvl="0" indent="0" algn="l" rtl="0">
              <a:spcBef>
                <a:spcPts val="0"/>
              </a:spcBef>
              <a:spcAft>
                <a:spcPts val="0"/>
              </a:spcAft>
              <a:buNone/>
            </a:pPr>
            <a:r>
              <a:rPr lang="en"/>
              <a:t>Lineære modeller</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 mest simple modeller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57E3-CC8D-D218-9D32-2AF5EB874C88}"/>
              </a:ext>
            </a:extLst>
          </p:cNvPr>
          <p:cNvSpPr>
            <a:spLocks noGrp="1"/>
          </p:cNvSpPr>
          <p:nvPr>
            <p:ph type="title"/>
          </p:nvPr>
        </p:nvSpPr>
        <p:spPr>
          <a:xfrm>
            <a:off x="729450" y="535925"/>
            <a:ext cx="7688700" cy="535200"/>
          </a:xfrm>
        </p:spPr>
        <p:txBody>
          <a:bodyPr>
            <a:normAutofit fontScale="90000"/>
          </a:bodyPr>
          <a:lstStyle/>
          <a:p>
            <a:r>
              <a:rPr lang="da-DK" dirty="0"/>
              <a:t>Std. Error, t- og p-værdi i lineær regression </a:t>
            </a:r>
          </a:p>
        </p:txBody>
      </p:sp>
      <p:sp>
        <p:nvSpPr>
          <p:cNvPr id="3" name="Text Placeholder 2">
            <a:extLst>
              <a:ext uri="{FF2B5EF4-FFF2-40B4-BE49-F238E27FC236}">
                <a16:creationId xmlns:a16="http://schemas.microsoft.com/office/drawing/2014/main" id="{12772E20-4814-5AB2-1245-3855B13AB71F}"/>
              </a:ext>
            </a:extLst>
          </p:cNvPr>
          <p:cNvSpPr>
            <a:spLocks noGrp="1"/>
          </p:cNvSpPr>
          <p:nvPr>
            <p:ph type="body" idx="1"/>
          </p:nvPr>
        </p:nvSpPr>
        <p:spPr>
          <a:xfrm>
            <a:off x="5457899" y="1149630"/>
            <a:ext cx="3253840" cy="4195453"/>
          </a:xfrm>
        </p:spPr>
        <p:txBody>
          <a:bodyPr>
            <a:normAutofit/>
          </a:bodyPr>
          <a:lstStyle/>
          <a:p>
            <a:r>
              <a:rPr lang="da-DK" dirty="0"/>
              <a:t>Estimatet har altså en usikkerhed svarende til Std. Error. Dermed kan man lave en one sample t-test for hvor sandsynligt der er at finde denne stikprøve hvis hældningskoefficienten i baggrundsbefolkningen i virkeligheden er 0 </a:t>
            </a:r>
            <a:r>
              <a:rPr lang="da-DK" dirty="0">
                <a:sym typeface="Wingdings" panose="05000000000000000000" pitchFamily="2" charset="2"/>
              </a:rPr>
              <a:t></a:t>
            </a:r>
          </a:p>
          <a:p>
            <a:endParaRPr lang="da-DK" dirty="0">
              <a:sym typeface="Wingdings" panose="05000000000000000000" pitchFamily="2" charset="2"/>
            </a:endParaRPr>
          </a:p>
          <a:p>
            <a:r>
              <a:rPr lang="da-DK" dirty="0">
                <a:sym typeface="Wingdings" panose="05000000000000000000" pitchFamily="2" charset="2"/>
              </a:rPr>
              <a:t>T-test = (Estimate -0)/Std. Error</a:t>
            </a:r>
          </a:p>
          <a:p>
            <a:endParaRPr lang="da-DK" dirty="0">
              <a:sym typeface="Wingdings" panose="05000000000000000000" pitchFamily="2" charset="2"/>
            </a:endParaRPr>
          </a:p>
          <a:p>
            <a:r>
              <a:rPr lang="da-DK" dirty="0">
                <a:sym typeface="Wingdings" panose="05000000000000000000" pitchFamily="2" charset="2"/>
              </a:rPr>
              <a:t>Ovenstående giver t-værdien, og p-værdien er regnet ud fra denne!</a:t>
            </a:r>
          </a:p>
          <a:p>
            <a:r>
              <a:rPr lang="da-DK" dirty="0">
                <a:sym typeface="Wingdings" panose="05000000000000000000" pitchFamily="2" charset="2"/>
              </a:rPr>
              <a:t>Udregning: (0.139/0.00408) = </a:t>
            </a:r>
          </a:p>
          <a:p>
            <a:endParaRPr lang="da-DK" dirty="0">
              <a:sym typeface="Wingdings" panose="05000000000000000000" pitchFamily="2" charset="2"/>
            </a:endParaRPr>
          </a:p>
          <a:p>
            <a:pPr marL="1530350" lvl="3" indent="0">
              <a:buNone/>
            </a:pPr>
            <a:r>
              <a:rPr lang="da-DK" dirty="0">
                <a:sym typeface="Wingdings" panose="05000000000000000000" pitchFamily="2" charset="2"/>
              </a:rPr>
              <a:t>Dvs meget usandsynligt!</a:t>
            </a:r>
          </a:p>
          <a:p>
            <a:pPr marL="1073150" lvl="2" indent="0">
              <a:buNone/>
            </a:pPr>
            <a:endParaRPr lang="da-DK" dirty="0">
              <a:sym typeface="Wingdings" panose="05000000000000000000" pitchFamily="2" charset="2"/>
            </a:endParaRPr>
          </a:p>
        </p:txBody>
      </p:sp>
      <p:pic>
        <p:nvPicPr>
          <p:cNvPr id="4" name="Google Shape;174;p27">
            <a:extLst>
              <a:ext uri="{FF2B5EF4-FFF2-40B4-BE49-F238E27FC236}">
                <a16:creationId xmlns:a16="http://schemas.microsoft.com/office/drawing/2014/main" id="{72C2BC29-5498-AD03-2E3E-5D9EEC6CB9A7}"/>
              </a:ext>
            </a:extLst>
          </p:cNvPr>
          <p:cNvPicPr preferRelativeResize="0"/>
          <p:nvPr/>
        </p:nvPicPr>
        <p:blipFill rotWithShape="1">
          <a:blip r:embed="rId2">
            <a:alphaModFix/>
          </a:blip>
          <a:srcRect r="6005"/>
          <a:stretch/>
        </p:blipFill>
        <p:spPr>
          <a:xfrm>
            <a:off x="578783" y="1906425"/>
            <a:ext cx="4245321" cy="2984850"/>
          </a:xfrm>
          <a:prstGeom prst="rect">
            <a:avLst/>
          </a:prstGeom>
          <a:noFill/>
          <a:ln>
            <a:noFill/>
          </a:ln>
        </p:spPr>
      </p:pic>
      <p:pic>
        <p:nvPicPr>
          <p:cNvPr id="6" name="Picture 5">
            <a:extLst>
              <a:ext uri="{FF2B5EF4-FFF2-40B4-BE49-F238E27FC236}">
                <a16:creationId xmlns:a16="http://schemas.microsoft.com/office/drawing/2014/main" id="{9FBCD916-3A2C-4EB6-E7B5-D924FC5A11BF}"/>
              </a:ext>
            </a:extLst>
          </p:cNvPr>
          <p:cNvPicPr>
            <a:picLocks noChangeAspect="1"/>
          </p:cNvPicPr>
          <p:nvPr/>
        </p:nvPicPr>
        <p:blipFill>
          <a:blip r:embed="rId3"/>
          <a:stretch>
            <a:fillRect/>
          </a:stretch>
        </p:blipFill>
        <p:spPr>
          <a:xfrm>
            <a:off x="5789238" y="4496846"/>
            <a:ext cx="1295581" cy="266737"/>
          </a:xfrm>
          <a:prstGeom prst="rect">
            <a:avLst/>
          </a:prstGeom>
        </p:spPr>
      </p:pic>
      <p:pic>
        <p:nvPicPr>
          <p:cNvPr id="8" name="Picture 7">
            <a:extLst>
              <a:ext uri="{FF2B5EF4-FFF2-40B4-BE49-F238E27FC236}">
                <a16:creationId xmlns:a16="http://schemas.microsoft.com/office/drawing/2014/main" id="{94AC17C2-7F93-A66E-3E1B-810705B15FD1}"/>
              </a:ext>
            </a:extLst>
          </p:cNvPr>
          <p:cNvPicPr>
            <a:picLocks noChangeAspect="1"/>
          </p:cNvPicPr>
          <p:nvPr/>
        </p:nvPicPr>
        <p:blipFill>
          <a:blip r:embed="rId4"/>
          <a:stretch>
            <a:fillRect/>
          </a:stretch>
        </p:blipFill>
        <p:spPr>
          <a:xfrm>
            <a:off x="5855922" y="4840730"/>
            <a:ext cx="1162212" cy="285790"/>
          </a:xfrm>
          <a:prstGeom prst="rect">
            <a:avLst/>
          </a:prstGeom>
        </p:spPr>
      </p:pic>
      <p:cxnSp>
        <p:nvCxnSpPr>
          <p:cNvPr id="10" name="Straight Arrow Connector 9">
            <a:extLst>
              <a:ext uri="{FF2B5EF4-FFF2-40B4-BE49-F238E27FC236}">
                <a16:creationId xmlns:a16="http://schemas.microsoft.com/office/drawing/2014/main" id="{C35B0422-68AA-BB9B-A530-AE6297948A63}"/>
              </a:ext>
            </a:extLst>
          </p:cNvPr>
          <p:cNvCxnSpPr>
            <a:cxnSpLocks/>
          </p:cNvCxnSpPr>
          <p:nvPr/>
        </p:nvCxnSpPr>
        <p:spPr>
          <a:xfrm flipH="1">
            <a:off x="2177935" y="3398850"/>
            <a:ext cx="4472247" cy="250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ACE3BBE-0E62-96B0-A6D0-6DB6A8E7DA74}"/>
              </a:ext>
            </a:extLst>
          </p:cNvPr>
          <p:cNvCxnSpPr>
            <a:cxnSpLocks/>
          </p:cNvCxnSpPr>
          <p:nvPr/>
        </p:nvCxnSpPr>
        <p:spPr>
          <a:xfrm flipH="1">
            <a:off x="2921504" y="3528752"/>
            <a:ext cx="4853667" cy="120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0C86D1A-F355-3624-BB5B-81F076EE2273}"/>
              </a:ext>
            </a:extLst>
          </p:cNvPr>
          <p:cNvCxnSpPr>
            <a:cxnSpLocks/>
          </p:cNvCxnSpPr>
          <p:nvPr/>
        </p:nvCxnSpPr>
        <p:spPr>
          <a:xfrm flipH="1" flipV="1">
            <a:off x="3465085" y="3726434"/>
            <a:ext cx="2678020" cy="101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96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646322" y="58713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Prædiktion</a:t>
            </a:r>
            <a:endParaRPr dirty="0"/>
          </a:p>
        </p:txBody>
      </p:sp>
      <p:sp>
        <p:nvSpPr>
          <p:cNvPr id="168" name="Google Shape;168;p26"/>
          <p:cNvSpPr txBox="1">
            <a:spLocks noGrp="1"/>
          </p:cNvSpPr>
          <p:nvPr>
            <p:ph type="body" idx="1"/>
          </p:nvPr>
        </p:nvSpPr>
        <p:spPr>
          <a:xfrm>
            <a:off x="445017" y="1206038"/>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Formålet med statistiske modeller er at kunne forudsige (prædiktere, predict). Husk at vi anser vores datasæt som en stikprøve ud af hele populationen. Hvis stikprøven er repræsentativ for populationen (den deskriptive statistik), vil vi kunne forudsige noget om resten af populationen på baggrund af modellen, hvis modellen er god.</a:t>
            </a:r>
            <a:endParaRPr dirty="0"/>
          </a:p>
          <a:p>
            <a:pPr marL="0" lvl="0" indent="0" algn="l" rtl="0">
              <a:spcBef>
                <a:spcPts val="1200"/>
              </a:spcBef>
              <a:spcAft>
                <a:spcPts val="1200"/>
              </a:spcAft>
              <a:buNone/>
            </a:pPr>
            <a:r>
              <a:rPr lang="en" dirty="0"/>
              <a:t>OBS: y = ax + b + ε, hvor epsilon angiver et fejlled (tænk standardafvigelsen). Så hvis vi skulle simulere, ville vi tage et ekstra normalfordelt led med, men det er lidt mere avanceret </a:t>
            </a:r>
            <a:r>
              <a:rPr lang="en" dirty="0">
                <a:sym typeface="Wingdings" panose="05000000000000000000" pitchFamily="2" charset="2"/>
              </a:rPr>
              <a:t> DET GØR VI IKKE!</a:t>
            </a:r>
            <a:endParaRPr dirty="0"/>
          </a:p>
        </p:txBody>
      </p:sp>
      <p:pic>
        <p:nvPicPr>
          <p:cNvPr id="2" name="Google Shape;174;p27">
            <a:extLst>
              <a:ext uri="{FF2B5EF4-FFF2-40B4-BE49-F238E27FC236}">
                <a16:creationId xmlns:a16="http://schemas.microsoft.com/office/drawing/2014/main" id="{E04FFBD5-6D53-160A-A86F-9F89F38F0114}"/>
              </a:ext>
            </a:extLst>
          </p:cNvPr>
          <p:cNvPicPr preferRelativeResize="0"/>
          <p:nvPr/>
        </p:nvPicPr>
        <p:blipFill rotWithShape="1">
          <a:blip r:embed="rId3">
            <a:alphaModFix/>
          </a:blip>
          <a:srcRect r="6005" b="35841"/>
          <a:stretch/>
        </p:blipFill>
        <p:spPr>
          <a:xfrm>
            <a:off x="245351" y="3228438"/>
            <a:ext cx="4245321" cy="1915062"/>
          </a:xfrm>
          <a:prstGeom prst="rect">
            <a:avLst/>
          </a:prstGeom>
          <a:noFill/>
          <a:ln>
            <a:noFill/>
          </a:ln>
        </p:spPr>
      </p:pic>
      <p:sp>
        <p:nvSpPr>
          <p:cNvPr id="3" name="TextBox 2">
            <a:extLst>
              <a:ext uri="{FF2B5EF4-FFF2-40B4-BE49-F238E27FC236}">
                <a16:creationId xmlns:a16="http://schemas.microsoft.com/office/drawing/2014/main" id="{F65CB70F-8E76-27DA-C78F-E54AB99FEF24}"/>
              </a:ext>
            </a:extLst>
          </p:cNvPr>
          <p:cNvSpPr txBox="1"/>
          <p:nvPr/>
        </p:nvSpPr>
        <p:spPr>
          <a:xfrm>
            <a:off x="4821382" y="3228438"/>
            <a:ext cx="4148051" cy="2246769"/>
          </a:xfrm>
          <a:prstGeom prst="rect">
            <a:avLst/>
          </a:prstGeom>
          <a:noFill/>
        </p:spPr>
        <p:txBody>
          <a:bodyPr wrap="square" rtlCol="0">
            <a:spAutoFit/>
          </a:bodyPr>
          <a:lstStyle/>
          <a:p>
            <a:r>
              <a:rPr lang="da-DK" dirty="0"/>
              <a:t>Vi tager vores model igen: Ud fra denne har vi ligningen y=-5.86 + 0.139</a:t>
            </a:r>
          </a:p>
          <a:p>
            <a:endParaRPr lang="da-DK" dirty="0"/>
          </a:p>
          <a:p>
            <a:r>
              <a:rPr lang="da-DK" dirty="0"/>
              <a:t>Vi kan bruge denne til at prædiktere FEV ved en given højde eksempelvis højde 2 meter dvs 200cm </a:t>
            </a:r>
            <a:r>
              <a:rPr lang="da-DK" dirty="0">
                <a:sym typeface="Wingdings" panose="05000000000000000000" pitchFamily="2" charset="2"/>
              </a:rPr>
              <a:t></a:t>
            </a:r>
          </a:p>
          <a:p>
            <a:endParaRPr lang="da-DK" dirty="0">
              <a:sym typeface="Wingdings" panose="05000000000000000000" pitchFamily="2" charset="2"/>
            </a:endParaRPr>
          </a:p>
          <a:p>
            <a:r>
              <a:rPr lang="da-DK" dirty="0">
                <a:sym typeface="Wingdings" panose="05000000000000000000" pitchFamily="2" charset="2"/>
              </a:rPr>
              <a:t>-5.86 + 0.139*200 = 22.1 prædikteret</a:t>
            </a:r>
            <a:endParaRPr lang="da-DK" dirty="0"/>
          </a:p>
          <a:p>
            <a:endParaRPr lang="da-DK" dirty="0"/>
          </a:p>
          <a:p>
            <a:endParaRPr 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C3A9-F2BE-C1CC-7EE2-32ABB0991087}"/>
              </a:ext>
            </a:extLst>
          </p:cNvPr>
          <p:cNvSpPr>
            <a:spLocks noGrp="1"/>
          </p:cNvSpPr>
          <p:nvPr>
            <p:ph type="title"/>
          </p:nvPr>
        </p:nvSpPr>
        <p:spPr>
          <a:xfrm>
            <a:off x="671900" y="535925"/>
            <a:ext cx="7688700" cy="535200"/>
          </a:xfrm>
        </p:spPr>
        <p:txBody>
          <a:bodyPr>
            <a:normAutofit fontScale="90000"/>
          </a:bodyPr>
          <a:lstStyle/>
          <a:p>
            <a:r>
              <a:rPr lang="da-DK" dirty="0"/>
              <a:t>Repetition fra sidst</a:t>
            </a:r>
          </a:p>
        </p:txBody>
      </p:sp>
      <p:sp>
        <p:nvSpPr>
          <p:cNvPr id="3" name="Text Placeholder 2">
            <a:extLst>
              <a:ext uri="{FF2B5EF4-FFF2-40B4-BE49-F238E27FC236}">
                <a16:creationId xmlns:a16="http://schemas.microsoft.com/office/drawing/2014/main" id="{21A1659A-9CBB-9A14-F1DD-1B139FFD0FB2}"/>
              </a:ext>
            </a:extLst>
          </p:cNvPr>
          <p:cNvSpPr>
            <a:spLocks noGrp="1"/>
          </p:cNvSpPr>
          <p:nvPr>
            <p:ph type="body" idx="1"/>
          </p:nvPr>
        </p:nvSpPr>
        <p:spPr>
          <a:xfrm>
            <a:off x="194053" y="1441200"/>
            <a:ext cx="7688700" cy="3702300"/>
          </a:xfrm>
        </p:spPr>
        <p:txBody>
          <a:bodyPr>
            <a:normAutofit/>
          </a:bodyPr>
          <a:lstStyle/>
          <a:p>
            <a:endParaRPr lang="da-DK" b="1" dirty="0"/>
          </a:p>
          <a:p>
            <a:r>
              <a:rPr lang="da-DK" b="1" dirty="0"/>
              <a:t>Hvordan definerer vi spredning (sd)?</a:t>
            </a:r>
          </a:p>
          <a:p>
            <a:pPr lvl="1"/>
            <a:r>
              <a:rPr lang="da-DK" b="1" dirty="0"/>
              <a:t>Svar: </a:t>
            </a:r>
            <a:r>
              <a:rPr lang="da-DK" dirty="0"/>
              <a:t>Et mål for fordelingen af tallene i et datasæt. En stor spredning målt som en høj standard deviation ses ved tal i datasæt med stor variation omkring middelværdien (u) omvendt for datasæt med lille variation. </a:t>
            </a:r>
          </a:p>
          <a:p>
            <a:endParaRPr lang="da-DK" b="1" dirty="0"/>
          </a:p>
          <a:p>
            <a:r>
              <a:rPr lang="da-DK" b="1" dirty="0"/>
              <a:t>Hvordan fortolkes et referenceinterval? </a:t>
            </a:r>
          </a:p>
          <a:p>
            <a:pPr lvl="1"/>
            <a:r>
              <a:rPr lang="da-DK" b="1" dirty="0"/>
              <a:t>Svar: </a:t>
            </a:r>
            <a:r>
              <a:rPr lang="da-DK"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Referenceintervallet indeholder X% af fordelingen af datapunkter i baggrundspopulationen.</a:t>
            </a:r>
          </a:p>
          <a:p>
            <a:pPr marL="615950" lvl="1" indent="0">
              <a:buNone/>
            </a:pPr>
            <a:r>
              <a:rPr lang="da-DK" dirty="0">
                <a:solidFill>
                  <a:srgbClr val="000000"/>
                </a:solidFill>
                <a:latin typeface="Lato" panose="020F0502020204030203" pitchFamily="34" charset="0"/>
                <a:ea typeface="Lato" panose="020F0502020204030203" pitchFamily="34" charset="0"/>
                <a:cs typeface="Lato" panose="020F0502020204030203" pitchFamily="34" charset="0"/>
              </a:rPr>
              <a:t>        Eks. inkluderer u +/- 1.96*sd 95% af fordelingen af datapunkter i baggrundspopulationen. </a:t>
            </a:r>
            <a:endParaRPr lang="da-DK" b="1" dirty="0"/>
          </a:p>
          <a:p>
            <a:pPr marL="146050" indent="0">
              <a:buNone/>
            </a:pPr>
            <a:endParaRPr lang="da-DK" b="1" dirty="0"/>
          </a:p>
          <a:p>
            <a:r>
              <a:rPr lang="da-DK" b="1" dirty="0"/>
              <a:t>Hvordan definerer vi standard error of the mean (SEM)?</a:t>
            </a:r>
          </a:p>
          <a:p>
            <a:pPr lvl="1"/>
            <a:r>
              <a:rPr lang="da-DK" b="1" dirty="0"/>
              <a:t>Svar: </a:t>
            </a:r>
            <a:r>
              <a:rPr lang="da-DK" dirty="0">
                <a:solidFill>
                  <a:srgbClr val="000000"/>
                </a:solidFill>
                <a:latin typeface="Lato" panose="020F0502020204030203" pitchFamily="34" charset="0"/>
                <a:ea typeface="Lato" panose="020F0502020204030203" pitchFamily="34" charset="0"/>
                <a:cs typeface="Lato" panose="020F0502020204030203" pitchFamily="34" charset="0"/>
              </a:rPr>
              <a:t>SEM er spredningen på tilfældigt udtagne stikprøvegennemsnit udregnet ud fra stikprøvestørrelse (n) og spredningen i baggrundspopulationens værdier. </a:t>
            </a:r>
            <a:endParaRPr lang="da-DK" b="1" dirty="0"/>
          </a:p>
          <a:p>
            <a:pPr lvl="1"/>
            <a:endParaRPr lang="da-DK" b="1" dirty="0"/>
          </a:p>
          <a:p>
            <a:r>
              <a:rPr lang="da-DK" b="1" dirty="0"/>
              <a:t>Hvordan fortolkes et konfidens interval?</a:t>
            </a:r>
          </a:p>
          <a:p>
            <a:pPr lvl="1"/>
            <a:r>
              <a:rPr lang="da-DK" b="1" dirty="0"/>
              <a:t>Svar: </a:t>
            </a:r>
            <a:r>
              <a:rPr lang="da-DK" dirty="0">
                <a:solidFill>
                  <a:srgbClr val="000000"/>
                </a:solidFill>
                <a:latin typeface="Lato" panose="020F0502020204030203" pitchFamily="34" charset="0"/>
                <a:ea typeface="Lato" panose="020F0502020204030203" pitchFamily="34" charset="0"/>
                <a:cs typeface="Lato" panose="020F0502020204030203" pitchFamily="34" charset="0"/>
              </a:rPr>
              <a:t>K</a:t>
            </a:r>
            <a:r>
              <a:rPr lang="da-DK"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onfidensintervallet indeholder middelværdien i baggrundspopulationen med X sandsynlighed. </a:t>
            </a:r>
          </a:p>
          <a:p>
            <a:pPr marL="615950" lvl="1" indent="0">
              <a:buNone/>
            </a:pPr>
            <a:r>
              <a:rPr lang="da-DK" dirty="0">
                <a:solidFill>
                  <a:srgbClr val="000000"/>
                </a:solidFill>
                <a:latin typeface="Lato" panose="020F0502020204030203" pitchFamily="34" charset="0"/>
                <a:ea typeface="Lato" panose="020F0502020204030203" pitchFamily="34" charset="0"/>
                <a:cs typeface="Lato" panose="020F0502020204030203" pitchFamily="34" charset="0"/>
              </a:rPr>
              <a:t>        Eks. inkluderer u +/- 1.96* SEM den egentlige u i baggrundspopulationen med 95% sandsynlighed. </a:t>
            </a:r>
            <a:endParaRPr lang="da-DK" b="1" dirty="0"/>
          </a:p>
          <a:p>
            <a:pPr lvl="1"/>
            <a:endParaRPr lang="da-DK" b="1" dirty="0"/>
          </a:p>
          <a:p>
            <a:pPr lvl="1"/>
            <a:endParaRPr lang="da-DK" b="1" dirty="0"/>
          </a:p>
        </p:txBody>
      </p:sp>
      <p:pic>
        <p:nvPicPr>
          <p:cNvPr id="4" name="Picture 3">
            <a:extLst>
              <a:ext uri="{FF2B5EF4-FFF2-40B4-BE49-F238E27FC236}">
                <a16:creationId xmlns:a16="http://schemas.microsoft.com/office/drawing/2014/main" id="{C8F0EF8D-BFE5-CFDA-88A4-C0915332962D}"/>
              </a:ext>
            </a:extLst>
          </p:cNvPr>
          <p:cNvPicPr>
            <a:picLocks noChangeAspect="1"/>
          </p:cNvPicPr>
          <p:nvPr/>
        </p:nvPicPr>
        <p:blipFill>
          <a:blip r:embed="rId3"/>
          <a:stretch>
            <a:fillRect/>
          </a:stretch>
        </p:blipFill>
        <p:spPr>
          <a:xfrm>
            <a:off x="7764874" y="1504355"/>
            <a:ext cx="1379126" cy="1166042"/>
          </a:xfrm>
          <a:prstGeom prst="rect">
            <a:avLst/>
          </a:prstGeom>
        </p:spPr>
      </p:pic>
      <p:pic>
        <p:nvPicPr>
          <p:cNvPr id="5" name="Picture 4">
            <a:extLst>
              <a:ext uri="{FF2B5EF4-FFF2-40B4-BE49-F238E27FC236}">
                <a16:creationId xmlns:a16="http://schemas.microsoft.com/office/drawing/2014/main" id="{583284A4-C298-5EE0-7D0F-FFC39AECABAB}"/>
              </a:ext>
            </a:extLst>
          </p:cNvPr>
          <p:cNvPicPr>
            <a:picLocks noChangeAspect="1"/>
          </p:cNvPicPr>
          <p:nvPr/>
        </p:nvPicPr>
        <p:blipFill>
          <a:blip r:embed="rId4"/>
          <a:stretch>
            <a:fillRect/>
          </a:stretch>
        </p:blipFill>
        <p:spPr>
          <a:xfrm>
            <a:off x="7882749" y="3446382"/>
            <a:ext cx="955701" cy="729165"/>
          </a:xfrm>
          <a:prstGeom prst="rect">
            <a:avLst/>
          </a:prstGeom>
        </p:spPr>
      </p:pic>
    </p:spTree>
    <p:extLst>
      <p:ext uri="{BB962C8B-B14F-4D97-AF65-F5344CB8AC3E}">
        <p14:creationId xmlns:p14="http://schemas.microsoft.com/office/powerpoint/2010/main" val="26050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81E0-4EE0-87C6-31F6-2B61F0BD80E1}"/>
              </a:ext>
            </a:extLst>
          </p:cNvPr>
          <p:cNvSpPr>
            <a:spLocks noGrp="1"/>
          </p:cNvSpPr>
          <p:nvPr>
            <p:ph type="title"/>
          </p:nvPr>
        </p:nvSpPr>
        <p:spPr>
          <a:xfrm>
            <a:off x="729450" y="535925"/>
            <a:ext cx="7688700" cy="535200"/>
          </a:xfrm>
        </p:spPr>
        <p:txBody>
          <a:bodyPr>
            <a:normAutofit fontScale="90000"/>
          </a:bodyPr>
          <a:lstStyle/>
          <a:p>
            <a:r>
              <a:rPr lang="da-DK" dirty="0"/>
              <a:t>Test af hypoteser. Hvad lærte vi?</a:t>
            </a:r>
          </a:p>
        </p:txBody>
      </p:sp>
      <p:sp>
        <p:nvSpPr>
          <p:cNvPr id="3" name="Text Placeholder 2">
            <a:extLst>
              <a:ext uri="{FF2B5EF4-FFF2-40B4-BE49-F238E27FC236}">
                <a16:creationId xmlns:a16="http://schemas.microsoft.com/office/drawing/2014/main" id="{126D685B-A2A3-65EB-494B-6767DB85AC77}"/>
              </a:ext>
            </a:extLst>
          </p:cNvPr>
          <p:cNvSpPr>
            <a:spLocks noGrp="1"/>
          </p:cNvSpPr>
          <p:nvPr>
            <p:ph type="body" idx="1"/>
          </p:nvPr>
        </p:nvSpPr>
        <p:spPr>
          <a:xfrm>
            <a:off x="647564" y="1441199"/>
            <a:ext cx="7688700" cy="3622119"/>
          </a:xfrm>
        </p:spPr>
        <p:txBody>
          <a:bodyPr>
            <a:normAutofit/>
          </a:bodyPr>
          <a:lstStyle/>
          <a:p>
            <a:pPr marL="146050" indent="0">
              <a:buNone/>
            </a:pPr>
            <a:endParaRPr lang="da-DK" b="1" dirty="0"/>
          </a:p>
          <a:p>
            <a:r>
              <a:rPr lang="da-DK" b="1" dirty="0"/>
              <a:t>Hvordan ville du teste om det er sandsynligt at en stikprøve er trukket fra en population med et bestemt gennemsnit u?</a:t>
            </a:r>
          </a:p>
          <a:p>
            <a:pPr lvl="1"/>
            <a:r>
              <a:rPr lang="da-DK" b="1" dirty="0"/>
              <a:t>Svar: One sample t-test. </a:t>
            </a:r>
            <a:r>
              <a:rPr lang="da-DK" dirty="0"/>
              <a:t>Denne udføres ved formlen (u-x)/SEM. </a:t>
            </a:r>
          </a:p>
          <a:p>
            <a:endParaRPr lang="da-DK" b="1" dirty="0"/>
          </a:p>
          <a:p>
            <a:endParaRPr lang="da-DK" b="1" dirty="0"/>
          </a:p>
          <a:p>
            <a:r>
              <a:rPr lang="da-DK" b="1" dirty="0"/>
              <a:t>Hvordan ville du teste om der er signifikant forskel mellem gennemsnit i 2 forskellige populationer ud fra 2 stikprøver?</a:t>
            </a:r>
          </a:p>
          <a:p>
            <a:pPr lvl="1"/>
            <a:r>
              <a:rPr lang="da-DK" b="1" dirty="0"/>
              <a:t>Svar: Two sample t-test. </a:t>
            </a:r>
            <a:r>
              <a:rPr lang="da-DK" dirty="0"/>
              <a:t>Denne udføres ved at teste 0-hypotesen at differensen kommer fra en fordeling med forskel 0. Denne testes ved formlen (u1-u1-0)/SEM. Hvor SEM udregnes som:</a:t>
            </a:r>
          </a:p>
          <a:p>
            <a:pPr lvl="1"/>
            <a:endParaRPr lang="da-DK" dirty="0"/>
          </a:p>
          <a:p>
            <a:pPr lvl="1"/>
            <a:r>
              <a:rPr lang="da-DK" dirty="0"/>
              <a:t>Ekstra: Man kan jo også beregne konfidens intervaller for de to gennemsnit, eller konfidensinterval for forskellen!</a:t>
            </a:r>
          </a:p>
        </p:txBody>
      </p:sp>
      <p:pic>
        <p:nvPicPr>
          <p:cNvPr id="4" name="Billede 4">
            <a:extLst>
              <a:ext uri="{FF2B5EF4-FFF2-40B4-BE49-F238E27FC236}">
                <a16:creationId xmlns:a16="http://schemas.microsoft.com/office/drawing/2014/main" id="{86D73110-497E-DB35-A58C-AD4E97114FEB}"/>
              </a:ext>
            </a:extLst>
          </p:cNvPr>
          <p:cNvPicPr>
            <a:picLocks noChangeAspect="1"/>
          </p:cNvPicPr>
          <p:nvPr/>
        </p:nvPicPr>
        <p:blipFill>
          <a:blip r:embed="rId2"/>
          <a:stretch>
            <a:fillRect/>
          </a:stretch>
        </p:blipFill>
        <p:spPr>
          <a:xfrm>
            <a:off x="6980829" y="3600001"/>
            <a:ext cx="2023258" cy="328096"/>
          </a:xfrm>
          <a:prstGeom prst="rect">
            <a:avLst/>
          </a:prstGeom>
        </p:spPr>
      </p:pic>
    </p:spTree>
    <p:extLst>
      <p:ext uri="{BB962C8B-B14F-4D97-AF65-F5344CB8AC3E}">
        <p14:creationId xmlns:p14="http://schemas.microsoft.com/office/powerpoint/2010/main" val="223429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6506-F7C4-1E2F-1F7E-2828B52AA0C2}"/>
              </a:ext>
            </a:extLst>
          </p:cNvPr>
          <p:cNvSpPr>
            <a:spLocks noGrp="1"/>
          </p:cNvSpPr>
          <p:nvPr>
            <p:ph type="title"/>
          </p:nvPr>
        </p:nvSpPr>
        <p:spPr>
          <a:xfrm>
            <a:off x="572501" y="435089"/>
            <a:ext cx="7688700" cy="535200"/>
          </a:xfrm>
        </p:spPr>
        <p:txBody>
          <a:bodyPr>
            <a:normAutofit fontScale="90000"/>
          </a:bodyPr>
          <a:lstStyle/>
          <a:p>
            <a:r>
              <a:rPr lang="da-DK" dirty="0"/>
              <a:t>Nyt: Den parrede T-test</a:t>
            </a:r>
          </a:p>
        </p:txBody>
      </p:sp>
      <p:sp>
        <p:nvSpPr>
          <p:cNvPr id="3" name="Text Placeholder 2">
            <a:extLst>
              <a:ext uri="{FF2B5EF4-FFF2-40B4-BE49-F238E27FC236}">
                <a16:creationId xmlns:a16="http://schemas.microsoft.com/office/drawing/2014/main" id="{9291E3CF-358A-E4F8-E3C2-2304E1A60032}"/>
              </a:ext>
            </a:extLst>
          </p:cNvPr>
          <p:cNvSpPr>
            <a:spLocks noGrp="1"/>
          </p:cNvSpPr>
          <p:nvPr>
            <p:ph type="body" idx="1"/>
          </p:nvPr>
        </p:nvSpPr>
        <p:spPr>
          <a:xfrm>
            <a:off x="281117" y="1125202"/>
            <a:ext cx="4797520" cy="2178264"/>
          </a:xfrm>
        </p:spPr>
        <p:txBody>
          <a:bodyPr>
            <a:normAutofit lnSpcReduction="10000"/>
          </a:bodyPr>
          <a:lstStyle/>
          <a:p>
            <a:r>
              <a:rPr lang="da-DK" dirty="0"/>
              <a:t>Den parrede T-test bruges i situationer, hvor man ønsker at teste om der er signifikant forskel mellem 2 gennemsnit opnået fra samme stikprøvegennemsnit. </a:t>
            </a:r>
          </a:p>
          <a:p>
            <a:r>
              <a:rPr lang="da-DK" dirty="0"/>
              <a:t>Scenariet ses ofte ved test af en behandling, hvor man ønsker at vide om en behandling X har givet signifikant forskellige målinger hos en stikprøve af patienter. </a:t>
            </a:r>
          </a:p>
          <a:p>
            <a:pPr marL="146050" indent="0">
              <a:buNone/>
            </a:pPr>
            <a:r>
              <a:rPr lang="da-DK" dirty="0"/>
              <a:t>Eksempelvis: </a:t>
            </a:r>
          </a:p>
          <a:p>
            <a:pPr marL="146050" indent="0">
              <a:buNone/>
            </a:pPr>
            <a:r>
              <a:rPr lang="da-DK" dirty="0"/>
              <a:t>35 personer får målt blodtryk før og efter behandling med betablokker i 6 måneder. Dvs vi får eks. følgende målinger:  </a:t>
            </a:r>
          </a:p>
          <a:p>
            <a:pPr marL="146050" indent="0">
              <a:buNone/>
            </a:pPr>
            <a:endParaRPr lang="da-DK" dirty="0"/>
          </a:p>
          <a:p>
            <a:pPr marL="146050" indent="0">
              <a:buNone/>
            </a:pPr>
            <a:endParaRPr lang="da-DK" dirty="0"/>
          </a:p>
        </p:txBody>
      </p:sp>
      <p:graphicFrame>
        <p:nvGraphicFramePr>
          <p:cNvPr id="4" name="Table 3">
            <a:extLst>
              <a:ext uri="{FF2B5EF4-FFF2-40B4-BE49-F238E27FC236}">
                <a16:creationId xmlns:a16="http://schemas.microsoft.com/office/drawing/2014/main" id="{FE613CA9-BD22-3BF0-1C73-5DE56028B2BB}"/>
              </a:ext>
            </a:extLst>
          </p:cNvPr>
          <p:cNvGraphicFramePr>
            <a:graphicFrameLocks noGrp="1"/>
          </p:cNvGraphicFramePr>
          <p:nvPr>
            <p:extLst>
              <p:ext uri="{D42A27DB-BD31-4B8C-83A1-F6EECF244321}">
                <p14:modId xmlns:p14="http://schemas.microsoft.com/office/powerpoint/2010/main" val="2596928048"/>
              </p:ext>
            </p:extLst>
          </p:nvPr>
        </p:nvGraphicFramePr>
        <p:xfrm>
          <a:off x="426719" y="3101338"/>
          <a:ext cx="4319452" cy="2042160"/>
        </p:xfrm>
        <a:graphic>
          <a:graphicData uri="http://schemas.openxmlformats.org/drawingml/2006/table">
            <a:tbl>
              <a:tblPr firstRow="1" bandRow="1">
                <a:tableStyleId>{5C22544A-7EE6-4342-B048-85BDC9FD1C3A}</a:tableStyleId>
              </a:tblPr>
              <a:tblGrid>
                <a:gridCol w="1079863">
                  <a:extLst>
                    <a:ext uri="{9D8B030D-6E8A-4147-A177-3AD203B41FA5}">
                      <a16:colId xmlns:a16="http://schemas.microsoft.com/office/drawing/2014/main" val="4141728036"/>
                    </a:ext>
                  </a:extLst>
                </a:gridCol>
                <a:gridCol w="1079863">
                  <a:extLst>
                    <a:ext uri="{9D8B030D-6E8A-4147-A177-3AD203B41FA5}">
                      <a16:colId xmlns:a16="http://schemas.microsoft.com/office/drawing/2014/main" val="366825625"/>
                    </a:ext>
                  </a:extLst>
                </a:gridCol>
                <a:gridCol w="1079863">
                  <a:extLst>
                    <a:ext uri="{9D8B030D-6E8A-4147-A177-3AD203B41FA5}">
                      <a16:colId xmlns:a16="http://schemas.microsoft.com/office/drawing/2014/main" val="1720914133"/>
                    </a:ext>
                  </a:extLst>
                </a:gridCol>
                <a:gridCol w="1079863">
                  <a:extLst>
                    <a:ext uri="{9D8B030D-6E8A-4147-A177-3AD203B41FA5}">
                      <a16:colId xmlns:a16="http://schemas.microsoft.com/office/drawing/2014/main" val="127056285"/>
                    </a:ext>
                  </a:extLst>
                </a:gridCol>
              </a:tblGrid>
              <a:tr h="495787">
                <a:tc>
                  <a:txBody>
                    <a:bodyPr/>
                    <a:lstStyle/>
                    <a:p>
                      <a:r>
                        <a:rPr lang="da-DK" dirty="0"/>
                        <a:t>Person nr</a:t>
                      </a:r>
                    </a:p>
                  </a:txBody>
                  <a:tcPr/>
                </a:tc>
                <a:tc>
                  <a:txBody>
                    <a:bodyPr/>
                    <a:lstStyle/>
                    <a:p>
                      <a:r>
                        <a:rPr lang="da-DK" dirty="0"/>
                        <a:t>Blodtryk før</a:t>
                      </a:r>
                    </a:p>
                  </a:txBody>
                  <a:tcPr/>
                </a:tc>
                <a:tc>
                  <a:txBody>
                    <a:bodyPr/>
                    <a:lstStyle/>
                    <a:p>
                      <a:r>
                        <a:rPr lang="da-DK" dirty="0"/>
                        <a:t>Blodtryk efter</a:t>
                      </a:r>
                    </a:p>
                  </a:txBody>
                  <a:tcPr/>
                </a:tc>
                <a:tc>
                  <a:txBody>
                    <a:bodyPr/>
                    <a:lstStyle/>
                    <a:p>
                      <a:r>
                        <a:rPr lang="da-DK" dirty="0"/>
                        <a:t>Differens</a:t>
                      </a:r>
                    </a:p>
                  </a:txBody>
                  <a:tcPr/>
                </a:tc>
                <a:extLst>
                  <a:ext uri="{0D108BD9-81ED-4DB2-BD59-A6C34878D82A}">
                    <a16:rowId xmlns:a16="http://schemas.microsoft.com/office/drawing/2014/main" val="547955115"/>
                  </a:ext>
                </a:extLst>
              </a:tr>
              <a:tr h="291640">
                <a:tc>
                  <a:txBody>
                    <a:bodyPr/>
                    <a:lstStyle/>
                    <a:p>
                      <a:r>
                        <a:rPr lang="da-DK" dirty="0"/>
                        <a:t>1</a:t>
                      </a:r>
                    </a:p>
                  </a:txBody>
                  <a:tcPr/>
                </a:tc>
                <a:tc>
                  <a:txBody>
                    <a:bodyPr/>
                    <a:lstStyle/>
                    <a:p>
                      <a:r>
                        <a:rPr lang="da-DK" dirty="0"/>
                        <a:t>100</a:t>
                      </a:r>
                    </a:p>
                  </a:txBody>
                  <a:tcPr/>
                </a:tc>
                <a:tc>
                  <a:txBody>
                    <a:bodyPr/>
                    <a:lstStyle/>
                    <a:p>
                      <a:r>
                        <a:rPr lang="da-DK" dirty="0"/>
                        <a:t>110</a:t>
                      </a:r>
                    </a:p>
                  </a:txBody>
                  <a:tcPr/>
                </a:tc>
                <a:tc>
                  <a:txBody>
                    <a:bodyPr/>
                    <a:lstStyle/>
                    <a:p>
                      <a:r>
                        <a:rPr lang="da-DK" dirty="0"/>
                        <a:t>10</a:t>
                      </a:r>
                    </a:p>
                  </a:txBody>
                  <a:tcPr/>
                </a:tc>
                <a:extLst>
                  <a:ext uri="{0D108BD9-81ED-4DB2-BD59-A6C34878D82A}">
                    <a16:rowId xmlns:a16="http://schemas.microsoft.com/office/drawing/2014/main" val="1057380120"/>
                  </a:ext>
                </a:extLst>
              </a:tr>
              <a:tr h="291640">
                <a:tc>
                  <a:txBody>
                    <a:bodyPr/>
                    <a:lstStyle/>
                    <a:p>
                      <a:r>
                        <a:rPr lang="da-DK" dirty="0"/>
                        <a:t>2</a:t>
                      </a:r>
                    </a:p>
                  </a:txBody>
                  <a:tcPr/>
                </a:tc>
                <a:tc>
                  <a:txBody>
                    <a:bodyPr/>
                    <a:lstStyle/>
                    <a:p>
                      <a:r>
                        <a:rPr lang="da-DK" dirty="0"/>
                        <a:t>135</a:t>
                      </a:r>
                    </a:p>
                  </a:txBody>
                  <a:tcPr/>
                </a:tc>
                <a:tc>
                  <a:txBody>
                    <a:bodyPr/>
                    <a:lstStyle/>
                    <a:p>
                      <a:r>
                        <a:rPr lang="da-DK" dirty="0"/>
                        <a:t>120</a:t>
                      </a:r>
                    </a:p>
                  </a:txBody>
                  <a:tcPr/>
                </a:tc>
                <a:tc>
                  <a:txBody>
                    <a:bodyPr/>
                    <a:lstStyle/>
                    <a:p>
                      <a:r>
                        <a:rPr lang="da-DK" dirty="0"/>
                        <a:t>-15</a:t>
                      </a:r>
                    </a:p>
                  </a:txBody>
                  <a:tcPr/>
                </a:tc>
                <a:extLst>
                  <a:ext uri="{0D108BD9-81ED-4DB2-BD59-A6C34878D82A}">
                    <a16:rowId xmlns:a16="http://schemas.microsoft.com/office/drawing/2014/main" val="1405623183"/>
                  </a:ext>
                </a:extLst>
              </a:tr>
              <a:tr h="291640">
                <a:tc>
                  <a:txBody>
                    <a:bodyPr/>
                    <a:lstStyle/>
                    <a:p>
                      <a:r>
                        <a:rPr lang="da-DK" dirty="0"/>
                        <a:t>3</a:t>
                      </a:r>
                    </a:p>
                  </a:txBody>
                  <a:tcPr/>
                </a:tc>
                <a:tc>
                  <a:txBody>
                    <a:bodyPr/>
                    <a:lstStyle/>
                    <a:p>
                      <a:r>
                        <a:rPr lang="da-DK" dirty="0"/>
                        <a:t>136</a:t>
                      </a:r>
                    </a:p>
                  </a:txBody>
                  <a:tcPr/>
                </a:tc>
                <a:tc>
                  <a:txBody>
                    <a:bodyPr/>
                    <a:lstStyle/>
                    <a:p>
                      <a:r>
                        <a:rPr lang="da-DK" dirty="0"/>
                        <a:t>123</a:t>
                      </a:r>
                    </a:p>
                  </a:txBody>
                  <a:tcPr/>
                </a:tc>
                <a:tc>
                  <a:txBody>
                    <a:bodyPr/>
                    <a:lstStyle/>
                    <a:p>
                      <a:r>
                        <a:rPr lang="da-DK" dirty="0"/>
                        <a:t>-13</a:t>
                      </a:r>
                    </a:p>
                  </a:txBody>
                  <a:tcPr/>
                </a:tc>
                <a:extLst>
                  <a:ext uri="{0D108BD9-81ED-4DB2-BD59-A6C34878D82A}">
                    <a16:rowId xmlns:a16="http://schemas.microsoft.com/office/drawing/2014/main" val="2906057116"/>
                  </a:ext>
                </a:extLst>
              </a:tr>
              <a:tr h="291640">
                <a:tc>
                  <a:txBody>
                    <a:bodyPr/>
                    <a:lstStyle/>
                    <a:p>
                      <a:r>
                        <a:rPr lang="da-DK" dirty="0"/>
                        <a:t>4</a:t>
                      </a:r>
                    </a:p>
                  </a:txBody>
                  <a:tcPr/>
                </a:tc>
                <a:tc>
                  <a:txBody>
                    <a:bodyPr/>
                    <a:lstStyle/>
                    <a:p>
                      <a:r>
                        <a:rPr lang="da-DK" dirty="0"/>
                        <a:t>148</a:t>
                      </a:r>
                    </a:p>
                  </a:txBody>
                  <a:tcPr/>
                </a:tc>
                <a:tc>
                  <a:txBody>
                    <a:bodyPr/>
                    <a:lstStyle/>
                    <a:p>
                      <a:r>
                        <a:rPr lang="da-DK" dirty="0"/>
                        <a:t>145</a:t>
                      </a:r>
                    </a:p>
                  </a:txBody>
                  <a:tcPr/>
                </a:tc>
                <a:tc>
                  <a:txBody>
                    <a:bodyPr/>
                    <a:lstStyle/>
                    <a:p>
                      <a:r>
                        <a:rPr lang="da-DK" dirty="0"/>
                        <a:t>-3</a:t>
                      </a:r>
                    </a:p>
                  </a:txBody>
                  <a:tcPr/>
                </a:tc>
                <a:extLst>
                  <a:ext uri="{0D108BD9-81ED-4DB2-BD59-A6C34878D82A}">
                    <a16:rowId xmlns:a16="http://schemas.microsoft.com/office/drawing/2014/main" val="3524371365"/>
                  </a:ext>
                </a:extLst>
              </a:tr>
              <a:tr h="291640">
                <a:tc>
                  <a:txBody>
                    <a:bodyPr/>
                    <a:lstStyle/>
                    <a:p>
                      <a:r>
                        <a:rPr lang="da-DK" dirty="0"/>
                        <a:t>Gnmsnit</a:t>
                      </a:r>
                    </a:p>
                  </a:txBody>
                  <a:tcPr/>
                </a:tc>
                <a:tc>
                  <a:txBody>
                    <a:bodyPr/>
                    <a:lstStyle/>
                    <a:p>
                      <a:r>
                        <a:rPr lang="da-DK" dirty="0"/>
                        <a:t>142.5</a:t>
                      </a:r>
                    </a:p>
                  </a:txBody>
                  <a:tcPr/>
                </a:tc>
                <a:tc>
                  <a:txBody>
                    <a:bodyPr/>
                    <a:lstStyle/>
                    <a:p>
                      <a:r>
                        <a:rPr lang="da-DK" dirty="0"/>
                        <a:t>135.3</a:t>
                      </a:r>
                    </a:p>
                  </a:txBody>
                  <a:tcPr/>
                </a:tc>
                <a:tc>
                  <a:txBody>
                    <a:bodyPr/>
                    <a:lstStyle/>
                    <a:p>
                      <a:r>
                        <a:rPr lang="da-DK" dirty="0"/>
                        <a:t>-8.2</a:t>
                      </a:r>
                    </a:p>
                  </a:txBody>
                  <a:tcPr/>
                </a:tc>
                <a:extLst>
                  <a:ext uri="{0D108BD9-81ED-4DB2-BD59-A6C34878D82A}">
                    <a16:rowId xmlns:a16="http://schemas.microsoft.com/office/drawing/2014/main" val="4125836485"/>
                  </a:ext>
                </a:extLst>
              </a:tr>
            </a:tbl>
          </a:graphicData>
        </a:graphic>
      </p:graphicFrame>
      <p:sp>
        <p:nvSpPr>
          <p:cNvPr id="6" name="TextBox 5">
            <a:extLst>
              <a:ext uri="{FF2B5EF4-FFF2-40B4-BE49-F238E27FC236}">
                <a16:creationId xmlns:a16="http://schemas.microsoft.com/office/drawing/2014/main" id="{D23FB416-7AAF-E0F6-FB92-2414270F0ADB}"/>
              </a:ext>
            </a:extLst>
          </p:cNvPr>
          <p:cNvSpPr txBox="1"/>
          <p:nvPr/>
        </p:nvSpPr>
        <p:spPr>
          <a:xfrm>
            <a:off x="5291360" y="467916"/>
            <a:ext cx="3425920" cy="4616648"/>
          </a:xfrm>
          <a:prstGeom prst="rect">
            <a:avLst/>
          </a:prstGeom>
          <a:noFill/>
        </p:spPr>
        <p:txBody>
          <a:bodyPr wrap="square" rtlCol="0">
            <a:spAutoFit/>
          </a:bodyPr>
          <a:lstStyle/>
          <a:p>
            <a:r>
              <a:rPr lang="da-DK" dirty="0"/>
              <a:t>Hvis vi måler gnmsnit for værdier før og efter og lader som det er en two sample t-test bliver dette for upræcist. Dette skyldes at variationen i blodtryk før og efter er mindre end hvis man havde taget fra 2 forskellige grupper og målt </a:t>
            </a:r>
            <a:r>
              <a:rPr lang="da-DK" dirty="0">
                <a:sym typeface="Wingdings" panose="05000000000000000000" pitchFamily="2" charset="2"/>
              </a:rPr>
              <a:t> Det er jo den samme person, der har to målinger!</a:t>
            </a:r>
          </a:p>
          <a:p>
            <a:endParaRPr lang="da-DK" dirty="0">
              <a:sym typeface="Wingdings" panose="05000000000000000000" pitchFamily="2" charset="2"/>
            </a:endParaRPr>
          </a:p>
          <a:p>
            <a:r>
              <a:rPr lang="da-DK" dirty="0">
                <a:sym typeface="Wingdings" panose="05000000000000000000" pitchFamily="2" charset="2"/>
              </a:rPr>
              <a:t>Derfor udregner vi i stedet differensen for hver måling og tilhørende SD. Vi har antallet af personer som indgår i prøven  dermed kan vi udregne en SEM for gnssnitsdifferensen i vores stikprøve. </a:t>
            </a:r>
          </a:p>
          <a:p>
            <a:endParaRPr lang="da-DK" dirty="0">
              <a:sym typeface="Wingdings" panose="05000000000000000000" pitchFamily="2" charset="2"/>
            </a:endParaRPr>
          </a:p>
          <a:p>
            <a:r>
              <a:rPr lang="da-DK" dirty="0">
                <a:sym typeface="Wingdings" panose="05000000000000000000" pitchFamily="2" charset="2"/>
              </a:rPr>
              <a:t>Så laver vi bare en T-test med 0-hypotesen at stikprøven er trukket fra en baggrundspopulationen med en forskel på 0!  SMART</a:t>
            </a:r>
          </a:p>
          <a:p>
            <a:endParaRPr lang="da-DK" dirty="0">
              <a:sym typeface="Wingdings" panose="05000000000000000000" pitchFamily="2" charset="2"/>
            </a:endParaRPr>
          </a:p>
          <a:p>
            <a:r>
              <a:rPr lang="da-DK" b="1" dirty="0">
                <a:sym typeface="Wingdings" panose="05000000000000000000" pitchFamily="2" charset="2"/>
              </a:rPr>
              <a:t>DVS (mean(diff)-0)/SEM(diff) = T-test</a:t>
            </a:r>
            <a:endParaRPr lang="da-DK" b="1" dirty="0"/>
          </a:p>
        </p:txBody>
      </p:sp>
    </p:spTree>
    <p:extLst>
      <p:ext uri="{BB962C8B-B14F-4D97-AF65-F5344CB8AC3E}">
        <p14:creationId xmlns:p14="http://schemas.microsoft.com/office/powerpoint/2010/main" val="263456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1737D5-727E-BE37-D61B-3F1A62C924C4}"/>
              </a:ext>
            </a:extLst>
          </p:cNvPr>
          <p:cNvSpPr>
            <a:spLocks noGrp="1"/>
          </p:cNvSpPr>
          <p:nvPr>
            <p:ph type="title"/>
          </p:nvPr>
        </p:nvSpPr>
        <p:spPr>
          <a:xfrm>
            <a:off x="727650" y="535925"/>
            <a:ext cx="7688700" cy="535200"/>
          </a:xfrm>
        </p:spPr>
        <p:txBody>
          <a:bodyPr>
            <a:normAutofit fontScale="90000"/>
          </a:bodyPr>
          <a:lstStyle/>
          <a:p>
            <a:r>
              <a:rPr lang="da-DK" dirty="0"/>
              <a:t>Den lineære model</a:t>
            </a:r>
          </a:p>
        </p:txBody>
      </p:sp>
      <p:sp>
        <p:nvSpPr>
          <p:cNvPr id="3" name="Pladsholder til tekst 2">
            <a:extLst>
              <a:ext uri="{FF2B5EF4-FFF2-40B4-BE49-F238E27FC236}">
                <a16:creationId xmlns:a16="http://schemas.microsoft.com/office/drawing/2014/main" id="{A099C2A3-1D0C-DD4E-32EE-A478F8F7008C}"/>
              </a:ext>
            </a:extLst>
          </p:cNvPr>
          <p:cNvSpPr>
            <a:spLocks noGrp="1"/>
          </p:cNvSpPr>
          <p:nvPr>
            <p:ph type="body" idx="1"/>
          </p:nvPr>
        </p:nvSpPr>
        <p:spPr>
          <a:xfrm>
            <a:off x="727650" y="1322363"/>
            <a:ext cx="8416350" cy="4529797"/>
          </a:xfrm>
        </p:spPr>
        <p:txBody>
          <a:bodyPr>
            <a:normAutofit/>
          </a:bodyPr>
          <a:lstStyle/>
          <a:p>
            <a:r>
              <a:rPr lang="da-DK" dirty="0"/>
              <a:t>I modul 1 beskrev vi </a:t>
            </a:r>
            <a:r>
              <a:rPr lang="da-DK" b="1" dirty="0"/>
              <a:t>reference-intervaller</a:t>
            </a:r>
            <a:r>
              <a:rPr lang="da-DK" dirty="0"/>
              <a:t>, </a:t>
            </a:r>
            <a:r>
              <a:rPr lang="da-DK" b="1" dirty="0"/>
              <a:t>konfidensintervaller</a:t>
            </a:r>
            <a:r>
              <a:rPr lang="da-DK" dirty="0"/>
              <a:t> og</a:t>
            </a:r>
            <a:r>
              <a:rPr lang="da-DK" b="1" dirty="0"/>
              <a:t> T-test</a:t>
            </a:r>
            <a:r>
              <a:rPr lang="da-DK" dirty="0"/>
              <a:t>.</a:t>
            </a:r>
          </a:p>
          <a:p>
            <a:r>
              <a:rPr lang="da-DK" dirty="0" err="1"/>
              <a:t>Konfidens-intervaller</a:t>
            </a:r>
            <a:r>
              <a:rPr lang="da-DK" dirty="0"/>
              <a:t> og T-test kunne give et bud på om eks. yngre og ældre havde signifikant forskellig lungefunktion dvs. vi undersøgte om en kategorisk variabels (eks. Yngre vs. Ældre) association med en kontinuert variabel (eks. lungefunktion).</a:t>
            </a:r>
          </a:p>
          <a:p>
            <a:endParaRPr lang="da-DK" dirty="0"/>
          </a:p>
          <a:p>
            <a:r>
              <a:rPr lang="da-DK" dirty="0"/>
              <a:t>Sagt på en anden måde var </a:t>
            </a:r>
            <a:r>
              <a:rPr lang="da-DK" i="1" dirty="0" err="1"/>
              <a:t>exposure</a:t>
            </a:r>
            <a:r>
              <a:rPr lang="da-DK" dirty="0"/>
              <a:t> kategorisk og </a:t>
            </a:r>
            <a:r>
              <a:rPr lang="da-DK" i="1" dirty="0" err="1"/>
              <a:t>outcome</a:t>
            </a:r>
            <a:r>
              <a:rPr lang="da-DK" i="1" dirty="0"/>
              <a:t> </a:t>
            </a:r>
            <a:r>
              <a:rPr lang="da-DK" dirty="0"/>
              <a:t>kontinuert. </a:t>
            </a:r>
          </a:p>
          <a:p>
            <a:endParaRPr lang="da-DK" dirty="0"/>
          </a:p>
          <a:p>
            <a:r>
              <a:rPr lang="da-DK" dirty="0"/>
              <a:t>Hvis man eks. ønsker at undersøge om en kontinuert variabel eks. vægt er associeret med blodtryk undersøger man altså om en </a:t>
            </a:r>
            <a:r>
              <a:rPr lang="da-DK" i="1" dirty="0"/>
              <a:t>kontinuert </a:t>
            </a:r>
            <a:r>
              <a:rPr lang="da-DK" i="1" dirty="0" err="1"/>
              <a:t>exposure</a:t>
            </a:r>
            <a:r>
              <a:rPr lang="da-DK" i="1" dirty="0"/>
              <a:t> </a:t>
            </a:r>
            <a:r>
              <a:rPr lang="da-DK" dirty="0"/>
              <a:t>(vægt) er associeret med et </a:t>
            </a:r>
            <a:r>
              <a:rPr lang="da-DK" i="1" dirty="0"/>
              <a:t>kontinuert </a:t>
            </a:r>
            <a:r>
              <a:rPr lang="da-DK" i="1" dirty="0" err="1"/>
              <a:t>outcome</a:t>
            </a:r>
            <a:r>
              <a:rPr lang="da-DK" i="1" dirty="0"/>
              <a:t> </a:t>
            </a:r>
            <a:r>
              <a:rPr lang="da-DK" dirty="0"/>
              <a:t>(eks. blodtryk). </a:t>
            </a:r>
          </a:p>
          <a:p>
            <a:endParaRPr lang="da-DK" dirty="0"/>
          </a:p>
          <a:p>
            <a:r>
              <a:rPr lang="da-DK" dirty="0"/>
              <a:t>Hertil bruger man regression </a:t>
            </a:r>
            <a:r>
              <a:rPr lang="da-DK" dirty="0">
                <a:sym typeface="Wingdings" pitchFamily="2" charset="2"/>
              </a:rPr>
              <a:t></a:t>
            </a:r>
            <a:endParaRPr lang="da-DK" dirty="0"/>
          </a:p>
          <a:p>
            <a:pPr lvl="1"/>
            <a:r>
              <a:rPr lang="da-DK" dirty="0"/>
              <a:t>Hvis kun én </a:t>
            </a:r>
            <a:r>
              <a:rPr lang="da-DK" dirty="0" err="1"/>
              <a:t>exposure</a:t>
            </a:r>
            <a:r>
              <a:rPr lang="da-DK" dirty="0"/>
              <a:t> undersøges bruges lineær regression.  </a:t>
            </a:r>
          </a:p>
          <a:p>
            <a:pPr lvl="1"/>
            <a:r>
              <a:rPr lang="da-DK" dirty="0"/>
              <a:t>Hvis flere </a:t>
            </a:r>
            <a:r>
              <a:rPr lang="da-DK" dirty="0" err="1"/>
              <a:t>exposures</a:t>
            </a:r>
            <a:r>
              <a:rPr lang="da-DK" dirty="0"/>
              <a:t> ønskes undersøgt på én gang bruger man multipel lineær regression (modul 3). </a:t>
            </a:r>
          </a:p>
          <a:p>
            <a:pPr lvl="1"/>
            <a:r>
              <a:rPr lang="da-DK" dirty="0"/>
              <a:t>OBS man kan også medtage kategoriske variable i lineære modeller.</a:t>
            </a:r>
          </a:p>
          <a:p>
            <a:endParaRPr lang="da-DK" dirty="0"/>
          </a:p>
          <a:p>
            <a:endParaRPr lang="da-DK" dirty="0"/>
          </a:p>
        </p:txBody>
      </p:sp>
    </p:spTree>
    <p:extLst>
      <p:ext uri="{BB962C8B-B14F-4D97-AF65-F5344CB8AC3E}">
        <p14:creationId xmlns:p14="http://schemas.microsoft.com/office/powerpoint/2010/main" val="417547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34D71C-8946-3CA8-CB35-24540A2E8578}"/>
              </a:ext>
            </a:extLst>
          </p:cNvPr>
          <p:cNvSpPr>
            <a:spLocks noGrp="1"/>
          </p:cNvSpPr>
          <p:nvPr>
            <p:ph type="title"/>
          </p:nvPr>
        </p:nvSpPr>
        <p:spPr>
          <a:xfrm>
            <a:off x="149871" y="509968"/>
            <a:ext cx="8711100" cy="535200"/>
          </a:xfrm>
        </p:spPr>
        <p:txBody>
          <a:bodyPr>
            <a:normAutofit fontScale="90000"/>
          </a:bodyPr>
          <a:lstStyle/>
          <a:p>
            <a:r>
              <a:rPr lang="da-DK" dirty="0"/>
              <a:t>Er plasma volumen lineært associeret med kropsvægt?</a:t>
            </a:r>
          </a:p>
        </p:txBody>
      </p:sp>
      <p:sp>
        <p:nvSpPr>
          <p:cNvPr id="3" name="Pladsholder til tekst 2">
            <a:extLst>
              <a:ext uri="{FF2B5EF4-FFF2-40B4-BE49-F238E27FC236}">
                <a16:creationId xmlns:a16="http://schemas.microsoft.com/office/drawing/2014/main" id="{040D5EA2-B099-FA77-264E-FBED08245747}"/>
              </a:ext>
            </a:extLst>
          </p:cNvPr>
          <p:cNvSpPr>
            <a:spLocks noGrp="1"/>
          </p:cNvSpPr>
          <p:nvPr>
            <p:ph type="body" idx="1"/>
          </p:nvPr>
        </p:nvSpPr>
        <p:spPr>
          <a:xfrm>
            <a:off x="342483" y="1452085"/>
            <a:ext cx="8170146" cy="1617686"/>
          </a:xfrm>
        </p:spPr>
        <p:txBody>
          <a:bodyPr>
            <a:normAutofit/>
          </a:bodyPr>
          <a:lstStyle/>
          <a:p>
            <a:r>
              <a:rPr lang="da-DK" dirty="0"/>
              <a:t>For at undersøge om en association mellem to variable er lineært associeret kan man plotte data-punkterne på en graf som nedenfor. Dette kaldes et </a:t>
            </a:r>
            <a:r>
              <a:rPr lang="da-DK" dirty="0" err="1"/>
              <a:t>scatter</a:t>
            </a:r>
            <a:r>
              <a:rPr lang="da-DK" dirty="0"/>
              <a:t>-plot. </a:t>
            </a:r>
          </a:p>
          <a:p>
            <a:r>
              <a:rPr lang="da-DK" dirty="0"/>
              <a:t>Fordelingen ser tilnærmelsesvist lineær ud, hvorfor man kan udregne en ligning for den linje, som har den laveste antal ”</a:t>
            </a:r>
            <a:r>
              <a:rPr lang="da-DK" dirty="0" err="1"/>
              <a:t>squares</a:t>
            </a:r>
            <a:r>
              <a:rPr lang="da-DK" dirty="0"/>
              <a:t>”, dvs. den linje som er tættest associeret til alle datapunkterne. </a:t>
            </a:r>
          </a:p>
        </p:txBody>
      </p:sp>
      <p:pic>
        <p:nvPicPr>
          <p:cNvPr id="8" name="Billede 7">
            <a:extLst>
              <a:ext uri="{FF2B5EF4-FFF2-40B4-BE49-F238E27FC236}">
                <a16:creationId xmlns:a16="http://schemas.microsoft.com/office/drawing/2014/main" id="{5104ECCB-A4DE-1520-DAD9-4D421FEE2102}"/>
              </a:ext>
            </a:extLst>
          </p:cNvPr>
          <p:cNvPicPr>
            <a:picLocks noChangeAspect="1"/>
          </p:cNvPicPr>
          <p:nvPr/>
        </p:nvPicPr>
        <p:blipFill>
          <a:blip r:embed="rId3"/>
          <a:stretch>
            <a:fillRect/>
          </a:stretch>
        </p:blipFill>
        <p:spPr>
          <a:xfrm>
            <a:off x="342483" y="2920816"/>
            <a:ext cx="3184488" cy="1884518"/>
          </a:xfrm>
          <a:prstGeom prst="rect">
            <a:avLst/>
          </a:prstGeom>
        </p:spPr>
      </p:pic>
      <p:pic>
        <p:nvPicPr>
          <p:cNvPr id="9" name="Billede 8">
            <a:extLst>
              <a:ext uri="{FF2B5EF4-FFF2-40B4-BE49-F238E27FC236}">
                <a16:creationId xmlns:a16="http://schemas.microsoft.com/office/drawing/2014/main" id="{26C5CD6E-D5C1-29F5-DD8A-30DFFBE59A41}"/>
              </a:ext>
            </a:extLst>
          </p:cNvPr>
          <p:cNvPicPr>
            <a:picLocks noChangeAspect="1"/>
          </p:cNvPicPr>
          <p:nvPr/>
        </p:nvPicPr>
        <p:blipFill>
          <a:blip r:embed="rId4"/>
          <a:stretch>
            <a:fillRect/>
          </a:stretch>
        </p:blipFill>
        <p:spPr>
          <a:xfrm>
            <a:off x="3951513" y="3069771"/>
            <a:ext cx="2940607" cy="1884518"/>
          </a:xfrm>
          <a:prstGeom prst="rect">
            <a:avLst/>
          </a:prstGeom>
        </p:spPr>
      </p:pic>
      <p:cxnSp>
        <p:nvCxnSpPr>
          <p:cNvPr id="11" name="Lige pilforbindelse 10">
            <a:extLst>
              <a:ext uri="{FF2B5EF4-FFF2-40B4-BE49-F238E27FC236}">
                <a16:creationId xmlns:a16="http://schemas.microsoft.com/office/drawing/2014/main" id="{752B36CF-52C3-D671-4085-650F341341EF}"/>
              </a:ext>
            </a:extLst>
          </p:cNvPr>
          <p:cNvCxnSpPr/>
          <p:nvPr/>
        </p:nvCxnSpPr>
        <p:spPr>
          <a:xfrm>
            <a:off x="2405743" y="2438400"/>
            <a:ext cx="3733800" cy="1038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2721D82-CD74-CAE5-A221-9C256A738E94}"/>
              </a:ext>
            </a:extLst>
          </p:cNvPr>
          <p:cNvSpPr txBox="1"/>
          <p:nvPr/>
        </p:nvSpPr>
        <p:spPr>
          <a:xfrm>
            <a:off x="6813778" y="2416525"/>
            <a:ext cx="2373086" cy="2893100"/>
          </a:xfrm>
          <a:prstGeom prst="rect">
            <a:avLst/>
          </a:prstGeom>
          <a:noFill/>
        </p:spPr>
        <p:txBody>
          <a:bodyPr wrap="square" rtlCol="0">
            <a:spAutoFit/>
          </a:bodyPr>
          <a:lstStyle/>
          <a:p>
            <a:r>
              <a:rPr lang="da-DK" sz="1200" dirty="0"/>
              <a:t>Ligningen for den rette linje, der beskriver datapunkterne er: </a:t>
            </a:r>
          </a:p>
          <a:p>
            <a:endParaRPr lang="da-DK" sz="1200" dirty="0"/>
          </a:p>
          <a:p>
            <a:endParaRPr lang="da-DK" sz="1200" dirty="0"/>
          </a:p>
          <a:p>
            <a:r>
              <a:rPr lang="da-DK" sz="1200" b="1" dirty="0"/>
              <a:t>Y</a:t>
            </a:r>
            <a:r>
              <a:rPr lang="da-DK" sz="1200" dirty="0"/>
              <a:t> = responsvariabel</a:t>
            </a:r>
          </a:p>
          <a:p>
            <a:r>
              <a:rPr lang="da-DK" sz="1200" b="1" dirty="0"/>
              <a:t>X</a:t>
            </a:r>
            <a:r>
              <a:rPr lang="da-DK" sz="1200" dirty="0"/>
              <a:t> = forklarende variabel</a:t>
            </a:r>
          </a:p>
          <a:p>
            <a:r>
              <a:rPr lang="da-DK" sz="1200" b="1" dirty="0"/>
              <a:t>a</a:t>
            </a:r>
            <a:r>
              <a:rPr lang="da-DK" sz="1200" dirty="0"/>
              <a:t>= Interceptet (B0) dvs. y´s værdi når x er 0. </a:t>
            </a:r>
          </a:p>
          <a:p>
            <a:r>
              <a:rPr lang="da-DK" sz="1200" b="1" dirty="0"/>
              <a:t>B</a:t>
            </a:r>
            <a:r>
              <a:rPr lang="da-DK" sz="1200" dirty="0"/>
              <a:t> = regressionskoefficienten dvs. bedste hældning med lavest antal squares.  </a:t>
            </a:r>
          </a:p>
          <a:p>
            <a:endParaRPr lang="da-DK" sz="1200" dirty="0"/>
          </a:p>
          <a:p>
            <a:r>
              <a:rPr lang="da-DK" sz="1200" b="1" dirty="0"/>
              <a:t>E </a:t>
            </a:r>
            <a:r>
              <a:rPr lang="da-DK" sz="1200" dirty="0"/>
              <a:t>= residual variation som antages at være normalfordelt</a:t>
            </a:r>
            <a:endParaRPr lang="da-DK" sz="1200" b="1" dirty="0"/>
          </a:p>
          <a:p>
            <a:endParaRPr lang="da-DK" dirty="0"/>
          </a:p>
        </p:txBody>
      </p:sp>
      <p:pic>
        <p:nvPicPr>
          <p:cNvPr id="6" name="Picture 5">
            <a:extLst>
              <a:ext uri="{FF2B5EF4-FFF2-40B4-BE49-F238E27FC236}">
                <a16:creationId xmlns:a16="http://schemas.microsoft.com/office/drawing/2014/main" id="{D931E9FC-7A11-A1F3-9A28-9B2E5682C295}"/>
              </a:ext>
            </a:extLst>
          </p:cNvPr>
          <p:cNvPicPr>
            <a:picLocks noChangeAspect="1"/>
          </p:cNvPicPr>
          <p:nvPr/>
        </p:nvPicPr>
        <p:blipFill rotWithShape="1">
          <a:blip r:embed="rId5"/>
          <a:srcRect l="1636" t="7140" r="50000" b="-2558"/>
          <a:stretch/>
        </p:blipFill>
        <p:spPr>
          <a:xfrm>
            <a:off x="6947590" y="2893717"/>
            <a:ext cx="1255213" cy="231262"/>
          </a:xfrm>
          <a:prstGeom prst="rect">
            <a:avLst/>
          </a:prstGeom>
        </p:spPr>
      </p:pic>
    </p:spTree>
    <p:extLst>
      <p:ext uri="{BB962C8B-B14F-4D97-AF65-F5344CB8AC3E}">
        <p14:creationId xmlns:p14="http://schemas.microsoft.com/office/powerpoint/2010/main" val="360566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63433B-1453-C34A-C250-5F9CFA0E6180}"/>
              </a:ext>
            </a:extLst>
          </p:cNvPr>
          <p:cNvSpPr>
            <a:spLocks noGrp="1"/>
          </p:cNvSpPr>
          <p:nvPr>
            <p:ph type="title"/>
          </p:nvPr>
        </p:nvSpPr>
        <p:spPr>
          <a:xfrm>
            <a:off x="128935" y="353394"/>
            <a:ext cx="8677607" cy="535200"/>
          </a:xfrm>
        </p:spPr>
        <p:txBody>
          <a:bodyPr>
            <a:normAutofit fontScale="90000"/>
          </a:bodyPr>
          <a:lstStyle/>
          <a:p>
            <a:r>
              <a:rPr lang="da-DK" dirty="0"/>
              <a:t>Responsvariabel og forklarende variabel (kontinuert og kategorisk)</a:t>
            </a:r>
          </a:p>
        </p:txBody>
      </p:sp>
      <p:sp>
        <p:nvSpPr>
          <p:cNvPr id="5" name="Tekstfelt 4">
            <a:extLst>
              <a:ext uri="{FF2B5EF4-FFF2-40B4-BE49-F238E27FC236}">
                <a16:creationId xmlns:a16="http://schemas.microsoft.com/office/drawing/2014/main" id="{747D1FFA-F64B-88CB-DAB5-DA9241CD307D}"/>
              </a:ext>
            </a:extLst>
          </p:cNvPr>
          <p:cNvSpPr txBox="1"/>
          <p:nvPr/>
        </p:nvSpPr>
        <p:spPr>
          <a:xfrm>
            <a:off x="5540829" y="1230086"/>
            <a:ext cx="3167742" cy="3754874"/>
          </a:xfrm>
          <a:prstGeom prst="rect">
            <a:avLst/>
          </a:prstGeom>
          <a:noFill/>
        </p:spPr>
        <p:txBody>
          <a:bodyPr wrap="square" rtlCol="0">
            <a:spAutoFit/>
          </a:bodyPr>
          <a:lstStyle/>
          <a:p>
            <a:r>
              <a:rPr lang="da-DK" dirty="0"/>
              <a:t>Vi ser på et diagram over højde og vægt. Hvad forventer du er responsvariabel?</a:t>
            </a:r>
          </a:p>
          <a:p>
            <a:endParaRPr lang="da-DK" dirty="0"/>
          </a:p>
          <a:p>
            <a:r>
              <a:rPr lang="da-DK" dirty="0"/>
              <a:t>Hvad forventer du er forklarende variabel?</a:t>
            </a:r>
          </a:p>
          <a:p>
            <a:endParaRPr lang="da-DK" dirty="0"/>
          </a:p>
          <a:p>
            <a:r>
              <a:rPr lang="da-DK" dirty="0"/>
              <a:t>Er forklarende variabel kontinuert eller kategorisk?</a:t>
            </a:r>
          </a:p>
          <a:p>
            <a:endParaRPr lang="da-DK" dirty="0"/>
          </a:p>
          <a:p>
            <a:r>
              <a:rPr lang="da-DK" b="1" dirty="0"/>
              <a:t>SVAR: </a:t>
            </a:r>
          </a:p>
          <a:p>
            <a:r>
              <a:rPr lang="da-DK" dirty="0"/>
              <a:t>Responsvariabel er vægt.</a:t>
            </a:r>
          </a:p>
          <a:p>
            <a:endParaRPr lang="da-DK" dirty="0"/>
          </a:p>
          <a:p>
            <a:r>
              <a:rPr lang="da-DK" dirty="0"/>
              <a:t>Forklarende variabel er højde. </a:t>
            </a:r>
          </a:p>
          <a:p>
            <a:endParaRPr lang="da-DK" dirty="0"/>
          </a:p>
          <a:p>
            <a:r>
              <a:rPr lang="da-DK" dirty="0"/>
              <a:t>Højde er en kontinuert forklarende variabel. </a:t>
            </a:r>
          </a:p>
        </p:txBody>
      </p:sp>
      <p:pic>
        <p:nvPicPr>
          <p:cNvPr id="2050" name="Picture 2" descr="Select a scatterplot - Minitab">
            <a:extLst>
              <a:ext uri="{FF2B5EF4-FFF2-40B4-BE49-F238E27FC236}">
                <a16:creationId xmlns:a16="http://schemas.microsoft.com/office/drawing/2014/main" id="{715D4EAB-4432-D279-1C16-6A5FB389C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29" y="1723572"/>
            <a:ext cx="4313595" cy="287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64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643736"/>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DK" dirty="0"/>
              <a:t>Kommandoer i R</a:t>
            </a:r>
            <a:endParaRPr dirty="0"/>
          </a:p>
          <a:p>
            <a:pPr marL="0" lvl="0" indent="0" algn="l" rtl="0">
              <a:spcBef>
                <a:spcPts val="0"/>
              </a:spcBef>
              <a:spcAft>
                <a:spcPts val="0"/>
              </a:spcAft>
              <a:buNone/>
            </a:pPr>
            <a:endParaRPr dirty="0"/>
          </a:p>
        </p:txBody>
      </p:sp>
      <p:sp>
        <p:nvSpPr>
          <p:cNvPr id="99" name="Google Shape;99;p15"/>
          <p:cNvSpPr txBox="1">
            <a:spLocks noGrp="1"/>
          </p:cNvSpPr>
          <p:nvPr>
            <p:ph type="body" idx="1"/>
          </p:nvPr>
        </p:nvSpPr>
        <p:spPr>
          <a:xfrm>
            <a:off x="727650" y="1358071"/>
            <a:ext cx="8012589" cy="3320805"/>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da-DK" sz="1600" dirty="0"/>
              <a:t>Forskellige regressionsanalyser i R har forskellige kommandoer. De vigtigste er: </a:t>
            </a:r>
          </a:p>
          <a:p>
            <a:pPr marL="0" lvl="0" indent="0" algn="l" rtl="0">
              <a:spcBef>
                <a:spcPts val="0"/>
              </a:spcBef>
              <a:spcAft>
                <a:spcPts val="0"/>
              </a:spcAft>
              <a:buNone/>
            </a:pPr>
            <a:endParaRPr lang="da-DK" sz="1600" dirty="0"/>
          </a:p>
          <a:p>
            <a:pPr marL="342900" lvl="0" indent="-342900">
              <a:buAutoNum type="arabicPeriod"/>
            </a:pPr>
            <a:r>
              <a:rPr lang="da-DK" sz="1600" b="1" dirty="0"/>
              <a:t>Lineær regression</a:t>
            </a:r>
            <a:r>
              <a:rPr lang="da-DK" sz="1600" b="1" dirty="0">
                <a:sym typeface="Wingdings" pitchFamily="2" charset="2"/>
              </a:rPr>
              <a:t> (Modul 2) </a:t>
            </a:r>
            <a:r>
              <a:rPr lang="da-DK" sz="1600" dirty="0">
                <a:sym typeface="Wingdings" pitchFamily="2" charset="2"/>
              </a:rPr>
              <a:t> lm</a:t>
            </a:r>
            <a:r>
              <a:rPr lang="en" sz="1600" dirty="0"/>
              <a:t>(y ~ x)</a:t>
            </a:r>
            <a:endParaRPr lang="en" sz="1400" dirty="0"/>
          </a:p>
          <a:p>
            <a:pPr marL="342900" lvl="0" indent="-342900">
              <a:buAutoNum type="arabicPeriod"/>
            </a:pPr>
            <a:endParaRPr lang="en" sz="1600" dirty="0"/>
          </a:p>
          <a:p>
            <a:pPr marL="342900" lvl="0" indent="-342900">
              <a:buAutoNum type="arabicPeriod"/>
            </a:pPr>
            <a:endParaRPr lang="en" sz="1600" dirty="0"/>
          </a:p>
          <a:p>
            <a:pPr marL="342900" lvl="0" indent="-342900">
              <a:buAutoNum type="arabicPeriod"/>
            </a:pPr>
            <a:r>
              <a:rPr lang="da-DK" sz="1600" b="1" dirty="0">
                <a:sym typeface="Wingdings" pitchFamily="2" charset="2"/>
              </a:rPr>
              <a:t>Multipel lineær regression (Modul 3) </a:t>
            </a:r>
            <a:r>
              <a:rPr lang="da-DK" sz="1600" dirty="0">
                <a:sym typeface="Wingdings" pitchFamily="2" charset="2"/>
              </a:rPr>
              <a:t> lm</a:t>
            </a:r>
            <a:r>
              <a:rPr lang="en" sz="1600" dirty="0"/>
              <a:t>(y ~ x + z), I multiple lineær regression kan man inkludere mange flere end blot to forklarende variable.</a:t>
            </a:r>
          </a:p>
          <a:p>
            <a:pPr marL="628650" lvl="1" indent="-171450"/>
            <a:r>
              <a:rPr lang="en" sz="1600" dirty="0"/>
              <a:t>Vi vender tilbage til denne!</a:t>
            </a:r>
          </a:p>
          <a:p>
            <a:pPr marL="342900" lvl="0" indent="-342900">
              <a:buAutoNum type="arabicPeriod"/>
            </a:pPr>
            <a:endParaRPr lang="en" sz="1600" dirty="0"/>
          </a:p>
          <a:p>
            <a:pPr marL="342900" lvl="0" indent="-342900">
              <a:buAutoNum type="arabicPeriod"/>
            </a:pPr>
            <a:endParaRPr lang="en" sz="1600" dirty="0"/>
          </a:p>
          <a:p>
            <a:pPr marL="342900" indent="-342900">
              <a:buFont typeface="Lato"/>
              <a:buAutoNum type="arabicPeriod"/>
            </a:pPr>
            <a:r>
              <a:rPr lang="da-DK" sz="1600" b="1" dirty="0"/>
              <a:t>Logistisk regression (Modul 4) </a:t>
            </a:r>
            <a:r>
              <a:rPr lang="da-DK" sz="1600" dirty="0">
                <a:sym typeface="Wingdings" pitchFamily="2" charset="2"/>
              </a:rPr>
              <a:t> </a:t>
            </a:r>
            <a:r>
              <a:rPr lang="da-DK" sz="1600" dirty="0"/>
              <a:t> </a:t>
            </a:r>
            <a:r>
              <a:rPr lang="da-DK" sz="1600" dirty="0" err="1"/>
              <a:t>glm</a:t>
            </a:r>
            <a:r>
              <a:rPr lang="da-DK" sz="1600" dirty="0"/>
              <a:t>(</a:t>
            </a:r>
            <a:r>
              <a:rPr lang="da-DK" sz="1600" dirty="0" err="1"/>
              <a:t>lbwt</a:t>
            </a:r>
            <a:r>
              <a:rPr lang="da-DK" sz="1600" dirty="0"/>
              <a:t> ~ factor(</a:t>
            </a:r>
            <a:r>
              <a:rPr lang="da-DK" sz="1600" dirty="0" err="1"/>
              <a:t>smoke</a:t>
            </a:r>
            <a:r>
              <a:rPr lang="da-DK" sz="1600" dirty="0"/>
              <a:t>) + age, </a:t>
            </a:r>
            <a:r>
              <a:rPr lang="da-DK" sz="1600" dirty="0" err="1"/>
              <a:t>family</a:t>
            </a:r>
            <a:r>
              <a:rPr lang="da-DK" sz="1600" dirty="0"/>
              <a:t>=binomial) </a:t>
            </a:r>
          </a:p>
          <a:p>
            <a:pPr marL="742950" lvl="1" indent="-285750"/>
            <a:r>
              <a:rPr lang="da-DK" sz="1600" dirty="0"/>
              <a:t>Vi vender tilbage til denne!</a:t>
            </a:r>
          </a:p>
          <a:p>
            <a:pPr marL="742950" lvl="1" indent="-285750"/>
            <a:endParaRPr lang="da-DK" sz="1600" dirty="0"/>
          </a:p>
          <a:p>
            <a:pPr marL="742950" lvl="1" indent="-285750"/>
            <a:endParaRPr lang="da-DK" sz="1600" dirty="0"/>
          </a:p>
          <a:p>
            <a:pPr marL="342900" lvl="0" indent="-342900">
              <a:buAutoNum type="arabicPeriod"/>
            </a:pPr>
            <a:endParaRPr lang="en" dirty="0"/>
          </a:p>
          <a:p>
            <a:pPr marL="342900" lvl="0" indent="-342900">
              <a:buAutoNum type="arabicPeriod"/>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185165" y="589307"/>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Fortolkning</a:t>
            </a:r>
            <a:r>
              <a:rPr lang="en" dirty="0"/>
              <a:t> </a:t>
            </a:r>
            <a:r>
              <a:rPr lang="en" dirty="0" err="1"/>
              <a:t>af</a:t>
            </a:r>
            <a:r>
              <a:rPr lang="en" dirty="0"/>
              <a:t> output </a:t>
            </a:r>
            <a:r>
              <a:rPr lang="en" dirty="0" err="1"/>
              <a:t>fra</a:t>
            </a:r>
            <a:r>
              <a:rPr lang="en" dirty="0"/>
              <a:t> </a:t>
            </a:r>
            <a:r>
              <a:rPr lang="en" dirty="0" err="1"/>
              <a:t>lm</a:t>
            </a:r>
            <a:r>
              <a:rPr lang="en" dirty="0"/>
              <a:t> </a:t>
            </a:r>
            <a:r>
              <a:rPr lang="en" dirty="0" err="1"/>
              <a:t>i</a:t>
            </a:r>
            <a:r>
              <a:rPr lang="en" dirty="0"/>
              <a:t> R</a:t>
            </a:r>
            <a:endParaRPr dirty="0"/>
          </a:p>
        </p:txBody>
      </p:sp>
      <p:pic>
        <p:nvPicPr>
          <p:cNvPr id="174" name="Google Shape;174;p27"/>
          <p:cNvPicPr preferRelativeResize="0"/>
          <p:nvPr/>
        </p:nvPicPr>
        <p:blipFill rotWithShape="1">
          <a:blip r:embed="rId3">
            <a:alphaModFix/>
          </a:blip>
          <a:srcRect r="6005"/>
          <a:stretch/>
        </p:blipFill>
        <p:spPr>
          <a:xfrm>
            <a:off x="590658" y="1609542"/>
            <a:ext cx="4245321" cy="2984850"/>
          </a:xfrm>
          <a:prstGeom prst="rect">
            <a:avLst/>
          </a:prstGeom>
          <a:noFill/>
          <a:ln>
            <a:noFill/>
          </a:ln>
        </p:spPr>
      </p:pic>
      <p:sp>
        <p:nvSpPr>
          <p:cNvPr id="3" name="Tekstfelt 2">
            <a:extLst>
              <a:ext uri="{FF2B5EF4-FFF2-40B4-BE49-F238E27FC236}">
                <a16:creationId xmlns:a16="http://schemas.microsoft.com/office/drawing/2014/main" id="{C0893463-44BD-B270-FF08-DEC8447AA8B8}"/>
              </a:ext>
            </a:extLst>
          </p:cNvPr>
          <p:cNvSpPr txBox="1"/>
          <p:nvPr/>
        </p:nvSpPr>
        <p:spPr>
          <a:xfrm>
            <a:off x="4572000" y="1124507"/>
            <a:ext cx="4558392" cy="4001095"/>
          </a:xfrm>
          <a:prstGeom prst="rect">
            <a:avLst/>
          </a:prstGeom>
          <a:noFill/>
        </p:spPr>
        <p:txBody>
          <a:bodyPr wrap="square">
            <a:spAutoFit/>
          </a:bodyPr>
          <a:lstStyle/>
          <a:p>
            <a:pPr marL="146050">
              <a:spcBef>
                <a:spcPts val="1200"/>
              </a:spcBef>
              <a:buSzPts val="1300"/>
            </a:pPr>
            <a:r>
              <a:rPr lang="da-DK" sz="1200" dirty="0"/>
              <a:t>Mange informationer, men vi skal kun bruge nogle få: </a:t>
            </a:r>
            <a:endParaRPr lang="da-DK" sz="1200" b="1" dirty="0"/>
          </a:p>
          <a:p>
            <a:pPr marL="146050">
              <a:spcBef>
                <a:spcPts val="1200"/>
              </a:spcBef>
              <a:buSzPts val="1300"/>
            </a:pPr>
            <a:r>
              <a:rPr lang="da-DK" sz="1200" b="1" dirty="0"/>
              <a:t>-      Regressionstype: </a:t>
            </a:r>
            <a:r>
              <a:rPr lang="da-DK" sz="1200" dirty="0"/>
              <a:t>lm med kun 2 variable = simpel lineær</a:t>
            </a:r>
            <a:endParaRPr lang="da-DK" sz="1200" b="1" dirty="0"/>
          </a:p>
          <a:p>
            <a:pPr marL="146050">
              <a:spcBef>
                <a:spcPts val="1200"/>
              </a:spcBef>
              <a:buSzPts val="1300"/>
            </a:pPr>
            <a:r>
              <a:rPr lang="da-DK" sz="1200" b="1" dirty="0"/>
              <a:t>-      Responsvariabel:</a:t>
            </a:r>
            <a:r>
              <a:rPr lang="da-DK" sz="1200" dirty="0"/>
              <a:t> FEV</a:t>
            </a:r>
          </a:p>
          <a:p>
            <a:pPr marL="457200" lvl="0" indent="-311150" algn="l" rtl="0">
              <a:spcBef>
                <a:spcPts val="1200"/>
              </a:spcBef>
              <a:spcAft>
                <a:spcPts val="0"/>
              </a:spcAft>
              <a:buSzPts val="1300"/>
              <a:buChar char="-"/>
            </a:pPr>
            <a:r>
              <a:rPr lang="da-DK" sz="1200" b="1" dirty="0"/>
              <a:t>Forklarende kontinuert variabel: </a:t>
            </a:r>
            <a:r>
              <a:rPr lang="da-DK" sz="1200" dirty="0" err="1"/>
              <a:t>Hgt</a:t>
            </a:r>
            <a:endParaRPr lang="da-DK" sz="1200" dirty="0"/>
          </a:p>
          <a:p>
            <a:pPr marL="457200" lvl="0" indent="-311150" algn="l" rtl="0">
              <a:spcBef>
                <a:spcPts val="1200"/>
              </a:spcBef>
              <a:spcAft>
                <a:spcPts val="0"/>
              </a:spcAft>
              <a:buSzPts val="1300"/>
              <a:buChar char="-"/>
            </a:pPr>
            <a:r>
              <a:rPr lang="da-DK" sz="1200" b="1" dirty="0" err="1"/>
              <a:t>Intercept</a:t>
            </a:r>
            <a:r>
              <a:rPr lang="da-DK" sz="1200" b="1" dirty="0"/>
              <a:t> </a:t>
            </a:r>
            <a:r>
              <a:rPr lang="da-DK" sz="1200" dirty="0"/>
              <a:t>er B0, dvs. når FEV når højde=0</a:t>
            </a:r>
            <a:endParaRPr lang="da-DK" sz="1200" b="1" dirty="0"/>
          </a:p>
          <a:p>
            <a:pPr marL="457200" lvl="0" indent="-311150" algn="l" rtl="0">
              <a:spcBef>
                <a:spcPts val="1200"/>
              </a:spcBef>
              <a:spcAft>
                <a:spcPts val="0"/>
              </a:spcAft>
              <a:buSzPts val="1300"/>
              <a:buChar char="-"/>
            </a:pPr>
            <a:r>
              <a:rPr lang="da-DK" sz="1200" b="1" dirty="0" err="1"/>
              <a:t>Estimate</a:t>
            </a:r>
            <a:r>
              <a:rPr lang="da-DK" sz="1200" dirty="0"/>
              <a:t> angiver den estimerede hældning dvs. B1. Så modellen y = 0.139883x-5.86</a:t>
            </a:r>
          </a:p>
          <a:p>
            <a:pPr marL="457200" lvl="0" indent="-311150" algn="l" rtl="0">
              <a:spcBef>
                <a:spcPts val="0"/>
              </a:spcBef>
              <a:spcAft>
                <a:spcPts val="0"/>
              </a:spcAft>
              <a:buSzPts val="1300"/>
              <a:buChar char="-"/>
            </a:pPr>
            <a:endParaRPr lang="da-DK" sz="1200" b="1" dirty="0"/>
          </a:p>
          <a:p>
            <a:pPr marL="457200" lvl="0" indent="-311150" algn="l" rtl="0">
              <a:spcBef>
                <a:spcPts val="0"/>
              </a:spcBef>
              <a:spcAft>
                <a:spcPts val="0"/>
              </a:spcAft>
              <a:buSzPts val="1300"/>
              <a:buChar char="-"/>
            </a:pPr>
            <a:r>
              <a:rPr lang="da-DK" sz="1200" b="1" dirty="0" err="1"/>
              <a:t>Std</a:t>
            </a:r>
            <a:r>
              <a:rPr lang="da-DK" sz="1200" b="1" dirty="0"/>
              <a:t>. </a:t>
            </a:r>
            <a:r>
              <a:rPr lang="da-DK" sz="1200" b="1" dirty="0" err="1"/>
              <a:t>error</a:t>
            </a:r>
            <a:r>
              <a:rPr lang="da-DK" sz="1200" b="1" dirty="0"/>
              <a:t> </a:t>
            </a:r>
            <a:r>
              <a:rPr lang="da-DK" sz="1200" dirty="0"/>
              <a:t>angiver SE dvs. den usikkerhed estimaterne er givet ved, kan bruges til konfidensinterval og t-værdi. </a:t>
            </a:r>
          </a:p>
          <a:p>
            <a:pPr marL="457200" lvl="0" indent="-311150" algn="l" rtl="0">
              <a:spcBef>
                <a:spcPts val="0"/>
              </a:spcBef>
              <a:spcAft>
                <a:spcPts val="0"/>
              </a:spcAft>
              <a:buSzPts val="1300"/>
              <a:buChar char="-"/>
            </a:pPr>
            <a:r>
              <a:rPr lang="da-DK" sz="1200" b="1" dirty="0"/>
              <a:t>t </a:t>
            </a:r>
            <a:r>
              <a:rPr lang="da-DK" sz="1200" b="1" dirty="0" err="1"/>
              <a:t>value</a:t>
            </a:r>
            <a:r>
              <a:rPr lang="da-DK" sz="1200" b="1" dirty="0"/>
              <a:t>.</a:t>
            </a:r>
            <a:r>
              <a:rPr lang="da-DK" sz="1200" dirty="0"/>
              <a:t> Angiver </a:t>
            </a:r>
            <a:r>
              <a:rPr lang="da-DK" sz="1200" dirty="0" err="1"/>
              <a:t>Estimate</a:t>
            </a:r>
            <a:r>
              <a:rPr lang="da-DK" sz="1200" dirty="0"/>
              <a:t> / </a:t>
            </a:r>
            <a:r>
              <a:rPr lang="da-DK" sz="1200" dirty="0" err="1"/>
              <a:t>std</a:t>
            </a:r>
            <a:r>
              <a:rPr lang="da-DK" sz="1200" dirty="0"/>
              <a:t>. </a:t>
            </a:r>
            <a:r>
              <a:rPr lang="da-DK" sz="1200" dirty="0" err="1"/>
              <a:t>Error</a:t>
            </a:r>
            <a:r>
              <a:rPr lang="da-DK" sz="1200" dirty="0"/>
              <a:t>, bruges til at slå op i t-fordelingen. Dette opslag giver selve </a:t>
            </a:r>
            <a:r>
              <a:rPr lang="da-DK" sz="1200" dirty="0" err="1"/>
              <a:t>p-værdien</a:t>
            </a:r>
            <a:r>
              <a:rPr lang="da-DK" sz="1200" dirty="0"/>
              <a:t>, som er sandsynligheden for at få en større t værdi end de observerede t’er.</a:t>
            </a:r>
          </a:p>
          <a:p>
            <a:pPr marL="457200" lvl="0" indent="-311150" algn="l" rtl="0">
              <a:spcBef>
                <a:spcPts val="0"/>
              </a:spcBef>
              <a:spcAft>
                <a:spcPts val="0"/>
              </a:spcAft>
              <a:buSzPts val="1300"/>
              <a:buChar char="-"/>
            </a:pPr>
            <a:r>
              <a:rPr lang="da-DK" sz="1200" b="1" dirty="0" err="1"/>
              <a:t>P-værdi</a:t>
            </a:r>
            <a:r>
              <a:rPr lang="da-DK" sz="1200" b="1" dirty="0"/>
              <a:t> </a:t>
            </a:r>
            <a:r>
              <a:rPr lang="da-DK" sz="1200" dirty="0"/>
              <a:t>er procent over og under t-værdien i en standard-normalfordeling. Dvs. kan fortælle om estimatet er signifikant. </a:t>
            </a:r>
            <a:endParaRPr lang="da-DK" sz="1200" b="1" dirty="0"/>
          </a:p>
        </p:txBody>
      </p:sp>
      <p:sp>
        <p:nvSpPr>
          <p:cNvPr id="11" name="Højrepil 10">
            <a:extLst>
              <a:ext uri="{FF2B5EF4-FFF2-40B4-BE49-F238E27FC236}">
                <a16:creationId xmlns:a16="http://schemas.microsoft.com/office/drawing/2014/main" id="{036452B6-F726-477E-FCFB-51D6A5292374}"/>
              </a:ext>
            </a:extLst>
          </p:cNvPr>
          <p:cNvSpPr/>
          <p:nvPr/>
        </p:nvSpPr>
        <p:spPr>
          <a:xfrm>
            <a:off x="-95142" y="3292827"/>
            <a:ext cx="685800" cy="1606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2" name="Højrepil 11">
            <a:extLst>
              <a:ext uri="{FF2B5EF4-FFF2-40B4-BE49-F238E27FC236}">
                <a16:creationId xmlns:a16="http://schemas.microsoft.com/office/drawing/2014/main" id="{640743A4-425E-FB46-462B-07252E2A3525}"/>
              </a:ext>
            </a:extLst>
          </p:cNvPr>
          <p:cNvSpPr/>
          <p:nvPr/>
        </p:nvSpPr>
        <p:spPr>
          <a:xfrm>
            <a:off x="-95142" y="1609542"/>
            <a:ext cx="685800" cy="1606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Højrepil 12">
            <a:extLst>
              <a:ext uri="{FF2B5EF4-FFF2-40B4-BE49-F238E27FC236}">
                <a16:creationId xmlns:a16="http://schemas.microsoft.com/office/drawing/2014/main" id="{2D29F60A-E874-2F1C-B7A3-9CED984F934A}"/>
              </a:ext>
            </a:extLst>
          </p:cNvPr>
          <p:cNvSpPr/>
          <p:nvPr/>
        </p:nvSpPr>
        <p:spPr>
          <a:xfrm>
            <a:off x="-95142" y="3064650"/>
            <a:ext cx="685800" cy="1606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14" name="Billede 13">
            <a:extLst>
              <a:ext uri="{FF2B5EF4-FFF2-40B4-BE49-F238E27FC236}">
                <a16:creationId xmlns:a16="http://schemas.microsoft.com/office/drawing/2014/main" id="{12B75273-E86B-B6B1-4885-FC33A6B7D5FA}"/>
              </a:ext>
            </a:extLst>
          </p:cNvPr>
          <p:cNvPicPr>
            <a:picLocks noChangeAspect="1"/>
          </p:cNvPicPr>
          <p:nvPr/>
        </p:nvPicPr>
        <p:blipFill>
          <a:blip r:embed="rId4"/>
          <a:stretch>
            <a:fillRect/>
          </a:stretch>
        </p:blipFill>
        <p:spPr>
          <a:xfrm>
            <a:off x="5809797" y="319158"/>
            <a:ext cx="2110014" cy="805349"/>
          </a:xfrm>
          <a:prstGeom prst="rect">
            <a:avLst/>
          </a:prstGeom>
        </p:spPr>
      </p:pic>
    </p:spTree>
    <p:extLst>
      <p:ext uri="{BB962C8B-B14F-4D97-AF65-F5344CB8AC3E}">
        <p14:creationId xmlns:p14="http://schemas.microsoft.com/office/powerpoint/2010/main" val="106450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1359</Words>
  <Application>Microsoft Macintosh PowerPoint</Application>
  <PresentationFormat>Skærmshow (16:9)</PresentationFormat>
  <Paragraphs>144</Paragraphs>
  <Slides>11</Slides>
  <Notes>7</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11</vt:i4>
      </vt:variant>
    </vt:vector>
  </HeadingPairs>
  <TitlesOfParts>
    <vt:vector size="15" baseType="lpstr">
      <vt:lpstr>Arial</vt:lpstr>
      <vt:lpstr>Lato</vt:lpstr>
      <vt:lpstr>Raleway</vt:lpstr>
      <vt:lpstr>Streamline</vt:lpstr>
      <vt:lpstr>Modul 2 Lineære modeller</vt:lpstr>
      <vt:lpstr>Repetition fra sidst</vt:lpstr>
      <vt:lpstr>Test af hypoteser. Hvad lærte vi?</vt:lpstr>
      <vt:lpstr>Nyt: Den parrede T-test</vt:lpstr>
      <vt:lpstr>Den lineære model</vt:lpstr>
      <vt:lpstr>Er plasma volumen lineært associeret med kropsvægt?</vt:lpstr>
      <vt:lpstr>Responsvariabel og forklarende variabel (kontinuert og kategorisk)</vt:lpstr>
      <vt:lpstr>Kommandoer i R </vt:lpstr>
      <vt:lpstr>Fortolkning af output fra lm i R</vt:lpstr>
      <vt:lpstr>Std. Error, t- og p-værdi i lineær regression </vt:lpstr>
      <vt:lpstr>Prædiktion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 2 Lineære modeller</dc:title>
  <cp:lastModifiedBy>Philip Ahle Erichsen</cp:lastModifiedBy>
  <cp:revision>9</cp:revision>
  <dcterms:modified xsi:type="dcterms:W3CDTF">2024-05-15T21:09:55Z</dcterms:modified>
</cp:coreProperties>
</file>