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275" r:id="rId3"/>
    <p:sldId id="312" r:id="rId4"/>
    <p:sldId id="313" r:id="rId5"/>
    <p:sldId id="261" r:id="rId6"/>
    <p:sldId id="267" r:id="rId7"/>
    <p:sldId id="315" r:id="rId8"/>
    <p:sldId id="316" r:id="rId9"/>
    <p:sldId id="304" r:id="rId10"/>
    <p:sldId id="260" r:id="rId11"/>
    <p:sldId id="26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994" autoAdjust="0"/>
  </p:normalViewPr>
  <p:slideViewPr>
    <p:cSldViewPr snapToGrid="0">
      <p:cViewPr>
        <p:scale>
          <a:sx n="111" d="100"/>
          <a:sy n="111" d="100"/>
        </p:scale>
        <p:origin x="63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919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97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48e481b6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48e481b6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b726d9c4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b726d9c4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Behandling af kategoriske data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568086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Logistisk regression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60376" y="1488790"/>
            <a:ext cx="4910871" cy="1425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Logistisk regression er en analyse til vurdering af variables effekt på et kategorisk outcome, dvs. variablenes påvirkning af sandsynligheden for at outcommet sker.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Eks Risikoen for at ryge dvs smoke = 1, modellen estimerer oddsene for at ryge ud fra kønnet. </a:t>
            </a:r>
          </a:p>
        </p:txBody>
      </p:sp>
      <p:pic>
        <p:nvPicPr>
          <p:cNvPr id="3" name="Google Shape;304;p43">
            <a:extLst>
              <a:ext uri="{FF2B5EF4-FFF2-40B4-BE49-F238E27FC236}">
                <a16:creationId xmlns:a16="http://schemas.microsoft.com/office/drawing/2014/main" id="{AAC2E7C1-1250-FCEA-D553-1A3C5057BD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59" y="2796988"/>
            <a:ext cx="4419599" cy="21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912F1-1B51-209F-BBDD-F57D1D17C63C}"/>
              </a:ext>
            </a:extLst>
          </p:cNvPr>
          <p:cNvSpPr txBox="1"/>
          <p:nvPr/>
        </p:nvSpPr>
        <p:spPr>
          <a:xfrm>
            <a:off x="5359106" y="1685043"/>
            <a:ext cx="34245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Glm =</a:t>
            </a:r>
            <a:r>
              <a:rPr lang="da-DK" dirty="0"/>
              <a:t> Logistisk regression!</a:t>
            </a:r>
            <a:endParaRPr lang="da-DK" b="1" dirty="0"/>
          </a:p>
          <a:p>
            <a:r>
              <a:rPr lang="da-DK" b="1" dirty="0"/>
              <a:t>Smoke</a:t>
            </a:r>
            <a:r>
              <a:rPr lang="da-DK" dirty="0"/>
              <a:t> = responsvariabel dvs. sandsynligheden for om man ryger eller ej (om smoke=1) udregnet som log(odds). </a:t>
            </a:r>
          </a:p>
          <a:p>
            <a:endParaRPr lang="da-DK" dirty="0"/>
          </a:p>
          <a:p>
            <a:r>
              <a:rPr lang="da-DK" b="1" dirty="0"/>
              <a:t>Sexmale</a:t>
            </a:r>
            <a:r>
              <a:rPr lang="da-DK" dirty="0"/>
              <a:t> = forklarende kategorisk variabel </a:t>
            </a:r>
          </a:p>
          <a:p>
            <a:endParaRPr lang="da-DK" b="1" dirty="0">
              <a:sym typeface="Wingdings" panose="05000000000000000000" pitchFamily="2" charset="2"/>
            </a:endParaRPr>
          </a:p>
          <a:p>
            <a:r>
              <a:rPr lang="da-DK" b="1" dirty="0">
                <a:sym typeface="Wingdings" panose="05000000000000000000" pitchFamily="2" charset="2"/>
              </a:rPr>
              <a:t>Intercept = </a:t>
            </a:r>
            <a:r>
              <a:rPr lang="da-DK" dirty="0">
                <a:sym typeface="Wingdings" panose="05000000000000000000" pitchFamily="2" charset="2"/>
              </a:rPr>
              <a:t>log(odds) når alle variable er 0. Dvs. exp^intercept = odds uden påvirkning af variable</a:t>
            </a:r>
            <a:endParaRPr lang="da-DK" b="1" dirty="0">
              <a:sym typeface="Wingdings" panose="05000000000000000000" pitchFamily="2" charset="2"/>
            </a:endParaRPr>
          </a:p>
          <a:p>
            <a:r>
              <a:rPr lang="da-DK" b="1" dirty="0"/>
              <a:t>Estimate = </a:t>
            </a:r>
            <a:r>
              <a:rPr lang="da-DK" dirty="0"/>
              <a:t>Estimatet dvs. </a:t>
            </a:r>
            <a:r>
              <a:rPr lang="da-DK" dirty="0">
                <a:sym typeface="Wingdings" panose="05000000000000000000" pitchFamily="2" charset="2"/>
              </a:rPr>
              <a:t>ændringen i log(odds) for rygning for mænd ift. kvinder. </a:t>
            </a:r>
          </a:p>
          <a:p>
            <a:endParaRPr lang="da-D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5BA9-5CEA-7332-1D0D-7F41C088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" dirty="0"/>
              <a:t>Logistisk regression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AE3A-3984-ECC8-5AAF-55E019C7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897" y="1352734"/>
            <a:ext cx="7688700" cy="2261100"/>
          </a:xfrm>
        </p:spPr>
        <p:txBody>
          <a:bodyPr/>
          <a:lstStyle/>
          <a:p>
            <a:r>
              <a:rPr lang="da-DK" dirty="0"/>
              <a:t>Da modellen beregner log-odds kan man tage koefficienternes værdier og exp() dem. </a:t>
            </a:r>
            <a:r>
              <a:rPr lang="da-DK" dirty="0">
                <a:sym typeface="Wingdings" panose="05000000000000000000" pitchFamily="2" charset="2"/>
              </a:rPr>
              <a:t> dette giver ændringen i odds ved ændring af én værdi i variablene og dermed en odds-ratio. </a:t>
            </a:r>
          </a:p>
          <a:p>
            <a:r>
              <a:rPr lang="da-DK" dirty="0">
                <a:sym typeface="Wingdings" panose="05000000000000000000" pitchFamily="2" charset="2"/>
              </a:rPr>
              <a:t>Eks. exp(0.5108) = 1.67 i OR dvs. 1.67 gange højere odds for rygning når man er mand vs. kvinde.</a:t>
            </a:r>
          </a:p>
          <a:p>
            <a:pPr marL="146050" indent="0">
              <a:buNone/>
            </a:pPr>
            <a:r>
              <a:rPr lang="da-DK" dirty="0">
                <a:sym typeface="Wingdings" panose="05000000000000000000" pitchFamily="2" charset="2"/>
              </a:rPr>
              <a:t>       Variablene kan også være kontinuerte, så ganges variablens værdi blot på og det hele beregnes i   	exp() for at finde tilsvarende odds ratio. </a:t>
            </a:r>
          </a:p>
        </p:txBody>
      </p:sp>
      <p:pic>
        <p:nvPicPr>
          <p:cNvPr id="4" name="Google Shape;304;p43">
            <a:extLst>
              <a:ext uri="{FF2B5EF4-FFF2-40B4-BE49-F238E27FC236}">
                <a16:creationId xmlns:a16="http://schemas.microsoft.com/office/drawing/2014/main" id="{50D76BD8-5035-42D8-2E59-9ED8EA87D0D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1897" y="2799793"/>
            <a:ext cx="4419599" cy="21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6067E-E065-4542-ABC7-7EDCF77371F9}"/>
              </a:ext>
            </a:extLst>
          </p:cNvPr>
          <p:cNvSpPr txBox="1"/>
          <p:nvPr/>
        </p:nvSpPr>
        <p:spPr>
          <a:xfrm>
            <a:off x="5447232" y="2585651"/>
            <a:ext cx="3334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kender std. Error det er usikkerheden!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Vi kender z-værdien </a:t>
            </a:r>
            <a:r>
              <a:rPr lang="da-DK" dirty="0">
                <a:sym typeface="Wingdings" panose="05000000000000000000" pitchFamily="2" charset="2"/>
              </a:rPr>
              <a:t> det er ved testning af 0 hypotesen dvs. at log(odds) i virkeligheden er 0 dvs. exp(0) = OR = 1!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P-værdien er blot z-værdien omregnet!</a:t>
            </a:r>
            <a:endParaRPr lang="da-DK" dirty="0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4C56B3CC-8434-F160-6DB2-7A567B81B30E}"/>
              </a:ext>
            </a:extLst>
          </p:cNvPr>
          <p:cNvCxnSpPr/>
          <p:nvPr/>
        </p:nvCxnSpPr>
        <p:spPr>
          <a:xfrm flipH="1">
            <a:off x="2571696" y="2916195"/>
            <a:ext cx="2840563" cy="42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0D4ECC26-E5C7-91AC-1992-BE4C2207BAE1}"/>
              </a:ext>
            </a:extLst>
          </p:cNvPr>
          <p:cNvCxnSpPr>
            <a:cxnSpLocks/>
          </p:cNvCxnSpPr>
          <p:nvPr/>
        </p:nvCxnSpPr>
        <p:spPr>
          <a:xfrm flipH="1" flipV="1">
            <a:off x="3138616" y="3452726"/>
            <a:ext cx="2308616" cy="1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C3A9-F2BE-C1CC-7EE2-32ABB099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0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Repetition af SD og SEM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659A-9CBB-9A14-F1DD-1B139FFD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053" y="1441200"/>
            <a:ext cx="7688700" cy="3702300"/>
          </a:xfrm>
        </p:spPr>
        <p:txBody>
          <a:bodyPr>
            <a:normAutofit/>
          </a:bodyPr>
          <a:lstStyle/>
          <a:p>
            <a:endParaRPr lang="da-DK" b="1" dirty="0"/>
          </a:p>
          <a:p>
            <a:r>
              <a:rPr lang="da-DK" b="1" dirty="0"/>
              <a:t>Hvordan definerer vi spredning (sd)?</a:t>
            </a:r>
          </a:p>
          <a:p>
            <a:pPr lvl="1"/>
            <a:r>
              <a:rPr lang="da-DK" b="1" dirty="0"/>
              <a:t>Svar: </a:t>
            </a:r>
            <a:r>
              <a:rPr lang="da-DK" dirty="0"/>
              <a:t>Et mål for fordelingen af tallene i et datasæt. En stor spredning målt som en høj standard deviation ses ved tal i datasæt med stor variation omkring middelværdien (u) omvendt for datasæt med lille variation. </a:t>
            </a:r>
          </a:p>
          <a:p>
            <a:endParaRPr lang="da-DK" b="1" dirty="0"/>
          </a:p>
          <a:p>
            <a:r>
              <a:rPr lang="da-DK" b="1" dirty="0"/>
              <a:t>Hvordan fortolkes et referenceinterval? </a:t>
            </a:r>
          </a:p>
          <a:p>
            <a:pPr lvl="1"/>
            <a:r>
              <a:rPr lang="da-DK" b="1" dirty="0"/>
              <a:t>Svar: </a:t>
            </a:r>
            <a:r>
              <a:rPr lang="da-DK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Referenceintervallet indeholder X% af fordelingen af datapunkter i baggrundspopulationen.</a:t>
            </a:r>
          </a:p>
          <a:p>
            <a:pPr marL="615950" lvl="1" indent="0">
              <a:buNone/>
            </a:pPr>
            <a:r>
              <a:rPr lang="da-DK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Eks. inkluderer u +/- 1.96*sd 95% af fordelingen af datapunkter i baggrundspopulationen. </a:t>
            </a:r>
            <a:endParaRPr lang="da-DK" b="1" dirty="0"/>
          </a:p>
          <a:p>
            <a:pPr marL="146050" indent="0">
              <a:buNone/>
            </a:pPr>
            <a:endParaRPr lang="da-DK" b="1" dirty="0"/>
          </a:p>
          <a:p>
            <a:r>
              <a:rPr lang="da-DK" b="1" dirty="0"/>
              <a:t>Hvordan definerer vi standard error of the mean (SEM)?</a:t>
            </a:r>
          </a:p>
          <a:p>
            <a:pPr lvl="1"/>
            <a:r>
              <a:rPr lang="da-DK" b="1" dirty="0"/>
              <a:t>Svar: </a:t>
            </a:r>
            <a:r>
              <a:rPr lang="da-DK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 er spredningen på tilfældigt udtagne stikprøvegennemsnit udregnet ud fra stikprøvestørrelse (n) og spredningen i baggrundspopulationens værdier. </a:t>
            </a:r>
            <a:endParaRPr lang="da-DK" b="1" dirty="0"/>
          </a:p>
          <a:p>
            <a:pPr lvl="1"/>
            <a:endParaRPr lang="da-DK" b="1" dirty="0"/>
          </a:p>
          <a:p>
            <a:r>
              <a:rPr lang="da-DK" b="1" dirty="0"/>
              <a:t>Hvordan fortolkes et konfidens interval?</a:t>
            </a:r>
          </a:p>
          <a:p>
            <a:pPr lvl="1"/>
            <a:r>
              <a:rPr lang="da-DK" b="1" dirty="0"/>
              <a:t>Svar: </a:t>
            </a:r>
            <a:r>
              <a:rPr lang="da-DK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</a:t>
            </a:r>
            <a:r>
              <a:rPr lang="da-DK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onfidensintervallet indeholder middelværdien i baggrundspopulationen med X sandsynlighed. </a:t>
            </a:r>
          </a:p>
          <a:p>
            <a:pPr marL="615950" lvl="1" indent="0">
              <a:buNone/>
            </a:pPr>
            <a:r>
              <a:rPr lang="da-DK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Eks. inkluderer u +/- 1.96* SEM den egentlige u i baggrundspopulationen med 95% sandsynlighed. </a:t>
            </a:r>
            <a:endParaRPr lang="da-DK" b="1" dirty="0"/>
          </a:p>
          <a:p>
            <a:pPr lvl="1"/>
            <a:endParaRPr lang="da-DK" b="1" dirty="0"/>
          </a:p>
          <a:p>
            <a:pPr lvl="1"/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605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4F18E-1519-4B7B-C977-DC58980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89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Kategoriske variable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C4BCA2-EC3D-D53A-5589-F055046F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39" y="1256773"/>
            <a:ext cx="3844350" cy="2261100"/>
          </a:xfrm>
        </p:spPr>
        <p:txBody>
          <a:bodyPr>
            <a:normAutofit fontScale="92500"/>
          </a:bodyPr>
          <a:lstStyle/>
          <a:p>
            <a:r>
              <a:rPr lang="da-DK" dirty="0"/>
              <a:t>Vi har primært kigget på kontinuerte variable indtil videre, men i mange situationer har vi kun kategoriske variable til rådighed!</a:t>
            </a:r>
          </a:p>
          <a:p>
            <a:r>
              <a:rPr lang="da-DK" dirty="0"/>
              <a:t>Eksempelvis når vi kigger på sandsynligheder for sygdom i 2 grupper: </a:t>
            </a:r>
          </a:p>
          <a:p>
            <a:endParaRPr lang="da-DK" dirty="0"/>
          </a:p>
          <a:p>
            <a:pPr marL="146050" indent="0">
              <a:buNone/>
            </a:pPr>
            <a:r>
              <a:rPr lang="da-DK" dirty="0"/>
              <a:t>Antag at du har to grupper som nedenfor, hvordan afgør vi om der er større sandsynlighed for KOL som ryger vs. Ikke-ryger?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A2B3991-AF17-CFF9-997E-BF05E5F46F9E}"/>
              </a:ext>
            </a:extLst>
          </p:cNvPr>
          <p:cNvGraphicFramePr>
            <a:graphicFrameLocks noGrp="1"/>
          </p:cNvGraphicFramePr>
          <p:nvPr/>
        </p:nvGraphicFramePr>
        <p:xfrm>
          <a:off x="360264" y="3350054"/>
          <a:ext cx="3543300" cy="13708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66323059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95913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789030321"/>
                    </a:ext>
                  </a:extLst>
                </a:gridCol>
              </a:tblGrid>
              <a:tr h="4569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IKKE-KOL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88082"/>
                  </a:ext>
                </a:extLst>
              </a:tr>
              <a:tr h="456948">
                <a:tc>
                  <a:txBody>
                    <a:bodyPr/>
                    <a:lstStyle/>
                    <a:p>
                      <a:r>
                        <a:rPr lang="da-DK" dirty="0"/>
                        <a:t>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69526"/>
                  </a:ext>
                </a:extLst>
              </a:tr>
              <a:tr h="456948">
                <a:tc>
                  <a:txBody>
                    <a:bodyPr/>
                    <a:lstStyle/>
                    <a:p>
                      <a:r>
                        <a:rPr lang="da-DK" dirty="0"/>
                        <a:t>Ikke-rygere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42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7A35AF87-9B24-F8DB-CBE9-AAE30064DCA6}"/>
                  </a:ext>
                </a:extLst>
              </p:cNvPr>
              <p:cNvSpPr txBox="1"/>
              <p:nvPr/>
            </p:nvSpPr>
            <p:spPr>
              <a:xfrm>
                <a:off x="4054089" y="426594"/>
                <a:ext cx="5089911" cy="5371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Heldigvis er det meget nemt! Vi udregner sandsynligheden i hver gruppe: </a:t>
                </a:r>
              </a:p>
              <a:p>
                <a:endParaRPr lang="da-DK" sz="1200" dirty="0"/>
              </a:p>
              <a:p>
                <a:r>
                  <a:rPr lang="da-DK" sz="1200" dirty="0"/>
                  <a:t>Rygere = syge/totale = 35/135 = 0.259 = 25,9% </a:t>
                </a:r>
              </a:p>
              <a:p>
                <a:r>
                  <a:rPr lang="da-DK" sz="1200" dirty="0"/>
                  <a:t>Ikke-rygere = syge/ totale = 38/188 = 0.202 = 20,2%</a:t>
                </a:r>
              </a:p>
              <a:p>
                <a:endParaRPr lang="da-DK" sz="1200" dirty="0"/>
              </a:p>
              <a:p>
                <a:r>
                  <a:rPr lang="da-DK" sz="1200" dirty="0"/>
                  <a:t>Estimaterne er jo stikprøver, så hvordan udregner vi SE for sandsynlighederne?</a:t>
                </a:r>
              </a:p>
              <a:p>
                <a:endParaRPr lang="da-DK" sz="1200" dirty="0"/>
              </a:p>
              <a:p>
                <a:r>
                  <a:rPr lang="da-DK" sz="1200" dirty="0"/>
                  <a:t>S.E. </a:t>
                </a:r>
                <a:r>
                  <a:rPr lang="da-DK" sz="1200" dirty="0">
                    <a:sym typeface="Wingdings" pitchFamily="2" charset="2"/>
                  </a:rPr>
                  <a:t> </a:t>
                </a:r>
              </a:p>
              <a:p>
                <a:endParaRPr lang="da-DK" sz="1200" dirty="0">
                  <a:sym typeface="Wingdings" pitchFamily="2" charset="2"/>
                </a:endParaRPr>
              </a:p>
              <a:p>
                <a:r>
                  <a:rPr lang="da-DK" sz="1200" dirty="0">
                    <a:sym typeface="Wingdings" pitchFamily="2" charset="2"/>
                  </a:rPr>
                  <a:t>Dvs. vi har nu sandsynligheder med en usikkerhed SE  Vi kan lave alle de T-test og konfidensinterval vi kender! Eks </a:t>
                </a:r>
              </a:p>
              <a:p>
                <a:endParaRPr lang="da-DK" sz="1200" dirty="0">
                  <a:sym typeface="Wingdings" pitchFamily="2" charset="2"/>
                </a:endParaRPr>
              </a:p>
              <a:p>
                <a:r>
                  <a:rPr lang="da-DK" sz="1200" dirty="0">
                    <a:sym typeface="Wingdings" pitchFamily="2" charset="2"/>
                  </a:rPr>
                  <a:t>Eks. Sammenligne konfidensintervaller: </a:t>
                </a:r>
              </a:p>
              <a:p>
                <a:r>
                  <a:rPr lang="da-DK" sz="1200" dirty="0">
                    <a:sym typeface="Wingdings" pitchFamily="2" charset="2"/>
                  </a:rPr>
                  <a:t>SE rygere: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12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da-DK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(0.259∗(1−0.259))/</m:t>
                        </m:r>
                      </m:e>
                    </m:rad>
                  </m:oMath>
                </a14:m>
                <a:r>
                  <a:rPr lang="da-DK" sz="1200" dirty="0">
                    <a:sym typeface="Wingdings" pitchFamily="2" charset="2"/>
                  </a:rPr>
                  <a:t>135= 0.0377</a:t>
                </a:r>
              </a:p>
              <a:p>
                <a:r>
                  <a:rPr lang="da-DK" sz="1200" dirty="0">
                    <a:sym typeface="Wingdings" pitchFamily="2" charset="2"/>
                  </a:rPr>
                  <a:t>SE ikke-rygere: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12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da-DK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(0.202∗(1−0.202))/</m:t>
                        </m:r>
                      </m:e>
                    </m:rad>
                    <m:r>
                      <a:rPr lang="da-DK" sz="12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188</m:t>
                    </m:r>
                  </m:oMath>
                </a14:m>
                <a:r>
                  <a:rPr lang="da-DK" sz="1200" dirty="0">
                    <a:sym typeface="Wingdings" pitchFamily="2" charset="2"/>
                  </a:rPr>
                  <a:t>= 0.029</a:t>
                </a:r>
              </a:p>
              <a:p>
                <a:endParaRPr lang="da-DK" sz="1200" dirty="0">
                  <a:sym typeface="Wingdings" pitchFamily="2" charset="2"/>
                </a:endParaRPr>
              </a:p>
              <a:p>
                <a:r>
                  <a:rPr lang="da-DK" sz="1200" dirty="0">
                    <a:sym typeface="Wingdings" pitchFamily="2" charset="2"/>
                  </a:rPr>
                  <a:t>Eks kan vi lave konfidensinterval og se om de overlapper:</a:t>
                </a:r>
              </a:p>
              <a:p>
                <a:endParaRPr lang="da-DK" sz="1200" dirty="0">
                  <a:sym typeface="Wingdings" pitchFamily="2" charset="2"/>
                </a:endParaRPr>
              </a:p>
              <a:p>
                <a:r>
                  <a:rPr lang="da-DK" sz="1200" dirty="0">
                    <a:sym typeface="Wingdings" pitchFamily="2" charset="2"/>
                  </a:rPr>
                  <a:t>Rygere = 0.259 +/- 1.96*0.0377 = (0.185,0.332)</a:t>
                </a:r>
              </a:p>
              <a:p>
                <a:r>
                  <a:rPr lang="da-DK" sz="1200" dirty="0">
                    <a:sym typeface="Wingdings" pitchFamily="2" charset="2"/>
                  </a:rPr>
                  <a:t>Ikke-rygere = 0.202 +/- 1.96*0.029 = (0.145, 0.256)</a:t>
                </a:r>
              </a:p>
              <a:p>
                <a:endParaRPr lang="da-DK" sz="1200" dirty="0">
                  <a:sym typeface="Wingdings" pitchFamily="2" charset="2"/>
                </a:endParaRPr>
              </a:p>
              <a:p>
                <a:r>
                  <a:rPr lang="da-DK" sz="1200" dirty="0">
                    <a:sym typeface="Wingdings" pitchFamily="2" charset="2"/>
                  </a:rPr>
                  <a:t>Overlapper  Vi kan ikke forkaste nul-hypotesen!</a:t>
                </a:r>
              </a:p>
              <a:p>
                <a:r>
                  <a:rPr lang="da-DK" sz="1200" dirty="0">
                    <a:sym typeface="Wingdings" pitchFamily="2" charset="2"/>
                  </a:rPr>
                  <a:t>Vi kan også udregne SE for differensen og lave 2-sample t-test!</a:t>
                </a:r>
              </a:p>
              <a:p>
                <a:endParaRPr lang="da-DK" sz="1200" dirty="0">
                  <a:sym typeface="Wingdings" pitchFamily="2" charset="2"/>
                </a:endParaRPr>
              </a:p>
              <a:p>
                <a:r>
                  <a:rPr lang="da-DK" sz="1200" dirty="0">
                    <a:sym typeface="Wingdings" pitchFamily="2" charset="2"/>
                  </a:rPr>
                  <a:t> </a:t>
                </a:r>
              </a:p>
              <a:p>
                <a:endParaRPr lang="da-DK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7A35AF87-9B24-F8DB-CBE9-AAE30064D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89" y="426594"/>
                <a:ext cx="5089911" cy="5371727"/>
              </a:xfrm>
              <a:prstGeom prst="rect">
                <a:avLst/>
              </a:prstGeom>
              <a:blipFill>
                <a:blip r:embed="rId3"/>
                <a:stretch>
                  <a:fillRect r="-99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72008E6A-7761-8B88-9AE8-92F36DD3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64" y="2019222"/>
            <a:ext cx="1320606" cy="41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99E57-451C-BC9B-F5CA-1774F9734616}"/>
              </a:ext>
            </a:extLst>
          </p:cNvPr>
          <p:cNvSpPr txBox="1"/>
          <p:nvPr/>
        </p:nvSpPr>
        <p:spPr>
          <a:xfrm>
            <a:off x="510789" y="53748"/>
            <a:ext cx="4594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/>
              <a:t>Repetition af relativ risiko</a:t>
            </a:r>
          </a:p>
        </p:txBody>
      </p:sp>
    </p:spTree>
    <p:extLst>
      <p:ext uri="{BB962C8B-B14F-4D97-AF65-F5344CB8AC3E}">
        <p14:creationId xmlns:p14="http://schemas.microsoft.com/office/powerpoint/2010/main" val="3196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3339F-9E02-E378-AA11-7B86F8BE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55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Relativ risiko (RR)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tekst 2">
                <a:extLst>
                  <a:ext uri="{FF2B5EF4-FFF2-40B4-BE49-F238E27FC236}">
                    <a16:creationId xmlns:a16="http://schemas.microsoft.com/office/drawing/2014/main" id="{F9C03532-9AE6-01DA-D4D0-79B230CF7E1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232451"/>
                <a:ext cx="5029200" cy="4496197"/>
              </a:xfrm>
            </p:spPr>
            <p:txBody>
              <a:bodyPr>
                <a:normAutofit fontScale="55000" lnSpcReduction="20000"/>
              </a:bodyPr>
              <a:lstStyle/>
              <a:p>
                <a:pPr marL="146050" indent="0">
                  <a:buNone/>
                </a:pPr>
                <a:r>
                  <a:rPr lang="da-DK" sz="1900" dirty="0"/>
                  <a:t>Relativ risiko er en anden måde at udtrykke 2 gruppers sandsynligheder i forhold til hinanden </a:t>
                </a:r>
                <a:r>
                  <a:rPr lang="da-DK" sz="1900" dirty="0" err="1"/>
                  <a:t>dvs</a:t>
                </a:r>
                <a:r>
                  <a:rPr lang="da-DK" sz="1900" dirty="0"/>
                  <a:t> om de er signifikant forskellige. </a:t>
                </a:r>
              </a:p>
              <a:p>
                <a:pPr marL="146050" indent="0">
                  <a:buNone/>
                </a:pPr>
                <a:r>
                  <a:rPr lang="da-DK" sz="1900" dirty="0"/>
                  <a:t>Beregningen er lidt mere kompliceret, men fortolkningen er heldigvis nem!</a:t>
                </a:r>
              </a:p>
              <a:p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Vi tager KOL værdierne igen: 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Rygere = syge/totale = 35/135 = 0.259 = 25,9% </a:t>
                </a:r>
              </a:p>
              <a:p>
                <a:pPr marL="146050" indent="0">
                  <a:buNone/>
                </a:pPr>
                <a:r>
                  <a:rPr lang="da-DK" sz="1900" dirty="0"/>
                  <a:t>Ikke-rygere = syge/ totale = 38/188 = 0.202 = 20,2%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RR= 0.259/0.202= 1.2821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Log(SE) udregnes ved formlen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DVS </a:t>
                </a:r>
                <a:r>
                  <a:rPr lang="da-DK" sz="19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9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log</m:t>
                    </m:r>
                    <m:r>
                      <a:rPr lang="da-DK" sz="19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da-DK" sz="19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SE</m:t>
                    </m:r>
                    <m:r>
                      <a:rPr lang="da-DK" sz="19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  <m:rad>
                      <m:radPr>
                        <m:degHide m:val="on"/>
                        <m:ctrlPr>
                          <a:rPr lang="da-DK" sz="19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a-DK" sz="19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35</m:t>
                                </m:r>
                              </m:den>
                            </m:f>
                          </m:e>
                        </m:d>
                        <m:r>
                          <a:rPr lang="da-DK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da-DK" sz="19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135</m:t>
                                </m:r>
                              </m:den>
                            </m:f>
                          </m:e>
                        </m:d>
                        <m:r>
                          <a:rPr lang="da-DK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d>
                          <m:dPr>
                            <m:ctrlPr>
                              <a:rPr lang="da-DK" sz="19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19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38</m:t>
                                </m:r>
                              </m:den>
                            </m:f>
                          </m:e>
                        </m:d>
                        <m:r>
                          <a:rPr lang="da-DK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−(</m:t>
                        </m:r>
                        <m:f>
                          <m:fPr>
                            <m:ctrlPr>
                              <a:rPr lang="da-DK" sz="19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da-DK" sz="19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a-DK" sz="19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188</m:t>
                            </m:r>
                          </m:den>
                        </m:f>
                        <m:r>
                          <a:rPr lang="da-DK" sz="19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e>
                    </m:rad>
                    <m:r>
                      <a:rPr lang="da-DK" sz="19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da-DK" sz="1900" dirty="0"/>
                  <a:t> 0.2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Vi udregner nu log(1.2821) så vi kan exp hele udtrykket!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log(1.28)=0.248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Nu udregner vi konfidensintervallet og konkluderer: </a:t>
                </a:r>
              </a:p>
              <a:p>
                <a:pPr marL="146050" indent="0">
                  <a:buNone/>
                </a:pPr>
                <a:endParaRPr lang="da-DK" sz="1900" dirty="0"/>
              </a:p>
              <a:p>
                <a:pPr marL="146050" indent="0">
                  <a:buNone/>
                </a:pPr>
                <a:r>
                  <a:rPr lang="da-DK" sz="1900" dirty="0"/>
                  <a:t>Exp(0.248 +/- 1.96*0.2) = (</a:t>
                </a:r>
                <a:r>
                  <a:rPr lang="da-DK" sz="1900" b="0" i="0" u="none" strike="noStrike" dirty="0">
                    <a:solidFill>
                      <a:srgbClr val="0D0D0D"/>
                    </a:solidFill>
                    <a:effectLst/>
                    <a:latin typeface="KaTeX_Main"/>
                  </a:rPr>
                  <a:t>0.866,1.896)</a:t>
                </a:r>
              </a:p>
              <a:p>
                <a:pPr marL="146050" indent="0">
                  <a:buNone/>
                </a:pPr>
                <a:r>
                  <a:rPr lang="da-DK" sz="1900" dirty="0">
                    <a:solidFill>
                      <a:srgbClr val="0D0D0D"/>
                    </a:solidFill>
                    <a:latin typeface="KaTeX_Main"/>
                  </a:rPr>
                  <a:t>Bemærk </a:t>
                </a:r>
                <a:r>
                  <a:rPr lang="da-DK" sz="1900" dirty="0">
                    <a:solidFill>
                      <a:srgbClr val="0D0D0D"/>
                    </a:solidFill>
                    <a:latin typeface="KaTeX_Main"/>
                    <a:sym typeface="Wingdings" pitchFamily="2" charset="2"/>
                  </a:rPr>
                  <a:t> da 1 er indeholdt kan vi ikke på et 95% signifikansniveau afvise at den sande relative risiko er 1 og dermed ens mellem rygere og ikke-rygere!  Ingen signifikant forskel!</a:t>
                </a:r>
                <a:endParaRPr lang="da-DK" sz="1900" dirty="0"/>
              </a:p>
              <a:p>
                <a:pPr marL="146050" indent="0">
                  <a:buNone/>
                </a:pPr>
                <a:endParaRPr lang="da-DK" sz="1400" dirty="0"/>
              </a:p>
              <a:p>
                <a:pPr marL="146050" indent="0">
                  <a:buNone/>
                </a:pPr>
                <a:endParaRPr lang="da-DK" sz="1400" dirty="0"/>
              </a:p>
              <a:p>
                <a:pPr marL="146050" indent="0">
                  <a:buNone/>
                </a:pPr>
                <a:endParaRPr lang="da-DK" sz="1400" dirty="0"/>
              </a:p>
              <a:p>
                <a:pPr marL="146050" indent="0">
                  <a:buNone/>
                </a:pPr>
                <a:endParaRPr lang="da-DK" sz="1400" dirty="0"/>
              </a:p>
              <a:p>
                <a:pPr marL="146050" indent="0">
                  <a:buNone/>
                </a:pPr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pPr marL="14605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Pladsholder til tekst 2">
                <a:extLst>
                  <a:ext uri="{FF2B5EF4-FFF2-40B4-BE49-F238E27FC236}">
                    <a16:creationId xmlns:a16="http://schemas.microsoft.com/office/drawing/2014/main" id="{F9C03532-9AE6-01DA-D4D0-79B230CF7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232451"/>
                <a:ext cx="5029200" cy="44961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EA065A1-A094-E590-08CF-31095AC6A1EC}"/>
              </a:ext>
            </a:extLst>
          </p:cNvPr>
          <p:cNvGraphicFramePr>
            <a:graphicFrameLocks noGrp="1"/>
          </p:cNvGraphicFramePr>
          <p:nvPr/>
        </p:nvGraphicFramePr>
        <p:xfrm>
          <a:off x="5244186" y="3708556"/>
          <a:ext cx="3543300" cy="139685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66323059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95913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789030321"/>
                    </a:ext>
                  </a:extLst>
                </a:gridCol>
              </a:tblGrid>
              <a:tr h="48296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IKKE-KOL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88082"/>
                  </a:ext>
                </a:extLst>
              </a:tr>
              <a:tr h="456948">
                <a:tc>
                  <a:txBody>
                    <a:bodyPr/>
                    <a:lstStyle/>
                    <a:p>
                      <a:r>
                        <a:rPr lang="da-DK" dirty="0"/>
                        <a:t>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69526"/>
                  </a:ext>
                </a:extLst>
              </a:tr>
              <a:tr h="456948">
                <a:tc>
                  <a:txBody>
                    <a:bodyPr/>
                    <a:lstStyle/>
                    <a:p>
                      <a:r>
                        <a:rPr lang="da-DK" dirty="0"/>
                        <a:t>Ikke-rygere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4270"/>
                  </a:ext>
                </a:extLst>
              </a:tr>
            </a:tbl>
          </a:graphicData>
        </a:graphic>
      </p:graphicFrame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46" y="914672"/>
            <a:ext cx="3266787" cy="24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CBE5-8A2F-7800-2328-490EA5BC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8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Nyt: Odds ratio (OR)!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FA6A-331B-9C43-7A01-3A016C24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908" y="1540993"/>
            <a:ext cx="7688700" cy="345234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Vi har lært om relativ risiko RR som baserede sig på ratioen af sandsynligheden (p) for to grupper eks. KOL for rygere og ikke-rygere.</a:t>
            </a:r>
          </a:p>
          <a:p>
            <a:pPr marL="146050" indent="0">
              <a:buNone/>
            </a:pPr>
            <a:r>
              <a:rPr lang="da-DK" dirty="0"/>
              <a:t> </a:t>
            </a:r>
          </a:p>
          <a:p>
            <a:r>
              <a:rPr lang="da-DK" dirty="0"/>
              <a:t>Odds er en anden måde at beskrive sandsynlighed og bruges oftest indenfor ”betting”, men har af en række grunde også stor relevans i statistiske modeller – Især logistisk regression!</a:t>
            </a:r>
          </a:p>
          <a:p>
            <a:endParaRPr lang="da-DK" dirty="0"/>
          </a:p>
          <a:p>
            <a:r>
              <a:rPr lang="da-DK" dirty="0"/>
              <a:t>Odds er sandsynligheden for at noget sker divideret med sandsynligheden for at det ikke sker og udregnes som følger: </a:t>
            </a:r>
            <a:r>
              <a:rPr lang="da-DK" sz="1600" b="1" dirty="0"/>
              <a:t>p/(1-p)= odds</a:t>
            </a:r>
          </a:p>
          <a:p>
            <a:endParaRPr lang="da-DK" sz="1600" dirty="0"/>
          </a:p>
          <a:p>
            <a:r>
              <a:rPr lang="da-DK" sz="1600" dirty="0"/>
              <a:t>Eks. hvis sandsynligheden for at få lungekræft som ryger er 75 % så kan oddsene udregnes til: 0.75/(1-0.75) = 3. dvs. der er 3 gange højere sandsynlighed for at få lungekræft end ikke at få det som ryger! </a:t>
            </a:r>
          </a:p>
          <a:p>
            <a:endParaRPr lang="da-DK" sz="1600" dirty="0"/>
          </a:p>
          <a:p>
            <a:r>
              <a:rPr lang="da-DK" sz="1600" dirty="0"/>
              <a:t>Omvendt kan sandsynligheden beregnes fra odds som: </a:t>
            </a:r>
            <a:r>
              <a:rPr lang="da-DK" sz="1600" b="1" dirty="0"/>
              <a:t>p=odds/(1+odds)</a:t>
            </a:r>
          </a:p>
          <a:p>
            <a:endParaRPr lang="da-DK" sz="1600" dirty="0"/>
          </a:p>
          <a:p>
            <a:pPr marL="615950" lvl="1" indent="0">
              <a:buNone/>
            </a:pPr>
            <a:endParaRPr lang="da-DK" sz="1600" dirty="0"/>
          </a:p>
          <a:p>
            <a:pPr marL="615950" lvl="1" indent="0">
              <a:buNone/>
            </a:pPr>
            <a:endParaRPr lang="da-DK" sz="1600" dirty="0"/>
          </a:p>
          <a:p>
            <a:pPr marL="615950" lvl="1" indent="0">
              <a:buNone/>
            </a:pPr>
            <a:endParaRPr lang="da-DK" sz="1600" dirty="0"/>
          </a:p>
          <a:p>
            <a:pPr marL="615950" lvl="1" indent="0">
              <a:buNone/>
            </a:pPr>
            <a:endParaRPr lang="da-DK" sz="1600" dirty="0"/>
          </a:p>
          <a:p>
            <a:pPr marL="615950" lvl="1" indent="0"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669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4D8A-258A-FB96-452A-3A75687F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Odds fortsat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7CB9-A1EA-8F5D-7183-53A7BF51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03" y="1532028"/>
            <a:ext cx="7688700" cy="3398560"/>
          </a:xfrm>
        </p:spPr>
        <p:txBody>
          <a:bodyPr>
            <a:normAutofit/>
          </a:bodyPr>
          <a:lstStyle/>
          <a:p>
            <a:r>
              <a:rPr lang="da-DK" dirty="0"/>
              <a:t>Odds kan være en smule ikke-intuitivt, men bruges fordi: </a:t>
            </a:r>
          </a:p>
          <a:p>
            <a:endParaRPr lang="da-DK" dirty="0"/>
          </a:p>
          <a:p>
            <a:r>
              <a:rPr lang="da-DK" dirty="0"/>
              <a:t>Modsat sandsynlighed p som altid ligger mellem 0 og 1, så ligger odds mellem 0 (når p=0) og uendelig (når p=1); nemmere at regne på i analyser. </a:t>
            </a:r>
          </a:p>
          <a:p>
            <a:endParaRPr lang="da-DK" dirty="0"/>
          </a:p>
          <a:p>
            <a:r>
              <a:rPr lang="da-DK" dirty="0"/>
              <a:t>Obs når P er lille (under ca. 0.1) er odds og p meget ens. (fordi 1-p er meget tæt på 1)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Spørgsmål: Hvad er odds hvis sandsynligheden for et outcome er 0.5 dvs 50%?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Svar= 0.5/(1-0.5)=1 dvs. oddsene er 1!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39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7BA0-A1B7-5159-44A7-25E8924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Odds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F5BCC-9046-9A96-E751-0F3E49A7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61" y="1270870"/>
            <a:ext cx="5515368" cy="3543177"/>
          </a:xfrm>
        </p:spPr>
        <p:txBody>
          <a:bodyPr>
            <a:normAutofit lnSpcReduction="10000"/>
          </a:bodyPr>
          <a:lstStyle/>
          <a:p>
            <a:r>
              <a:rPr lang="da-DK" dirty="0"/>
              <a:t>En odds ratio udregnes som oddsene i én gruppe (typisk den eksponerede gruppe) divideret med oddsene i en anden gruppe (typisk den ueksponerede gruppe). Dvs. </a:t>
            </a:r>
          </a:p>
          <a:p>
            <a:endParaRPr lang="da-DK" dirty="0"/>
          </a:p>
          <a:p>
            <a:r>
              <a:rPr lang="da-DK" dirty="0"/>
              <a:t>Oddsratio(OR) = Odds(eks)/Odds (ueksponeret)</a:t>
            </a:r>
          </a:p>
          <a:p>
            <a:endParaRPr lang="da-DK" dirty="0"/>
          </a:p>
          <a:p>
            <a:r>
              <a:rPr lang="da-DK" dirty="0"/>
              <a:t>OR kan også regnes som krydsproduktet dvs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/>
              <a:t> 35*150/38*100 = 1.38 OR </a:t>
            </a:r>
          </a:p>
          <a:p>
            <a:pPr marL="146050" indent="0">
              <a:buNone/>
            </a:pPr>
            <a:endParaRPr lang="da-DK" dirty="0"/>
          </a:p>
          <a:p>
            <a:r>
              <a:rPr lang="da-DK" dirty="0"/>
              <a:t>Fortolkning: Odds er for sygdom er 1.38 gange højere blandt rygere end ikke-rygere!</a:t>
            </a:r>
          </a:p>
          <a:p>
            <a:pPr marL="146050" indent="0">
              <a:buNone/>
            </a:pPr>
            <a:endParaRPr lang="da-DK" dirty="0"/>
          </a:p>
          <a:p>
            <a:pPr marL="146050" indent="0">
              <a:buNone/>
            </a:pPr>
            <a:r>
              <a:rPr lang="da-DK" dirty="0"/>
              <a:t>OR kan antage værdier mellem 0 og uendelig. </a:t>
            </a:r>
          </a:p>
          <a:p>
            <a:pPr marL="146050" indent="0">
              <a:buNone/>
            </a:pPr>
            <a:r>
              <a:rPr lang="da-DK" dirty="0"/>
              <a:t>Hvis OR er 1 er oddsene for sygdom i hver gruppe ens; dvs. ingen association mellem eksponering og risiko!</a:t>
            </a:r>
          </a:p>
          <a:p>
            <a:pPr marL="14605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D4CC21B0-6ED4-300A-626B-1F62F74E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25301"/>
              </p:ext>
            </p:extLst>
          </p:nvPr>
        </p:nvGraphicFramePr>
        <p:xfrm>
          <a:off x="5809129" y="803525"/>
          <a:ext cx="3148686" cy="12884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562">
                  <a:extLst>
                    <a:ext uri="{9D8B030D-6E8A-4147-A177-3AD203B41FA5}">
                      <a16:colId xmlns:a16="http://schemas.microsoft.com/office/drawing/2014/main" val="2663230591"/>
                    </a:ext>
                  </a:extLst>
                </a:gridCol>
                <a:gridCol w="1049562">
                  <a:extLst>
                    <a:ext uri="{9D8B030D-6E8A-4147-A177-3AD203B41FA5}">
                      <a16:colId xmlns:a16="http://schemas.microsoft.com/office/drawing/2014/main" val="2189591312"/>
                    </a:ext>
                  </a:extLst>
                </a:gridCol>
                <a:gridCol w="1049562">
                  <a:extLst>
                    <a:ext uri="{9D8B030D-6E8A-4147-A177-3AD203B41FA5}">
                      <a16:colId xmlns:a16="http://schemas.microsoft.com/office/drawing/2014/main" val="3789030321"/>
                    </a:ext>
                  </a:extLst>
                </a:gridCol>
              </a:tblGrid>
              <a:tr h="395787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IKKE-KOL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8808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da-DK" dirty="0"/>
                        <a:t>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69526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da-DK" dirty="0"/>
                        <a:t>Ikke-rygere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42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4468EC-BCB5-0108-3991-F5C79F694DBD}"/>
              </a:ext>
            </a:extLst>
          </p:cNvPr>
          <p:cNvSpPr txBox="1"/>
          <p:nvPr/>
        </p:nvSpPr>
        <p:spPr>
          <a:xfrm>
            <a:off x="6140824" y="2303929"/>
            <a:ext cx="2709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OBS for sjældne outcomes er Odds = sandsynlighed derfor kan en RR tolkes som en OR</a:t>
            </a:r>
          </a:p>
          <a:p>
            <a:endParaRPr lang="da-DK" dirty="0"/>
          </a:p>
          <a:p>
            <a:r>
              <a:rPr lang="da-DK" dirty="0"/>
              <a:t>Ved ikke-sjældne outcomes kan OR ikke længere antages at være lig med RR! 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E382664-C09A-F0A1-9DCB-2A09F90B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45" y="4086266"/>
            <a:ext cx="2679282" cy="71447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42C11DC1-B182-D273-A7E6-4E81D2D2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40" y="2761047"/>
            <a:ext cx="4094684" cy="9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AF3B-D0DD-63D1-0645-517C9FE5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1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da-DK" dirty="0"/>
              <a:t>Udregning af konfidensintervaller for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E5AC0-EAC9-AC97-4858-863696D3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22" y="1360790"/>
            <a:ext cx="4057702" cy="2946785"/>
          </a:xfrm>
        </p:spPr>
        <p:txBody>
          <a:bodyPr>
            <a:normAutofit/>
          </a:bodyPr>
          <a:lstStyle/>
          <a:p>
            <a:r>
              <a:rPr lang="da-DK" sz="1100" dirty="0"/>
              <a:t>Helt analogt med RR skal vi for at beregne OR konfidensintervaller først omregne til log(OR) da denne er normalfordelt. </a:t>
            </a:r>
          </a:p>
          <a:p>
            <a:endParaRPr lang="da-DK" sz="1100" dirty="0"/>
          </a:p>
          <a:p>
            <a:r>
              <a:rPr lang="da-DK" sz="1100" dirty="0"/>
              <a:t>Vi tager vores KOL-tabel igen: </a:t>
            </a:r>
          </a:p>
          <a:p>
            <a:endParaRPr lang="da-DK" sz="1100" dirty="0"/>
          </a:p>
          <a:p>
            <a:pPr marL="146050" indent="0">
              <a:buNone/>
            </a:pPr>
            <a:r>
              <a:rPr lang="da-DK" sz="1100" dirty="0"/>
              <a:t>OR = 35*150/38*100=1.38157</a:t>
            </a:r>
          </a:p>
          <a:p>
            <a:pPr marL="146050" indent="0">
              <a:buNone/>
            </a:pPr>
            <a:endParaRPr lang="da-DK" sz="1100" dirty="0"/>
          </a:p>
          <a:p>
            <a:pPr marL="146050" indent="0">
              <a:buNone/>
            </a:pPr>
            <a:r>
              <a:rPr lang="da-DK" sz="1100" dirty="0"/>
              <a:t>Log(OR)=0.323</a:t>
            </a:r>
          </a:p>
          <a:p>
            <a:pPr marL="146050" indent="0">
              <a:buNone/>
            </a:pPr>
            <a:endParaRPr lang="da-DK" sz="1100" dirty="0"/>
          </a:p>
          <a:p>
            <a:pPr marL="146050" indent="0">
              <a:buNone/>
            </a:pPr>
            <a:r>
              <a:rPr lang="da-DK" sz="1100" dirty="0"/>
              <a:t>Se(Log(OR)) =</a:t>
            </a:r>
          </a:p>
          <a:p>
            <a:pPr marL="146050" indent="0">
              <a:buNone/>
            </a:pPr>
            <a:endParaRPr lang="da-DK" dirty="0"/>
          </a:p>
          <a:p>
            <a:pPr marL="146050" indent="0">
              <a:buNone/>
            </a:pPr>
            <a:endParaRPr lang="da-DK" dirty="0"/>
          </a:p>
          <a:p>
            <a:pPr marL="146050" indent="0">
              <a:buNone/>
            </a:pPr>
            <a:endParaRPr lang="da-DK" dirty="0"/>
          </a:p>
          <a:p>
            <a:pPr marL="14605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FD908055-FAEB-0F48-CC2B-DA487849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40762"/>
              </p:ext>
            </p:extLst>
          </p:nvPr>
        </p:nvGraphicFramePr>
        <p:xfrm>
          <a:off x="5454123" y="996733"/>
          <a:ext cx="3148686" cy="12884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562">
                  <a:extLst>
                    <a:ext uri="{9D8B030D-6E8A-4147-A177-3AD203B41FA5}">
                      <a16:colId xmlns:a16="http://schemas.microsoft.com/office/drawing/2014/main" val="2663230591"/>
                    </a:ext>
                  </a:extLst>
                </a:gridCol>
                <a:gridCol w="1049562">
                  <a:extLst>
                    <a:ext uri="{9D8B030D-6E8A-4147-A177-3AD203B41FA5}">
                      <a16:colId xmlns:a16="http://schemas.microsoft.com/office/drawing/2014/main" val="2189591312"/>
                    </a:ext>
                  </a:extLst>
                </a:gridCol>
                <a:gridCol w="1049562">
                  <a:extLst>
                    <a:ext uri="{9D8B030D-6E8A-4147-A177-3AD203B41FA5}">
                      <a16:colId xmlns:a16="http://schemas.microsoft.com/office/drawing/2014/main" val="3789030321"/>
                    </a:ext>
                  </a:extLst>
                </a:gridCol>
              </a:tblGrid>
              <a:tr h="395787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IKKE-KOL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8808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da-DK" dirty="0"/>
                        <a:t>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69526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da-DK" dirty="0"/>
                        <a:t>Ikke-rygere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4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B1B92D5-8795-99BF-8C4F-09CAD563D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" t="-1" b="6611"/>
          <a:stretch/>
        </p:blipFill>
        <p:spPr>
          <a:xfrm>
            <a:off x="1703293" y="3186011"/>
            <a:ext cx="2211715" cy="462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BD24D-9C93-A765-DABE-E28B868B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66" y="3343791"/>
            <a:ext cx="1066949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F6C93-EFCF-5BDE-DB4F-CD9FB3EF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1" y="3872795"/>
            <a:ext cx="3760161" cy="1098364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758" y="2438150"/>
            <a:ext cx="3918640" cy="2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4373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Kommandoer i 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358071"/>
            <a:ext cx="8012589" cy="332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 dirty="0"/>
              <a:t>Forskellige regressionsanalyser i R har forskellige kommandoer. De vigtigste er: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sz="1600" dirty="0"/>
          </a:p>
          <a:p>
            <a:pPr marL="342900" lvl="0" indent="-342900">
              <a:buAutoNum type="arabicPeriod"/>
            </a:pPr>
            <a:r>
              <a:rPr lang="da-DK" sz="1600" b="1" dirty="0"/>
              <a:t>Lineær regression</a:t>
            </a:r>
            <a:r>
              <a:rPr lang="da-DK" sz="1600" b="1" dirty="0">
                <a:sym typeface="Wingdings" pitchFamily="2" charset="2"/>
              </a:rPr>
              <a:t> (Modul 2) </a:t>
            </a:r>
            <a:r>
              <a:rPr lang="da-DK" sz="1600" dirty="0">
                <a:sym typeface="Wingdings" pitchFamily="2" charset="2"/>
              </a:rPr>
              <a:t> lm</a:t>
            </a:r>
            <a:r>
              <a:rPr lang="en" sz="1600" dirty="0"/>
              <a:t>(y ~ x)</a:t>
            </a:r>
            <a:endParaRPr lang="en" sz="1400" dirty="0"/>
          </a:p>
          <a:p>
            <a:pPr marL="342900" lvl="0" indent="-342900">
              <a:buAutoNum type="arabicPeriod"/>
            </a:pPr>
            <a:endParaRPr lang="en" sz="1600" dirty="0"/>
          </a:p>
          <a:p>
            <a:pPr marL="342900" lvl="0" indent="-342900">
              <a:buAutoNum type="arabicPeriod"/>
            </a:pPr>
            <a:endParaRPr lang="en" sz="1600" dirty="0"/>
          </a:p>
          <a:p>
            <a:pPr marL="342900" lvl="0" indent="-342900">
              <a:buAutoNum type="arabicPeriod"/>
            </a:pPr>
            <a:r>
              <a:rPr lang="da-DK" sz="1600" b="1" dirty="0">
                <a:sym typeface="Wingdings" pitchFamily="2" charset="2"/>
              </a:rPr>
              <a:t>Multipel lineær regression (Modul 3) </a:t>
            </a:r>
            <a:r>
              <a:rPr lang="da-DK" sz="1600" dirty="0">
                <a:sym typeface="Wingdings" pitchFamily="2" charset="2"/>
              </a:rPr>
              <a:t> lm</a:t>
            </a:r>
            <a:r>
              <a:rPr lang="en" sz="1600" dirty="0"/>
              <a:t>(y ~ x + z), I multiple lineær regression kan man inkludere mange flere end blot to forklarende variable.</a:t>
            </a:r>
          </a:p>
          <a:p>
            <a:pPr marL="628650" lvl="1" indent="-171450"/>
            <a:r>
              <a:rPr lang="en" sz="1600" dirty="0" err="1"/>
              <a:t>Idag</a:t>
            </a:r>
            <a:r>
              <a:rPr lang="en" sz="1600" dirty="0"/>
              <a:t>!</a:t>
            </a:r>
          </a:p>
          <a:p>
            <a:pPr marL="342900" lvl="0" indent="-342900">
              <a:buAutoNum type="arabicPeriod"/>
            </a:pPr>
            <a:endParaRPr lang="en" sz="1600" dirty="0"/>
          </a:p>
          <a:p>
            <a:pPr marL="342900" lvl="0" indent="-342900">
              <a:buAutoNum type="arabicPeriod"/>
            </a:pPr>
            <a:endParaRPr lang="en" sz="1600" dirty="0"/>
          </a:p>
          <a:p>
            <a:pPr marL="342900" indent="-342900">
              <a:buFont typeface="Lato"/>
              <a:buAutoNum type="arabicPeriod"/>
            </a:pPr>
            <a:r>
              <a:rPr lang="da-DK" sz="1600" b="1" dirty="0"/>
              <a:t>Logistisk regression (Modul 4) </a:t>
            </a:r>
            <a:r>
              <a:rPr lang="da-DK" sz="1600" dirty="0">
                <a:sym typeface="Wingdings" pitchFamily="2" charset="2"/>
              </a:rPr>
              <a:t> </a:t>
            </a:r>
            <a:r>
              <a:rPr lang="da-DK" sz="1600" dirty="0"/>
              <a:t> </a:t>
            </a:r>
            <a:r>
              <a:rPr lang="da-DK" sz="1600" dirty="0" err="1"/>
              <a:t>glm</a:t>
            </a:r>
            <a:r>
              <a:rPr lang="da-DK" sz="1600" dirty="0"/>
              <a:t>(</a:t>
            </a:r>
            <a:r>
              <a:rPr lang="da-DK" sz="1600" dirty="0" err="1"/>
              <a:t>lbwt</a:t>
            </a:r>
            <a:r>
              <a:rPr lang="da-DK" sz="1600" dirty="0"/>
              <a:t> ~ factor(</a:t>
            </a:r>
            <a:r>
              <a:rPr lang="da-DK" sz="1600" dirty="0" err="1"/>
              <a:t>smoke</a:t>
            </a:r>
            <a:r>
              <a:rPr lang="da-DK" sz="1600" dirty="0"/>
              <a:t>) + age, </a:t>
            </a:r>
            <a:r>
              <a:rPr lang="da-DK" sz="1600" dirty="0" err="1"/>
              <a:t>family</a:t>
            </a:r>
            <a:r>
              <a:rPr lang="da-DK" sz="1600" dirty="0"/>
              <a:t>=binomial) </a:t>
            </a:r>
          </a:p>
          <a:p>
            <a:pPr marL="742950" lvl="1" indent="-285750"/>
            <a:r>
              <a:rPr lang="da-DK" sz="1600" dirty="0"/>
              <a:t>Vi vender tilbage til denne!</a:t>
            </a:r>
          </a:p>
          <a:p>
            <a:pPr marL="742950" lvl="1" indent="-285750"/>
            <a:endParaRPr lang="da-DK" sz="1600" dirty="0"/>
          </a:p>
          <a:p>
            <a:pPr marL="742950" lvl="1" indent="-285750"/>
            <a:endParaRPr lang="da-DK" sz="1600" dirty="0"/>
          </a:p>
          <a:p>
            <a:pPr marL="342900" lvl="0" indent="-342900">
              <a:buAutoNum type="arabicPeriod"/>
            </a:pPr>
            <a:endParaRPr lang="en" dirty="0"/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1355</Words>
  <Application>Microsoft Office PowerPoint</Application>
  <PresentationFormat>Skærmshow (16:9)</PresentationFormat>
  <Paragraphs>203</Paragraphs>
  <Slides>11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8" baseType="lpstr">
      <vt:lpstr>Wingdings</vt:lpstr>
      <vt:lpstr>Cambria Math</vt:lpstr>
      <vt:lpstr>Lato</vt:lpstr>
      <vt:lpstr>KaTeX_Main</vt:lpstr>
      <vt:lpstr>Raleway</vt:lpstr>
      <vt:lpstr>Arial</vt:lpstr>
      <vt:lpstr>Streamline</vt:lpstr>
      <vt:lpstr>Modul 4 Behandling af kategoriske data</vt:lpstr>
      <vt:lpstr>Repetition af SD og SEM</vt:lpstr>
      <vt:lpstr>Kategoriske variable</vt:lpstr>
      <vt:lpstr>Relativ risiko (RR)</vt:lpstr>
      <vt:lpstr>Nyt: Odds ratio (OR)!</vt:lpstr>
      <vt:lpstr>Odds fortsat</vt:lpstr>
      <vt:lpstr>Odds ratio</vt:lpstr>
      <vt:lpstr>Udregning af konfidensintervaller for OR</vt:lpstr>
      <vt:lpstr>Kommandoer i R </vt:lpstr>
      <vt:lpstr>Logistisk regression</vt:lpstr>
      <vt:lpstr>Logistisk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Vekselvirkning hældning</dc:title>
  <dc:creator>Christian B. Knudsen</dc:creator>
  <cp:lastModifiedBy>Christian B. Knudsen</cp:lastModifiedBy>
  <cp:revision>8</cp:revision>
  <dcterms:modified xsi:type="dcterms:W3CDTF">2024-05-22T18:22:07Z</dcterms:modified>
</cp:coreProperties>
</file>