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B0604020202020204" charset="0"/>
      <p:regular r:id="rId41"/>
      <p:bold r:id="rId42"/>
      <p:italic r:id="rId43"/>
      <p:boldItalic r:id="rId44"/>
    </p:embeddedFont>
    <p:embeddedFont>
      <p:font typeface="Raleway"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e7363d9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e7363d9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b726d9c4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b726d9c4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forskellen i sandsynligheder er 0, svarer det til at vi har testet for ingen effekt (at der ikke er en effekt). Så da konfidensintervallet indeholder 0, så er det statistisk insignifikant (samme konklusion).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b726d9c4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b726d9c4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b726d9c4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eb726d9c4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b726d9c4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b726d9c4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*Log(RR) tager værdier i (-∞,</a:t>
            </a:r>
            <a:r>
              <a:rPr lang="en">
                <a:solidFill>
                  <a:schemeClr val="dk1"/>
                </a:solidFill>
              </a:rPr>
              <a:t>∞</a:t>
            </a:r>
            <a:r>
              <a:rPr lang="en"/>
              <a:t>), mens RR tager værdier i (0,</a:t>
            </a:r>
            <a:r>
              <a:rPr lang="en">
                <a:solidFill>
                  <a:schemeClr val="dk1"/>
                </a:solidFill>
              </a:rPr>
              <a:t>∞), hvorfor Log(RR) er bedre approximation til normalfordelingen.</a:t>
            </a:r>
            <a:endParaRPr/>
          </a:p>
          <a:p>
            <a:pPr marL="0" lvl="0" indent="0" algn="l" rtl="0">
              <a:spcBef>
                <a:spcPts val="0"/>
              </a:spcBef>
              <a:spcAft>
                <a:spcPts val="0"/>
              </a:spcAft>
              <a:buNone/>
            </a:pPr>
            <a:r>
              <a:rPr lang="en"/>
              <a:t>Så her indeholder KI relativ risiko = 1, så hypotesen kan ikke afvises (relativ risiko kan være ens). Samme resultat som i differensen.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b726d9c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eb726d9c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eb726d9c4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eb726d9c4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d8b367e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d8b367e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Bemærk, at odds ratio typisk udregnes som (A*D)/(B*C) i matricen (A øverst til venstre, B øverst til højre, C nederst til venstre, D nederst til højre)! Den anden mulighed, som vi har regnet, er (B*C)/(A*D). Den inverse!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de7e9bc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de7e9bc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vi kan ændre matricen og så altid bare regne OR = (A*D)/(B*C), eller bare se, at vi kan vælge at gange på kryds og tværs efter behov, når vi regner manuelt.</a:t>
            </a:r>
            <a:endParaRPr/>
          </a:p>
          <a:p>
            <a:pPr marL="0" lvl="0" indent="0" algn="l" rtl="0">
              <a:spcBef>
                <a:spcPts val="0"/>
              </a:spcBef>
              <a:spcAft>
                <a:spcPts val="0"/>
              </a:spcAft>
              <a:buNone/>
            </a:pPr>
            <a:r>
              <a:rPr lang="en"/>
              <a:t>I første matrix er OR “odds for at kvinder ikke ryger”/”odds for at mænd ikke ryger” = hvor meget højere odds har kvinder for ikke at ryge end mænd. = (279*26)/(39*310) = 0.6</a:t>
            </a:r>
            <a:endParaRPr/>
          </a:p>
          <a:p>
            <a:pPr marL="0" lvl="0" indent="0" algn="l" rtl="0">
              <a:spcBef>
                <a:spcPts val="0"/>
              </a:spcBef>
              <a:spcAft>
                <a:spcPts val="0"/>
              </a:spcAft>
              <a:buNone/>
            </a:pPr>
            <a:r>
              <a:rPr lang="en"/>
              <a:t>I anden matrix er OR “odds for at kvinder ryger”/”odds for at mænd ryger” = hvor meget højere odds har kvinder for at ryge end mænd. = (39*310)/(279*26) = 1.667</a:t>
            </a:r>
            <a:endParaRPr/>
          </a:p>
          <a:p>
            <a:pPr marL="0" lvl="0" indent="0" algn="l" rtl="0">
              <a:spcBef>
                <a:spcPts val="0"/>
              </a:spcBef>
              <a:spcAft>
                <a:spcPts val="0"/>
              </a:spcAft>
              <a:buNone/>
            </a:pPr>
            <a:r>
              <a:rPr lang="en"/>
              <a:t>I tredje matrix er OR “odds for at mænd ikke ryger”/”odds for at kvinder ikke ryger” = </a:t>
            </a:r>
            <a:r>
              <a:rPr lang="en">
                <a:solidFill>
                  <a:schemeClr val="dk1"/>
                </a:solidFill>
              </a:rPr>
              <a:t> hvor meget højere odds har mænd for ikke at ryge end kvinder = (310*39)/(26*279) = 1.667</a:t>
            </a:r>
            <a:endParaRPr/>
          </a:p>
          <a:p>
            <a:pPr marL="0" lvl="0" indent="0" algn="l" rtl="0">
              <a:spcBef>
                <a:spcPts val="0"/>
              </a:spcBef>
              <a:spcAft>
                <a:spcPts val="0"/>
              </a:spcAft>
              <a:buNone/>
            </a:pPr>
            <a:r>
              <a:rPr lang="en"/>
              <a:t>I fjerde matrix er OR “odds for at mænd ryger”/”odds for at kvinder ryger” = </a:t>
            </a:r>
            <a:r>
              <a:rPr lang="en">
                <a:solidFill>
                  <a:schemeClr val="dk1"/>
                </a:solidFill>
              </a:rPr>
              <a:t> hvor meget højere odds har mænd for at ryge end kvinder = (26*279)/(310*39) = 0.6</a:t>
            </a:r>
            <a:endParaRPr>
              <a:solidFill>
                <a:schemeClr val="dk1"/>
              </a:solidFill>
            </a:endParaRPr>
          </a:p>
          <a:p>
            <a:pPr marL="0" lvl="0" indent="0" algn="l" rtl="0">
              <a:spcBef>
                <a:spcPts val="0"/>
              </a:spcBef>
              <a:spcAft>
                <a:spcPts val="0"/>
              </a:spcAft>
              <a:buNone/>
            </a:pPr>
            <a:r>
              <a:rPr lang="en">
                <a:solidFill>
                  <a:schemeClr val="dk1"/>
                </a:solidFill>
              </a:rPr>
              <a:t>Vender vi tabellerne om (så køn er horisontalt), bliver fortolkningerne noget i stil med “hvor meget højere odds har en ryger for at være kvinde”.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de7e9bc0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de7e9bc0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“heldigvis” er odds ratio testen enig med de andre, da odds ratio = 1 er mulighed i KI. Odds ratio = 1 betyder, at odds i grupperne er ens.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e7363d9d1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9e7363d9d1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library(tidyverse)</a:t>
            </a:r>
            <a:endParaRPr/>
          </a:p>
          <a:p>
            <a:pPr marL="0" lvl="0" indent="0" algn="l" rtl="0">
              <a:spcBef>
                <a:spcPts val="0"/>
              </a:spcBef>
              <a:spcAft>
                <a:spcPts val="0"/>
              </a:spcAft>
              <a:buClr>
                <a:schemeClr val="dk1"/>
              </a:buClr>
              <a:buSzPts val="1100"/>
              <a:buFont typeface="Arial"/>
              <a:buNone/>
            </a:pPr>
            <a:r>
              <a:rPr lang="en"/>
              <a:t>fev &lt;- read_csv("FEV.csv")</a:t>
            </a:r>
            <a:endParaRPr/>
          </a:p>
          <a:p>
            <a:pPr marL="0" lvl="0" indent="0" algn="l" rtl="0">
              <a:spcBef>
                <a:spcPts val="0"/>
              </a:spcBef>
              <a:spcAft>
                <a:spcPts val="0"/>
              </a:spcAft>
              <a:buClr>
                <a:schemeClr val="dk1"/>
              </a:buClr>
              <a:buSzPts val="1100"/>
              <a:buFont typeface="Arial"/>
              <a:buNone/>
            </a:pPr>
            <a:r>
              <a:rPr lang="en"/>
              <a:t>fev2 &lt;- fev</a:t>
            </a:r>
            <a:endParaRPr/>
          </a:p>
          <a:p>
            <a:pPr marL="0" lvl="0" indent="0" algn="l" rtl="0">
              <a:spcBef>
                <a:spcPts val="0"/>
              </a:spcBef>
              <a:spcAft>
                <a:spcPts val="0"/>
              </a:spcAft>
              <a:buClr>
                <a:schemeClr val="dk1"/>
              </a:buClr>
              <a:buSzPts val="1100"/>
              <a:buFont typeface="Arial"/>
              <a:buNone/>
            </a:pPr>
            <a:r>
              <a:rPr lang="en"/>
              <a:t>for (i in 1:length(fev2$Sex)){ </a:t>
            </a:r>
            <a:endParaRPr/>
          </a:p>
          <a:p>
            <a:pPr marL="0" lvl="0" indent="0" algn="l" rtl="0">
              <a:spcBef>
                <a:spcPts val="0"/>
              </a:spcBef>
              <a:spcAft>
                <a:spcPts val="0"/>
              </a:spcAft>
              <a:buClr>
                <a:schemeClr val="dk1"/>
              </a:buClr>
              <a:buSzPts val="1100"/>
              <a:buFont typeface="Arial"/>
              <a:buNone/>
            </a:pPr>
            <a:r>
              <a:rPr lang="en"/>
              <a:t>  fev2$Sex[i] &lt;- if(fev2$Sex[i] == 0){"female"} else {"male"}</a:t>
            </a:r>
            <a:endParaRPr/>
          </a:p>
          <a:p>
            <a:pPr marL="0" lvl="0" indent="0" algn="l" rtl="0">
              <a:spcBef>
                <a:spcPts val="0"/>
              </a:spcBef>
              <a:spcAft>
                <a:spcPts val="0"/>
              </a:spcAft>
              <a:buClr>
                <a:schemeClr val="dk1"/>
              </a:buClr>
              <a:buSzPts val="1100"/>
              <a:buFont typeface="Arial"/>
              <a:buNone/>
            </a:pPr>
            <a:r>
              <a:rPr lang="en"/>
              <a:t>  fev2$Smoke[i] &lt;- if(fev2$Smoke[i] == 0){"non-smoker"} else {"smoker"}</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fev2$Smoke &lt;- as.factor(fev2$Smoke)</a:t>
            </a:r>
            <a:endParaRPr/>
          </a:p>
          <a:p>
            <a:pPr marL="0" lvl="0" indent="0" algn="l" rtl="0">
              <a:spcBef>
                <a:spcPts val="0"/>
              </a:spcBef>
              <a:spcAft>
                <a:spcPts val="0"/>
              </a:spcAft>
              <a:buClr>
                <a:schemeClr val="dk1"/>
              </a:buClr>
              <a:buSzPts val="1100"/>
              <a:buFont typeface="Arial"/>
              <a:buNone/>
            </a:pPr>
            <a:r>
              <a:rPr lang="en"/>
              <a:t>fev2$Sex &lt;- as.factor(fev2$Sex)</a:t>
            </a:r>
            <a:endParaRPr/>
          </a:p>
          <a:p>
            <a:pPr marL="0" lvl="0" indent="0" algn="l" rtl="0">
              <a:spcBef>
                <a:spcPts val="0"/>
              </a:spcBef>
              <a:spcAft>
                <a:spcPts val="0"/>
              </a:spcAft>
              <a:buClr>
                <a:schemeClr val="dk1"/>
              </a:buClr>
              <a:buSzPts val="1100"/>
              <a:buFont typeface="Arial"/>
              <a:buNone/>
            </a:pPr>
            <a:r>
              <a:rPr lang="en"/>
              <a:t>fev3 &lt;- mutate(fev2, Smoke = relevel(Smoke, ref = "smoker"))</a:t>
            </a:r>
            <a:endParaRPr/>
          </a:p>
          <a:p>
            <a:pPr marL="0" lvl="0" indent="0" algn="l" rtl="0">
              <a:spcBef>
                <a:spcPts val="0"/>
              </a:spcBef>
              <a:spcAft>
                <a:spcPts val="0"/>
              </a:spcAft>
              <a:buClr>
                <a:schemeClr val="dk1"/>
              </a:buClr>
              <a:buSzPts val="1100"/>
              <a:buFont typeface="Arial"/>
              <a:buNone/>
            </a:pPr>
            <a:r>
              <a:rPr lang="en"/>
              <a:t>cont_table_fev &lt;- table(fev3[,5:6])</a:t>
            </a:r>
            <a:endParaRPr/>
          </a:p>
          <a:p>
            <a:pPr marL="0" lvl="0" indent="0" algn="l" rtl="0">
              <a:spcBef>
                <a:spcPts val="0"/>
              </a:spcBef>
              <a:spcAft>
                <a:spcPts val="0"/>
              </a:spcAft>
              <a:buClr>
                <a:schemeClr val="dk1"/>
              </a:buClr>
              <a:buSzPts val="1100"/>
              <a:buFont typeface="Arial"/>
              <a:buNone/>
            </a:pPr>
            <a:r>
              <a:rPr lang="en"/>
              <a:t>fisher.test(cont_table_fev)</a:t>
            </a:r>
            <a:endParaRPr/>
          </a:p>
          <a:p>
            <a:pPr marL="0" lvl="0" indent="0" algn="l" rtl="0">
              <a:spcBef>
                <a:spcPts val="0"/>
              </a:spcBef>
              <a:spcAft>
                <a:spcPts val="0"/>
              </a:spcAft>
              <a:buClr>
                <a:schemeClr val="dk1"/>
              </a:buClr>
              <a:buSzPts val="1100"/>
              <a:buFont typeface="Arial"/>
              <a:buNone/>
            </a:pPr>
            <a:r>
              <a:rPr lang="en"/>
              <a:t>chisq.test(cont_table_fev)$expected</a:t>
            </a:r>
            <a:endParaRPr/>
          </a:p>
          <a:p>
            <a:pPr marL="0" lvl="0" indent="0" algn="l" rtl="0">
              <a:spcBef>
                <a:spcPts val="0"/>
              </a:spcBef>
              <a:spcAft>
                <a:spcPts val="0"/>
              </a:spcAft>
              <a:buClr>
                <a:schemeClr val="dk1"/>
              </a:buClr>
              <a:buSzPts val="1100"/>
              <a:buFont typeface="Arial"/>
              <a:buNone/>
            </a:pPr>
            <a:r>
              <a:rPr lang="en"/>
              <a:t>chisq.test(cont_table_fev, correct = F)</a:t>
            </a:r>
            <a:endParaRPr/>
          </a:p>
          <a:p>
            <a:pPr marL="0" lvl="0" indent="0" algn="l" rtl="0">
              <a:spcBef>
                <a:spcPts val="0"/>
              </a:spcBef>
              <a:spcAft>
                <a:spcPts val="0"/>
              </a:spcAft>
              <a:buClr>
                <a:schemeClr val="dk1"/>
              </a:buClr>
              <a:buSzPts val="1100"/>
              <a:buFont typeface="Arial"/>
              <a:buNone/>
            </a:pPr>
            <a:r>
              <a:rPr lang="en"/>
              <a:t>###estradl</a:t>
            </a:r>
            <a:endParaRPr/>
          </a:p>
          <a:p>
            <a:pPr marL="0" lvl="0" indent="0" algn="l" rtl="0">
              <a:spcBef>
                <a:spcPts val="0"/>
              </a:spcBef>
              <a:spcAft>
                <a:spcPts val="0"/>
              </a:spcAft>
              <a:buClr>
                <a:schemeClr val="dk1"/>
              </a:buClr>
              <a:buSzPts val="1100"/>
              <a:buFont typeface="Arial"/>
              <a:buNone/>
            </a:pPr>
            <a:r>
              <a:rPr lang="en"/>
              <a:t>#download.file("https://raw.githubusercontent.com/KUBDatalab/R-PUFF/main/data/ESTRADL.csv", "ESTRADL.csv", mode = "wb")</a:t>
            </a:r>
            <a:endParaRPr/>
          </a:p>
          <a:p>
            <a:pPr marL="0" lvl="0" indent="0" algn="l" rtl="0">
              <a:spcBef>
                <a:spcPts val="0"/>
              </a:spcBef>
              <a:spcAft>
                <a:spcPts val="0"/>
              </a:spcAft>
              <a:buClr>
                <a:schemeClr val="dk1"/>
              </a:buClr>
              <a:buSzPts val="1100"/>
              <a:buFont typeface="Arial"/>
              <a:buNone/>
            </a:pPr>
            <a:r>
              <a:rPr lang="en"/>
              <a:t>estr &lt;- read.csv("ESTRADL.csv")</a:t>
            </a:r>
            <a:endParaRPr/>
          </a:p>
          <a:p>
            <a:pPr marL="0" lvl="0" indent="0" algn="l" rtl="0">
              <a:spcBef>
                <a:spcPts val="0"/>
              </a:spcBef>
              <a:spcAft>
                <a:spcPts val="0"/>
              </a:spcAft>
              <a:buClr>
                <a:schemeClr val="dk1"/>
              </a:buClr>
              <a:buSzPts val="1100"/>
              <a:buFont typeface="Arial"/>
              <a:buNone/>
            </a:pPr>
            <a:r>
              <a:rPr lang="en"/>
              <a:t>estr$Anykids=="'9'"</a:t>
            </a:r>
            <a:endParaRPr/>
          </a:p>
          <a:p>
            <a:pPr marL="0" lvl="0" indent="0" algn="l" rtl="0">
              <a:spcBef>
                <a:spcPts val="0"/>
              </a:spcBef>
              <a:spcAft>
                <a:spcPts val="0"/>
              </a:spcAft>
              <a:buClr>
                <a:schemeClr val="dk1"/>
              </a:buClr>
              <a:buSzPts val="1100"/>
              <a:buFont typeface="Arial"/>
              <a:buNone/>
            </a:pPr>
            <a:r>
              <a:rPr lang="en"/>
              <a:t>estr2 &lt;- estr[gsub("'",'',estr$Anykids)!=9,]</a:t>
            </a:r>
            <a:endParaRPr/>
          </a:p>
          <a:p>
            <a:pPr marL="0" lvl="0" indent="0" algn="l" rtl="0">
              <a:spcBef>
                <a:spcPts val="0"/>
              </a:spcBef>
              <a:spcAft>
                <a:spcPts val="0"/>
              </a:spcAft>
              <a:buClr>
                <a:schemeClr val="dk1"/>
              </a:buClr>
              <a:buSzPts val="1100"/>
              <a:buFont typeface="Arial"/>
              <a:buNone/>
            </a:pPr>
            <a:r>
              <a:rPr lang="en"/>
              <a:t>as.factor(gsub("'",'',estr$Anykids)[gsub("'",'',estr$Anykids)!=9])</a:t>
            </a:r>
            <a:endParaRPr/>
          </a:p>
          <a:p>
            <a:pPr marL="0" lvl="0" indent="0" algn="l" rtl="0">
              <a:spcBef>
                <a:spcPts val="0"/>
              </a:spcBef>
              <a:spcAft>
                <a:spcPts val="0"/>
              </a:spcAft>
              <a:buClr>
                <a:schemeClr val="dk1"/>
              </a:buClr>
              <a:buSzPts val="1100"/>
              <a:buFont typeface="Arial"/>
              <a:buNone/>
            </a:pPr>
            <a:r>
              <a:rPr lang="en"/>
              <a:t>estr2$Anykids &lt;- as.factor(gsub("'",'',estr2$Anykids))</a:t>
            </a:r>
            <a:endParaRPr/>
          </a:p>
          <a:p>
            <a:pPr marL="0" lvl="0" indent="0" algn="l" rtl="0">
              <a:spcBef>
                <a:spcPts val="0"/>
              </a:spcBef>
              <a:spcAft>
                <a:spcPts val="0"/>
              </a:spcAft>
              <a:buClr>
                <a:schemeClr val="dk1"/>
              </a:buClr>
              <a:buSzPts val="1100"/>
              <a:buFont typeface="Arial"/>
              <a:buNone/>
            </a:pPr>
            <a:r>
              <a:rPr lang="en"/>
              <a:t>estr2$Ethnic &lt;- as.factor(gsub("'",'',estr2$Ethnic))</a:t>
            </a:r>
            <a:endParaRPr/>
          </a:p>
          <a:p>
            <a:pPr marL="0" lvl="0" indent="0" algn="l" rtl="0">
              <a:spcBef>
                <a:spcPts val="0"/>
              </a:spcBef>
              <a:spcAft>
                <a:spcPts val="0"/>
              </a:spcAft>
              <a:buClr>
                <a:schemeClr val="dk1"/>
              </a:buClr>
              <a:buSzPts val="1100"/>
              <a:buFont typeface="Arial"/>
              <a:buNone/>
            </a:pPr>
            <a:r>
              <a:rPr lang="en"/>
              <a:t>cont_table_estr &lt;- table(estr2[,c(3,7)])</a:t>
            </a:r>
            <a:endParaRPr/>
          </a:p>
          <a:p>
            <a:pPr marL="0" lvl="0" indent="0" algn="l" rtl="0">
              <a:spcBef>
                <a:spcPts val="0"/>
              </a:spcBef>
              <a:spcAft>
                <a:spcPts val="0"/>
              </a:spcAft>
              <a:buClr>
                <a:schemeClr val="dk1"/>
              </a:buClr>
              <a:buSzPts val="1100"/>
              <a:buFont typeface="Arial"/>
              <a:buNone/>
            </a:pPr>
            <a:r>
              <a:rPr lang="en"/>
              <a:t>addmargins(cont_table_estr)</a:t>
            </a:r>
            <a:endParaRPr/>
          </a:p>
          <a:p>
            <a:pPr marL="0" lvl="0" indent="0" algn="l" rtl="0">
              <a:spcBef>
                <a:spcPts val="0"/>
              </a:spcBef>
              <a:spcAft>
                <a:spcPts val="0"/>
              </a:spcAft>
              <a:buClr>
                <a:schemeClr val="dk1"/>
              </a:buClr>
              <a:buSzPts val="1100"/>
              <a:buFont typeface="Arial"/>
              <a:buNone/>
            </a:pPr>
            <a:r>
              <a:rPr lang="en"/>
              <a:t>fisher.test(cont_table_estr)</a:t>
            </a:r>
            <a:endParaRPr/>
          </a:p>
          <a:p>
            <a:pPr marL="0" lvl="0" indent="0" algn="l" rtl="0">
              <a:spcBef>
                <a:spcPts val="0"/>
              </a:spcBef>
              <a:spcAft>
                <a:spcPts val="0"/>
              </a:spcAft>
              <a:buClr>
                <a:schemeClr val="dk1"/>
              </a:buClr>
              <a:buSzPts val="1100"/>
              <a:buFont typeface="Arial"/>
              <a:buNone/>
            </a:pPr>
            <a:r>
              <a:rPr lang="en"/>
              <a:t>chisq.test(cont_table_estr)$expected</a:t>
            </a:r>
            <a:endParaRPr/>
          </a:p>
          <a:p>
            <a:pPr marL="0" lvl="0" indent="0" algn="l" rtl="0">
              <a:spcBef>
                <a:spcPts val="0"/>
              </a:spcBef>
              <a:spcAft>
                <a:spcPts val="0"/>
              </a:spcAft>
              <a:buClr>
                <a:schemeClr val="dk1"/>
              </a:buClr>
              <a:buSzPts val="1100"/>
              <a:buFont typeface="Arial"/>
              <a:buNone/>
            </a:pPr>
            <a:r>
              <a:rPr lang="en"/>
              <a:t>chisq.test(cont_table_estr, correct = F)</a:t>
            </a:r>
            <a:endParaRPr/>
          </a:p>
          <a:p>
            <a:pPr marL="0" lvl="0" indent="0" algn="l" rtl="0">
              <a:spcBef>
                <a:spcPts val="0"/>
              </a:spcBef>
              <a:spcAft>
                <a:spcPts val="0"/>
              </a:spcAft>
              <a:buClr>
                <a:schemeClr val="dk1"/>
              </a:buClr>
              <a:buSzPts val="1100"/>
              <a:buFont typeface="Arial"/>
              <a:buNone/>
            </a:pPr>
            <a:r>
              <a:rPr lang="en"/>
              <a:t>?chisq.test</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e7363d9d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e7363d9d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e7363d9d1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e7363d9d1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e7363d9d1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e7363d9d1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9ed3113a6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9ed3113a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de7e9bc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9de7e9bc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Sandsynligheden p er defineret til intervallet (0,1).</a:t>
            </a:r>
            <a:endParaRPr/>
          </a:p>
          <a:p>
            <a:pPr marL="0" lvl="0" indent="0" algn="l" rtl="0">
              <a:spcBef>
                <a:spcPts val="0"/>
              </a:spcBef>
              <a:spcAft>
                <a:spcPts val="0"/>
              </a:spcAft>
              <a:buNone/>
            </a:pPr>
            <a:r>
              <a:rPr lang="en"/>
              <a:t>Odds er 0, når p er 0. Går mod uendelig, når p går mod 1.</a:t>
            </a:r>
            <a:endParaRPr/>
          </a:p>
          <a:p>
            <a:pPr marL="0" lvl="0" indent="0" algn="l" rtl="0">
              <a:spcBef>
                <a:spcPts val="0"/>
              </a:spcBef>
              <a:spcAft>
                <a:spcPts val="0"/>
              </a:spcAft>
              <a:buNone/>
            </a:pPr>
            <a:r>
              <a:rPr lang="en"/>
              <a:t>log(odds) transformerer (0,∞) til (-</a:t>
            </a:r>
            <a:r>
              <a:rPr lang="en">
                <a:solidFill>
                  <a:schemeClr val="dk1"/>
                </a:solidFill>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9ed3113a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9ed3113a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ed3113a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ed3113a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9ed3113a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9ed3113a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9ed3113a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9ed3113a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ed3113a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9ed3113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ed3113a6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9ed3113a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ed3113a6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9ed3113a6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9ed3113a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9ed3113a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vi tager exp(x)/(1+exp(x)) på intercept får vi p sandsynligheden for at ryge for en kvinde (referencegruppe)</a:t>
            </a:r>
            <a:endParaRPr/>
          </a:p>
          <a:p>
            <a:pPr marL="0" lvl="0" indent="0" algn="l" rtl="0">
              <a:spcBef>
                <a:spcPts val="0"/>
              </a:spcBef>
              <a:spcAft>
                <a:spcPts val="0"/>
              </a:spcAft>
              <a:buNone/>
            </a:pPr>
            <a:r>
              <a:rPr lang="en"/>
              <a:t>Hvis vi tager exp(x) på estimate for sexmale får vi odds ratio for ikke at være ryger sammenlignet mellem mænd og kvinder.</a:t>
            </a:r>
            <a:endParaRPr/>
          </a:p>
          <a:p>
            <a:pPr marL="0" lvl="0" indent="0" algn="l" rtl="0">
              <a:spcBef>
                <a:spcPts val="0"/>
              </a:spcBef>
              <a:spcAft>
                <a:spcPts val="0"/>
              </a:spcAft>
              <a:buNone/>
            </a:pPr>
            <a:r>
              <a:rPr lang="en"/>
              <a:t>Så p-værdi er ‘insignifikant’ og det samme siger konfidensintervallet.</a:t>
            </a:r>
            <a:r>
              <a:rPr lang="en">
                <a:solidFill>
                  <a:schemeClr val="dk1"/>
                </a:solidFill>
              </a:rPr>
              <a:t>OBS: confint bruger profile likelihood metode.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9ed3113a6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9ed3113a6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ed3113a6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9ed3113a6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Fortolkning: så sandsynligheden for ikke at ryge for en 0-årig er 0.9995.. Alligevel heldigt nok. Men i data er der ikke 0-årige, så hvis man gerne vil lave en model med fortolkning af intercept, der kan bruges, kan man centrere data. Så fx tage Age -median(Age). Så er interceptet fortolket som sandsynligheden for ikke at ryge for en median-årig.</a:t>
            </a:r>
            <a:endParaRPr/>
          </a:p>
          <a:p>
            <a:pPr marL="0" lvl="0" indent="0" algn="l" rtl="0">
              <a:spcBef>
                <a:spcPts val="0"/>
              </a:spcBef>
              <a:spcAft>
                <a:spcPts val="0"/>
              </a:spcAft>
              <a:buNone/>
            </a:pPr>
            <a:r>
              <a:rPr lang="en"/>
              <a:t>Så hvis man er et år ældre, så er odds for ikke at ryge 0.61 sammenlignet med alderen før. Hvad så med 2 år? Er det så 0.61/2? </a:t>
            </a:r>
            <a:endParaRPr/>
          </a:p>
          <a:p>
            <a:pPr marL="0" lvl="0" indent="0" algn="l" rtl="0">
              <a:spcBef>
                <a:spcPts val="0"/>
              </a:spcBef>
              <a:spcAft>
                <a:spcPts val="0"/>
              </a:spcAft>
              <a:buNone/>
            </a:pPr>
            <a:r>
              <a:rPr lang="en"/>
              <a:t>Nej, man skal gange med 2 inden exp! Dvs. exp(2*summ…..) = 0.38. Så der er nu 62% sandsynlighed lavere for ikke at ryge, hvis man sammenligner på tværs af 2 års forskel.</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9ed3113a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9ed3113a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multipel kaldes hver beta for en adjusted OR (AOR).</a:t>
            </a:r>
            <a:endParaRPr/>
          </a:p>
          <a:p>
            <a:pPr marL="0" lvl="0" indent="0" algn="l" rtl="0">
              <a:spcBef>
                <a:spcPts val="0"/>
              </a:spcBef>
              <a:spcAft>
                <a:spcPts val="0"/>
              </a:spcAft>
              <a:buNone/>
            </a:pPr>
            <a:r>
              <a:rPr lang="en"/>
              <a:t>Fortolkning af estimater: interceptet er igen sandsynligheden for ikke at ryge for en 0-årig kvinde (husk at logit det).</a:t>
            </a:r>
            <a:endParaRPr/>
          </a:p>
          <a:p>
            <a:pPr marL="0" lvl="0" indent="0" algn="l" rtl="0">
              <a:spcBef>
                <a:spcPts val="0"/>
              </a:spcBef>
              <a:spcAft>
                <a:spcPts val="0"/>
              </a:spcAft>
              <a:buNone/>
            </a:pPr>
            <a:r>
              <a:rPr lang="en"/>
              <a:t>Øvrige er odds ratio ændring, hvis vi laver exp(), for enten ændring i alder eller mellem køn.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9ed3113a6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9ed3113a6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en 18-årig mand har 34,6% ssh for at være ikke-ryger som 18-årig.</a:t>
            </a:r>
            <a:endParaRPr/>
          </a:p>
          <a:p>
            <a:pPr marL="0" lvl="0" indent="0" algn="l" rtl="0">
              <a:spcBef>
                <a:spcPts val="0"/>
              </a:spcBef>
              <a:spcAft>
                <a:spcPts val="0"/>
              </a:spcAft>
              <a:buNone/>
            </a:pPr>
            <a:r>
              <a:rPr lang="en"/>
              <a:t>En 18 årig kvinde har 19%.</a:t>
            </a:r>
            <a:endParaRPr/>
          </a:p>
          <a:p>
            <a:pPr marL="0" lvl="0" indent="0" algn="l" rtl="0">
              <a:spcBef>
                <a:spcPts val="0"/>
              </a:spcBef>
              <a:spcAft>
                <a:spcPts val="0"/>
              </a:spcAft>
              <a:buNone/>
            </a:pPr>
            <a:r>
              <a:rPr lang="en"/>
              <a:t>En 10 årig kvinde har 10%.</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9ed3113a6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9ed3113a6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Baseret på samme tankegange, som i lm.</a:t>
            </a:r>
            <a:endParaRPr/>
          </a:p>
          <a:p>
            <a:pPr marL="457200" lvl="0" indent="-298450" algn="l" rtl="0">
              <a:spcBef>
                <a:spcPts val="0"/>
              </a:spcBef>
              <a:spcAft>
                <a:spcPts val="0"/>
              </a:spcAft>
              <a:buSzPts val="1100"/>
              <a:buAutoNum type="arabicPeriod"/>
            </a:pPr>
            <a:r>
              <a:rPr lang="en"/>
              <a:t>Linearitet kan tjekkes via et CR plot. (car::crPlots)</a:t>
            </a:r>
            <a:endParaRPr/>
          </a:p>
          <a:p>
            <a:pPr marL="457200" lvl="0" indent="-298450" algn="l" rtl="0">
              <a:spcBef>
                <a:spcPts val="0"/>
              </a:spcBef>
              <a:spcAft>
                <a:spcPts val="0"/>
              </a:spcAft>
              <a:buSzPts val="1100"/>
              <a:buAutoNum type="arabicPeriod"/>
            </a:pPr>
            <a:r>
              <a:rPr lang="en"/>
              <a:t>Wald er standard i glm, men ofte er likelihood-ratio bedre (bruges fx i confint). Kan ændre i test.statistic til “test.statistic = “LR”” i car::Anova</a:t>
            </a:r>
            <a:endParaRPr/>
          </a:p>
          <a:p>
            <a:pPr marL="457200" lvl="0" indent="-298450" algn="l" rtl="0">
              <a:spcBef>
                <a:spcPts val="0"/>
              </a:spcBef>
              <a:spcAft>
                <a:spcPts val="0"/>
              </a:spcAft>
              <a:buSzPts val="1100"/>
              <a:buAutoNum type="arabicPeriod"/>
            </a:pPr>
            <a:r>
              <a:rPr lang="en"/>
              <a:t>Kan anvende Hosmer-Lemeshow test til at tjekke grupperinger af data, hvor modellen også skal ramme pænt (ResourceSelection::hoslem.test()). Man kan også lave et kalibreringsplot (calibration plot).</a:t>
            </a:r>
            <a:endParaRPr/>
          </a:p>
          <a:p>
            <a:pPr marL="457200" lvl="0" indent="-298450" algn="l" rtl="0">
              <a:spcBef>
                <a:spcPts val="0"/>
              </a:spcBef>
              <a:spcAft>
                <a:spcPts val="0"/>
              </a:spcAft>
              <a:buSzPts val="1100"/>
              <a:buAutoNum type="arabicPeriod"/>
            </a:pPr>
            <a:r>
              <a:rPr lang="en"/>
              <a:t>Husk at tjekke, at der ikke findes kombinationer af kategoriske variable med 0 observationer, for så går der ged i matematikken (dividere med 0 i OR). Hvis prædiktor har mere end 2 niveauer, kan man eventuelt kollapse nogen sammen indtil man har mindst 1 observation pr. Gruppe.</a:t>
            </a:r>
            <a:endParaRPr/>
          </a:p>
          <a:p>
            <a:pPr marL="457200" lvl="0" indent="-298450" algn="l" rtl="0">
              <a:spcBef>
                <a:spcPts val="0"/>
              </a:spcBef>
              <a:spcAft>
                <a:spcPts val="0"/>
              </a:spcAft>
              <a:buSzPts val="1100"/>
              <a:buAutoNum type="arabicPeriod"/>
            </a:pPr>
            <a:r>
              <a:rPr lang="en"/>
              <a:t>Hvis Y er sorteret (så i stedet for udfald 0 og 1, så er det udfald 0, 1, 2, 3, osv.), så kan vi laver en “ordinal model”, hvor man regner kumulative sandsynligheder ud i stedet for sandsynligheder. Ellers udvides til multinomial logistic regression.</a:t>
            </a:r>
            <a:endParaRPr/>
          </a:p>
          <a:p>
            <a:pPr marL="457200" lvl="0" indent="-298450" algn="l" rtl="0">
              <a:spcBef>
                <a:spcPts val="0"/>
              </a:spcBef>
              <a:spcAft>
                <a:spcPts val="0"/>
              </a:spcAft>
              <a:buSzPts val="1100"/>
              <a:buAutoNum type="arabicPeriod"/>
            </a:pPr>
            <a:r>
              <a:rPr lang="en"/>
              <a:t>Næste slide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f1ebe4c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f1ebe4c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595959"/>
                </a:solidFill>
                <a:latin typeface="Lato"/>
                <a:ea typeface="Lato"/>
                <a:cs typeface="Lato"/>
                <a:sym typeface="Lato"/>
              </a:rPr>
              <a:t>*Fx kan man forestille sig, at antal folk på stranden fordobles ved 5 graders stigning i temperaturen. I en lineær model ville vi fx forudsige x antal folk færre på strand (fx 1000), mens vi i den eksponentielle model får det til at afhænge af det typiske antal folk. Så hvis der normalt er 50 ved 10 grader, så er det 100 ved 15 grader og 200 ved 20 grader. Hvis der normalt er 1000 ved 10 grader, så er der 2000 ved 15 grader, osv. Det kan den lineære model ikke fange.</a:t>
            </a: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endParaRPr sz="1300">
              <a:solidFill>
                <a:srgbClr val="595959"/>
              </a:solidFill>
              <a:latin typeface="Lato"/>
              <a:ea typeface="Lato"/>
              <a:cs typeface="Lato"/>
              <a:sym typeface="La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f1ebe4c8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9f1ebe4c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e7363d9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e7363d9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Avancerede modeller, hvor explainability bliver sværere og sværere. Men kan give ‘bedre’ modeller.</a:t>
            </a:r>
            <a:endParaRPr/>
          </a:p>
          <a:p>
            <a:pPr marL="0" lvl="0" indent="0" algn="l" rtl="0">
              <a:spcBef>
                <a:spcPts val="0"/>
              </a:spcBef>
              <a:spcAft>
                <a:spcPts val="0"/>
              </a:spcAft>
              <a:buNone/>
            </a:pPr>
            <a:r>
              <a:rPr lang="en"/>
              <a:t>Men bemærk, at Y er kvantitativ (numerisk, tal) i alle tilfælde. Så hvad gør vi, når Y er kategorisk?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eb726d9c4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eb726d9c4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d8b367e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d8b367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eb726d9c4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eb726d9c4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eb726d9c4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eb726d9c4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b726d9c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b726d9c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87" name="Google Shape;87;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8343" y="1853850"/>
            <a:ext cx="5550915" cy="253001"/>
          </a:xfrm>
          <a:prstGeom prst="rect">
            <a:avLst/>
          </a:prstGeom>
          <a:noFill/>
          <a:ln>
            <a:noFill/>
          </a:ln>
        </p:spPr>
      </p:pic>
      <p:pic>
        <p:nvPicPr>
          <p:cNvPr id="88" name="Google Shape;88;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plus space epsilon"/>
          <p:cNvPicPr preferRelativeResize="0"/>
          <p:nvPr/>
        </p:nvPicPr>
        <p:blipFill>
          <a:blip r:embed="rId4">
            <a:alphaModFix/>
          </a:blip>
          <a:stretch>
            <a:fillRect/>
          </a:stretch>
        </p:blipFill>
        <p:spPr>
          <a:xfrm>
            <a:off x="1774768" y="2378187"/>
            <a:ext cx="3916800" cy="291507"/>
          </a:xfrm>
          <a:prstGeom prst="rect">
            <a:avLst/>
          </a:prstGeom>
          <a:noFill/>
          <a:ln>
            <a:noFill/>
          </a:ln>
        </p:spPr>
      </p:pic>
      <p:pic>
        <p:nvPicPr>
          <p:cNvPr id="89" name="Google Shape;89;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fenced&gt;&lt;mrow&gt;&lt;msub&gt;&lt;mi&gt;&amp;#x3B2;&lt;/mi&gt;&lt;mn&gt;0&lt;/mn&gt;&lt;/msub&gt;&lt;mo&gt;+&lt;/mo&gt;&lt;msub&gt;&lt;mi&gt;&amp;#x3B2;&lt;/mi&gt;&lt;mn&gt;2&lt;/mn&gt;&lt;/msub&gt;&lt;/mrow&gt;&lt;/mfenced&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open parentheses beta subscript 0 plus beta subscript 2 close parentheses plus space beta subscript 1 times A g e space plus space epsilon"/>
          <p:cNvPicPr preferRelativeResize="0"/>
          <p:nvPr/>
        </p:nvPicPr>
        <p:blipFill>
          <a:blip r:embed="rId5">
            <a:alphaModFix/>
          </a:blip>
          <a:stretch>
            <a:fillRect/>
          </a:stretch>
        </p:blipFill>
        <p:spPr>
          <a:xfrm>
            <a:off x="1796543" y="2941037"/>
            <a:ext cx="3873246" cy="318668"/>
          </a:xfrm>
          <a:prstGeom prst="rect">
            <a:avLst/>
          </a:prstGeom>
          <a:noFill/>
          <a:ln>
            <a:noFill/>
          </a:ln>
        </p:spPr>
      </p:pic>
      <p:pic>
        <p:nvPicPr>
          <p:cNvPr id="90" name="Google Shape;90;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epsilon"/>
          <p:cNvPicPr preferRelativeResize="0"/>
          <p:nvPr/>
        </p:nvPicPr>
        <p:blipFill>
          <a:blip r:embed="rId6">
            <a:alphaModFix/>
          </a:blip>
          <a:stretch>
            <a:fillRect/>
          </a:stretch>
        </p:blipFill>
        <p:spPr>
          <a:xfrm>
            <a:off x="1789593" y="3603350"/>
            <a:ext cx="4013489" cy="291694"/>
          </a:xfrm>
          <a:prstGeom prst="rect">
            <a:avLst/>
          </a:prstGeom>
          <a:noFill/>
          <a:ln>
            <a:noFill/>
          </a:ln>
        </p:spPr>
      </p:pic>
      <p:pic>
        <p:nvPicPr>
          <p:cNvPr id="91" name="Google Shape;91;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space space space space space space space space space space space plus space beta subscript 1 times A g e space plus space epsilon"/>
          <p:cNvPicPr preferRelativeResize="0"/>
          <p:nvPr/>
        </p:nvPicPr>
        <p:blipFill>
          <a:blip r:embed="rId7">
            <a:alphaModFix/>
          </a:blip>
          <a:stretch>
            <a:fillRect/>
          </a:stretch>
        </p:blipFill>
        <p:spPr>
          <a:xfrm>
            <a:off x="1789605" y="4238700"/>
            <a:ext cx="3887133" cy="249343"/>
          </a:xfrm>
          <a:prstGeom prst="rect">
            <a:avLst/>
          </a:prstGeom>
          <a:noFill/>
          <a:ln>
            <a:noFill/>
          </a:ln>
        </p:spPr>
      </p:pic>
      <p:pic>
        <p:nvPicPr>
          <p:cNvPr id="92" name="Google Shape;92;p13"/>
          <p:cNvPicPr preferRelativeResize="0"/>
          <p:nvPr/>
        </p:nvPicPr>
        <p:blipFill>
          <a:blip r:embed="rId8">
            <a:alphaModFix/>
          </a:blip>
          <a:stretch>
            <a:fillRect/>
          </a:stretch>
        </p:blipFill>
        <p:spPr>
          <a:xfrm>
            <a:off x="5825123" y="1550550"/>
            <a:ext cx="3153450" cy="3445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Risikodifferensen (RD)</a:t>
            </a:r>
            <a:endParaRPr/>
          </a:p>
        </p:txBody>
      </p:sp>
      <p:sp>
        <p:nvSpPr>
          <p:cNvPr id="159" name="Google Shape;159;p22"/>
          <p:cNvSpPr txBox="1">
            <a:spLocks noGrp="1"/>
          </p:cNvSpPr>
          <p:nvPr>
            <p:ph type="body" idx="1"/>
          </p:nvPr>
        </p:nvSpPr>
        <p:spPr>
          <a:xfrm>
            <a:off x="729450" y="2078875"/>
            <a:ext cx="7688700" cy="28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Risikodifferensen er forskellen mellem sandsynlighederne, så fx forskellen mellem π_female og π_male. Differensen er altså ikke procentuel differense, men en differense i procentpoint.</a:t>
            </a:r>
            <a:endParaRPr/>
          </a:p>
          <a:p>
            <a:pPr marL="0" lvl="0" indent="0" algn="l" rtl="0">
              <a:spcBef>
                <a:spcPts val="1200"/>
              </a:spcBef>
              <a:spcAft>
                <a:spcPts val="0"/>
              </a:spcAft>
              <a:buNone/>
            </a:pPr>
            <a:r>
              <a:rPr lang="en"/>
              <a:t>Forskellen i eksemplet er RD =  π_male-π_female = 0.0452, så 4.5%-point forskel. Standardafvigelsen af forskelle regnes som</a:t>
            </a:r>
            <a:endParaRPr/>
          </a:p>
          <a:p>
            <a:pPr marL="0" lvl="0" indent="0" algn="l" rtl="0">
              <a:spcBef>
                <a:spcPts val="1200"/>
              </a:spcBef>
              <a:spcAft>
                <a:spcPts val="0"/>
              </a:spcAft>
              <a:buNone/>
            </a:pPr>
            <a:endParaRPr/>
          </a:p>
          <a:p>
            <a:pPr marL="0" lvl="0" indent="0" algn="l" rtl="0">
              <a:spcBef>
                <a:spcPts val="1200"/>
              </a:spcBef>
              <a:spcAft>
                <a:spcPts val="0"/>
              </a:spcAft>
              <a:buNone/>
            </a:pPr>
            <a:r>
              <a:rPr lang="en"/>
              <a:t>Konfidensintervallet kan nu regnes som almindeligvis, hvorefter vi kan opstille risikodifferensen pænt ved estimatet, standardafvigelsen og konfidensintervallet: (-0.002 , 0.002).</a:t>
            </a:r>
            <a:endParaRPr/>
          </a:p>
          <a:p>
            <a:pPr marL="0" lvl="0" indent="0" algn="l" rtl="0">
              <a:spcBef>
                <a:spcPts val="1200"/>
              </a:spcBef>
              <a:spcAft>
                <a:spcPts val="1200"/>
              </a:spcAft>
              <a:buNone/>
            </a:pPr>
            <a:r>
              <a:rPr lang="en"/>
              <a:t>Giver konfidensintervallet os noget nyt?</a:t>
            </a:r>
            <a:endParaRPr/>
          </a:p>
        </p:txBody>
      </p:sp>
      <p:pic>
        <p:nvPicPr>
          <p:cNvPr id="160" name="Google Shape;160;p22" descr="{&quot;mathml&quot;:&quot;&lt;math style=\&quot;font-family:stix;font-size:16px;\&quot; xmlns=\&quot;http://www.w3.org/1998/Math/MathML\&quot;&gt;&lt;mstyle mathsize=\&quot;16px\&quot;&gt;&lt;mi&gt;s&lt;/mi&gt;&lt;mi&gt;d&lt;/mi&gt;&lt;mfenced&gt;&lt;mrow&gt;&lt;msub&gt;&lt;mi&gt;&amp;#x3C0;&lt;/mi&gt;&lt;mrow&gt;&lt;mi&gt;m&lt;/mi&gt;&lt;mi&gt;a&lt;/mi&gt;&lt;mi&gt;l&lt;/mi&gt;&lt;mi&gt;e&lt;/mi&gt;&lt;/mrow&gt;&lt;/msub&gt;&lt;mo&gt;-&lt;/mo&gt;&lt;msub&gt;&lt;mi&gt;&amp;#x3C0;&lt;/mi&gt;&lt;mrow&gt;&lt;mi&gt;f&lt;/mi&gt;&lt;mi&gt;e&lt;/mi&gt;&lt;mi&gt;m&lt;/mi&gt;&lt;mi&gt;a&lt;/mi&gt;&lt;mi&gt;l&lt;/mi&gt;&lt;mi&gt;e&lt;/mi&gt;&lt;/mrow&gt;&lt;/msub&gt;&lt;/mrow&gt;&lt;/mfenced&gt;&lt;mo&gt;&amp;#xA0;&lt;/mo&gt;&lt;mo&gt;=&lt;/mo&gt;&lt;mo&gt;&amp;#x2009;&lt;/mo&gt;&lt;msqrt&gt;&lt;msup&gt;&lt;mrow&gt;&lt;mi&gt;s&lt;/mi&gt;&lt;mi&gt;d&lt;/mi&gt;&lt;mfenced&gt;&lt;msub&gt;&lt;mi&gt;&amp;#x3C0;&lt;/mi&gt;&lt;mrow&gt;&lt;mi&gt;m&lt;/mi&gt;&lt;mi&gt;a&lt;/mi&gt;&lt;mi&gt;l&lt;/mi&gt;&lt;mi&gt;e&lt;/mi&gt;&lt;/mrow&gt;&lt;/msub&gt;&lt;/mfenced&gt;&lt;/mrow&gt;&lt;mn&gt;2&lt;/mn&gt;&lt;/msup&gt;&lt;mo&gt;+&lt;/mo&gt;&lt;msup&gt;&lt;mrow&gt;&lt;mi&gt;s&lt;/mi&gt;&lt;mi&gt;d&lt;/mi&gt;&lt;mfenced&gt;&lt;msub&gt;&lt;mi&gt;&amp;#x3C0;&lt;/mi&gt;&lt;mrow&gt;&lt;mi&gt;f&lt;/mi&gt;&lt;mi&gt;e&lt;/mi&gt;&lt;mi&gt;m&lt;/mi&gt;&lt;mi&gt;a&lt;/mi&gt;&lt;mi&gt;l&lt;/mi&gt;&lt;mi&gt;e&lt;/mi&gt;&lt;/mrow&gt;&lt;/msub&gt;&lt;/mfenced&gt;&lt;/mrow&gt;&lt;mn&gt;2&lt;/mn&gt;&lt;/msup&gt;&lt;/msqrt&gt;&lt;mo&gt;&amp;#xA0;&lt;/mo&gt;&lt;mo&gt;=&lt;/mo&gt;&lt;mo&gt;&amp;#xA0;&lt;/mo&gt;&lt;mn&gt;0&lt;/mn&gt;&lt;mo&gt;.&lt;/mo&gt;&lt;mn&gt;0235&lt;/mn&gt;&lt;/mstyle&gt;&lt;/math&gt;&quot;,&quot;truncated&quot;:false}" title="s d open parentheses pi subscript m a l e end subscript minus pi subscript f e m a l e end subscript close parentheses space equals thin space square root of s d open parentheses pi subscript m a l e end subscript close parentheses squared plus s d open parentheses pi subscript f e m a l e end subscript close parentheses squared end root space equals space 0.0235"/>
          <p:cNvPicPr preferRelativeResize="0"/>
          <p:nvPr/>
        </p:nvPicPr>
        <p:blipFill>
          <a:blip r:embed="rId3">
            <a:alphaModFix/>
          </a:blip>
          <a:stretch>
            <a:fillRect/>
          </a:stretch>
        </p:blipFill>
        <p:spPr>
          <a:xfrm>
            <a:off x="1941703" y="3211003"/>
            <a:ext cx="5260594" cy="3742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øvelse</a:t>
            </a:r>
            <a:endParaRPr/>
          </a:p>
        </p:txBody>
      </p:sp>
      <p:sp>
        <p:nvSpPr>
          <p:cNvPr id="166" name="Google Shape;16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Lav samme øvelse for ESTRADL variable Anykids og Ethnic. </a:t>
            </a:r>
            <a:endParaRPr/>
          </a:p>
          <a:p>
            <a:pPr marL="0" lvl="0" indent="0" algn="l" rtl="0">
              <a:spcBef>
                <a:spcPts val="1200"/>
              </a:spcBef>
              <a:spcAft>
                <a:spcPts val="0"/>
              </a:spcAft>
              <a:buNone/>
            </a:pPr>
            <a:r>
              <a:rPr lang="en"/>
              <a:t>OBS: Anykids er tre niveauer. Fjern niveau “9” fra data. </a:t>
            </a:r>
            <a:endParaRPr/>
          </a:p>
          <a:p>
            <a:pPr marL="0" lvl="0" indent="0" algn="l" rtl="0">
              <a:spcBef>
                <a:spcPts val="1200"/>
              </a:spcBef>
              <a:spcAft>
                <a:spcPts val="1200"/>
              </a:spcAft>
              <a:buNone/>
            </a:pPr>
            <a:r>
              <a:rPr lang="en"/>
              <a:t>Hvad giver resultatet 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anvendelighed</a:t>
            </a:r>
            <a:endParaRPr/>
          </a:p>
        </p:txBody>
      </p:sp>
      <p:sp>
        <p:nvSpPr>
          <p:cNvPr id="172" name="Google Shape;172;p24"/>
          <p:cNvSpPr txBox="1">
            <a:spLocks noGrp="1"/>
          </p:cNvSpPr>
          <p:nvPr>
            <p:ph type="body" idx="1"/>
          </p:nvPr>
        </p:nvSpPr>
        <p:spPr>
          <a:xfrm>
            <a:off x="729450" y="2078875"/>
            <a:ext cx="7688700" cy="246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Fortolkning er svær på de her eksempler. Det giver bedre mening, hvis ens kvalitative variable minder om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r>
              <a:rPr lang="en"/>
              <a:t>Fx eksperimentet: “medicin givet”, og Control: “medicin ej givet” </a:t>
            </a:r>
            <a:endParaRPr/>
          </a:p>
          <a:p>
            <a:pPr marL="0" lvl="0" indent="0" algn="l" rtl="0">
              <a:spcBef>
                <a:spcPts val="1200"/>
              </a:spcBef>
              <a:spcAft>
                <a:spcPts val="1200"/>
              </a:spcAft>
              <a:buNone/>
            </a:pPr>
            <a:r>
              <a:rPr lang="en"/>
              <a:t>Event: “rask”, og non-event: “fortsat syg”.</a:t>
            </a:r>
            <a:endParaRPr/>
          </a:p>
        </p:txBody>
      </p:sp>
      <p:pic>
        <p:nvPicPr>
          <p:cNvPr id="173" name="Google Shape;173;p24"/>
          <p:cNvPicPr preferRelativeResize="0"/>
          <p:nvPr/>
        </p:nvPicPr>
        <p:blipFill>
          <a:blip r:embed="rId3">
            <a:alphaModFix/>
          </a:blip>
          <a:stretch>
            <a:fillRect/>
          </a:stretch>
        </p:blipFill>
        <p:spPr>
          <a:xfrm>
            <a:off x="3038525" y="2502225"/>
            <a:ext cx="3066946" cy="104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Relativ risiko (RR)</a:t>
            </a:r>
            <a:endParaRPr/>
          </a:p>
        </p:txBody>
      </p:sp>
      <p:sp>
        <p:nvSpPr>
          <p:cNvPr id="179" name="Google Shape;17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 tilsvarende størrelse, vi kan arbejde med, er relativ risiko. I stedet for differensen mellem sandsynlighederne, kigger vi på forholdet. I FEV eksemplet er det derfor RR = π_female/π_male = 0.8774/0.9226 = 0.9473.</a:t>
            </a:r>
            <a:endParaRPr/>
          </a:p>
          <a:p>
            <a:pPr marL="0" lvl="0" indent="0" algn="l" rtl="0">
              <a:spcBef>
                <a:spcPts val="1200"/>
              </a:spcBef>
              <a:spcAft>
                <a:spcPts val="0"/>
              </a:spcAft>
              <a:buNone/>
            </a:pPr>
            <a:r>
              <a:rPr lang="en"/>
              <a:t>Da log(RR) er tættere på normalfordelingen* end RR er, så beregner vi standardafvigelsen af log(RR) til konfidensintervaller. Til sidst transformerer vi tilbage til RR med eksponentialfunktionen.</a:t>
            </a:r>
            <a:endParaRPr/>
          </a:p>
          <a:p>
            <a:pPr marL="0" lvl="0" indent="0" algn="l" rtl="0">
              <a:spcBef>
                <a:spcPts val="1200"/>
              </a:spcBef>
              <a:spcAft>
                <a:spcPts val="0"/>
              </a:spcAft>
              <a:buNone/>
            </a:pPr>
            <a:r>
              <a:rPr lang="en"/>
              <a:t>sd(log(RR)) = sqrt(1/279-1/318+1/310-1/336) = 0.026</a:t>
            </a:r>
            <a:endParaRPr/>
          </a:p>
          <a:p>
            <a:pPr marL="0" lvl="0" indent="0" algn="l" rtl="0">
              <a:spcBef>
                <a:spcPts val="1200"/>
              </a:spcBef>
              <a:spcAft>
                <a:spcPts val="1200"/>
              </a:spcAft>
              <a:buNone/>
            </a:pPr>
            <a:r>
              <a:rPr lang="en"/>
              <a:t>KI = log(RR)±1.96*sd(log(RR)) = (-0.102, 0.001). Transformeret (exp(-0.102), exp(0.001)) = (0.903, 1.001).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RR øvelse</a:t>
            </a:r>
            <a:endParaRPr/>
          </a:p>
        </p:txBody>
      </p:sp>
      <p:sp>
        <p:nvSpPr>
          <p:cNvPr id="185" name="Google Shape;18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Prøv på ESTRADL, genbrug p’erne.</a:t>
            </a:r>
            <a:endParaRPr/>
          </a:p>
          <a:p>
            <a:pPr marL="0" lvl="0" indent="0" algn="l" rtl="0">
              <a:spcBef>
                <a:spcPts val="1200"/>
              </a:spcBef>
              <a:spcAft>
                <a:spcPts val="0"/>
              </a:spcAft>
              <a:buNone/>
            </a:pPr>
            <a:r>
              <a:rPr lang="en"/>
              <a:t>Resultat: (0.1648 , 0.7096).</a:t>
            </a:r>
            <a:endParaRPr/>
          </a:p>
          <a:p>
            <a:pPr marL="0" lvl="0" indent="0" algn="l" rtl="0">
              <a:spcBef>
                <a:spcPts val="1200"/>
              </a:spcBef>
              <a:spcAft>
                <a:spcPts val="0"/>
              </a:spcAft>
              <a:buNone/>
            </a:pPr>
            <a:r>
              <a:rPr lang="en"/>
              <a:t>Så der er relativt mindre risiko!</a:t>
            </a:r>
            <a:endParaRPr/>
          </a:p>
          <a:p>
            <a:pPr marL="0" lvl="0" indent="0" algn="l" rtl="0">
              <a:spcBef>
                <a:spcPts val="1200"/>
              </a:spcBef>
              <a:spcAft>
                <a:spcPts val="1200"/>
              </a:spcAft>
              <a:buNone/>
            </a:pPr>
            <a:endParaRPr>
              <a:highlight>
                <a:srgbClr val="93C47D"/>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a:t>
            </a:r>
            <a:endParaRPr/>
          </a:p>
        </p:txBody>
      </p:sp>
      <p:sp>
        <p:nvSpPr>
          <p:cNvPr id="191" name="Google Shape;191;p27"/>
          <p:cNvSpPr txBox="1">
            <a:spLocks noGrp="1"/>
          </p:cNvSpPr>
          <p:nvPr>
            <p:ph type="body" idx="1"/>
          </p:nvPr>
        </p:nvSpPr>
        <p:spPr>
          <a:xfrm>
            <a:off x="729450" y="2078875"/>
            <a:ext cx="7688700" cy="2848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 logistisk regression bruger vi også sandsynligheder, som vi hidtil har gjort, men de omregnes til Odds.   Hvis en variabel har udfald A og udfald B, så er Odds = A/B. Hvordan udtrykkes det i sandsynligheder?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Eksempel: hvis du deltager i et lotteri med 9 andre, så er sandsynligheden for at vinde 1/10. Men dine odds er 1/9, hvilket ofte skrives som 1:9 odds. “1 for at vinde, 9 for at tabe”.</a:t>
            </a:r>
            <a:endParaRPr/>
          </a:p>
          <a:p>
            <a:pPr marL="0" lvl="0" indent="0" algn="l" rtl="0">
              <a:spcBef>
                <a:spcPts val="1200"/>
              </a:spcBef>
              <a:spcAft>
                <a:spcPts val="1200"/>
              </a:spcAft>
              <a:buNone/>
            </a:pPr>
            <a:r>
              <a:rPr lang="en"/>
              <a:t>Hvis vi har en mønt, så er der 1:1 odds for krone (50%). Hvad hvis mønten var unfair, med dobbelt så sandsynligt for krone? Det er i hvert fald ikke 2*50% = 100%. Odds er nu 2:1 for krone (66,6%).</a:t>
            </a:r>
            <a:endParaRPr/>
          </a:p>
        </p:txBody>
      </p:sp>
      <p:pic>
        <p:nvPicPr>
          <p:cNvPr id="192" name="Google Shape;192;p27" descr="{&quot;mathml&quot;:&quot;&lt;math style=\&quot;font-family:stix;font-size:16px;\&quot; xmlns=\&quot;http://www.w3.org/1998/Math/MathML\&quot;&gt;&lt;mstyle mathsize=\&quot;16px\&quot;&gt;&lt;mi&gt;O&lt;/mi&gt;&lt;mi&gt;d&lt;/mi&gt;&lt;mi&gt;d&lt;/mi&gt;&lt;mi&gt;s&lt;/mi&gt;&lt;mo&gt;&amp;#xA0;&lt;/mo&gt;&lt;mo&gt;=&lt;/mo&gt;&lt;mo&gt;&amp;#xA0;&lt;/mo&gt;&lt;mfrac&gt;&lt;mi&gt;A&lt;/mi&gt;&lt;mi&gt;B&lt;/mi&gt;&lt;/mfrac&gt;&lt;mo&gt;&amp;#x2009;&lt;/mo&gt;&lt;mo&gt;=&lt;/mo&gt;&lt;mo&gt;&amp;#xA0;&lt;/mo&gt;&lt;mfrac&gt;&lt;mstyle displaystyle=\&quot;true\&quot;&gt;&lt;mfrac&gt;&lt;mi&gt;A&lt;/mi&gt;&lt;mrow&gt;&lt;mi&gt;A&lt;/mi&gt;&lt;mo&gt;+&lt;/mo&gt;&lt;mi&gt;B&lt;/mi&gt;&lt;/mrow&gt;&lt;/mfrac&gt;&lt;/mstyle&gt;&lt;mstyle displaystyle=\&quot;true\&quot;&gt;&lt;mfrac&gt;&lt;mi&gt;B&lt;/mi&gt;&lt;mrow&gt;&lt;mi&gt;A&lt;/mi&gt;&lt;mo&gt;+&lt;/mo&gt;&lt;mi&gt;B&lt;/mi&gt;&lt;/mrow&gt;&lt;/mfrac&gt;&lt;/mstyle&gt;&lt;/mfrac&gt;&lt;mo&gt;&amp;#xA0;&lt;/mo&gt;&lt;mo&gt;=&lt;/mo&gt;&lt;mo&gt;&amp;#xA0;&lt;/mo&gt;&lt;mo&gt;&amp;#x2009;&lt;/mo&gt;&lt;mfrac&gt;&lt;mstyle displaystyle=\&quot;true\&quot;&gt;&lt;mfrac&gt;&lt;mi&gt;A&lt;/mi&gt;&lt;mrow&gt;&lt;mi&gt;A&lt;/mi&gt;&lt;mo&gt;+&lt;/mo&gt;&lt;mi&gt;B&lt;/mi&gt;&lt;/mrow&gt;&lt;/mfrac&gt;&lt;/mstyle&gt;&lt;mstyle displaystyle=\&quot;true\&quot;&gt;&lt;mfrac&gt;&lt;mrow&gt;&lt;mi&gt;A&lt;/mi&gt;&lt;mo&gt;+&lt;/mo&gt;&lt;mi&gt;B&lt;/mi&gt;&lt;/mrow&gt;&lt;mrow&gt;&lt;mi&gt;A&lt;/mi&gt;&lt;mo&gt;+&lt;/mo&gt;&lt;mi&gt;B&lt;/mi&gt;&lt;/mrow&gt;&lt;/mfrac&gt;&lt;mo&gt;-&lt;/mo&gt;&lt;mfrac&gt;&lt;mi&gt;A&lt;/mi&gt;&lt;mrow&gt;&lt;mi&gt;A&lt;/mi&gt;&lt;mo&gt;+&lt;/mo&gt;&lt;mi&gt;B&lt;/mi&gt;&lt;/mrow&gt;&lt;/mfrac&gt;&lt;/mstyle&gt;&lt;/mfrac&gt;&lt;mo&gt;&amp;#xA0;&lt;/mo&gt;&lt;mo&gt;=&lt;/mo&gt;&lt;mo&gt;&amp;#x2009;&lt;/mo&gt;&lt;mfrac&gt;&lt;mstyle displaystyle=\&quot;true\&quot;&gt;&lt;mfrac&gt;&lt;mi&gt;A&lt;/mi&gt;&lt;mrow&gt;&lt;mi&gt;A&lt;/mi&gt;&lt;mo&gt;+&lt;/mo&gt;&lt;mi&gt;B&lt;/mi&gt;&lt;/mrow&gt;&lt;/mfrac&gt;&lt;/mstyle&gt;&lt;mrow&gt;&lt;mn&gt;1&lt;/mn&gt;&lt;mo&gt;-&lt;/mo&gt;&lt;mstyle displaystyle=\&quot;true\&quot;&gt;&lt;mfrac&gt;&lt;mi&gt;A&lt;/mi&gt;&lt;mrow&gt;&lt;mi&gt;A&lt;/mi&gt;&lt;mo&gt;+&lt;/mo&gt;&lt;mi&gt;B&lt;/mi&gt;&lt;/mrow&gt;&lt;/mfrac&gt;&lt;/mstyle&gt;&lt;/mrow&gt;&lt;/mfrac&gt;&lt;mo&gt;&amp;#x2009;&lt;/mo&gt;&lt;mo&gt;=&lt;/mo&gt;&lt;mo&gt;&amp;#xA0;&lt;/mo&gt;&lt;mo&gt;&amp;#x2009;&lt;/mo&gt;&lt;mfrac&gt;&lt;mi&gt;p&lt;/mi&gt;&lt;mrow&gt;&lt;mn&gt;1&lt;/mn&gt;&lt;mo&gt;-&lt;/mo&gt;&lt;mi&gt;p&lt;/mi&gt;&lt;/mrow&gt;&lt;/mfrac&gt;&lt;mo&gt;&amp;#x2009;&lt;/mo&gt;&lt;mo&gt;&amp;#xA0;&lt;/mo&gt;&lt;/mstyle&gt;&lt;/math&gt;&quot;,&quot;truncated&quot;:false}" title="O d d s space equals space A over B thin space equals space fraction numerator fraction numerator A over denominator A plus B end fraction over denominator fraction numerator B over denominator A plus B end fraction end fraction space equals space thin space fraction numerator fraction numerator A over denominator A plus B end fraction over denominator fraction numerator A plus B over denominator A plus B end fraction minus fraction numerator A over denominator A plus B end fraction end fraction space equals thin space fraction numerator fraction numerator A over denominator A plus B end fraction over denominator 1 minus fraction numerator A over denominator A plus B end fraction end fraction thin space equals space thin space fraction numerator p over denominator 1 minus p end fraction thin space space"/>
          <p:cNvPicPr preferRelativeResize="0"/>
          <p:nvPr/>
        </p:nvPicPr>
        <p:blipFill>
          <a:blip r:embed="rId3">
            <a:alphaModFix/>
          </a:blip>
          <a:stretch>
            <a:fillRect/>
          </a:stretch>
        </p:blipFill>
        <p:spPr>
          <a:xfrm>
            <a:off x="1616071" y="2685483"/>
            <a:ext cx="5915457" cy="11116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sp>
        <p:nvSpPr>
          <p:cNvPr id="198" name="Google Shape;198;p28"/>
          <p:cNvSpPr txBox="1">
            <a:spLocks noGrp="1"/>
          </p:cNvSpPr>
          <p:nvPr>
            <p:ph type="body" idx="1"/>
          </p:nvPr>
        </p:nvSpPr>
        <p:spPr>
          <a:xfrm>
            <a:off x="729450" y="2078875"/>
            <a:ext cx="7688700" cy="29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Hvad kan vi bruge odds til? Vi kan udregne odds ratio (OR), som er forholdet mellem to gruppers odds. Nærmere bestemt er det odds for, at ‘noget sker’ i gruppe 1 divideret med ‘samme sker’ i gruppe 2.</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det er 1.585 gange så sandsynligt at ryge som kvinde, men 1.667 gange større odds.</a:t>
            </a:r>
            <a:endParaRPr/>
          </a:p>
        </p:txBody>
      </p:sp>
      <p:pic>
        <p:nvPicPr>
          <p:cNvPr id="199" name="Google Shape;199;p28"/>
          <p:cNvPicPr preferRelativeResize="0"/>
          <p:nvPr/>
        </p:nvPicPr>
        <p:blipFill>
          <a:blip r:embed="rId3">
            <a:alphaModFix/>
          </a:blip>
          <a:stretch>
            <a:fillRect/>
          </a:stretch>
        </p:blipFill>
        <p:spPr>
          <a:xfrm>
            <a:off x="3411750" y="2636250"/>
            <a:ext cx="2324100" cy="714375"/>
          </a:xfrm>
          <a:prstGeom prst="rect">
            <a:avLst/>
          </a:prstGeom>
          <a:noFill/>
          <a:ln>
            <a:noFill/>
          </a:ln>
        </p:spPr>
      </p:pic>
      <p:pic>
        <p:nvPicPr>
          <p:cNvPr id="200" name="Google Shape;200;p28" descr="{&quot;mathml&quot;:&quot;&lt;math style=\&quot;font-family:stix;font-size:16px;\&quot; xmlns=\&quot;http://www.w3.org/1998/Math/MathML\&quot;&gt;&lt;mstyle mathsize=\&quot;16px\&quot;&gt;&lt;mi&gt;O&lt;/mi&gt;&lt;mi&gt;R&lt;/mi&gt;&lt;mo&gt;&amp;#x2009;&lt;/mo&gt;&lt;mo&gt;=&lt;/mo&gt;&lt;mo&gt;&amp;#x2009;&lt;/mo&gt;&lt;mfrac&gt;&lt;mstyle displaystyle=\&quot;true\&quot;&gt;&lt;mfrac&gt;&lt;mn&gt;39&lt;/mn&gt;&lt;mn&gt;279&lt;/mn&gt;&lt;/mfrac&gt;&lt;/mstyle&gt;&lt;mstyle displaystyle=\&quot;true\&quot;&gt;&lt;mfrac&gt;&lt;mn&gt;26&lt;/mn&gt;&lt;mn&gt;310&lt;/mn&gt;&lt;/mfrac&gt;&lt;/mstyle&gt;&lt;/mfrac&gt;&lt;mo&gt;&amp;#x2009;&lt;/mo&gt;&lt;mo&gt;=&lt;/mo&gt;&lt;mo&gt;&amp;#x2009;&lt;/mo&gt;&lt;mn&gt;1&lt;/mn&gt;&lt;mo&gt;.&lt;/mo&gt;&lt;mn&gt;667&lt;/mn&gt;&lt;mo&gt;&amp;#xA0;&lt;/mo&gt;&lt;mo&gt;&amp;#xA0;&lt;/mo&gt;&lt;mo&gt;&amp;#xA0;&lt;/mo&gt;&lt;mo&gt;&amp;#xA0;&lt;/mo&gt;&lt;mo&gt;&amp;#xA0;&lt;/mo&gt;&lt;mo&gt;&amp;#xA0;&lt;/mo&gt;&lt;mo&gt;&amp;#xA0;&lt;/mo&gt;&lt;mo&gt;&amp;#xA0;&lt;/mo&gt;&lt;mo&gt;&amp;#xA0;&lt;/mo&gt;&lt;mo&gt;&amp;#xA0;&lt;/mo&gt;&lt;mo&gt;&amp;#xA0;&lt;/mo&gt;&lt;mo&gt;&amp;#xA0;&lt;/mo&gt;&lt;mo&gt;&amp;#xA0;&lt;/mo&gt;&lt;mo&gt;&amp;#xA0;&lt;/mo&gt;&lt;mi&gt;R&lt;/mi&gt;&lt;mi&gt;R&lt;/mi&gt;&lt;mo&gt;&amp;#x2009;&lt;/mo&gt;&lt;mo&gt;=&lt;/mo&gt;&lt;mo&gt;&amp;#x2009;&lt;/mo&gt;&lt;mfrac&gt;&lt;mstyle displaystyle=\&quot;true\&quot;&gt;&lt;mfrac&gt;&lt;mn&gt;39&lt;/mn&gt;&lt;mn&gt;318&lt;/mn&gt;&lt;/mfrac&gt;&lt;/mstyle&gt;&lt;mstyle displaystyle=\&quot;true\&quot;&gt;&lt;mfrac&gt;&lt;mn&gt;26&lt;/mn&gt;&lt;mn&gt;336&lt;/mn&gt;&lt;/mfrac&gt;&lt;/mstyle&gt;&lt;/mfrac&gt;&lt;mo&gt;=&lt;/mo&gt;&lt;mn&gt;1&lt;/mn&gt;&lt;mo&gt;.&lt;/mo&gt;&lt;mn&gt;585&lt;/mn&gt;&lt;/mstyle&gt;&lt;/math&gt;&quot;,&quot;truncated&quot;:false}" title="O R thin space equals thin space fraction numerator 39 over 279 over denominator 26 over 310 end fraction thin space equals thin space 1.667 space space space space space space space space space space space space space space R R thin space equals thin space fraction numerator 39 over 318 over denominator 26 over 336 end fraction equals 1.585"/>
          <p:cNvPicPr preferRelativeResize="0"/>
          <p:nvPr/>
        </p:nvPicPr>
        <p:blipFill>
          <a:blip r:embed="rId4">
            <a:alphaModFix/>
          </a:blip>
          <a:stretch>
            <a:fillRect/>
          </a:stretch>
        </p:blipFill>
        <p:spPr>
          <a:xfrm>
            <a:off x="2403196" y="3470114"/>
            <a:ext cx="4289215" cy="11054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pic>
        <p:nvPicPr>
          <p:cNvPr id="206" name="Google Shape;206;p29"/>
          <p:cNvPicPr preferRelativeResize="0"/>
          <p:nvPr/>
        </p:nvPicPr>
        <p:blipFill>
          <a:blip r:embed="rId3">
            <a:alphaModFix/>
          </a:blip>
          <a:stretch>
            <a:fillRect/>
          </a:stretch>
        </p:blipFill>
        <p:spPr>
          <a:xfrm>
            <a:off x="729450" y="2060113"/>
            <a:ext cx="2324100" cy="714375"/>
          </a:xfrm>
          <a:prstGeom prst="rect">
            <a:avLst/>
          </a:prstGeom>
          <a:noFill/>
          <a:ln>
            <a:noFill/>
          </a:ln>
        </p:spPr>
      </p:pic>
      <p:pic>
        <p:nvPicPr>
          <p:cNvPr id="207" name="Google Shape;207;p29"/>
          <p:cNvPicPr preferRelativeResize="0"/>
          <p:nvPr/>
        </p:nvPicPr>
        <p:blipFill>
          <a:blip r:embed="rId4">
            <a:alphaModFix/>
          </a:blip>
          <a:stretch>
            <a:fillRect/>
          </a:stretch>
        </p:blipFill>
        <p:spPr>
          <a:xfrm>
            <a:off x="5421525" y="2031550"/>
            <a:ext cx="2447925" cy="771525"/>
          </a:xfrm>
          <a:prstGeom prst="rect">
            <a:avLst/>
          </a:prstGeom>
          <a:noFill/>
          <a:ln>
            <a:noFill/>
          </a:ln>
        </p:spPr>
      </p:pic>
      <p:pic>
        <p:nvPicPr>
          <p:cNvPr id="208" name="Google Shape;208;p29"/>
          <p:cNvPicPr preferRelativeResize="0"/>
          <p:nvPr/>
        </p:nvPicPr>
        <p:blipFill>
          <a:blip r:embed="rId5">
            <a:alphaModFix/>
          </a:blip>
          <a:stretch>
            <a:fillRect/>
          </a:stretch>
        </p:blipFill>
        <p:spPr>
          <a:xfrm>
            <a:off x="5507250" y="3534675"/>
            <a:ext cx="2362200" cy="752475"/>
          </a:xfrm>
          <a:prstGeom prst="rect">
            <a:avLst/>
          </a:prstGeom>
          <a:noFill/>
          <a:ln>
            <a:noFill/>
          </a:ln>
        </p:spPr>
      </p:pic>
      <p:pic>
        <p:nvPicPr>
          <p:cNvPr id="209" name="Google Shape;209;p29"/>
          <p:cNvPicPr preferRelativeResize="0"/>
          <p:nvPr/>
        </p:nvPicPr>
        <p:blipFill>
          <a:blip r:embed="rId6">
            <a:alphaModFix/>
          </a:blip>
          <a:stretch>
            <a:fillRect/>
          </a:stretch>
        </p:blipFill>
        <p:spPr>
          <a:xfrm>
            <a:off x="715150" y="3534675"/>
            <a:ext cx="2352675" cy="75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Statistisk inferens</a:t>
            </a:r>
            <a:endParaRPr/>
          </a:p>
        </p:txBody>
      </p:sp>
      <p:sp>
        <p:nvSpPr>
          <p:cNvPr id="215" name="Google Shape;215;p30"/>
          <p:cNvSpPr txBox="1">
            <a:spLocks noGrp="1"/>
          </p:cNvSpPr>
          <p:nvPr>
            <p:ph type="body" idx="1"/>
          </p:nvPr>
        </p:nvSpPr>
        <p:spPr>
          <a:xfrm>
            <a:off x="729450" y="2078875"/>
            <a:ext cx="7688700" cy="271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 vi fundet signifikante resultater? Ifølge RD og RR nej. Hvad siger odds ratio?</a:t>
            </a:r>
            <a:endParaRPr/>
          </a:p>
          <a:p>
            <a:pPr marL="0" lvl="0" indent="0" algn="l" rtl="0">
              <a:spcBef>
                <a:spcPts val="1200"/>
              </a:spcBef>
              <a:spcAft>
                <a:spcPts val="0"/>
              </a:spcAft>
              <a:buNone/>
            </a:pPr>
            <a:r>
              <a:rPr lang="en"/>
              <a:t>Vi kan lave et konfidensinterval. OBS: hvad er fordelingsantagelsen, hvis vi skal lave KI? Er den overholdt for OR?</a:t>
            </a:r>
            <a:endParaRPr/>
          </a:p>
          <a:p>
            <a:pPr marL="0" lvl="0" indent="0" algn="l" rtl="0">
              <a:spcBef>
                <a:spcPts val="1200"/>
              </a:spcBef>
              <a:spcAft>
                <a:spcPts val="0"/>
              </a:spcAft>
              <a:buNone/>
            </a:pPr>
            <a:r>
              <a:rPr lang="en"/>
              <a:t>Log(OR) er approximativt normalfordelt med middelværdi log(OR) og varians 1/C+1/B+1/C+1/D, dvs. Log(OR) ~ N(Log(OR), sqrt(1/C+1/B+1/C+1/D)). Gælder kun, hvis der er nok data (vi har n=654).</a:t>
            </a:r>
            <a:endParaRPr/>
          </a:p>
          <a:p>
            <a:pPr marL="0" lvl="0" indent="0" algn="l" rtl="0">
              <a:spcBef>
                <a:spcPts val="1200"/>
              </a:spcBef>
              <a:spcAft>
                <a:spcPts val="0"/>
              </a:spcAft>
              <a:buNone/>
            </a:pPr>
            <a:r>
              <a:rPr lang="en"/>
              <a:t>Så er KI(Log(OR)) = μ±1.96σ, og KI(OR) = exp(KI(Log(OR))) = exp(μ±1.96σ)</a:t>
            </a:r>
            <a:endParaRPr/>
          </a:p>
          <a:p>
            <a:pPr marL="0" lvl="0" indent="0" algn="l" rtl="0">
              <a:spcBef>
                <a:spcPts val="1200"/>
              </a:spcBef>
              <a:spcAft>
                <a:spcPts val="1200"/>
              </a:spcAft>
              <a:buNone/>
            </a:pPr>
            <a:r>
              <a:rPr lang="en"/>
              <a:t>Dvs. exp(log(1.6667)±1.96sqrt(1/39+1/279+1/26+1/310)) = (0.989 , 2.809).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 øvelse</a:t>
            </a:r>
            <a:endParaRPr/>
          </a:p>
        </p:txBody>
      </p:sp>
      <p:sp>
        <p:nvSpPr>
          <p:cNvPr id="221" name="Google Shape;221;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Lav odds ratio + konfidensintervaller for ESTRADL.</a:t>
            </a:r>
            <a:endParaRPr/>
          </a:p>
          <a:p>
            <a:pPr marL="0" lvl="0" indent="0" algn="l" rtl="0">
              <a:spcBef>
                <a:spcPts val="1200"/>
              </a:spcBef>
              <a:spcAft>
                <a:spcPts val="0"/>
              </a:spcAft>
              <a:buNone/>
            </a:pPr>
            <a:r>
              <a:rPr lang="en">
                <a:highlight>
                  <a:srgbClr val="93C47D"/>
                </a:highlight>
              </a:rPr>
              <a:t>Nullhypotesen om ingen sammenhæng, dvs. π_female = π_male (RD = 0, RR = 1, OR = 1) kan testes via R ved en chi-squared test, hvis der er mere end 5 observationer for hver type. Ellers Fishers test.</a:t>
            </a:r>
            <a:endParaRPr>
              <a:highlight>
                <a:srgbClr val="93C47D"/>
              </a:highlight>
            </a:endParaRPr>
          </a:p>
          <a:p>
            <a:pPr marL="0" lvl="0" indent="0" algn="l" rtl="0">
              <a:spcBef>
                <a:spcPts val="1200"/>
              </a:spcBef>
              <a:spcAft>
                <a:spcPts val="0"/>
              </a:spcAft>
              <a:buNone/>
            </a:pPr>
            <a:r>
              <a:rPr lang="en">
                <a:highlight>
                  <a:srgbClr val="93C47D"/>
                </a:highlight>
              </a:rPr>
              <a:t>Eksempelvis: chisq.test(matrix(c(279,310,39,26), 2, 2),correct=F), hvilket giver p-værdi &gt; 0.05.0</a:t>
            </a:r>
            <a:endParaRPr>
              <a:highlight>
                <a:srgbClr val="93C47D"/>
              </a:highlight>
            </a:endParaRPr>
          </a:p>
          <a:p>
            <a:pPr marL="0" lvl="0" indent="0" algn="l" rtl="0">
              <a:spcBef>
                <a:spcPts val="1200"/>
              </a:spcBef>
              <a:spcAft>
                <a:spcPts val="0"/>
              </a:spcAft>
              <a:buNone/>
            </a:pPr>
            <a:r>
              <a:rPr lang="en"/>
              <a:t>Da vi har mere mere end 5 obs, kan vi prøve at bruge chi-squared test i R.</a:t>
            </a:r>
            <a:endParaRPr/>
          </a:p>
          <a:p>
            <a:pPr marL="0" lvl="0" indent="0" algn="l" rtl="0">
              <a:spcBef>
                <a:spcPts val="1200"/>
              </a:spcBef>
              <a:spcAft>
                <a:spcPts val="0"/>
              </a:spcAft>
              <a:buNone/>
            </a:pPr>
            <a:r>
              <a:rPr lang="en"/>
              <a:t>Prøv desuden at bruge fisher.test() (beregner odds ratio, p-værdi og KI). </a:t>
            </a:r>
            <a:endParaRPr/>
          </a:p>
          <a:p>
            <a:pPr marL="0" lvl="0" indent="0" algn="l" rtl="0">
              <a:spcBef>
                <a:spcPts val="1200"/>
              </a:spcBef>
              <a:spcAft>
                <a:spcPts val="1200"/>
              </a:spcAft>
              <a:buNone/>
            </a:pPr>
            <a:r>
              <a:rPr lang="en"/>
              <a:t>fisher.test() regner odds ratio via estimation i stedet for den faktiske definition, så der er en lille forskel.</a:t>
            </a:r>
            <a:endParaRPr>
              <a:highlight>
                <a:srgbClr val="93C47D"/>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98" name="Google Shape;98;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3">
            <a:alphaModFix/>
          </a:blip>
          <a:stretch>
            <a:fillRect/>
          </a:stretch>
        </p:blipFill>
        <p:spPr>
          <a:xfrm>
            <a:off x="573718" y="1962475"/>
            <a:ext cx="7971266" cy="292574"/>
          </a:xfrm>
          <a:prstGeom prst="rect">
            <a:avLst/>
          </a:prstGeom>
          <a:noFill/>
          <a:ln>
            <a:noFill/>
          </a:ln>
        </p:spPr>
      </p:pic>
      <p:pic>
        <p:nvPicPr>
          <p:cNvPr id="99" name="Google Shape;99;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amp;#xA0;&lt;/mo&gt;&lt;mo&gt;+&lt;/mo&gt;&lt;mo&gt;&amp;#xA0;&lt;/mo&gt;&lt;msub&gt;&lt;mi&gt;&amp;#x3B2;&lt;/mi&gt;&lt;mn&gt;3&lt;/mn&gt;&lt;/msub&gt;&lt;mo&gt;&amp;#xB7;&lt;/mo&gt;&lt;mi&gt;A&lt;/mi&gt;&lt;mi&gt;g&lt;/mi&gt;&lt;mi&gt;e&lt;/mi&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space plus space beta subscript 3 times A g e times 1 plus space epsilon"/>
          <p:cNvPicPr preferRelativeResize="0"/>
          <p:nvPr/>
        </p:nvPicPr>
        <p:blipFill>
          <a:blip r:embed="rId4">
            <a:alphaModFix/>
          </a:blip>
          <a:stretch>
            <a:fillRect/>
          </a:stretch>
        </p:blipFill>
        <p:spPr>
          <a:xfrm>
            <a:off x="586368" y="3667800"/>
            <a:ext cx="5135576" cy="257810"/>
          </a:xfrm>
          <a:prstGeom prst="rect">
            <a:avLst/>
          </a:prstGeom>
          <a:noFill/>
          <a:ln>
            <a:noFill/>
          </a:ln>
        </p:spPr>
      </p:pic>
      <p:pic>
        <p:nvPicPr>
          <p:cNvPr id="100" name="Google Shape;100;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fenced&gt;&lt;mrow&gt;&lt;msub&gt;&lt;mi&gt;&amp;#x3B2;&lt;/mi&gt;&lt;mn&gt;0&lt;/mn&gt;&lt;/msub&gt;&lt;mo&gt;+&lt;/mo&gt;&lt;msub&gt;&lt;mi&gt;&amp;#x3B2;&lt;/mi&gt;&lt;mn&gt;2&lt;/mn&gt;&lt;/msub&gt;&lt;/mrow&gt;&lt;/mfenced&gt;&lt;mo&gt;&amp;#xA0;&lt;/mo&gt;&lt;mo&gt;+&lt;/mo&gt;&lt;mo&gt;&amp;#xA0;&lt;/mo&gt;&lt;mfenced&gt;&lt;mrow&gt;&lt;msub&gt;&lt;mi&gt;&amp;#x3B2;&lt;/mi&gt;&lt;mn&gt;1&lt;/mn&gt;&lt;/msub&gt;&lt;mo&gt;+&lt;/mo&gt;&lt;mo&gt;&amp;#xA0;&lt;/mo&gt;&lt;msub&gt;&lt;mi&gt;&amp;#x3B2;&lt;/mi&gt;&lt;mn&gt;3&lt;/mn&gt;&lt;/msub&gt;&lt;/mrow&gt;&lt;/mfenced&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open parentheses beta subscript 0 plus beta subscript 2 close parentheses space plus space open parentheses beta subscript 1 plus space beta subscript 3 close parentheses times A g e space plus space epsilon"/>
          <p:cNvPicPr preferRelativeResize="0"/>
          <p:nvPr/>
        </p:nvPicPr>
        <p:blipFill>
          <a:blip r:embed="rId5">
            <a:alphaModFix/>
          </a:blip>
          <a:stretch>
            <a:fillRect/>
          </a:stretch>
        </p:blipFill>
        <p:spPr>
          <a:xfrm>
            <a:off x="586368" y="4201050"/>
            <a:ext cx="4686062" cy="305342"/>
          </a:xfrm>
          <a:prstGeom prst="rect">
            <a:avLst/>
          </a:prstGeom>
          <a:noFill/>
          <a:ln>
            <a:noFill/>
          </a:ln>
        </p:spPr>
      </p:pic>
      <p:pic>
        <p:nvPicPr>
          <p:cNvPr id="101" name="Google Shape;101;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sub&gt;&lt;mi&gt;&amp;#x3B2;&lt;/mi&gt;&lt;mn&gt;3&lt;/mn&gt;&lt;/msub&gt;&lt;mo&gt;&amp;#xB7;&lt;/mo&gt;&lt;mi&gt;A&lt;/mi&gt;&lt;mi&gt;g&lt;/mi&gt;&lt;mi&gt;e&lt;/mi&gt;&lt;mo&gt;&amp;#xB7;&lt;/mo&gt;&lt;mn&gt;0&lt;/mn&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beta subscript 3 times A g e times 0 plus space epsilon"/>
          <p:cNvPicPr preferRelativeResize="0"/>
          <p:nvPr/>
        </p:nvPicPr>
        <p:blipFill>
          <a:blip r:embed="rId6">
            <a:alphaModFix/>
          </a:blip>
          <a:stretch>
            <a:fillRect/>
          </a:stretch>
        </p:blipFill>
        <p:spPr>
          <a:xfrm>
            <a:off x="573718" y="2530500"/>
            <a:ext cx="5160874" cy="293624"/>
          </a:xfrm>
          <a:prstGeom prst="rect">
            <a:avLst/>
          </a:prstGeom>
          <a:noFill/>
          <a:ln>
            <a:noFill/>
          </a:ln>
        </p:spPr>
      </p:pic>
      <p:pic>
        <p:nvPicPr>
          <p:cNvPr id="102" name="Google Shape;102;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space epsilon"/>
          <p:cNvPicPr preferRelativeResize="0"/>
          <p:nvPr/>
        </p:nvPicPr>
        <p:blipFill>
          <a:blip r:embed="rId7">
            <a:alphaModFix/>
          </a:blip>
          <a:stretch>
            <a:fillRect/>
          </a:stretch>
        </p:blipFill>
        <p:spPr>
          <a:xfrm>
            <a:off x="586368" y="3099575"/>
            <a:ext cx="3371442" cy="292777"/>
          </a:xfrm>
          <a:prstGeom prst="rect">
            <a:avLst/>
          </a:prstGeom>
          <a:noFill/>
          <a:ln>
            <a:noFill/>
          </a:ln>
        </p:spPr>
      </p:pic>
      <p:pic>
        <p:nvPicPr>
          <p:cNvPr id="103" name="Google Shape;103;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beta subscript 0 space space space space space space space space space space space space space space space space space space space space space space space space space space space plus space beta subscript 1 times A g e space plus space epsilon"/>
          <p:cNvPicPr preferRelativeResize="0"/>
          <p:nvPr/>
        </p:nvPicPr>
        <p:blipFill>
          <a:blip r:embed="rId8">
            <a:alphaModFix/>
          </a:blip>
          <a:stretch>
            <a:fillRect/>
          </a:stretch>
        </p:blipFill>
        <p:spPr>
          <a:xfrm>
            <a:off x="586368" y="3118225"/>
            <a:ext cx="4611284" cy="255490"/>
          </a:xfrm>
          <a:prstGeom prst="rect">
            <a:avLst/>
          </a:prstGeom>
          <a:noFill/>
          <a:ln>
            <a:noFill/>
          </a:ln>
        </p:spPr>
      </p:pic>
      <p:pic>
        <p:nvPicPr>
          <p:cNvPr id="104" name="Google Shape;104;p14"/>
          <p:cNvPicPr preferRelativeResize="0"/>
          <p:nvPr/>
        </p:nvPicPr>
        <p:blipFill>
          <a:blip r:embed="rId9">
            <a:alphaModFix/>
          </a:blip>
          <a:stretch>
            <a:fillRect/>
          </a:stretch>
        </p:blipFill>
        <p:spPr>
          <a:xfrm>
            <a:off x="5761678" y="1370625"/>
            <a:ext cx="3257000" cy="3535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Hvornår bruges hvad?</a:t>
            </a:r>
            <a:endParaRPr/>
          </a:p>
        </p:txBody>
      </p:sp>
      <p:sp>
        <p:nvSpPr>
          <p:cNvPr id="227" name="Google Shape;227;p32"/>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 bør altid angive den absolute risiko, eventuelt som risikodifference. “Der er 3% sandsynlighed i gruppe A og 2% i gruppe B. Altså er der 1% større risiko for y, hvis man gør som gruppe A gør”.</a:t>
            </a:r>
            <a:endParaRPr/>
          </a:p>
          <a:p>
            <a:pPr marL="0" lvl="0" indent="0" algn="l" rtl="0">
              <a:spcBef>
                <a:spcPts val="1200"/>
              </a:spcBef>
              <a:spcAft>
                <a:spcPts val="0"/>
              </a:spcAft>
              <a:buNone/>
            </a:pPr>
            <a:r>
              <a:rPr lang="en"/>
              <a:t>Den relative risiko (både odds ratio og RR) kan let sløre sandheden af, om man har opdaget noget stort. Fx er RR i ovenstående eksempel 1.5 (50% større risiko), men det er jo ikke en voldsomt stor risikodifference.</a:t>
            </a:r>
            <a:endParaRPr/>
          </a:p>
          <a:p>
            <a:pPr marL="0" lvl="0" indent="0" algn="l" rtl="0">
              <a:spcBef>
                <a:spcPts val="1200"/>
              </a:spcBef>
              <a:spcAft>
                <a:spcPts val="0"/>
              </a:spcAft>
              <a:buNone/>
            </a:pPr>
            <a:r>
              <a:rPr lang="en"/>
              <a:t>Det er endnu værre ved små tal: 0,02% i gruppe A og 0,005% i gruppe B. RD på 0.015%, men RR = 3 (200% større risiko). </a:t>
            </a:r>
            <a:endParaRPr/>
          </a:p>
          <a:p>
            <a:pPr marL="0" lvl="0" indent="0" algn="l" rtl="0">
              <a:spcBef>
                <a:spcPts val="1200"/>
              </a:spcBef>
              <a:spcAft>
                <a:spcPts val="1200"/>
              </a:spcAft>
              <a:buNone/>
            </a:pPr>
            <a:r>
              <a:rPr lang="en"/>
              <a:t>OR har nogle pænere egenskaber og er mere anvendeligt end RR, så derfor bruger man nok oftere 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Case-control studier</a:t>
            </a:r>
            <a:endParaRPr/>
          </a:p>
        </p:txBody>
      </p:sp>
      <p:sp>
        <p:nvSpPr>
          <p:cNvPr id="233" name="Google Shape;233;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case-control studier giver det ikke mening at regne R ud. For i stedet for at tage et udsnit af befolkningen tilfældigt, vælger man her fx alle med en given sygdom, og så en kontrolgruppe uden sygdommen, som kan være vilkårligt stor.</a:t>
            </a:r>
            <a:endParaRPr/>
          </a:p>
          <a:p>
            <a:pPr marL="0" lvl="0" indent="0" algn="l" rtl="0">
              <a:spcBef>
                <a:spcPts val="1200"/>
              </a:spcBef>
              <a:spcAft>
                <a:spcPts val="1200"/>
              </a:spcAft>
              <a:buNone/>
            </a:pPr>
            <a:r>
              <a:rPr lang="en"/>
              <a:t>Men OR giver stadig mening, fordi vi sammenligner cases og controls via deres status, og ikke via antal i mellem de to.</a:t>
            </a:r>
            <a:endParaRPr/>
          </a:p>
        </p:txBody>
      </p:sp>
      <p:pic>
        <p:nvPicPr>
          <p:cNvPr id="234" name="Google Shape;234;p33"/>
          <p:cNvPicPr preferRelativeResize="0"/>
          <p:nvPr/>
        </p:nvPicPr>
        <p:blipFill>
          <a:blip r:embed="rId3">
            <a:alphaModFix/>
          </a:blip>
          <a:stretch>
            <a:fillRect/>
          </a:stretch>
        </p:blipFill>
        <p:spPr>
          <a:xfrm>
            <a:off x="729450" y="3486150"/>
            <a:ext cx="2703600" cy="10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Kan vi forudsige baseret på RD, RR eller RR?</a:t>
            </a:r>
            <a:endParaRPr/>
          </a:p>
        </p:txBody>
      </p:sp>
      <p:sp>
        <p:nvSpPr>
          <p:cNvPr id="240" name="Google Shape;240;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sige, at en given gruppe har X1 odds sammenlignet med gruppe X2 for et eller andet Y. Men vi kan ikke sige meget mere. </a:t>
            </a:r>
            <a:endParaRPr/>
          </a:p>
          <a:p>
            <a:pPr marL="0" lvl="0" indent="0" algn="l" rtl="0">
              <a:spcBef>
                <a:spcPts val="1200"/>
              </a:spcBef>
              <a:spcAft>
                <a:spcPts val="0"/>
              </a:spcAft>
              <a:buNone/>
            </a:pPr>
            <a:r>
              <a:rPr lang="en"/>
              <a:t>I logistisk regression udvider vi, så vi kan forudsige, at sandsynligheden for Y ændrer sig afhængigt af værdien af X1, X2, X3 osv.</a:t>
            </a:r>
            <a:endParaRPr/>
          </a:p>
          <a:p>
            <a:pPr marL="0" lvl="0" indent="0" algn="l" rtl="0">
              <a:spcBef>
                <a:spcPts val="1200"/>
              </a:spcBef>
              <a:spcAft>
                <a:spcPts val="1200"/>
              </a:spcAft>
              <a:buNone/>
            </a:pPr>
            <a:r>
              <a:rPr lang="en"/>
              <a:t>Vi får dog stadig værdier ud, såsom OR, så det kan stadig bruges til artikler, hvis man vil angive den slags!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logistisk regression</a:t>
            </a:r>
            <a:endParaRPr/>
          </a:p>
        </p:txBody>
      </p:sp>
      <p:sp>
        <p:nvSpPr>
          <p:cNvPr id="246" name="Google Shape;246;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Navnet logistisk regression kommer af, at vi kigger på log() af odds ratio. Hvorfor giver det mening for de her kategoriske variable?</a:t>
            </a:r>
            <a:endParaRPr/>
          </a:p>
          <a:p>
            <a:pPr marL="0" lvl="0" indent="0" algn="l" rtl="0">
              <a:spcBef>
                <a:spcPts val="1200"/>
              </a:spcBef>
              <a:spcAft>
                <a:spcPts val="0"/>
              </a:spcAft>
              <a:buNone/>
            </a:pPr>
            <a:r>
              <a:rPr lang="en"/>
              <a:t>Sandsynligheden p er dét, vi egentlig er interesseret i, men p har kun udfald i intervallet (0 , 1). </a:t>
            </a:r>
            <a:endParaRPr/>
          </a:p>
          <a:p>
            <a:pPr marL="0" lvl="0" indent="0" algn="l" rtl="0">
              <a:spcBef>
                <a:spcPts val="1200"/>
              </a:spcBef>
              <a:spcAft>
                <a:spcPts val="0"/>
              </a:spcAft>
              <a:buNone/>
            </a:pPr>
            <a:r>
              <a:rPr lang="en"/>
              <a:t>Odds p/(1-p) har kun udfald i (0 , ∞). log(odds) har dog udfald i (-∞ , ∞).</a:t>
            </a:r>
            <a:endParaRPr/>
          </a:p>
          <a:p>
            <a:pPr marL="0" lvl="0" indent="0" algn="l" rtl="0">
              <a:spcBef>
                <a:spcPts val="1200"/>
              </a:spcBef>
              <a:spcAft>
                <a:spcPts val="1200"/>
              </a:spcAft>
              <a:buNone/>
            </a:pPr>
            <a:r>
              <a:rPr lang="en"/>
              <a:t>Der gælder nogle pæne egenskaber, når det vi modellerer, kan antage alle reelle værdier, hvorfor vi laver en model med afhængig variabel log(odds)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Den logistiske regressionsmodel</a:t>
            </a:r>
            <a:endParaRPr/>
          </a:p>
        </p:txBody>
      </p:sp>
      <p:sp>
        <p:nvSpPr>
          <p:cNvPr id="252" name="Google Shape;252;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den logistiske model med k forskellige forklarende variable, skrives modellen som</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Bemærk at der ikke er et normalfordelt støjled som i lineær regression. I stedet antages Y givet X at være binomial fordelt med sandsynlighedsparameter p, dvs. Y ~ B(n,p).</a:t>
            </a:r>
            <a:endParaRPr/>
          </a:p>
          <a:p>
            <a:pPr marL="0" lvl="0" indent="0" algn="l" rtl="0">
              <a:spcBef>
                <a:spcPts val="1200"/>
              </a:spcBef>
              <a:spcAft>
                <a:spcPts val="1200"/>
              </a:spcAft>
              <a:buNone/>
            </a:pPr>
            <a:r>
              <a:rPr lang="en"/>
              <a:t>Vi kan gå fra log(OR) til sandsynlighed p via funktionen ilogit</a:t>
            </a:r>
            <a:endParaRPr/>
          </a:p>
        </p:txBody>
      </p:sp>
      <p:pic>
        <p:nvPicPr>
          <p:cNvPr id="253" name="Google Shape;253;p36"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3080512" y="2439125"/>
            <a:ext cx="4216399" cy="556565"/>
          </a:xfrm>
          <a:prstGeom prst="rect">
            <a:avLst/>
          </a:prstGeom>
          <a:noFill/>
          <a:ln>
            <a:noFill/>
          </a:ln>
        </p:spPr>
      </p:pic>
      <p:pic>
        <p:nvPicPr>
          <p:cNvPr id="254" name="Google Shape;254;p36"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style&gt;&lt;/math&gt;&quot;,&quot;truncated&quot;:false}" title="p open parentheses x close parentheses thin space equals thin space fraction numerator e to the power of x over denominator 1 plus e to the power of x end fraction"/>
          <p:cNvPicPr preferRelativeResize="0"/>
          <p:nvPr/>
        </p:nvPicPr>
        <p:blipFill>
          <a:blip r:embed="rId4">
            <a:alphaModFix/>
          </a:blip>
          <a:stretch>
            <a:fillRect/>
          </a:stretch>
        </p:blipFill>
        <p:spPr>
          <a:xfrm>
            <a:off x="5215493" y="3787966"/>
            <a:ext cx="1375664" cy="4551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Formlen fra log(odds) til p</a:t>
            </a:r>
            <a:endParaRPr/>
          </a:p>
        </p:txBody>
      </p:sp>
      <p:pic>
        <p:nvPicPr>
          <p:cNvPr id="260" name="Google Shape;260;p37"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o&gt;,&lt;/mo&gt;&lt;mo&gt;&amp;#xA0;&lt;/mo&gt;&lt;mi&gt;p&lt;/mi&gt;&lt;mfenced&gt;&lt;mrow&gt;&lt;mi&gt;log&lt;/mi&gt;&lt;mfenced&gt;&lt;mfrac&gt;&lt;mi&gt;p&lt;/mi&gt;&lt;mrow&gt;&lt;mn&gt;1&lt;/mn&gt;&lt;mo&gt;-&lt;/mo&gt;&lt;mi&gt;p&lt;/mi&gt;&lt;/mrow&gt;&lt;/mfrac&gt;&lt;/mfenced&gt;&lt;/mrow&gt;&lt;/mfenced&gt;&lt;mo&gt;&amp;#x2009;&lt;/mo&gt;&lt;mo&gt;=&lt;/mo&gt;&lt;mo&gt;&amp;#x2009;&lt;/mo&gt;&lt;mfrac&gt;&lt;msup&gt;&lt;mi&gt;e&lt;/mi&gt;&lt;mrow&gt;&lt;mi&gt;log&lt;/mi&gt;&lt;mfenced&gt;&lt;mstyle displaystyle=\&quot;true\&quot;&gt;&lt;mfrac&gt;&lt;mi&gt;p&lt;/mi&gt;&lt;mrow&gt;&lt;mn&gt;1&lt;/mn&gt;&lt;mo&gt;-&lt;/mo&gt;&lt;mi&gt;p&lt;/mi&gt;&lt;/mrow&gt;&lt;/mfrac&gt;&lt;/mstyle&gt;&lt;/mfenced&gt;&lt;/mrow&gt;&lt;/msup&gt;&lt;mrow&gt;&lt;mn&gt;1&lt;/mn&gt;&lt;mo&gt;+&lt;/mo&gt;&lt;msup&gt;&lt;mi&gt;e&lt;/mi&gt;&lt;mrow&gt;&lt;mi&gt;log&lt;/mi&gt;&lt;mfenced&gt;&lt;mfrac&gt;&lt;mi&gt;p&lt;/mi&gt;&lt;mrow&gt;&lt;mn&gt;1&lt;/mn&gt;&lt;mo&gt;-&lt;/mo&gt;&lt;mi&gt;p&lt;/mi&gt;&lt;/mrow&gt;&lt;/mfrac&gt;&lt;/mfenced&gt;&lt;/mrow&gt;&lt;/msup&gt;&lt;/mrow&gt;&lt;/mfrac&gt;&lt;mo&gt;&amp;#xA0;&lt;/mo&gt;&lt;mo&gt;=&lt;/mo&gt;&lt;mo&gt;&amp;#x2009;&lt;/mo&gt;&lt;mspace linebreak=\&quot;newline\&quot;/&gt;&lt;mfrac&gt;&lt;mstyle displaystyle=\&quot;true\&quot;&gt;&lt;mfrac&gt;&lt;mi&gt;p&lt;/mi&gt;&lt;mrow&gt;&lt;mn&gt;1&lt;/mn&gt;&lt;mo&gt;-&lt;/mo&gt;&lt;mi&gt;p&lt;/mi&gt;&lt;/mrow&gt;&lt;/mfrac&gt;&lt;/mstyle&gt;&lt;mrow&gt;&lt;mn&gt;1&lt;/mn&gt;&lt;mo&gt;+&lt;/mo&gt;&lt;mstyle displaystyle=\&quot;true\&quot;&gt;&lt;mfrac&gt;&lt;mi&gt;p&lt;/mi&gt;&lt;mrow&gt;&lt;mn&gt;1&lt;/mn&gt;&lt;mo&gt;-&lt;/mo&gt;&lt;mi&gt;p&lt;/mi&gt;&lt;/mrow&gt;&lt;/mfrac&gt;&lt;/mstyle&gt;&lt;/mrow&gt;&lt;/mfrac&gt;&lt;mo&gt;=&lt;/mo&gt;&lt;mo&gt;&amp;#xA0;&lt;/mo&gt;&lt;mfrac&gt;&lt;mstyle displaystyle=\&quot;true\&quot;&gt;&lt;mfrac&gt;&lt;mi&gt;p&lt;/mi&gt;&lt;mrow&gt;&lt;mn&gt;1&lt;/mn&gt;&lt;mo&gt;-&lt;/mo&gt;&lt;mi&gt;p&lt;/mi&gt;&lt;/mrow&gt;&lt;/mfrac&gt;&lt;/mstyle&gt;&lt;mrow&gt;&lt;mstyle displaystyle=\&quot;true\&quot;&gt;&lt;mfrac&gt;&lt;mrow&gt;&lt;mn&gt;1&lt;/mn&gt;&lt;mo&gt;-&lt;/mo&gt;&lt;mi&gt;p&lt;/mi&gt;&lt;/mrow&gt;&lt;mrow&gt;&lt;mn&gt;1&lt;/mn&gt;&lt;mo&gt;-&lt;/mo&gt;&lt;mi&gt;p&lt;/mi&gt;&lt;/mrow&gt;&lt;/mfrac&gt;&lt;/mstyle&gt;&lt;mo&gt;+&lt;/mo&gt;&lt;mstyle displaystyle=\&quot;true\&quot;&gt;&lt;mfrac&gt;&lt;mi&gt;p&lt;/mi&gt;&lt;mrow&gt;&lt;mn&gt;1&lt;/mn&gt;&lt;mo&gt;-&lt;/mo&gt;&lt;mi&gt;p&lt;/mi&gt;&lt;/mrow&gt;&lt;/mfrac&gt;&lt;/mstyle&gt;&lt;/mrow&gt;&lt;/mfrac&gt;&lt;mo&gt;&amp;#x2009;&lt;/mo&gt;&lt;mo&gt;=&lt;/mo&gt;&lt;mo&gt;&amp;#x2009;&lt;/mo&gt;&lt;mfrac&gt;&lt;mstyle displaystyle=\&quot;true\&quot;&gt;&lt;mfrac&gt;&lt;mi&gt;p&lt;/mi&gt;&lt;mrow&gt;&lt;mn&gt;1&lt;/mn&gt;&lt;mo&gt;-&lt;/mo&gt;&lt;mi&gt;p&lt;/mi&gt;&lt;/mrow&gt;&lt;/mfrac&gt;&lt;/mstyle&gt;&lt;mstyle displaystyle=\&quot;true\&quot;&gt;&lt;mfrac&gt;&lt;mn&gt;1&lt;/mn&gt;&lt;mrow&gt;&lt;mn&gt;1&lt;/mn&gt;&lt;mo&gt;-&lt;/mo&gt;&lt;mi&gt;p&lt;/mi&gt;&lt;/mrow&gt;&lt;/mfrac&gt;&lt;/mstyle&gt;&lt;/mfrac&gt;&lt;mo&gt;&amp;#x2009;&lt;/mo&gt;&lt;mo&gt;=&lt;/mo&gt;&lt;mo&gt;&amp;#x2009;&lt;/mo&gt;&lt;mfrac&gt;&lt;mrow&gt;&lt;mi&gt;p&lt;/mi&gt;&lt;mfenced&gt;&lt;mrow&gt;&lt;mn&gt;1&lt;/mn&gt;&lt;mo&gt;-&lt;/mo&gt;&lt;mi&gt;p&lt;/mi&gt;&lt;/mrow&gt;&lt;/mfenced&gt;&lt;/mrow&gt;&lt;mrow&gt;&lt;mn&gt;1&lt;/mn&gt;&lt;mfenced&gt;&lt;mrow&gt;&lt;mn&gt;1&lt;/mn&gt;&lt;mo&gt;-&lt;/mo&gt;&lt;mi&gt;p&lt;/mi&gt;&lt;/mrow&gt;&lt;/mfenced&gt;&lt;/mrow&gt;&lt;/mfrac&gt;&lt;mo&gt;&amp;#x2009;&lt;/mo&gt;&lt;mo&gt;=&lt;/mo&gt;&lt;mo&gt;&amp;#xA0;&lt;/mo&gt;&lt;mi&gt;p&lt;/mi&gt;&lt;/mstyle&gt;&lt;/math&gt;&quot;,&quot;truncated&quot;:false}" title="p open parentheses x close parentheses thin space equals thin space fraction numerator e to the power of x over denominator 1 plus e to the power of x end fraction comma space p open parentheses log open parentheses fraction numerator p over denominator 1 minus p end fraction close parentheses close parentheses thin space equals thin space fraction numerator e to the power of log open parentheses fraction numerator p over denominator 1 minus p end fraction close parentheses end exponent over denominator 1 plus e to the power of log open parentheses fraction numerator p over denominator 1 minus p end fraction close parentheses end exponent end fraction space equals thin space&#10;fraction numerator fraction numerator p over denominator 1 minus p end fraction over denominator 1 plus fraction numerator p over denominator 1 minus p end fraction end fraction equals space fraction numerator fraction numerator p over denominator 1 minus p end fraction over denominator fraction numerator 1 minus p over denominator 1 minus p end fraction plus fraction numerator p over denominator 1 minus p end fraction end fraction thin space equals thin space fraction numerator fraction numerator p over denominator 1 minus p end fraction over denominator fraction numerator 1 over denominator 1 minus p end fraction end fraction thin space equals thin space fraction numerator p open parentheses 1 minus p close parentheses over denominator 1 open parentheses 1 minus p close parentheses end fraction thin space equals space p"/>
          <p:cNvPicPr preferRelativeResize="0"/>
          <p:nvPr/>
        </p:nvPicPr>
        <p:blipFill>
          <a:blip r:embed="rId3">
            <a:alphaModFix/>
          </a:blip>
          <a:stretch>
            <a:fillRect/>
          </a:stretch>
        </p:blipFill>
        <p:spPr>
          <a:xfrm>
            <a:off x="1712364" y="2138416"/>
            <a:ext cx="5090922" cy="22426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Fortolkning af logistisk model</a:t>
            </a:r>
            <a:endParaRPr/>
          </a:p>
        </p:txBody>
      </p:sp>
      <p:sp>
        <p:nvSpPr>
          <p:cNvPr id="266" name="Google Shape;266;p38"/>
          <p:cNvSpPr txBox="1">
            <a:spLocks noGrp="1"/>
          </p:cNvSpPr>
          <p:nvPr>
            <p:ph type="body" idx="1"/>
          </p:nvPr>
        </p:nvSpPr>
        <p:spPr>
          <a:xfrm>
            <a:off x="729450" y="2078875"/>
            <a:ext cx="7688700" cy="272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Interceptet i modellen (X=0) giver os log(odds). Tager vi exp() kan vi derfor se, at det er odds for udfaldet, “når alle prædiktorer er 0 eller på reference niveau” (hvis kategoriske). Og tager vi ilogit funktionen, så er det sandsynligheden p for udfaldet, når alle prædiktorer er 0 eller på reference niveau.</a:t>
            </a:r>
            <a:endParaRPr/>
          </a:p>
          <a:p>
            <a:pPr marL="0" lvl="0" indent="0" algn="l" rtl="0">
              <a:spcBef>
                <a:spcPts val="1200"/>
              </a:spcBef>
              <a:spcAft>
                <a:spcPts val="0"/>
              </a:spcAft>
              <a:buNone/>
            </a:pPr>
            <a:r>
              <a:rPr lang="en"/>
              <a:t>Hvad med de øvrige betaer? De angiver nu ændringen i log(odds) pr. X-enheds ændring. </a:t>
            </a:r>
            <a:endParaRPr/>
          </a:p>
          <a:p>
            <a:pPr marL="0" lvl="0" indent="0" algn="l" rtl="0">
              <a:spcBef>
                <a:spcPts val="1200"/>
              </a:spcBef>
              <a:spcAft>
                <a:spcPts val="0"/>
              </a:spcAft>
              <a:buNone/>
            </a:pPr>
            <a:r>
              <a:rPr lang="en"/>
              <a:t>Har exp(β_1) også en fortolkning? Ja, det angiver odds ratio mellem to “personer”, hvis forskel udelukkende er én enheds ændring i X_1 (dvs. OR mellem X_1 og X_1+1).</a:t>
            </a:r>
            <a:endParaRPr/>
          </a:p>
          <a:p>
            <a:pPr marL="0" lvl="0" indent="0" algn="l" rtl="0">
              <a:spcBef>
                <a:spcPts val="1200"/>
              </a:spcBef>
              <a:spcAft>
                <a:spcPts val="1200"/>
              </a:spcAft>
              <a:buNone/>
            </a:pPr>
            <a:r>
              <a:rPr lang="en"/>
              <a:t>Så hvis vi gerne vil finde OR for X_k, så kan vi bare tage exp(β_k).</a:t>
            </a:r>
            <a:endParaRPr/>
          </a:p>
        </p:txBody>
      </p:sp>
      <p:pic>
        <p:nvPicPr>
          <p:cNvPr id="267" name="Google Shape;267;p38"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2463812" y="1937150"/>
            <a:ext cx="4216399" cy="5565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Formel for fortolkning af exp(β)</a:t>
            </a:r>
            <a:endParaRPr/>
          </a:p>
        </p:txBody>
      </p:sp>
      <p:pic>
        <p:nvPicPr>
          <p:cNvPr id="273" name="Google Shape;273;p39" descr="{&quot;mathml&quot;:&quot;&lt;math style=\&quot;font-family:stix;font-size:16px;\&quot; xmlns=\&quot;http://www.w3.org/1998/Math/MathML\&quot;&gt;&lt;mstyle mathsize=\&quot;16px\&quot;&gt;&lt;mfrac&gt;&lt;mi&gt;p&lt;/mi&gt;&lt;mrow&gt;&lt;mn&gt;1&lt;/mn&gt;&lt;mo&gt;-&lt;/mo&gt;&lt;mi&gt;p&lt;/mi&gt;&lt;/mrow&gt;&lt;/mfrac&gt;&lt;mo&gt;=&lt;/mo&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space linebreak=\&quot;newline\&quot;/&gt;&lt;mfrac&gt;&lt;mrow&gt;&lt;mo&gt;&amp;#xA0;&lt;/mo&gt;&lt;msup&gt;&lt;mi&gt;e&lt;/mi&gt;&lt;mrow&gt;&lt;msub&gt;&lt;mi&gt;&amp;#x3B2;&lt;/mi&gt;&lt;mn&gt;0&lt;/mn&gt;&lt;/msub&gt;&lt;mo&gt;+&lt;/mo&gt;&lt;msub&gt;&lt;mi&gt;&amp;#x3B2;&lt;/mi&gt;&lt;mn&gt;1&lt;/mn&gt;&lt;/msub&gt;&lt;mfenced&gt;&lt;mrow&gt;&lt;msub&gt;&lt;mi&gt;X&lt;/mi&gt;&lt;mn&gt;1&lt;/mn&gt;&lt;/msub&gt;&lt;mo&gt;+&lt;/mo&gt;&lt;mn&gt;1&lt;/mn&gt;&lt;/mrow&gt;&lt;/mfenced&gt;&lt;mo&gt;+&lt;/mo&gt;&lt;mo&gt;.&lt;/mo&gt;&lt;mo&gt;.&lt;/mo&gt;&lt;mo&gt;.&lt;/mo&gt;&lt;mo&gt;+&lt;/mo&gt;&lt;msub&gt;&lt;mi&gt;&amp;#x3B2;&lt;/mi&gt;&lt;mi&gt;k&lt;/mi&gt;&lt;/msub&gt;&lt;msub&gt;&lt;mi&gt;X&lt;/mi&gt;&lt;mi&gt;k&lt;/mi&gt;&lt;/msub&gt;&lt;/mrow&gt;&lt;/msup&gt;&lt;/mrow&gt;&lt;mrow&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row&gt;&lt;/mfrac&gt;&lt;mo&gt;=&lt;/mo&gt;&lt;mfrac&gt;&lt;msup&gt;&lt;mi&gt;e&lt;/mi&gt;&lt;msub&gt;&lt;mi&gt;&amp;#x3B2;&lt;/mi&gt;&lt;mn&gt;0&lt;/mn&gt;&lt;/msub&gt;&lt;/msup&gt;&lt;msup&gt;&lt;mi&gt;e&lt;/mi&gt;&lt;msub&gt;&lt;mi&gt;&amp;#x3B2;&lt;/mi&gt;&lt;mn&gt;0&lt;/mn&gt;&lt;/msub&gt;&lt;/msup&gt;&lt;/mfrac&gt;&lt;mo&gt;&amp;#xB7;&lt;/mo&gt;&lt;mfrac&gt;&lt;msup&gt;&lt;mi&gt;e&lt;/mi&gt;&lt;mrow&gt;&lt;msub&gt;&lt;mi&gt;&amp;#x3B2;&lt;/mi&gt;&lt;mn&gt;1&lt;/mn&gt;&lt;/msub&gt;&lt;msub&gt;&lt;mi&gt;X&lt;/mi&gt;&lt;mn&gt;1&lt;/mn&gt;&lt;/msub&gt;&lt;/mrow&gt;&lt;/msup&gt;&lt;msup&gt;&lt;mi&gt;e&lt;/mi&gt;&lt;mrow&gt;&lt;msub&gt;&lt;mi&gt;&amp;#x3B2;&lt;/mi&gt;&lt;mn&gt;1&lt;/mn&gt;&lt;/msub&gt;&lt;mi&gt;X&lt;/mi&gt;&lt;mn&gt;1&lt;/mn&gt;&lt;/mrow&gt;&lt;/msup&gt;&lt;/mfrac&gt;&lt;mo&gt;&amp;#xB7;&lt;/mo&gt;&lt;mfrac&gt;&lt;msup&gt;&lt;mi&gt;e&lt;/mi&gt;&lt;msub&gt;&lt;mi&gt;&amp;#x3B2;&lt;/mi&gt;&lt;mn&gt;1&lt;/mn&gt;&lt;/msub&gt;&lt;/msup&gt;&lt;mn&gt;1&lt;/mn&gt;&lt;/mfrac&gt;&lt;mo&gt;&amp;#xB7;&lt;/mo&gt;&lt;mo&gt;.&lt;/mo&gt;&lt;mo&gt;.&lt;/mo&gt;&lt;mo&gt;.&lt;/mo&gt;&lt;mo&gt;&amp;#xB7;&lt;/mo&gt;&lt;mfrac&gt;&lt;msup&gt;&lt;mi&gt;e&lt;/mi&gt;&lt;mrow&gt;&lt;msub&gt;&lt;mi&gt;&amp;#x3B2;&lt;/mi&gt;&lt;mi&gt;k&lt;/mi&gt;&lt;/msub&gt;&lt;msub&gt;&lt;mi&gt;X&lt;/mi&gt;&lt;mi&gt;k&lt;/mi&gt;&lt;/msub&gt;&lt;/mrow&gt;&lt;/msup&gt;&lt;msup&gt;&lt;mi&gt;e&lt;/mi&gt;&lt;mrow&gt;&lt;msub&gt;&lt;mi&gt;&amp;#x3B2;&lt;/mi&gt;&lt;mi&gt;k&lt;/mi&gt;&lt;/msub&gt;&lt;msub&gt;&lt;mi&gt;X&lt;/mi&gt;&lt;mi&gt;k&lt;/mi&gt;&lt;/msub&gt;&lt;/mrow&gt;&lt;/msup&gt;&lt;/mfrac&gt;&lt;mo&gt;&amp;#x2009;&lt;/mo&gt;&lt;mo&gt;=&lt;/mo&gt;&lt;msup&gt;&lt;mi&gt;e&lt;/mi&gt;&lt;msub&gt;&lt;mi&gt;&amp;#x3B2;&lt;/mi&gt;&lt;mn&gt;1&lt;/mn&gt;&lt;/msub&gt;&lt;/msup&gt;&lt;/mstyle&gt;&lt;/math&gt;&quot;,&quot;truncated&quot;:false}" title="fraction numerator p over denominator 1 minus p end fraction equals space e to the power of beta subscript 0 plus beta subscript 1 X subscript 1 plus... plus beta subscript k X subscript k end exponent&#10;fraction numerator space e to the power of beta subscript 0 plus beta subscript 1 open parentheses X subscript 1 plus 1 close parentheses plus... plus beta subscript k X subscript k end exponent over denominator space e to the power of beta subscript 0 plus beta subscript 1 X subscript 1 plus... plus beta subscript k X subscript k end exponent end fraction equals e to the power of beta subscript 0 end exponent over e to the power of beta subscript 0 end exponent times e to the power of beta subscript 1 X subscript 1 end exponent over e to the power of beta subscript 1 X 1 end exponent times e to the power of beta subscript 1 end exponent over 1 times... times e to the power of beta subscript k X subscript k end exponent over e to the power of beta subscript k X subscript k end exponent thin space equals e to the power of beta subscript 1 end exponent"/>
          <p:cNvPicPr preferRelativeResize="0"/>
          <p:nvPr/>
        </p:nvPicPr>
        <p:blipFill>
          <a:blip r:embed="rId3">
            <a:alphaModFix/>
          </a:blip>
          <a:stretch>
            <a:fillRect/>
          </a:stretch>
        </p:blipFill>
        <p:spPr>
          <a:xfrm>
            <a:off x="1633207" y="2357955"/>
            <a:ext cx="5495036" cy="12153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Logistisk funktion</a:t>
            </a:r>
            <a:endParaRPr/>
          </a:p>
        </p:txBody>
      </p:sp>
      <p:sp>
        <p:nvSpPr>
          <p:cNvPr id="279" name="Google Shape;279;p40"/>
          <p:cNvSpPr txBox="1">
            <a:spLocks noGrp="1"/>
          </p:cNvSpPr>
          <p:nvPr>
            <p:ph type="body" idx="1"/>
          </p:nvPr>
        </p:nvSpPr>
        <p:spPr>
          <a:xfrm>
            <a:off x="729450" y="2078875"/>
            <a:ext cx="7688700" cy="279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 logistisk funktion er en s-formed kurve, som på formel kan skrives: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L er max værdien (vi vælger 1, for så går funktionen mellem 0 og 1)</a:t>
            </a:r>
            <a:endParaRPr/>
          </a:p>
          <a:p>
            <a:pPr marL="0" lvl="0" indent="0" algn="l" rtl="0">
              <a:spcBef>
                <a:spcPts val="1200"/>
              </a:spcBef>
              <a:spcAft>
                <a:spcPts val="0"/>
              </a:spcAft>
              <a:buNone/>
            </a:pPr>
            <a:r>
              <a:rPr lang="en"/>
              <a:t>x_0 angiver ‘midtpunkt’ for grafen, så her er valgt 0</a:t>
            </a:r>
            <a:endParaRPr/>
          </a:p>
          <a:p>
            <a:pPr marL="0" lvl="0" indent="0" algn="l" rtl="0">
              <a:spcBef>
                <a:spcPts val="1200"/>
              </a:spcBef>
              <a:spcAft>
                <a:spcPts val="0"/>
              </a:spcAft>
              <a:buNone/>
            </a:pPr>
            <a:r>
              <a:rPr lang="en"/>
              <a:t>k er hvor hurtigt den eksponentielle vokser, her valgt k=1.</a:t>
            </a:r>
            <a:endParaRPr/>
          </a:p>
          <a:p>
            <a:pPr marL="0" lvl="0" indent="0" algn="l" rtl="0">
              <a:spcBef>
                <a:spcPts val="1200"/>
              </a:spcBef>
              <a:spcAft>
                <a:spcPts val="1200"/>
              </a:spcAft>
              <a:buNone/>
            </a:pPr>
            <a:r>
              <a:rPr lang="en"/>
              <a:t>Til højre ses “standard logistisk funktion”, også kaldet sigmoid.</a:t>
            </a:r>
            <a:endParaRPr/>
          </a:p>
        </p:txBody>
      </p:sp>
      <p:pic>
        <p:nvPicPr>
          <p:cNvPr id="280" name="Google Shape;280;p40" descr="{&quot;mathml&quot;:&quot;&lt;math style=\&quot;font-family:stix;font-size:16px;\&quot; xmlns=\&quot;http://www.w3.org/1998/Math/MathML\&quot;&gt;&lt;mstyle mathsize=\&quot;16px\&quot;&gt;&lt;mi&gt;f&lt;/mi&gt;&lt;mfenced&gt;&lt;mi&gt;x&lt;/mi&gt;&lt;/mfenced&gt;&lt;mo&gt;&amp;#xA0;&lt;/mo&gt;&lt;mo&gt;=&lt;/mo&gt;&lt;mo&gt;&amp;#x2009;&lt;/mo&gt;&lt;mfrac&gt;&lt;mi&gt;L&lt;/mi&gt;&lt;mrow&gt;&lt;mn&gt;1&lt;/mn&gt;&lt;mo&gt;+&lt;/mo&gt;&lt;msup&gt;&lt;mi&gt;e&lt;/mi&gt;&lt;mrow&gt;&lt;mo&gt;-&lt;/mo&gt;&lt;mi&gt;k&lt;/mi&gt;&lt;mfenced&gt;&lt;mrow&gt;&lt;mi&gt;x&lt;/mi&gt;&lt;mo&gt;-&lt;/mo&gt;&lt;msub&gt;&lt;mi&gt;x&lt;/mi&gt;&lt;mn&gt;0&lt;/mn&gt;&lt;/msub&gt;&lt;/mrow&gt;&lt;/mfenced&gt;&lt;/mrow&gt;&lt;/msup&gt;&lt;/mrow&gt;&lt;/mfrac&gt;&lt;/mstyle&gt;&lt;/math&gt;&quot;,&quot;truncated&quot;:false}" title="f open parentheses x close parentheses space equals thin space fraction numerator L over denominator 1 plus e to the power of negative k open parentheses x minus x subscript 0 close parentheses end exponent end fraction"/>
          <p:cNvPicPr preferRelativeResize="0"/>
          <p:nvPr/>
        </p:nvPicPr>
        <p:blipFill>
          <a:blip r:embed="rId3">
            <a:alphaModFix/>
          </a:blip>
          <a:stretch>
            <a:fillRect/>
          </a:stretch>
        </p:blipFill>
        <p:spPr>
          <a:xfrm>
            <a:off x="3517392" y="2443567"/>
            <a:ext cx="2109216" cy="534416"/>
          </a:xfrm>
          <a:prstGeom prst="rect">
            <a:avLst/>
          </a:prstGeom>
          <a:noFill/>
          <a:ln>
            <a:noFill/>
          </a:ln>
        </p:spPr>
      </p:pic>
      <p:pic>
        <p:nvPicPr>
          <p:cNvPr id="281" name="Google Shape;281;p40"/>
          <p:cNvPicPr preferRelativeResize="0"/>
          <p:nvPr/>
        </p:nvPicPr>
        <p:blipFill>
          <a:blip r:embed="rId4">
            <a:alphaModFix/>
          </a:blip>
          <a:stretch>
            <a:fillRect/>
          </a:stretch>
        </p:blipFill>
        <p:spPr>
          <a:xfrm>
            <a:off x="5578800" y="2571750"/>
            <a:ext cx="3474666" cy="2221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p(x) (ilogit) en logistisk funktion?</a:t>
            </a:r>
            <a:endParaRPr/>
          </a:p>
        </p:txBody>
      </p:sp>
      <p:sp>
        <p:nvSpPr>
          <p:cNvPr id="287" name="Google Shape;287;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ja, præcis som på sidste slide, med L=1, k=1, x_0 = 0.</a:t>
            </a:r>
            <a:endParaRPr/>
          </a:p>
        </p:txBody>
      </p:sp>
      <p:pic>
        <p:nvPicPr>
          <p:cNvPr id="288" name="Google Shape;288;p41" descr="{&quot;mathml&quot;:&quot;&lt;math style=\&quot;font-family:stix;font-size:16px;\&quot; xmlns=\&quot;http://www.w3.org/1998/Math/MathML\&quot;&gt;&lt;mstyle mathsize=\&quot;16px\&quot;&gt;&lt;mi&gt;p&lt;/mi&gt;&lt;mfenced&gt;&lt;mi&gt;x&lt;/mi&gt;&lt;/mfenced&gt;&lt;mo&gt;&amp;#xA0;&lt;/mo&gt;&lt;mo&gt;=&lt;/mo&gt;&lt;mo&gt;&amp;#x2009;&lt;/mo&gt;&lt;mfrac&gt;&lt;msup&gt;&lt;mi&gt;e&lt;/mi&gt;&lt;mi&gt;x&lt;/mi&gt;&lt;/msup&gt;&lt;mrow&gt;&lt;mn&gt;1&lt;/mn&gt;&lt;mo&gt;+&lt;/mo&gt;&lt;msup&gt;&lt;mi&gt;e&lt;/mi&gt;&lt;mi&gt;x&lt;/mi&gt;&lt;/msup&gt;&lt;/mrow&gt;&lt;/mfrac&gt;&lt;mo&gt;&amp;#x2009;&lt;/mo&gt;&lt;mo&gt;=&lt;/mo&gt;&lt;mo&gt;&amp;#x2009;&lt;/mo&gt;&lt;mfrac&gt;&lt;mstyle displaystyle=\&quot;true\&quot;&gt;&lt;mfrac&gt;&lt;msup&gt;&lt;mi&gt;e&lt;/mi&gt;&lt;mi&gt;x&lt;/mi&gt;&lt;/msup&gt;&lt;msup&gt;&lt;mi&gt;e&lt;/mi&gt;&lt;mi&gt;x&lt;/mi&gt;&lt;/msup&gt;&lt;/mfrac&gt;&lt;/mstyle&gt;&lt;mstyle displaystyle=\&quot;true\&quot;&gt;&lt;mfrac&gt;&lt;mrow&gt;&lt;mn&gt;1&lt;/mn&gt;&lt;mo&gt;+&lt;/mo&gt;&lt;msup&gt;&lt;mi&gt;e&lt;/mi&gt;&lt;mi&gt;x&lt;/mi&gt;&lt;/msup&gt;&lt;/mrow&gt;&lt;mrow&gt;&lt;msup&gt;&lt;mi&gt;e&lt;/mi&gt;&lt;mi&gt;x&lt;/mi&gt;&lt;/msup&gt;&lt;mo&gt;&amp;#xA0;&lt;/mo&gt;&lt;/mrow&gt;&lt;/mfrac&gt;&lt;/mstyle&gt;&lt;/mfrac&gt;&lt;mo&gt;=&lt;/mo&gt;&lt;mfrac&gt;&lt;mn&gt;1&lt;/mn&gt;&lt;mrow&gt;&lt;mstyle displaystyle=\&quot;true\&quot;&gt;&lt;mfrac&gt;&lt;mn&gt;1&lt;/mn&gt;&lt;msup&gt;&lt;mi&gt;e&lt;/mi&gt;&lt;mi&gt;x&lt;/mi&gt;&lt;/msup&gt;&lt;/mfrac&gt;&lt;/mstyle&gt;&lt;mo&gt;+&lt;/mo&gt;&lt;mn&gt;1&lt;/mn&gt;&lt;/mrow&gt;&lt;/mfrac&gt;&lt;mo&gt;=&lt;/mo&gt;&lt;mfrac&gt;&lt;mn&gt;1&lt;/mn&gt;&lt;mrow&gt;&lt;msup&gt;&lt;mi&gt;e&lt;/mi&gt;&lt;mrow&gt;&lt;mo&gt;-&lt;/mo&gt;&lt;mi&gt;x&lt;/mi&gt;&lt;/mrow&gt;&lt;/msup&gt;&lt;mo&gt;+&lt;/mo&gt;&lt;mn&gt;1&lt;/mn&gt;&lt;/mrow&gt;&lt;/mfrac&gt;&lt;mo&gt;=&lt;/mo&gt;&lt;mfrac&gt;&lt;mn&gt;1&lt;/mn&gt;&lt;mrow&gt;&lt;mn&gt;1&lt;/mn&gt;&lt;mo&gt;+&lt;/mo&gt;&lt;msup&gt;&lt;mi&gt;e&lt;/mi&gt;&lt;mrow&gt;&lt;mo&gt;-&lt;/mo&gt;&lt;mi&gt;x&lt;/mi&gt;&lt;/mrow&gt;&lt;/msup&gt;&lt;/mrow&gt;&lt;/mfrac&gt;&lt;/mstyle&gt;&lt;/math&gt;&quot;,&quot;truncated&quot;:false}" title="p open parentheses x close parentheses space equals thin space fraction numerator e to the power of x over denominator 1 plus e to the power of x end fraction thin space equals thin space fraction numerator e to the power of x over e to the power of x over denominator fraction numerator 1 plus e to the power of x over denominator e to the power of x space end fraction end fraction equals fraction numerator 1 over denominator 1 over e to the power of x plus 1 end fraction equals fraction numerator 1 over denominator e to the power of negative x end exponent plus 1 end fraction equals fraction numerator 1 over denominator 1 plus e to the power of negative x end exponent end fraction"/>
          <p:cNvPicPr preferRelativeResize="0"/>
          <p:nvPr/>
        </p:nvPicPr>
        <p:blipFill>
          <a:blip r:embed="rId3">
            <a:alphaModFix/>
          </a:blip>
          <a:stretch>
            <a:fillRect/>
          </a:stretch>
        </p:blipFill>
        <p:spPr>
          <a:xfrm>
            <a:off x="2038020" y="2078883"/>
            <a:ext cx="5067960" cy="10721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 4</a:t>
            </a:r>
            <a:endParaRPr/>
          </a:p>
          <a:p>
            <a:pPr marL="0" lvl="0" indent="0" algn="l" rtl="0">
              <a:spcBef>
                <a:spcPts val="0"/>
              </a:spcBef>
              <a:spcAft>
                <a:spcPts val="0"/>
              </a:spcAft>
              <a:buNone/>
            </a:pPr>
            <a:r>
              <a:rPr lang="en"/>
              <a:t>Behandling af kategoriske data</a:t>
            </a:r>
            <a:endParaRPr/>
          </a:p>
        </p:txBody>
      </p:sp>
      <p:sp>
        <p:nvSpPr>
          <p:cNvPr id="110" name="Google Shape;110;p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i R</a:t>
            </a:r>
            <a:endParaRPr/>
          </a:p>
        </p:txBody>
      </p:sp>
      <p:sp>
        <p:nvSpPr>
          <p:cNvPr id="294" name="Google Shape;294;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ikke længere bruge lm() i R, da vi ikke laver en lineær model (vi antager binomialfordeling, og lm bruger en normalfordeling).</a:t>
            </a:r>
            <a:endParaRPr/>
          </a:p>
          <a:p>
            <a:pPr marL="0" lvl="0" indent="0" algn="l" rtl="0">
              <a:spcBef>
                <a:spcPts val="1200"/>
              </a:spcBef>
              <a:spcAft>
                <a:spcPts val="0"/>
              </a:spcAft>
              <a:buNone/>
            </a:pPr>
            <a:r>
              <a:rPr lang="en"/>
              <a:t>I R kan vi bruge GLM (generalized linear models). Det er en slags udvidelse af lm, hvor vi kan bruge andre fordelinger som antagelse for udfaldet. Bruger vi binomialfordelingen, laver vi logistisk regression.</a:t>
            </a:r>
            <a:endParaRPr/>
          </a:p>
          <a:p>
            <a:pPr marL="0" lvl="0" indent="0" algn="l" rtl="0">
              <a:spcBef>
                <a:spcPts val="1200"/>
              </a:spcBef>
              <a:spcAft>
                <a:spcPts val="0"/>
              </a:spcAft>
              <a:buNone/>
            </a:pPr>
            <a:r>
              <a:rPr lang="en"/>
              <a:t>Vi skal se på at fitte en model via glm(Smoke ~ Sex, family = binomial, data = fev)</a:t>
            </a:r>
            <a:endParaRPr/>
          </a:p>
          <a:p>
            <a:pPr marL="0" lvl="0" indent="0" algn="l" rtl="0">
              <a:spcBef>
                <a:spcPts val="1200"/>
              </a:spcBef>
              <a:spcAft>
                <a:spcPts val="1200"/>
              </a:spcAft>
              <a:buNone/>
            </a:pPr>
            <a:r>
              <a:rPr lang="en"/>
              <a:t>Som i lm kan vi lave et summary på modellen.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43"/>
          <p:cNvPicPr preferRelativeResize="0"/>
          <p:nvPr/>
        </p:nvPicPr>
        <p:blipFill>
          <a:blip r:embed="rId3">
            <a:alphaModFix/>
          </a:blip>
          <a:stretch>
            <a:fillRect/>
          </a:stretch>
        </p:blipFill>
        <p:spPr>
          <a:xfrm>
            <a:off x="5890825" y="1218700"/>
            <a:ext cx="2438400" cy="742950"/>
          </a:xfrm>
          <a:prstGeom prst="rect">
            <a:avLst/>
          </a:prstGeom>
          <a:noFill/>
          <a:ln>
            <a:noFill/>
          </a:ln>
        </p:spPr>
      </p:pic>
      <p:pic>
        <p:nvPicPr>
          <p:cNvPr id="300" name="Google Shape;300;p43"/>
          <p:cNvPicPr preferRelativeResize="0"/>
          <p:nvPr/>
        </p:nvPicPr>
        <p:blipFill>
          <a:blip r:embed="rId4">
            <a:alphaModFix/>
          </a:blip>
          <a:stretch>
            <a:fillRect/>
          </a:stretch>
        </p:blipFill>
        <p:spPr>
          <a:xfrm>
            <a:off x="252800" y="1315900"/>
            <a:ext cx="4419599" cy="2317925"/>
          </a:xfrm>
          <a:prstGeom prst="rect">
            <a:avLst/>
          </a:prstGeom>
          <a:noFill/>
          <a:ln>
            <a:noFill/>
          </a:ln>
        </p:spPr>
      </p:pic>
      <p:pic>
        <p:nvPicPr>
          <p:cNvPr id="301" name="Google Shape;301;p43"/>
          <p:cNvPicPr preferRelativeResize="0"/>
          <p:nvPr/>
        </p:nvPicPr>
        <p:blipFill>
          <a:blip r:embed="rId5">
            <a:alphaModFix/>
          </a:blip>
          <a:stretch>
            <a:fillRect/>
          </a:stretch>
        </p:blipFill>
        <p:spPr>
          <a:xfrm>
            <a:off x="4834576" y="2177876"/>
            <a:ext cx="4256850" cy="520275"/>
          </a:xfrm>
          <a:prstGeom prst="rect">
            <a:avLst/>
          </a:prstGeom>
          <a:noFill/>
          <a:ln>
            <a:noFill/>
          </a:ln>
        </p:spPr>
      </p:pic>
      <p:pic>
        <p:nvPicPr>
          <p:cNvPr id="302" name="Google Shape;302;p43"/>
          <p:cNvPicPr preferRelativeResize="0"/>
          <p:nvPr/>
        </p:nvPicPr>
        <p:blipFill>
          <a:blip r:embed="rId6">
            <a:alphaModFix/>
          </a:blip>
          <a:stretch>
            <a:fillRect/>
          </a:stretch>
        </p:blipFill>
        <p:spPr>
          <a:xfrm>
            <a:off x="4834575" y="2914375"/>
            <a:ext cx="3495675" cy="609600"/>
          </a:xfrm>
          <a:prstGeom prst="rect">
            <a:avLst/>
          </a:prstGeom>
          <a:noFill/>
          <a:ln>
            <a:noFill/>
          </a:ln>
        </p:spPr>
      </p:pic>
      <p:pic>
        <p:nvPicPr>
          <p:cNvPr id="303" name="Google Shape;303;p43"/>
          <p:cNvPicPr preferRelativeResize="0"/>
          <p:nvPr/>
        </p:nvPicPr>
        <p:blipFill>
          <a:blip r:embed="rId7">
            <a:alphaModFix/>
          </a:blip>
          <a:stretch>
            <a:fillRect/>
          </a:stretch>
        </p:blipFill>
        <p:spPr>
          <a:xfrm>
            <a:off x="252800" y="3814975"/>
            <a:ext cx="4828925" cy="89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af modellen</a:t>
            </a:r>
            <a:endParaRPr/>
          </a:p>
        </p:txBody>
      </p:sp>
      <p:sp>
        <p:nvSpPr>
          <p:cNvPr id="309" name="Google Shape;309;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Hvis du har mere end 2 niveauer i de forklarende kategoriske variabel, så skal man bruge car::Anova(modelnavn, type = 3, test.statistic =”Wald”) til at teste p-værdier (kræver flere frihedsgrader). Hvis de forklarende har 2 niveauer eller er kvantitative, så er p-værdi fint.</a:t>
            </a:r>
            <a:endParaRPr/>
          </a:p>
          <a:p>
            <a:pPr marL="0" lvl="0" indent="0" algn="l" rtl="0">
              <a:spcBef>
                <a:spcPts val="1200"/>
              </a:spcBef>
              <a:spcAft>
                <a:spcPts val="1200"/>
              </a:spcAft>
              <a:buNone/>
            </a:pPr>
            <a:r>
              <a:rPr lang="en"/>
              <a:t>Mere avanceret er Lagrange multiplier test eller likelihood-ratio test, som vi ikke dyrker her.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Okay.. Så det kunne vi også regne i hånden</a:t>
            </a:r>
            <a:endParaRPr/>
          </a:p>
        </p:txBody>
      </p:sp>
      <p:sp>
        <p:nvSpPr>
          <p:cNvPr id="315" name="Google Shape;315;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Jep. Men vi kan nu udvide med både kvantitative variable og/eller flere kategoriske. Det kan vi ikke bare lige manuelt.</a:t>
            </a:r>
            <a:endParaRPr/>
          </a:p>
          <a:p>
            <a:pPr marL="0" lvl="0" indent="0" algn="l" rtl="0">
              <a:spcBef>
                <a:spcPts val="1200"/>
              </a:spcBef>
              <a:spcAft>
                <a:spcPts val="1200"/>
              </a:spcAft>
              <a:buNone/>
            </a:pPr>
            <a:r>
              <a:rPr lang="en"/>
              <a:t>Lad os se eksemplet i R, hvor vi prøver at forudsige rygestatus ud fra alder</a:t>
            </a:r>
            <a:endParaRPr/>
          </a:p>
        </p:txBody>
      </p:sp>
      <p:pic>
        <p:nvPicPr>
          <p:cNvPr id="316" name="Google Shape;316;p45"/>
          <p:cNvPicPr preferRelativeResize="0"/>
          <p:nvPr/>
        </p:nvPicPr>
        <p:blipFill>
          <a:blip r:embed="rId3">
            <a:alphaModFix/>
          </a:blip>
          <a:stretch>
            <a:fillRect/>
          </a:stretch>
        </p:blipFill>
        <p:spPr>
          <a:xfrm>
            <a:off x="729450" y="3076700"/>
            <a:ext cx="3604050" cy="1940650"/>
          </a:xfrm>
          <a:prstGeom prst="rect">
            <a:avLst/>
          </a:prstGeom>
          <a:noFill/>
          <a:ln>
            <a:noFill/>
          </a:ln>
        </p:spPr>
      </p:pic>
      <p:pic>
        <p:nvPicPr>
          <p:cNvPr id="317" name="Google Shape;317;p45"/>
          <p:cNvPicPr preferRelativeResize="0"/>
          <p:nvPr/>
        </p:nvPicPr>
        <p:blipFill>
          <a:blip r:embed="rId4">
            <a:alphaModFix/>
          </a:blip>
          <a:stretch>
            <a:fillRect/>
          </a:stretch>
        </p:blipFill>
        <p:spPr>
          <a:xfrm>
            <a:off x="4739850" y="3156650"/>
            <a:ext cx="3038475" cy="285750"/>
          </a:xfrm>
          <a:prstGeom prst="rect">
            <a:avLst/>
          </a:prstGeom>
          <a:noFill/>
          <a:ln>
            <a:noFill/>
          </a:ln>
        </p:spPr>
      </p:pic>
      <p:pic>
        <p:nvPicPr>
          <p:cNvPr id="318" name="Google Shape;318;p45"/>
          <p:cNvPicPr preferRelativeResize="0"/>
          <p:nvPr/>
        </p:nvPicPr>
        <p:blipFill>
          <a:blip r:embed="rId5">
            <a:alphaModFix/>
          </a:blip>
          <a:stretch>
            <a:fillRect/>
          </a:stretch>
        </p:blipFill>
        <p:spPr>
          <a:xfrm>
            <a:off x="4739850" y="3728125"/>
            <a:ext cx="2847975" cy="323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multipel logistisk regression</a:t>
            </a:r>
            <a:endParaRPr/>
          </a:p>
        </p:txBody>
      </p:sp>
      <p:sp>
        <p:nvSpPr>
          <p:cNvPr id="324" name="Google Shape;324;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Vi kan selvfølgelig udvide til at inkludere flere forklarende variable</a:t>
            </a:r>
            <a:endParaRPr/>
          </a:p>
        </p:txBody>
      </p:sp>
      <p:pic>
        <p:nvPicPr>
          <p:cNvPr id="325" name="Google Shape;325;p46"/>
          <p:cNvPicPr preferRelativeResize="0"/>
          <p:nvPr/>
        </p:nvPicPr>
        <p:blipFill>
          <a:blip r:embed="rId3">
            <a:alphaModFix/>
          </a:blip>
          <a:stretch>
            <a:fillRect/>
          </a:stretch>
        </p:blipFill>
        <p:spPr>
          <a:xfrm>
            <a:off x="829324" y="2419350"/>
            <a:ext cx="4669425" cy="246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Forudsigelser</a:t>
            </a:r>
            <a:endParaRPr/>
          </a:p>
        </p:txBody>
      </p:sp>
      <p:sp>
        <p:nvSpPr>
          <p:cNvPr id="331" name="Google Shape;331;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bruge predict() eller gmodels::estimable(),hvis vi vil have prædiktionsintervaller.</a:t>
            </a:r>
            <a:endParaRPr/>
          </a:p>
          <a:p>
            <a:pPr marL="0" lvl="0" indent="0" algn="l" rtl="0">
              <a:spcBef>
                <a:spcPts val="1200"/>
              </a:spcBef>
              <a:spcAft>
                <a:spcPts val="1200"/>
              </a:spcAft>
              <a:buNone/>
            </a:pPr>
            <a:endParaRPr/>
          </a:p>
        </p:txBody>
      </p:sp>
      <p:pic>
        <p:nvPicPr>
          <p:cNvPr id="332" name="Google Shape;332;p47"/>
          <p:cNvPicPr preferRelativeResize="0"/>
          <p:nvPr/>
        </p:nvPicPr>
        <p:blipFill>
          <a:blip r:embed="rId3">
            <a:alphaModFix/>
          </a:blip>
          <a:stretch>
            <a:fillRect/>
          </a:stretch>
        </p:blipFill>
        <p:spPr>
          <a:xfrm>
            <a:off x="729450" y="2571750"/>
            <a:ext cx="5638800" cy="609600"/>
          </a:xfrm>
          <a:prstGeom prst="rect">
            <a:avLst/>
          </a:prstGeom>
          <a:noFill/>
          <a:ln>
            <a:noFill/>
          </a:ln>
        </p:spPr>
      </p:pic>
      <p:pic>
        <p:nvPicPr>
          <p:cNvPr id="333" name="Google Shape;333;p47"/>
          <p:cNvPicPr preferRelativeResize="0"/>
          <p:nvPr/>
        </p:nvPicPr>
        <p:blipFill>
          <a:blip r:embed="rId4">
            <a:alphaModFix/>
          </a:blip>
          <a:stretch>
            <a:fillRect/>
          </a:stretch>
        </p:blipFill>
        <p:spPr>
          <a:xfrm>
            <a:off x="667538" y="3326550"/>
            <a:ext cx="5762625" cy="657225"/>
          </a:xfrm>
          <a:prstGeom prst="rect">
            <a:avLst/>
          </a:prstGeom>
          <a:noFill/>
          <a:ln>
            <a:noFill/>
          </a:ln>
        </p:spPr>
      </p:pic>
      <p:pic>
        <p:nvPicPr>
          <p:cNvPr id="334" name="Google Shape;334;p47"/>
          <p:cNvPicPr preferRelativeResize="0"/>
          <p:nvPr/>
        </p:nvPicPr>
        <p:blipFill>
          <a:blip r:embed="rId5">
            <a:alphaModFix/>
          </a:blip>
          <a:stretch>
            <a:fillRect/>
          </a:stretch>
        </p:blipFill>
        <p:spPr>
          <a:xfrm>
            <a:off x="667538" y="4083375"/>
            <a:ext cx="5762625" cy="619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 det vi ikke har nævnt</a:t>
            </a:r>
            <a:endParaRPr/>
          </a:p>
        </p:txBody>
      </p:sp>
      <p:sp>
        <p:nvSpPr>
          <p:cNvPr id="340" name="Google Shape;340;p48"/>
          <p:cNvSpPr txBox="1">
            <a:spLocks noGrp="1"/>
          </p:cNvSpPr>
          <p:nvPr>
            <p:ph type="body" idx="1"/>
          </p:nvPr>
        </p:nvSpPr>
        <p:spPr>
          <a:xfrm>
            <a:off x="729450" y="2078875"/>
            <a:ext cx="7688700" cy="2543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Vekselvirkning fungerer også i logistisk regression.</a:t>
            </a:r>
            <a:endParaRPr/>
          </a:p>
          <a:p>
            <a:pPr marL="457200" lvl="0" indent="-311150" algn="l" rtl="0">
              <a:spcBef>
                <a:spcPts val="0"/>
              </a:spcBef>
              <a:spcAft>
                <a:spcPts val="0"/>
              </a:spcAft>
              <a:buSzPts val="1300"/>
              <a:buAutoNum type="arabicPeriod"/>
            </a:pPr>
            <a:r>
              <a:rPr lang="en"/>
              <a:t>Hvad er modellens antagelser? Svar: uafhængighed og linearitet i beta’erne.</a:t>
            </a:r>
            <a:endParaRPr/>
          </a:p>
          <a:p>
            <a:pPr marL="457200" lvl="0" indent="-311150" algn="l" rtl="0">
              <a:spcBef>
                <a:spcPts val="0"/>
              </a:spcBef>
              <a:spcAft>
                <a:spcPts val="0"/>
              </a:spcAft>
              <a:buSzPts val="1300"/>
              <a:buAutoNum type="arabicPeriod"/>
            </a:pPr>
            <a:r>
              <a:rPr lang="en"/>
              <a:t>De tre typiske metoder til modeltest er Wald test, Lagrange multiplier test eller likelihood-ratio test.</a:t>
            </a:r>
            <a:endParaRPr/>
          </a:p>
          <a:p>
            <a:pPr marL="457200" lvl="0" indent="-311150" algn="l" rtl="0">
              <a:spcBef>
                <a:spcPts val="0"/>
              </a:spcBef>
              <a:spcAft>
                <a:spcPts val="0"/>
              </a:spcAft>
              <a:buSzPts val="1300"/>
              <a:buAutoNum type="arabicPeriod"/>
            </a:pPr>
            <a:r>
              <a:rPr lang="en"/>
              <a:t>Goodness-of-fit “passer modellen til data”?</a:t>
            </a:r>
            <a:endParaRPr/>
          </a:p>
          <a:p>
            <a:pPr marL="457200" lvl="0" indent="-311150" algn="l" rtl="0">
              <a:spcBef>
                <a:spcPts val="0"/>
              </a:spcBef>
              <a:spcAft>
                <a:spcPts val="0"/>
              </a:spcAft>
              <a:buSzPts val="1300"/>
              <a:buAutoNum type="arabicPeriod"/>
            </a:pPr>
            <a:r>
              <a:rPr lang="en"/>
              <a:t>Separation.</a:t>
            </a:r>
            <a:endParaRPr/>
          </a:p>
          <a:p>
            <a:pPr marL="457200" lvl="0" indent="-311150" algn="l" rtl="0">
              <a:spcBef>
                <a:spcPts val="0"/>
              </a:spcBef>
              <a:spcAft>
                <a:spcPts val="0"/>
              </a:spcAft>
              <a:buSzPts val="1300"/>
              <a:buAutoNum type="arabicPeriod"/>
            </a:pPr>
            <a:r>
              <a:rPr lang="en"/>
              <a:t>Hvad gør man, hvis man vil lave en model, hvor den afhængige variabel har mere end 2 niveauer?</a:t>
            </a:r>
            <a:endParaRPr/>
          </a:p>
          <a:p>
            <a:pPr marL="457200" lvl="0" indent="-311150" algn="l" rtl="0">
              <a:spcBef>
                <a:spcPts val="0"/>
              </a:spcBef>
              <a:spcAft>
                <a:spcPts val="0"/>
              </a:spcAft>
              <a:buSzPts val="1300"/>
              <a:buAutoNum type="arabicPeriod"/>
            </a:pPr>
            <a:r>
              <a:rPr lang="en"/>
              <a:t>Hvad kan vi ellers bruge glm() til?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(Generalized Linear Models)</a:t>
            </a:r>
            <a:endParaRPr/>
          </a:p>
        </p:txBody>
      </p:sp>
      <p:sp>
        <p:nvSpPr>
          <p:cNvPr id="346" name="Google Shape;346;p49"/>
          <p:cNvSpPr txBox="1">
            <a:spLocks noGrp="1"/>
          </p:cNvSpPr>
          <p:nvPr>
            <p:ph type="body" idx="1"/>
          </p:nvPr>
        </p:nvSpPr>
        <p:spPr>
          <a:xfrm>
            <a:off x="729450" y="2078875"/>
            <a:ext cx="7688700" cy="288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GLM generaliserer lm ved at indføre en sammenhæng mellem den lineære model og udfaldet via en link funktion. Derudover kan variansen for hvert punkt i modellen afhænge af forudsigelsen af punktet selv.</a:t>
            </a:r>
            <a:endParaRPr/>
          </a:p>
          <a:p>
            <a:pPr marL="0" lvl="0" indent="0" algn="l" rtl="0">
              <a:spcBef>
                <a:spcPts val="1200"/>
              </a:spcBef>
              <a:spcAft>
                <a:spcPts val="0"/>
              </a:spcAft>
              <a:buNone/>
            </a:pPr>
            <a:r>
              <a:rPr lang="en"/>
              <a:t>GLM anvender maximum likelihood estimation (MLE) i stedet for least squares i lm.</a:t>
            </a:r>
            <a:endParaRPr/>
          </a:p>
          <a:p>
            <a:pPr marL="0" lvl="0" indent="0" algn="l" rtl="0">
              <a:spcBef>
                <a:spcPts val="1200"/>
              </a:spcBef>
              <a:spcAft>
                <a:spcPts val="0"/>
              </a:spcAft>
              <a:buNone/>
            </a:pPr>
            <a:r>
              <a:rPr lang="en"/>
              <a:t>I nogle tilfælde passer en lineær model simpelthen bare ikke, fordi fx udfaldet udvikler sig eksponentielt med input*</a:t>
            </a:r>
            <a:endParaRPr/>
          </a:p>
          <a:p>
            <a:pPr marL="0" lvl="0" indent="0" algn="l" rtl="0">
              <a:spcBef>
                <a:spcPts val="1200"/>
              </a:spcBef>
              <a:spcAft>
                <a:spcPts val="0"/>
              </a:spcAft>
              <a:buNone/>
            </a:pPr>
            <a:r>
              <a:rPr lang="en"/>
              <a:t>Da man både kan angive ny fordeling til responsvariabel samt angive link funktion, har man mulighed for mange forskellige modeller (fx kan man kombinere en poisson fordeling og log link funktion).</a:t>
            </a:r>
            <a:endParaRPr/>
          </a:p>
          <a:p>
            <a:pPr marL="0" lvl="0" indent="0" algn="l" rtl="0">
              <a:spcBef>
                <a:spcPts val="1200"/>
              </a:spcBef>
              <a:spcAft>
                <a:spcPts val="0"/>
              </a:spcAft>
              <a:buNone/>
            </a:pPr>
            <a:r>
              <a:rPr lang="en"/>
              <a:t>Kombinerer man normalfordeling og identitets link funktionen, har man en lm model.</a:t>
            </a:r>
            <a:endParaRPr/>
          </a:p>
          <a:p>
            <a:pPr marL="0" lvl="0" indent="0" algn="l" rtl="0">
              <a:spcBef>
                <a:spcPts val="1200"/>
              </a:spcBef>
              <a:spcAft>
                <a:spcPts val="1200"/>
              </a:spcAft>
              <a:buNone/>
            </a:pPr>
            <a:r>
              <a:rPr lang="en"/>
              <a:t>Vi har teknisk anvendt glm(model, family = binomial(link = “logit”),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Prøv nu selv at lave logistisk regression på ESTRADL</a:t>
            </a:r>
            <a:endParaRPr/>
          </a:p>
        </p:txBody>
      </p:sp>
      <p:sp>
        <p:nvSpPr>
          <p:cNvPr id="352" name="Google Shape;352;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Sidste gang</a:t>
            </a:r>
            <a:endParaRPr/>
          </a:p>
        </p:txBody>
      </p:sp>
      <p:sp>
        <p:nvSpPr>
          <p:cNvPr id="116" name="Google Shape;116;p16"/>
          <p:cNvSpPr txBox="1">
            <a:spLocks noGrp="1"/>
          </p:cNvSpPr>
          <p:nvPr>
            <p:ph type="body" idx="1"/>
          </p:nvPr>
        </p:nvSpPr>
        <p:spPr>
          <a:xfrm>
            <a:off x="90975" y="205882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Multipel lineær regression</a:t>
            </a:r>
            <a:endParaRPr/>
          </a:p>
          <a:p>
            <a:pPr marL="0" lvl="0" indent="0" algn="l" rtl="0">
              <a:spcBef>
                <a:spcPts val="1200"/>
              </a:spcBef>
              <a:spcAft>
                <a:spcPts val="0"/>
              </a:spcAft>
              <a:buNone/>
            </a:pPr>
            <a:endParaRPr/>
          </a:p>
          <a:p>
            <a:pPr marL="0" lvl="0" indent="0" algn="l" rtl="0">
              <a:spcBef>
                <a:spcPts val="1200"/>
              </a:spcBef>
              <a:spcAft>
                <a:spcPts val="0"/>
              </a:spcAft>
              <a:buNone/>
            </a:pPr>
            <a:r>
              <a:rPr lang="en"/>
              <a:t>Vekselvirkning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Polynomial regression</a:t>
            </a:r>
            <a:endParaRPr/>
          </a:p>
        </p:txBody>
      </p:sp>
      <p:pic>
        <p:nvPicPr>
          <p:cNvPr id="117" name="Google Shape;117;p16"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942338" y="3358951"/>
            <a:ext cx="6500774" cy="1463548"/>
          </a:xfrm>
          <a:prstGeom prst="rect">
            <a:avLst/>
          </a:prstGeom>
          <a:noFill/>
          <a:ln>
            <a:noFill/>
          </a:ln>
        </p:spPr>
      </p:pic>
      <p:pic>
        <p:nvPicPr>
          <p:cNvPr id="118" name="Google Shape;118;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i&gt;k&lt;/mi&gt;&lt;/msub&gt;&lt;mo&gt;&amp;#xA0;&lt;/mo&gt;&lt;mo&gt;+&lt;/mo&gt;&lt;mo&gt;&amp;#xA0;&lt;/mo&gt;&lt;mi&gt;&amp;#x3B5;&lt;/mi&gt;&lt;mspace linebreak=\&quot;newline\&quot;/&gt;&lt;/mstyle&gt;&lt;/math&gt;&quot;,&quot;truncated&quot;:false}" title="Y space equals space beta subscript 0 space plus space sum from k space equals space 1 to K of space beta subscript k space X subscript k space plus space epsilon&#10;"/>
          <p:cNvPicPr preferRelativeResize="0"/>
          <p:nvPr/>
        </p:nvPicPr>
        <p:blipFill>
          <a:blip r:embed="rId4">
            <a:alphaModFix/>
          </a:blip>
          <a:stretch>
            <a:fillRect/>
          </a:stretch>
        </p:blipFill>
        <p:spPr>
          <a:xfrm>
            <a:off x="3384296" y="1929574"/>
            <a:ext cx="2249424" cy="581152"/>
          </a:xfrm>
          <a:prstGeom prst="rect">
            <a:avLst/>
          </a:prstGeom>
          <a:noFill/>
          <a:ln>
            <a:noFill/>
          </a:ln>
        </p:spPr>
      </p:pic>
      <p:pic>
        <p:nvPicPr>
          <p:cNvPr id="119" name="Google Shape;119;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sub&gt;&lt;mi&gt;&amp;#x3B2;&lt;/mi&gt;&lt;mn&gt;1&lt;/mn&gt;&lt;/msub&gt;&lt;mo&gt;&amp;#xB7;&lt;/mo&gt;&lt;msub&gt;&lt;mi&gt;X&lt;/mi&gt;&lt;mn&gt;1&lt;/mn&gt;&lt;/msub&gt;&lt;mo&gt;&amp;#xA0;&lt;/mo&gt;&lt;mo&gt;+&lt;/mo&gt;&lt;msub&gt;&lt;mi&gt;&amp;#x3B2;&lt;/mi&gt;&lt;mn&gt;2&lt;/mn&gt;&lt;/msub&gt;&lt;mo&gt;&amp;#xB7;&lt;/mo&gt;&lt;mn&gt;1&lt;/mn&gt;&lt;mfenced&gt;&lt;mrow&gt;&lt;msub&gt;&lt;mi&gt;X&lt;/mi&gt;&lt;mn&gt;2&lt;/mn&gt;&lt;/msub&gt;&lt;mo&gt;&amp;#xA0;&lt;/mo&gt;&lt;mo&gt;=&lt;/mo&gt;&lt;mo&gt;&amp;#x2009;&lt;/mo&gt;&lt;msub&gt;&lt;mi&gt;x&lt;/mi&gt;&lt;mn&gt;2&lt;/mn&gt;&lt;/msub&gt;&lt;/mrow&gt;&lt;/mfenced&gt;&lt;mo&gt;&amp;#xA0;&lt;/mo&gt;&lt;mo&gt;+&lt;/mo&gt;&lt;mo&gt;&amp;#xA0;&lt;/mo&gt;&lt;msub&gt;&lt;mi&gt;&amp;#x3B2;&lt;/mi&gt;&lt;mn&gt;3&lt;/mn&gt;&lt;/msub&gt;&lt;mo&gt;&amp;#xB7;&lt;/mo&gt;&lt;msub&gt;&lt;mi&gt;X&lt;/mi&gt;&lt;mn&gt;1&lt;/mn&gt;&lt;/msub&gt;&lt;mo&gt;&amp;#xB7;&lt;/mo&gt;&lt;mn&gt;1&lt;/mn&gt;&lt;mfenced&gt;&lt;mrow&gt;&lt;msub&gt;&lt;mi&gt;X&lt;/mi&gt;&lt;mn&gt;2&lt;/mn&gt;&lt;/msub&gt;&lt;mo&gt;&amp;#xA0;&lt;/mo&gt;&lt;mo&gt;=&lt;/mo&gt;&lt;mo&gt;&amp;#x2009;&lt;/mo&gt;&lt;msub&gt;&lt;mi&gt;x&lt;/mi&gt;&lt;mn&gt;2&lt;/mn&gt;&lt;/msub&gt;&lt;/mrow&gt;&lt;/mfenced&gt;&lt;mo&gt;+&lt;/mo&gt;&lt;mo&gt;&amp;#xA0;&lt;/mo&gt;&lt;mi&gt;&amp;#x3B5;&lt;/mi&gt;&lt;/mstyle&gt;&lt;/math&gt;&quot;,&quot;truncated&quot;:false}" title="Y space equals space beta subscript 0 space plus space beta subscript 1 times X subscript 1 space plus beta subscript 2 times 1 open parentheses X subscript 2 space equals thin space x subscript 2 close parentheses space plus space beta subscript 3 times X subscript 1 times 1 open parentheses X subscript 2 space equals thin space x subscript 2 close parentheses plus space epsilon"/>
          <p:cNvPicPr preferRelativeResize="0"/>
          <p:nvPr/>
        </p:nvPicPr>
        <p:blipFill>
          <a:blip r:embed="rId5">
            <a:alphaModFix/>
          </a:blip>
          <a:stretch>
            <a:fillRect/>
          </a:stretch>
        </p:blipFill>
        <p:spPr>
          <a:xfrm>
            <a:off x="1942350" y="2843833"/>
            <a:ext cx="5473725" cy="3014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er problemet?</a:t>
            </a:r>
            <a:endParaRPr/>
          </a:p>
        </p:txBody>
      </p:sp>
      <p:sp>
        <p:nvSpPr>
          <p:cNvPr id="125" name="Google Shape;12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Indtil nu har vi behandlet modeller, hvor den afhængige variabel er numerisk (kvantitativ).</a:t>
            </a:r>
            <a:endParaRPr/>
          </a:p>
          <a:p>
            <a:pPr marL="0" lvl="0" indent="0" algn="l" rtl="0">
              <a:spcBef>
                <a:spcPts val="1200"/>
              </a:spcBef>
              <a:spcAft>
                <a:spcPts val="0"/>
              </a:spcAft>
              <a:buNone/>
            </a:pPr>
            <a:r>
              <a:rPr lang="en"/>
              <a:t>I virkeligheden undersøger vi også modeller, hvor det vi gerne vil forudsige er kategorisk. </a:t>
            </a:r>
            <a:endParaRPr/>
          </a:p>
          <a:p>
            <a:pPr marL="0" lvl="0" indent="0" algn="l" rtl="0">
              <a:spcBef>
                <a:spcPts val="1200"/>
              </a:spcBef>
              <a:spcAft>
                <a:spcPts val="0"/>
              </a:spcAft>
              <a:buNone/>
            </a:pPr>
            <a:r>
              <a:rPr lang="en"/>
              <a:t>Fx sandsynligheden for at en patient bliver rask, et fodboldhold vinder, en katastrofe indtræder, osv.</a:t>
            </a:r>
            <a:endParaRPr/>
          </a:p>
          <a:p>
            <a:pPr marL="0" lvl="0" indent="0" algn="l" rtl="0">
              <a:spcBef>
                <a:spcPts val="1200"/>
              </a:spcBef>
              <a:spcAft>
                <a:spcPts val="1200"/>
              </a:spcAft>
              <a:buNone/>
            </a:pPr>
            <a:r>
              <a:rPr lang="en"/>
              <a:t>De hidtidige modeller kan ikke håndtere en kategorisk respons. Vi har dog haft dem med som prædiktorer, typisk som skaleringsfaktorer, men vi har ikke været i stand til at vende modellen om og forudsige fx socialstatus (kategorisk) ud fra alder.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Binære kategoriske variable</a:t>
            </a:r>
            <a:endParaRPr/>
          </a:p>
        </p:txBody>
      </p:sp>
      <p:sp>
        <p:nvSpPr>
          <p:cNvPr id="131" name="Google Shape;131;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nogle forskellige muligheder, når de kategoriske variable er binære. Et klassisk eksempel er en gruppe, der får medicin og en kontrolgruppe uden medicin. Bliver folk raske? Ja/nej.</a:t>
            </a:r>
            <a:endParaRPr/>
          </a:p>
          <a:p>
            <a:pPr marL="0" lvl="0" indent="0" algn="l" rtl="0">
              <a:spcBef>
                <a:spcPts val="1200"/>
              </a:spcBef>
              <a:spcAft>
                <a:spcPts val="0"/>
              </a:spcAft>
              <a:buNone/>
            </a:pPr>
            <a:r>
              <a:rPr lang="en"/>
              <a:t>Vi skal se på risikodifferenser, relativ risiko og odds (odds ratio).</a:t>
            </a:r>
            <a:endParaRPr/>
          </a:p>
          <a:p>
            <a:pPr marL="0" lvl="0" indent="0" algn="l" rtl="0">
              <a:spcBef>
                <a:spcPts val="1200"/>
              </a:spcBef>
              <a:spcAft>
                <a:spcPts val="1200"/>
              </a:spcAft>
              <a:buNone/>
            </a:pPr>
            <a:r>
              <a:rPr lang="en"/>
              <a:t>Det hele starter med antalstabeller, som vi har set før.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Antalstabel</a:t>
            </a:r>
            <a:endParaRPr/>
          </a:p>
        </p:txBody>
      </p:sp>
      <p:sp>
        <p:nvSpPr>
          <p:cNvPr id="137" name="Google Shape;137;p19"/>
          <p:cNvSpPr txBox="1">
            <a:spLocks noGrp="1"/>
          </p:cNvSpPr>
          <p:nvPr>
            <p:ph type="body" idx="1"/>
          </p:nvPr>
        </p:nvSpPr>
        <p:spPr>
          <a:xfrm>
            <a:off x="729450" y="2078875"/>
            <a:ext cx="7688700" cy="258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allerede set, at vi kan vise data i antalstabeller. Her ses Sex og Smoke fra FEV datasættet: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Antalstabeller kan være vilkårligt store, men antalstabeller baseret på to binære variable (som ovenfor) kan bruges til meget.</a:t>
            </a:r>
            <a:endParaRPr/>
          </a:p>
          <a:p>
            <a:pPr marL="0" lvl="0" indent="0" algn="l" rtl="0">
              <a:spcBef>
                <a:spcPts val="1200"/>
              </a:spcBef>
              <a:spcAft>
                <a:spcPts val="1200"/>
              </a:spcAft>
              <a:buNone/>
            </a:pPr>
            <a:r>
              <a:rPr lang="en"/>
              <a:t>Alene ud fra tabellen, kan vi hurtigt få overblik over eventuelle sammenhænge. Der er måske en lille antydning af, at rygestatus varierer med kønnet? Det kan vi undersøge nærmere.</a:t>
            </a:r>
            <a:endParaRPr/>
          </a:p>
        </p:txBody>
      </p:sp>
      <p:pic>
        <p:nvPicPr>
          <p:cNvPr id="138" name="Google Shape;138;p19"/>
          <p:cNvPicPr preferRelativeResize="0"/>
          <p:nvPr/>
        </p:nvPicPr>
        <p:blipFill>
          <a:blip r:embed="rId3">
            <a:alphaModFix/>
          </a:blip>
          <a:stretch>
            <a:fillRect/>
          </a:stretch>
        </p:blipFill>
        <p:spPr>
          <a:xfrm>
            <a:off x="2077200" y="2469313"/>
            <a:ext cx="1390650" cy="723900"/>
          </a:xfrm>
          <a:prstGeom prst="rect">
            <a:avLst/>
          </a:prstGeom>
          <a:noFill/>
          <a:ln>
            <a:noFill/>
          </a:ln>
        </p:spPr>
      </p:pic>
      <p:pic>
        <p:nvPicPr>
          <p:cNvPr id="139" name="Google Shape;139;p19"/>
          <p:cNvPicPr preferRelativeResize="0"/>
          <p:nvPr/>
        </p:nvPicPr>
        <p:blipFill>
          <a:blip r:embed="rId4">
            <a:alphaModFix/>
          </a:blip>
          <a:stretch>
            <a:fillRect/>
          </a:stretch>
        </p:blipFill>
        <p:spPr>
          <a:xfrm>
            <a:off x="4624000" y="24740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kan vi regne?</a:t>
            </a:r>
            <a:endParaRPr/>
          </a:p>
        </p:txBody>
      </p:sp>
      <p:sp>
        <p:nvSpPr>
          <p:cNvPr id="145" name="Google Shape;145;p20"/>
          <p:cNvSpPr txBox="1">
            <a:spLocks noGrp="1"/>
          </p:cNvSpPr>
          <p:nvPr>
            <p:ph type="body" idx="1"/>
          </p:nvPr>
        </p:nvSpPr>
        <p:spPr>
          <a:xfrm>
            <a:off x="729450" y="2078875"/>
            <a:ext cx="7688700" cy="28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 binære variable kan vi udregne sandsynligheden for henholdsvis det ene og det andet udfald. I statistik og sandsynlighedsregning bruger vi ofte π som symbol for sandsynlighed. Det har altså </a:t>
            </a:r>
            <a:r>
              <a:rPr lang="en" i="1"/>
              <a:t>intet </a:t>
            </a:r>
            <a:r>
              <a:rPr lang="en"/>
              <a:t>med “3,1415…” at gøre.</a:t>
            </a:r>
            <a:endParaRPr/>
          </a:p>
          <a:p>
            <a:pPr marL="0" lvl="0" indent="0" algn="l" rtl="0">
              <a:spcBef>
                <a:spcPts val="1200"/>
              </a:spcBef>
              <a:spcAft>
                <a:spcPts val="0"/>
              </a:spcAft>
              <a:buNone/>
            </a:pPr>
            <a:r>
              <a:rPr lang="en"/>
              <a:t>Vi vil gerne kende sandsynligheden for, at den ene variabel sker:</a:t>
            </a:r>
            <a:endParaRPr/>
          </a:p>
          <a:p>
            <a:pPr marL="0" lvl="0" indent="0" algn="l" rtl="0">
              <a:spcBef>
                <a:spcPts val="1200"/>
              </a:spcBef>
              <a:spcAft>
                <a:spcPts val="0"/>
              </a:spcAft>
              <a:buNone/>
            </a:pPr>
            <a:r>
              <a:rPr lang="en"/>
              <a:t>Det kan vi estimere simpelt ved at kigge på frekvensen. </a:t>
            </a:r>
            <a:endParaRPr/>
          </a:p>
          <a:p>
            <a:pPr marL="0" lvl="0" indent="0" algn="l" rtl="0">
              <a:spcBef>
                <a:spcPts val="1200"/>
              </a:spcBef>
              <a:spcAft>
                <a:spcPts val="0"/>
              </a:spcAft>
              <a:buNone/>
            </a:pPr>
            <a:endParaRPr/>
          </a:p>
          <a:p>
            <a:pPr marL="0" lvl="0" indent="0" algn="l" rtl="0">
              <a:spcBef>
                <a:spcPts val="1200"/>
              </a:spcBef>
              <a:spcAft>
                <a:spcPts val="0"/>
              </a:spcAft>
              <a:buNone/>
            </a:pPr>
            <a:r>
              <a:rPr lang="en"/>
              <a:t>Spredningen finder vi ved </a:t>
            </a:r>
            <a:endParaRPr/>
          </a:p>
          <a:p>
            <a:pPr marL="0" lvl="0" indent="0" algn="l" rtl="0">
              <a:spcBef>
                <a:spcPts val="1200"/>
              </a:spcBef>
              <a:spcAft>
                <a:spcPts val="1200"/>
              </a:spcAft>
              <a:buNone/>
            </a:pPr>
            <a:endParaRPr/>
          </a:p>
        </p:txBody>
      </p:sp>
      <p:pic>
        <p:nvPicPr>
          <p:cNvPr id="146" name="Google Shape;146;p20" descr="{&quot;mathml&quot;:&quot;&lt;math style=\&quot;font-family:stix;font-size:16px;\&quot; xmlns=\&quot;http://www.w3.org/1998/Math/MathML\&quot;&gt;&lt;mstyle mathsize=\&quot;16px\&quot;&gt;&lt;msub&gt;&lt;mi&gt;&amp;#x3C0;&lt;/mi&gt;&lt;mi&gt;i&lt;/mi&gt;&lt;/msub&gt;&lt;mo&gt;&amp;#xA0;&lt;/mo&gt;&lt;mo&gt;=&lt;/mo&gt;&lt;mo&gt;&amp;#x2009;&lt;/mo&gt;&lt;mi&gt;P&lt;/mi&gt;&lt;mfenced&gt;&lt;mrow&gt;&lt;msub&gt;&lt;mi&gt;X&lt;/mi&gt;&lt;mi&gt;i&lt;/mi&gt;&lt;/msub&gt;&lt;mo&gt;&amp;#xA0;&lt;/mo&gt;&lt;mo&gt;=&lt;/mo&gt;&lt;mo&gt;&amp;#xA0;&lt;/mo&gt;&lt;mn&gt;1&lt;/mn&gt;&lt;/mrow&gt;&lt;/mfenced&gt;&lt;mo&gt;&amp;#x2009;&lt;/mo&gt;&lt;/mstyle&gt;&lt;/math&gt;&quot;,&quot;truncated&quot;:false}" title="pi subscript i space equals thin space P open parentheses X subscript i space equals space 1 close parentheses thin space"/>
          <p:cNvPicPr preferRelativeResize="0"/>
          <p:nvPr/>
        </p:nvPicPr>
        <p:blipFill>
          <a:blip r:embed="rId3">
            <a:alphaModFix/>
          </a:blip>
          <a:stretch>
            <a:fillRect/>
          </a:stretch>
        </p:blipFill>
        <p:spPr>
          <a:xfrm>
            <a:off x="5448114" y="2972050"/>
            <a:ext cx="1481328" cy="304800"/>
          </a:xfrm>
          <a:prstGeom prst="rect">
            <a:avLst/>
          </a:prstGeom>
          <a:noFill/>
          <a:ln>
            <a:noFill/>
          </a:ln>
        </p:spPr>
      </p:pic>
      <p:pic>
        <p:nvPicPr>
          <p:cNvPr id="147" name="Google Shape;147;p20" descr="{&quot;mathml&quot;:&quot;&lt;math style=\&quot;font-family:stix;font-size:16px;\&quot; xmlns=\&quot;http://www.w3.org/1998/Math/MathML\&quot;&gt;&lt;mstyle mathsize=\&quot;16px\&quot;&gt;&lt;msub&gt;&lt;mi&gt;&amp;#x3C0;&lt;/mi&gt;&lt;mrow&gt;&lt;mi&gt;f&lt;/mi&gt;&lt;mi&gt;e&lt;/mi&gt;&lt;mi&gt;m&lt;/mi&gt;&lt;mi&gt;a&lt;/mi&gt;&lt;mi&gt;l&lt;/mi&gt;&lt;mi&gt;e&lt;/mi&gt;&lt;/mrow&gt;&lt;/msub&gt;&lt;mo&gt;&amp;#xA0;&lt;/mo&gt;&lt;mo&gt;=&lt;/mo&gt;&lt;mo&gt;&amp;#x2009;&lt;/mo&gt;&lt;mfrac&gt;&lt;mn&gt;279&lt;/mn&gt;&lt;mn&gt;318&lt;/mn&gt;&lt;/mfrac&gt;&lt;mo&gt;&amp;#x2009;&lt;/mo&gt;&lt;mo&gt;=&lt;/mo&gt;&lt;mo&gt;&amp;#x2009;&lt;/mo&gt;&lt;mn&gt;0&lt;/mn&gt;&lt;mo&gt;,&lt;/mo&gt;&lt;mn&gt;8774&lt;/mn&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sub&gt;&lt;mi&gt;&amp;#x3C0;&lt;/mi&gt;&lt;mrow&gt;&lt;mi&gt;m&lt;/mi&gt;&lt;mi&gt;a&lt;/mi&gt;&lt;mi&gt;l&lt;/mi&gt;&lt;mi&gt;e&lt;/mi&gt;&lt;/mrow&gt;&lt;/msub&gt;&lt;mo&gt;&amp;#xA0;&lt;/mo&gt;&lt;mo&gt;=&lt;/mo&gt;&lt;mo&gt;&amp;#x2009;&lt;/mo&gt;&lt;mfrac&gt;&lt;mn&gt;310&lt;/mn&gt;&lt;mn&gt;336&lt;/mn&gt;&lt;/mfrac&gt;&lt;mo&gt;&amp;#x2009;&lt;/mo&gt;&lt;mo&gt;=&lt;/mo&gt;&lt;mo&gt;&amp;#x2009;&lt;/mo&gt;&lt;mn&gt;0&lt;/mn&gt;&lt;mo&gt;,&lt;/mo&gt;&lt;mn&gt;9226&lt;/mn&gt;&lt;/mstyle&gt;&lt;/math&gt;&quot;,&quot;truncated&quot;:false}" title="pi subscript f e m a l e end subscript space equals thin space 279 over 318 thin space equals thin space 0 comma 8774 space space space space space space space space space space space space space space space space space space space space space space space space space pi subscript m a l e end subscript space equals thin space 310 over 336 thin space equals thin space 0 comma 9226"/>
          <p:cNvPicPr preferRelativeResize="0"/>
          <p:nvPr/>
        </p:nvPicPr>
        <p:blipFill>
          <a:blip r:embed="rId4">
            <a:alphaModFix/>
          </a:blip>
          <a:stretch>
            <a:fillRect/>
          </a:stretch>
        </p:blipFill>
        <p:spPr>
          <a:xfrm>
            <a:off x="1873467" y="3616155"/>
            <a:ext cx="5397067" cy="459791"/>
          </a:xfrm>
          <a:prstGeom prst="rect">
            <a:avLst/>
          </a:prstGeom>
          <a:noFill/>
          <a:ln>
            <a:noFill/>
          </a:ln>
        </p:spPr>
      </p:pic>
      <p:pic>
        <p:nvPicPr>
          <p:cNvPr id="148" name="Google Shape;148;p20" descr="{&quot;mathml&quot;:&quot;&lt;math style=\&quot;font-family:stix;font-size:16px;\&quot; xmlns=\&quot;http://www.w3.org/1998/Math/MathML\&quot;&gt;&lt;mstyle mathsize=\&quot;16px\&quot;&gt;&lt;mi&gt;s&lt;/mi&gt;&lt;mi&gt;d&lt;/mi&gt;&lt;mfenced&gt;&lt;mi mathvariant=\&quot;normal\&quot;&gt;&amp;#x3C0;&lt;/mi&gt;&lt;/mfenced&gt;&lt;mo&gt;&amp;#xA0;&lt;/mo&gt;&lt;mo&gt;=&lt;/mo&gt;&lt;mo&gt;&amp;#x2009;&lt;/mo&gt;&lt;msqrt&gt;&lt;mfrac&gt;&lt;mrow&gt;&lt;mi mathvariant=\&quot;normal\&quot;&gt;&amp;#x3C0;&lt;/mi&gt;&lt;mfenced&gt;&lt;mrow&gt;&lt;mn&gt;1&lt;/mn&gt;&lt;mo&gt;-&lt;/mo&gt;&lt;mi mathvariant=\&quot;normal\&quot;&gt;&amp;#x3C0;&lt;/mi&gt;&lt;/mrow&gt;&lt;/mfenced&gt;&lt;/mrow&gt;&lt;mi mathvariant=\&quot;normal\&quot;&gt;n&lt;/mi&gt;&lt;/mfrac&gt;&lt;/msqrt&gt;&lt;mo&gt;&amp;#xA0;&lt;/mo&gt;&lt;mo&gt;,&lt;/mo&gt;&lt;mo&gt;&amp;#xA0;&lt;/mo&gt;&lt;mi&gt;s&lt;/mi&gt;&lt;mi&gt;d&lt;/mi&gt;&lt;mfenced&gt;&lt;msub&gt;&lt;mi mathvariant=\&quot;normal\&quot;&gt;&amp;#x3C0;&lt;/mi&gt;&lt;mrow&gt;&lt;mi&gt;f&lt;/mi&gt;&lt;mi&gt;e&lt;/mi&gt;&lt;mi&gt;m&lt;/mi&gt;&lt;mi&gt;a&lt;/mi&gt;&lt;mi&gt;l&lt;/mi&gt;&lt;mi&gt;e&lt;/mi&gt;&lt;/mrow&gt;&lt;/msub&gt;&lt;/mfenced&gt;&lt;mo&gt;&amp;#x2009;&lt;/mo&gt;&lt;mo&gt;=&lt;/mo&gt;&lt;mo&gt;&amp;#x2009;&lt;/mo&gt;&lt;msqrt&gt;&lt;mfrac&gt;&lt;mrow&gt;&lt;mn&gt;0&lt;/mn&gt;&lt;mo&gt;.&lt;/mo&gt;&lt;mn&gt;8774&lt;/mn&gt;&lt;mfenced&gt;&lt;mrow&gt;&lt;mn&gt;1&lt;/mn&gt;&lt;mo&gt;-&lt;/mo&gt;&lt;mn&gt;0&lt;/mn&gt;&lt;mo&gt;.&lt;/mo&gt;&lt;mn&gt;8774&lt;/mn&gt;&lt;/mrow&gt;&lt;/mfenced&gt;&lt;/mrow&gt;&lt;mn&gt;318&lt;/mn&gt;&lt;/mfrac&gt;&lt;/msqrt&gt;&lt;mo&gt;&amp;#xA0;&lt;/mo&gt;&lt;mo&gt;=&lt;/mo&gt;&lt;mo&gt;&amp;#x2009;&lt;/mo&gt;&lt;mn&gt;0&lt;/mn&gt;&lt;mo&gt;.&lt;/mo&gt;&lt;mn&gt;0184&lt;/mn&gt;&lt;mo&gt;&amp;#xA0;&lt;/mo&gt;&lt;mi&gt;o&lt;/mi&gt;&lt;mi&gt;g&lt;/mi&gt;&lt;mo&gt;&amp;#xA0;&lt;/mo&gt;&lt;mi&gt;s&lt;/mi&gt;&lt;mi&gt;d&lt;/mi&gt;&lt;mfenced&gt;&lt;msub&gt;&lt;mi mathvariant=\&quot;normal\&quot;&gt;&amp;#x3C0;&lt;/mi&gt;&lt;mrow&gt;&lt;mi&gt;m&lt;/mi&gt;&lt;mi&gt;a&lt;/mi&gt;&lt;mi&gt;l&lt;/mi&gt;&lt;mi&gt;e&lt;/mi&gt;&lt;/mrow&gt;&lt;/msub&gt;&lt;/mfenced&gt;&lt;mo&gt;&amp;#xA0;&lt;/mo&gt;&lt;mo&gt;=&lt;/mo&gt;&lt;mo&gt;&amp;#xA0;&lt;/mo&gt;&lt;mn&gt;0&lt;/mn&gt;&lt;mo&gt;.&lt;/mo&gt;&lt;mn&gt;0146&lt;/mn&gt;&lt;mo&gt;&amp;#x2009;&lt;/mo&gt;&lt;/mstyle&gt;&lt;/math&gt;&quot;,&quot;truncated&quot;:false}" title="s d open parentheses straight pi close parentheses space equals thin space square root of fraction numerator straight pi open parentheses 1 minus straight pi close parentheses over denominator straight n end fraction end root space comma space s d open parentheses straight pi subscript f e m a l e end subscript close parentheses thin space equals thin space square root of fraction numerator 0.8774 open parentheses 1 minus 0.8774 close parentheses over denominator 318 end fraction end root space equals thin space 0.0184 space o g space s d open parentheses straight pi subscript m a l e end subscript close parentheses space equals space 0.0146 thin space"/>
          <p:cNvPicPr preferRelativeResize="0"/>
          <p:nvPr/>
        </p:nvPicPr>
        <p:blipFill>
          <a:blip r:embed="rId5">
            <a:alphaModFix/>
          </a:blip>
          <a:stretch>
            <a:fillRect/>
          </a:stretch>
        </p:blipFill>
        <p:spPr>
          <a:xfrm>
            <a:off x="507789" y="4395062"/>
            <a:ext cx="8256322" cy="6295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body" idx="1"/>
          </p:nvPr>
        </p:nvSpPr>
        <p:spPr>
          <a:xfrm>
            <a:off x="729450" y="1405575"/>
            <a:ext cx="7688700" cy="293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Kan vi så regne konfidensintervaller, som vi plejer?</a:t>
            </a:r>
            <a:endParaRPr/>
          </a:p>
          <a:p>
            <a:pPr marL="0" lvl="0" indent="0" algn="l" rtl="0">
              <a:spcBef>
                <a:spcPts val="1200"/>
              </a:spcBef>
              <a:spcAft>
                <a:spcPts val="0"/>
              </a:spcAft>
              <a:buNone/>
            </a:pPr>
            <a:r>
              <a:rPr lang="en"/>
              <a:t>Ja, for vi arbejder egentlig med en binomialfordeling. Binomialfordelingen er approksimativt normalfordelt, hvis der er tilstrækkelig mange observationer samt hvis p ikke er tæt på 0 eller 1.</a:t>
            </a:r>
            <a:endParaRPr/>
          </a:p>
          <a:p>
            <a:pPr marL="0" lvl="0" indent="0" algn="l" rtl="0">
              <a:spcBef>
                <a:spcPts val="1200"/>
              </a:spcBef>
              <a:spcAft>
                <a:spcPts val="0"/>
              </a:spcAft>
              <a:buNone/>
            </a:pPr>
            <a:r>
              <a:rPr lang="en"/>
              <a:t>Konfidensintervallerne bliver henholdsvis (0.841, 0.913) og (0.894, 0.951).</a:t>
            </a:r>
            <a:endParaRPr/>
          </a:p>
          <a:p>
            <a:pPr marL="0" lvl="0" indent="0" algn="l" rtl="0">
              <a:spcBef>
                <a:spcPts val="1200"/>
              </a:spcBef>
              <a:spcAft>
                <a:spcPts val="0"/>
              </a:spcAft>
              <a:buNone/>
            </a:pPr>
            <a:r>
              <a:rPr lang="en"/>
              <a:t>Vi kan derfor konkludere, at da intervallerne overlapper er der ikke signifikant forskel mellem kønnene ift. rygestatus.</a:t>
            </a:r>
            <a:endParaRPr/>
          </a:p>
          <a:p>
            <a:pPr marL="0" lvl="0" indent="0" algn="l" rtl="0">
              <a:spcBef>
                <a:spcPts val="1200"/>
              </a:spcBef>
              <a:spcAft>
                <a:spcPts val="0"/>
              </a:spcAft>
              <a:buNone/>
            </a:pPr>
            <a:r>
              <a:rPr lang="en"/>
              <a:t>Hvis vi ikke vidste bedre og stadig gik ud fra, at der er en sammenhæng, ville det give mening at beregne </a:t>
            </a:r>
            <a:r>
              <a:rPr lang="en" b="1"/>
              <a:t>risikodifferensen</a:t>
            </a:r>
            <a:r>
              <a:rPr lang="en"/>
              <a:t>. </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3646</Words>
  <Application>Microsoft Office PowerPoint</Application>
  <PresentationFormat>Skærmshow (16:9)</PresentationFormat>
  <Paragraphs>233</Paragraphs>
  <Slides>38</Slides>
  <Notes>38</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38</vt:i4>
      </vt:variant>
    </vt:vector>
  </HeadingPairs>
  <TitlesOfParts>
    <vt:vector size="42" baseType="lpstr">
      <vt:lpstr>Lato</vt:lpstr>
      <vt:lpstr>Raleway</vt:lpstr>
      <vt:lpstr>Arial</vt:lpstr>
      <vt:lpstr>Streamline</vt:lpstr>
      <vt:lpstr>Vekselvirkning hældning</vt:lpstr>
      <vt:lpstr>Vekselvirkning hældning</vt:lpstr>
      <vt:lpstr>Modul 4 Behandling af kategoriske data</vt:lpstr>
      <vt:lpstr>Sidste gang</vt:lpstr>
      <vt:lpstr>Hvad er problemet?</vt:lpstr>
      <vt:lpstr>Binære kategoriske variable</vt:lpstr>
      <vt:lpstr>Antalstabel</vt:lpstr>
      <vt:lpstr>Hvad kan vi regne?</vt:lpstr>
      <vt:lpstr>PowerPoint-præsentation</vt:lpstr>
      <vt:lpstr>Risikodifferensen (RD)</vt:lpstr>
      <vt:lpstr>Risikodifferense øvelse</vt:lpstr>
      <vt:lpstr>Risikodifferense, anvendelighed</vt:lpstr>
      <vt:lpstr>Relativ risiko (RR)</vt:lpstr>
      <vt:lpstr>RR øvelse</vt:lpstr>
      <vt:lpstr>Odds</vt:lpstr>
      <vt:lpstr>Odds ratio</vt:lpstr>
      <vt:lpstr>Odds ratio</vt:lpstr>
      <vt:lpstr>Statistisk inferens</vt:lpstr>
      <vt:lpstr>Odds ratio øvelse</vt:lpstr>
      <vt:lpstr>Hvornår bruges hvad?</vt:lpstr>
      <vt:lpstr>Case-control studier</vt:lpstr>
      <vt:lpstr>Kan vi forudsige baseret på RD, RR eller RR?</vt:lpstr>
      <vt:lpstr>Binær logistisk regression</vt:lpstr>
      <vt:lpstr>Den logistiske regressionsmodel</vt:lpstr>
      <vt:lpstr>Formlen fra log(odds) til p</vt:lpstr>
      <vt:lpstr>Fortolkning af logistisk model</vt:lpstr>
      <vt:lpstr>Formel for fortolkning af exp(β)</vt:lpstr>
      <vt:lpstr>Logistisk funktion</vt:lpstr>
      <vt:lpstr>Er p(x) (ilogit) en logistisk funktion?</vt:lpstr>
      <vt:lpstr>GLM i R</vt:lpstr>
      <vt:lpstr>PowerPoint-præsentation</vt:lpstr>
      <vt:lpstr>Test af modellen</vt:lpstr>
      <vt:lpstr>Okay.. Så det kunne vi også regne i hånden</vt:lpstr>
      <vt:lpstr>Binær multipel logistisk regression</vt:lpstr>
      <vt:lpstr>Forudsigelser</vt:lpstr>
      <vt:lpstr>Alt det vi ikke har nævnt</vt:lpstr>
      <vt:lpstr>GLM (Generalized Linear Models)</vt:lpstr>
      <vt:lpstr>Prøv nu selv at lave logistisk regression på ESTRADL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Vekselvirkning hældning</dc:title>
  <dc:creator>Christian B. Knudsen</dc:creator>
  <cp:lastModifiedBy>Christian B. Knudsen</cp:lastModifiedBy>
  <cp:revision>1</cp:revision>
  <dcterms:modified xsi:type="dcterms:W3CDTF">2023-11-28T13:06:54Z</dcterms:modified>
</cp:coreProperties>
</file>