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7" r:id="rId2"/>
    <p:sldId id="275" r:id="rId3"/>
    <p:sldId id="304" r:id="rId4"/>
    <p:sldId id="306" r:id="rId5"/>
    <p:sldId id="308" r:id="rId6"/>
    <p:sldId id="309" r:id="rId7"/>
    <p:sldId id="269" r:id="rId8"/>
    <p:sldId id="312" r:id="rId9"/>
    <p:sldId id="313" r:id="rId10"/>
  </p:sldIdLst>
  <p:sldSz cx="9144000" cy="5143500" type="screen16x9"/>
  <p:notesSz cx="6858000" cy="9144000"/>
  <p:embeddedFontLst>
    <p:embeddedFont>
      <p:font typeface="Cambria Math" panose="02040503050406030204" pitchFamily="18" charset="0"/>
      <p:regular r:id="rId12"/>
    </p:embeddedFont>
    <p:embeddedFont>
      <p:font typeface="Lato" panose="020F0502020204030203" pitchFamily="34" charset="0"/>
      <p:regular r:id="rId13"/>
      <p:bold r:id="rId14"/>
      <p:italic r:id="rId15"/>
      <p:boldItalic r:id="rId16"/>
    </p:embeddedFont>
    <p:embeddedFont>
      <p:font typeface="Ralew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llemlayout 4 - Markerin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6"/>
    <p:restoredTop sz="84211"/>
  </p:normalViewPr>
  <p:slideViewPr>
    <p:cSldViewPr snapToGrid="0">
      <p:cViewPr varScale="1">
        <p:scale>
          <a:sx n="128" d="100"/>
          <a:sy n="128" d="100"/>
        </p:scale>
        <p:origin x="104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227919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48e481b6c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48e481b6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987304b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9987304b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da-DK" dirty="0"/>
          </a:p>
        </p:txBody>
      </p:sp>
    </p:spTree>
    <p:extLst>
      <p:ext uri="{BB962C8B-B14F-4D97-AF65-F5344CB8AC3E}">
        <p14:creationId xmlns:p14="http://schemas.microsoft.com/office/powerpoint/2010/main" val="89970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Modul 3</a:t>
            </a:r>
            <a:endParaRPr/>
          </a:p>
          <a:p>
            <a:pPr marL="0" lvl="0" indent="0" algn="l" rtl="0">
              <a:spcBef>
                <a:spcPts val="0"/>
              </a:spcBef>
              <a:spcAft>
                <a:spcPts val="0"/>
              </a:spcAft>
              <a:buNone/>
            </a:pPr>
            <a:r>
              <a:rPr lang="en"/>
              <a:t>Multipel lineær regression</a:t>
            </a:r>
            <a:endParaRPr/>
          </a:p>
        </p:txBody>
      </p:sp>
      <p:sp>
        <p:nvSpPr>
          <p:cNvPr id="93" name="Google Shape;93;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Udvidelse af den simple lineære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C3A9-F2BE-C1CC-7EE2-32ABB0991087}"/>
              </a:ext>
            </a:extLst>
          </p:cNvPr>
          <p:cNvSpPr>
            <a:spLocks noGrp="1"/>
          </p:cNvSpPr>
          <p:nvPr>
            <p:ph type="title"/>
          </p:nvPr>
        </p:nvSpPr>
        <p:spPr>
          <a:xfrm>
            <a:off x="671900" y="535925"/>
            <a:ext cx="7688700" cy="535200"/>
          </a:xfrm>
        </p:spPr>
        <p:txBody>
          <a:bodyPr>
            <a:normAutofit fontScale="90000"/>
          </a:bodyPr>
          <a:lstStyle/>
          <a:p>
            <a:r>
              <a:rPr lang="da-DK" dirty="0"/>
              <a:t>Repetition fra sidst (Igen)</a:t>
            </a:r>
          </a:p>
        </p:txBody>
      </p:sp>
      <p:sp>
        <p:nvSpPr>
          <p:cNvPr id="3" name="Text Placeholder 2">
            <a:extLst>
              <a:ext uri="{FF2B5EF4-FFF2-40B4-BE49-F238E27FC236}">
                <a16:creationId xmlns:a16="http://schemas.microsoft.com/office/drawing/2014/main" id="{21A1659A-9CBB-9A14-F1DD-1B139FFD0FB2}"/>
              </a:ext>
            </a:extLst>
          </p:cNvPr>
          <p:cNvSpPr>
            <a:spLocks noGrp="1"/>
          </p:cNvSpPr>
          <p:nvPr>
            <p:ph type="body" idx="1"/>
          </p:nvPr>
        </p:nvSpPr>
        <p:spPr>
          <a:xfrm>
            <a:off x="194053" y="1441200"/>
            <a:ext cx="7688700" cy="3702300"/>
          </a:xfrm>
        </p:spPr>
        <p:txBody>
          <a:bodyPr>
            <a:normAutofit/>
          </a:bodyPr>
          <a:lstStyle/>
          <a:p>
            <a:endParaRPr lang="da-DK" b="1" dirty="0"/>
          </a:p>
          <a:p>
            <a:r>
              <a:rPr lang="da-DK" b="1" dirty="0"/>
              <a:t>Hvordan definerer vi spredning (sd)?</a:t>
            </a:r>
          </a:p>
          <a:p>
            <a:pPr lvl="1"/>
            <a:r>
              <a:rPr lang="da-DK" b="1" dirty="0"/>
              <a:t>Svar: </a:t>
            </a:r>
            <a:r>
              <a:rPr lang="da-DK" dirty="0"/>
              <a:t>Et mål for fordelingen af tallene i et datasæt. En stor spredning målt som en høj standard deviation ses ved tal i datasæt med stor variation omkring middelværdien (u) omvendt for datasæt med lille variation. </a:t>
            </a:r>
          </a:p>
          <a:p>
            <a:endParaRPr lang="da-DK" b="1" dirty="0"/>
          </a:p>
          <a:p>
            <a:r>
              <a:rPr lang="da-DK" b="1" dirty="0"/>
              <a:t>Hvordan fortolkes et referenceinterval? </a:t>
            </a:r>
          </a:p>
          <a:p>
            <a:pPr lvl="1"/>
            <a:r>
              <a:rPr lang="da-DK" b="1" dirty="0"/>
              <a:t>Svar: </a:t>
            </a:r>
            <a:r>
              <a:rPr lang="da-DK"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Referenceintervallet indeholder X% af fordelingen af datapunkter i baggrundspopulationen.</a:t>
            </a:r>
          </a:p>
          <a:p>
            <a:pPr marL="615950" lvl="1" indent="0">
              <a:buNone/>
            </a:pPr>
            <a:r>
              <a:rPr lang="da-DK" dirty="0">
                <a:solidFill>
                  <a:srgbClr val="000000"/>
                </a:solidFill>
                <a:latin typeface="Lato" panose="020F0502020204030203" pitchFamily="34" charset="0"/>
                <a:ea typeface="Lato" panose="020F0502020204030203" pitchFamily="34" charset="0"/>
                <a:cs typeface="Lato" panose="020F0502020204030203" pitchFamily="34" charset="0"/>
              </a:rPr>
              <a:t>        Eks. inkluderer u +/- 1.96*sd 95% af fordelingen af datapunkter i baggrundspopulationen. </a:t>
            </a:r>
            <a:endParaRPr lang="da-DK" b="1" dirty="0"/>
          </a:p>
          <a:p>
            <a:pPr marL="146050" indent="0">
              <a:buNone/>
            </a:pPr>
            <a:endParaRPr lang="da-DK" b="1" dirty="0"/>
          </a:p>
          <a:p>
            <a:r>
              <a:rPr lang="da-DK" b="1" dirty="0"/>
              <a:t>Hvordan definerer vi standard error of the mean (SEM)?</a:t>
            </a:r>
          </a:p>
          <a:p>
            <a:pPr lvl="1"/>
            <a:r>
              <a:rPr lang="da-DK" b="1" dirty="0"/>
              <a:t>Svar: </a:t>
            </a:r>
            <a:r>
              <a:rPr lang="da-DK" dirty="0">
                <a:solidFill>
                  <a:srgbClr val="000000"/>
                </a:solidFill>
                <a:latin typeface="Lato" panose="020F0502020204030203" pitchFamily="34" charset="0"/>
                <a:ea typeface="Lato" panose="020F0502020204030203" pitchFamily="34" charset="0"/>
                <a:cs typeface="Lato" panose="020F0502020204030203" pitchFamily="34" charset="0"/>
              </a:rPr>
              <a:t>SEM er spredningen på tilfældigt udtagne stikprøvegennemsnit udregnet ud fra stikprøvestørrelse (n) og spredningen i baggrundspopulationens værdier. </a:t>
            </a:r>
            <a:endParaRPr lang="da-DK" b="1" dirty="0"/>
          </a:p>
          <a:p>
            <a:pPr lvl="1"/>
            <a:endParaRPr lang="da-DK" b="1" dirty="0"/>
          </a:p>
          <a:p>
            <a:r>
              <a:rPr lang="da-DK" b="1" dirty="0"/>
              <a:t>Hvordan fortolkes et konfidens interval?</a:t>
            </a:r>
          </a:p>
          <a:p>
            <a:pPr lvl="1"/>
            <a:r>
              <a:rPr lang="da-DK" b="1" dirty="0"/>
              <a:t>Svar: </a:t>
            </a:r>
            <a:r>
              <a:rPr lang="da-DK" dirty="0">
                <a:solidFill>
                  <a:srgbClr val="000000"/>
                </a:solidFill>
                <a:latin typeface="Lato" panose="020F0502020204030203" pitchFamily="34" charset="0"/>
                <a:ea typeface="Lato" panose="020F0502020204030203" pitchFamily="34" charset="0"/>
                <a:cs typeface="Lato" panose="020F0502020204030203" pitchFamily="34" charset="0"/>
              </a:rPr>
              <a:t>K</a:t>
            </a:r>
            <a:r>
              <a:rPr lang="da-DK"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onfidensintervallet indeholder middelværdien i baggrundspopulationen med X sandsynlighed. </a:t>
            </a:r>
          </a:p>
          <a:p>
            <a:pPr marL="615950" lvl="1" indent="0">
              <a:buNone/>
            </a:pPr>
            <a:r>
              <a:rPr lang="da-DK" dirty="0">
                <a:solidFill>
                  <a:srgbClr val="000000"/>
                </a:solidFill>
                <a:latin typeface="Lato" panose="020F0502020204030203" pitchFamily="34" charset="0"/>
                <a:ea typeface="Lato" panose="020F0502020204030203" pitchFamily="34" charset="0"/>
                <a:cs typeface="Lato" panose="020F0502020204030203" pitchFamily="34" charset="0"/>
              </a:rPr>
              <a:t>        Eks. inkluderer u +/- 1.96* SEM den egentlige u i baggrundspopulationen med 95% sandsynlighed. </a:t>
            </a:r>
            <a:endParaRPr lang="da-DK" b="1" dirty="0"/>
          </a:p>
          <a:p>
            <a:pPr lvl="1"/>
            <a:endParaRPr lang="da-DK" b="1" dirty="0"/>
          </a:p>
          <a:p>
            <a:pPr lvl="1"/>
            <a:endParaRPr lang="da-DK" b="1" dirty="0"/>
          </a:p>
        </p:txBody>
      </p:sp>
      <p:pic>
        <p:nvPicPr>
          <p:cNvPr id="4" name="Picture 3">
            <a:extLst>
              <a:ext uri="{FF2B5EF4-FFF2-40B4-BE49-F238E27FC236}">
                <a16:creationId xmlns:a16="http://schemas.microsoft.com/office/drawing/2014/main" id="{C8F0EF8D-BFE5-CFDA-88A4-C0915332962D}"/>
              </a:ext>
            </a:extLst>
          </p:cNvPr>
          <p:cNvPicPr>
            <a:picLocks noChangeAspect="1"/>
          </p:cNvPicPr>
          <p:nvPr/>
        </p:nvPicPr>
        <p:blipFill>
          <a:blip r:embed="rId3"/>
          <a:stretch>
            <a:fillRect/>
          </a:stretch>
        </p:blipFill>
        <p:spPr>
          <a:xfrm>
            <a:off x="7764874" y="1504355"/>
            <a:ext cx="1379126" cy="1166042"/>
          </a:xfrm>
          <a:prstGeom prst="rect">
            <a:avLst/>
          </a:prstGeom>
        </p:spPr>
      </p:pic>
      <p:pic>
        <p:nvPicPr>
          <p:cNvPr id="5" name="Picture 4">
            <a:extLst>
              <a:ext uri="{FF2B5EF4-FFF2-40B4-BE49-F238E27FC236}">
                <a16:creationId xmlns:a16="http://schemas.microsoft.com/office/drawing/2014/main" id="{583284A4-C298-5EE0-7D0F-FFC39AECABAB}"/>
              </a:ext>
            </a:extLst>
          </p:cNvPr>
          <p:cNvPicPr>
            <a:picLocks noChangeAspect="1"/>
          </p:cNvPicPr>
          <p:nvPr/>
        </p:nvPicPr>
        <p:blipFill>
          <a:blip r:embed="rId4"/>
          <a:stretch>
            <a:fillRect/>
          </a:stretch>
        </p:blipFill>
        <p:spPr>
          <a:xfrm>
            <a:off x="7882749" y="3446382"/>
            <a:ext cx="955701" cy="729165"/>
          </a:xfrm>
          <a:prstGeom prst="rect">
            <a:avLst/>
          </a:prstGeom>
        </p:spPr>
      </p:pic>
    </p:spTree>
    <p:extLst>
      <p:ext uri="{BB962C8B-B14F-4D97-AF65-F5344CB8AC3E}">
        <p14:creationId xmlns:p14="http://schemas.microsoft.com/office/powerpoint/2010/main" val="26050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4373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DK" dirty="0"/>
              <a:t>Kommandoer i R</a:t>
            </a:r>
            <a:endParaRPr dirty="0"/>
          </a:p>
          <a:p>
            <a:pPr marL="0" lvl="0" indent="0" algn="l" rtl="0">
              <a:spcBef>
                <a:spcPts val="0"/>
              </a:spcBef>
              <a:spcAft>
                <a:spcPts val="0"/>
              </a:spcAft>
              <a:buNone/>
            </a:pPr>
            <a:endParaRPr dirty="0"/>
          </a:p>
        </p:txBody>
      </p:sp>
      <p:sp>
        <p:nvSpPr>
          <p:cNvPr id="99" name="Google Shape;99;p15"/>
          <p:cNvSpPr txBox="1">
            <a:spLocks noGrp="1"/>
          </p:cNvSpPr>
          <p:nvPr>
            <p:ph type="body" idx="1"/>
          </p:nvPr>
        </p:nvSpPr>
        <p:spPr>
          <a:xfrm>
            <a:off x="727650" y="1358071"/>
            <a:ext cx="8012589" cy="3320805"/>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da-DK" sz="1600" dirty="0"/>
              <a:t>Forskellige regressionsanalyser i R har forskellige kommandoer. De vigtigste er: </a:t>
            </a:r>
          </a:p>
          <a:p>
            <a:pPr marL="0" lvl="0" indent="0" algn="l" rtl="0">
              <a:spcBef>
                <a:spcPts val="0"/>
              </a:spcBef>
              <a:spcAft>
                <a:spcPts val="0"/>
              </a:spcAft>
              <a:buNone/>
            </a:pPr>
            <a:endParaRPr lang="da-DK" sz="1600" dirty="0"/>
          </a:p>
          <a:p>
            <a:pPr marL="342900" lvl="0" indent="-342900">
              <a:buAutoNum type="arabicPeriod"/>
            </a:pPr>
            <a:r>
              <a:rPr lang="da-DK" sz="1600" b="1" dirty="0"/>
              <a:t>Lineær regression</a:t>
            </a:r>
            <a:r>
              <a:rPr lang="da-DK" sz="1600" b="1" dirty="0">
                <a:sym typeface="Wingdings" pitchFamily="2" charset="2"/>
              </a:rPr>
              <a:t> (Modul 2) </a:t>
            </a:r>
            <a:r>
              <a:rPr lang="da-DK" sz="1600" dirty="0">
                <a:sym typeface="Wingdings" pitchFamily="2" charset="2"/>
              </a:rPr>
              <a:t> lm</a:t>
            </a:r>
            <a:r>
              <a:rPr lang="en" sz="1600" dirty="0"/>
              <a:t>(y ~ x)</a:t>
            </a:r>
            <a:endParaRPr lang="en" sz="1400" dirty="0"/>
          </a:p>
          <a:p>
            <a:pPr marL="342900" lvl="0" indent="-342900">
              <a:buAutoNum type="arabicPeriod"/>
            </a:pPr>
            <a:endParaRPr lang="en" sz="1600" dirty="0"/>
          </a:p>
          <a:p>
            <a:pPr marL="342900" lvl="0" indent="-342900">
              <a:buAutoNum type="arabicPeriod"/>
            </a:pPr>
            <a:endParaRPr lang="en" sz="1600" dirty="0"/>
          </a:p>
          <a:p>
            <a:pPr marL="342900" lvl="0" indent="-342900">
              <a:buAutoNum type="arabicPeriod"/>
            </a:pPr>
            <a:r>
              <a:rPr lang="da-DK" sz="1600" b="1" dirty="0">
                <a:sym typeface="Wingdings" pitchFamily="2" charset="2"/>
              </a:rPr>
              <a:t>Multipel lineær regression (Modul 3) </a:t>
            </a:r>
            <a:r>
              <a:rPr lang="da-DK" sz="1600" dirty="0">
                <a:sym typeface="Wingdings" pitchFamily="2" charset="2"/>
              </a:rPr>
              <a:t> lm</a:t>
            </a:r>
            <a:r>
              <a:rPr lang="en" sz="1600" dirty="0"/>
              <a:t>(y ~ x + z), I multiple lineær regression kan man inkludere mange flere end blot to forklarende variable.</a:t>
            </a:r>
          </a:p>
          <a:p>
            <a:pPr marL="628650" lvl="1" indent="-171450"/>
            <a:r>
              <a:rPr lang="en" sz="1600" dirty="0" err="1"/>
              <a:t>Idag</a:t>
            </a:r>
            <a:r>
              <a:rPr lang="en" sz="1600" dirty="0"/>
              <a:t>!</a:t>
            </a:r>
          </a:p>
          <a:p>
            <a:pPr marL="342900" lvl="0" indent="-342900">
              <a:buAutoNum type="arabicPeriod"/>
            </a:pPr>
            <a:endParaRPr lang="en" sz="1600" dirty="0"/>
          </a:p>
          <a:p>
            <a:pPr marL="342900" lvl="0" indent="-342900">
              <a:buAutoNum type="arabicPeriod"/>
            </a:pPr>
            <a:endParaRPr lang="en" sz="1600" dirty="0"/>
          </a:p>
          <a:p>
            <a:pPr marL="342900" indent="-342900">
              <a:buFont typeface="Lato"/>
              <a:buAutoNum type="arabicPeriod"/>
            </a:pPr>
            <a:r>
              <a:rPr lang="da-DK" sz="1600" b="1" dirty="0"/>
              <a:t>Logistisk regression (Modul 4) </a:t>
            </a:r>
            <a:r>
              <a:rPr lang="da-DK" sz="1600" dirty="0">
                <a:sym typeface="Wingdings" pitchFamily="2" charset="2"/>
              </a:rPr>
              <a:t> </a:t>
            </a:r>
            <a:r>
              <a:rPr lang="da-DK" sz="1600" dirty="0"/>
              <a:t> </a:t>
            </a:r>
            <a:r>
              <a:rPr lang="da-DK" sz="1600" dirty="0" err="1"/>
              <a:t>glm</a:t>
            </a:r>
            <a:r>
              <a:rPr lang="da-DK" sz="1600" dirty="0"/>
              <a:t>(</a:t>
            </a:r>
            <a:r>
              <a:rPr lang="da-DK" sz="1600" dirty="0" err="1"/>
              <a:t>lbwt</a:t>
            </a:r>
            <a:r>
              <a:rPr lang="da-DK" sz="1600" dirty="0"/>
              <a:t> ~ factor(</a:t>
            </a:r>
            <a:r>
              <a:rPr lang="da-DK" sz="1600" dirty="0" err="1"/>
              <a:t>smoke</a:t>
            </a:r>
            <a:r>
              <a:rPr lang="da-DK" sz="1600" dirty="0"/>
              <a:t>) + age, </a:t>
            </a:r>
            <a:r>
              <a:rPr lang="da-DK" sz="1600" dirty="0" err="1"/>
              <a:t>family</a:t>
            </a:r>
            <a:r>
              <a:rPr lang="da-DK" sz="1600" dirty="0"/>
              <a:t>=binomial) </a:t>
            </a:r>
          </a:p>
          <a:p>
            <a:pPr marL="742950" lvl="1" indent="-285750"/>
            <a:r>
              <a:rPr lang="da-DK" sz="1600" dirty="0"/>
              <a:t>Vi vender tilbage til denne!</a:t>
            </a:r>
          </a:p>
          <a:p>
            <a:pPr marL="742950" lvl="1" indent="-285750"/>
            <a:endParaRPr lang="da-DK" sz="1600" dirty="0"/>
          </a:p>
          <a:p>
            <a:pPr marL="742950" lvl="1" indent="-285750"/>
            <a:endParaRPr lang="da-DK" sz="1600" dirty="0"/>
          </a:p>
          <a:p>
            <a:pPr marL="342900" lvl="0" indent="-342900">
              <a:buAutoNum type="arabicPeriod"/>
            </a:pPr>
            <a:endParaRPr lang="en" dirty="0"/>
          </a:p>
          <a:p>
            <a:pPr marL="342900" lvl="0" indent="-342900">
              <a:buAutoNum type="arabicPeriod"/>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57E3-CC8D-D218-9D32-2AF5EB874C88}"/>
              </a:ext>
            </a:extLst>
          </p:cNvPr>
          <p:cNvSpPr>
            <a:spLocks noGrp="1"/>
          </p:cNvSpPr>
          <p:nvPr>
            <p:ph type="title"/>
          </p:nvPr>
        </p:nvSpPr>
        <p:spPr>
          <a:xfrm>
            <a:off x="729450" y="535925"/>
            <a:ext cx="7688700" cy="535200"/>
          </a:xfrm>
        </p:spPr>
        <p:txBody>
          <a:bodyPr>
            <a:normAutofit fontScale="90000"/>
          </a:bodyPr>
          <a:lstStyle/>
          <a:p>
            <a:r>
              <a:rPr lang="da-DK" dirty="0"/>
              <a:t>Std. Error, t- og p-værdi i lineær regression </a:t>
            </a:r>
          </a:p>
        </p:txBody>
      </p:sp>
      <p:sp>
        <p:nvSpPr>
          <p:cNvPr id="3" name="Text Placeholder 2">
            <a:extLst>
              <a:ext uri="{FF2B5EF4-FFF2-40B4-BE49-F238E27FC236}">
                <a16:creationId xmlns:a16="http://schemas.microsoft.com/office/drawing/2014/main" id="{12772E20-4814-5AB2-1245-3855B13AB71F}"/>
              </a:ext>
            </a:extLst>
          </p:cNvPr>
          <p:cNvSpPr>
            <a:spLocks noGrp="1"/>
          </p:cNvSpPr>
          <p:nvPr>
            <p:ph type="body" idx="1"/>
          </p:nvPr>
        </p:nvSpPr>
        <p:spPr>
          <a:xfrm>
            <a:off x="5457899" y="1149630"/>
            <a:ext cx="3253840" cy="4195453"/>
          </a:xfrm>
        </p:spPr>
        <p:txBody>
          <a:bodyPr>
            <a:normAutofit/>
          </a:bodyPr>
          <a:lstStyle/>
          <a:p>
            <a:r>
              <a:rPr lang="da-DK" dirty="0"/>
              <a:t>Estimatet har altså en usikkerhed svarende til Std. Error. Dermed kan man lave en one sample t-test for hvor sandsynligt der er at finde denne stikprøve hvis hældningskoefficienten i baggrundsbefolkningen i virkeligheden er 0 </a:t>
            </a:r>
            <a:r>
              <a:rPr lang="da-DK" dirty="0">
                <a:sym typeface="Wingdings" panose="05000000000000000000" pitchFamily="2" charset="2"/>
              </a:rPr>
              <a:t></a:t>
            </a:r>
          </a:p>
          <a:p>
            <a:endParaRPr lang="da-DK" dirty="0">
              <a:sym typeface="Wingdings" panose="05000000000000000000" pitchFamily="2" charset="2"/>
            </a:endParaRPr>
          </a:p>
          <a:p>
            <a:r>
              <a:rPr lang="da-DK" dirty="0">
                <a:sym typeface="Wingdings" panose="05000000000000000000" pitchFamily="2" charset="2"/>
              </a:rPr>
              <a:t>T-test = (Estimate -0)/Std. Error</a:t>
            </a:r>
          </a:p>
          <a:p>
            <a:endParaRPr lang="da-DK" dirty="0">
              <a:sym typeface="Wingdings" panose="05000000000000000000" pitchFamily="2" charset="2"/>
            </a:endParaRPr>
          </a:p>
          <a:p>
            <a:r>
              <a:rPr lang="da-DK" dirty="0">
                <a:sym typeface="Wingdings" panose="05000000000000000000" pitchFamily="2" charset="2"/>
              </a:rPr>
              <a:t>Ovenstående giver t-værdien, og p-værdien er regnet ud fra denne!</a:t>
            </a:r>
          </a:p>
          <a:p>
            <a:r>
              <a:rPr lang="da-DK" dirty="0">
                <a:sym typeface="Wingdings" panose="05000000000000000000" pitchFamily="2" charset="2"/>
              </a:rPr>
              <a:t>Udregning: (0.139/0.00408) = </a:t>
            </a:r>
          </a:p>
          <a:p>
            <a:endParaRPr lang="da-DK" dirty="0">
              <a:sym typeface="Wingdings" panose="05000000000000000000" pitchFamily="2" charset="2"/>
            </a:endParaRPr>
          </a:p>
          <a:p>
            <a:pPr marL="1530350" lvl="3" indent="0">
              <a:buNone/>
            </a:pPr>
            <a:r>
              <a:rPr lang="da-DK" dirty="0">
                <a:sym typeface="Wingdings" panose="05000000000000000000" pitchFamily="2" charset="2"/>
              </a:rPr>
              <a:t>Dvs meget usandsynligt!</a:t>
            </a:r>
          </a:p>
          <a:p>
            <a:pPr marL="1073150" lvl="2" indent="0">
              <a:buNone/>
            </a:pPr>
            <a:endParaRPr lang="da-DK" dirty="0">
              <a:sym typeface="Wingdings" panose="05000000000000000000" pitchFamily="2" charset="2"/>
            </a:endParaRPr>
          </a:p>
        </p:txBody>
      </p:sp>
      <p:pic>
        <p:nvPicPr>
          <p:cNvPr id="4" name="Google Shape;174;p27">
            <a:extLst>
              <a:ext uri="{FF2B5EF4-FFF2-40B4-BE49-F238E27FC236}">
                <a16:creationId xmlns:a16="http://schemas.microsoft.com/office/drawing/2014/main" id="{72C2BC29-5498-AD03-2E3E-5D9EEC6CB9A7}"/>
              </a:ext>
            </a:extLst>
          </p:cNvPr>
          <p:cNvPicPr preferRelativeResize="0"/>
          <p:nvPr/>
        </p:nvPicPr>
        <p:blipFill rotWithShape="1">
          <a:blip r:embed="rId2">
            <a:alphaModFix/>
          </a:blip>
          <a:srcRect r="6005"/>
          <a:stretch/>
        </p:blipFill>
        <p:spPr>
          <a:xfrm>
            <a:off x="578783" y="1906425"/>
            <a:ext cx="4245321" cy="2984850"/>
          </a:xfrm>
          <a:prstGeom prst="rect">
            <a:avLst/>
          </a:prstGeom>
          <a:noFill/>
          <a:ln>
            <a:noFill/>
          </a:ln>
        </p:spPr>
      </p:pic>
      <p:pic>
        <p:nvPicPr>
          <p:cNvPr id="6" name="Picture 5">
            <a:extLst>
              <a:ext uri="{FF2B5EF4-FFF2-40B4-BE49-F238E27FC236}">
                <a16:creationId xmlns:a16="http://schemas.microsoft.com/office/drawing/2014/main" id="{9FBCD916-3A2C-4EB6-E7B5-D924FC5A11BF}"/>
              </a:ext>
            </a:extLst>
          </p:cNvPr>
          <p:cNvPicPr>
            <a:picLocks noChangeAspect="1"/>
          </p:cNvPicPr>
          <p:nvPr/>
        </p:nvPicPr>
        <p:blipFill>
          <a:blip r:embed="rId3"/>
          <a:stretch>
            <a:fillRect/>
          </a:stretch>
        </p:blipFill>
        <p:spPr>
          <a:xfrm>
            <a:off x="5789238" y="4496846"/>
            <a:ext cx="1295581" cy="266737"/>
          </a:xfrm>
          <a:prstGeom prst="rect">
            <a:avLst/>
          </a:prstGeom>
        </p:spPr>
      </p:pic>
      <p:pic>
        <p:nvPicPr>
          <p:cNvPr id="8" name="Picture 7">
            <a:extLst>
              <a:ext uri="{FF2B5EF4-FFF2-40B4-BE49-F238E27FC236}">
                <a16:creationId xmlns:a16="http://schemas.microsoft.com/office/drawing/2014/main" id="{94AC17C2-7F93-A66E-3E1B-810705B15FD1}"/>
              </a:ext>
            </a:extLst>
          </p:cNvPr>
          <p:cNvPicPr>
            <a:picLocks noChangeAspect="1"/>
          </p:cNvPicPr>
          <p:nvPr/>
        </p:nvPicPr>
        <p:blipFill>
          <a:blip r:embed="rId4"/>
          <a:stretch>
            <a:fillRect/>
          </a:stretch>
        </p:blipFill>
        <p:spPr>
          <a:xfrm>
            <a:off x="5855922" y="4840730"/>
            <a:ext cx="1162212" cy="285790"/>
          </a:xfrm>
          <a:prstGeom prst="rect">
            <a:avLst/>
          </a:prstGeom>
        </p:spPr>
      </p:pic>
      <p:cxnSp>
        <p:nvCxnSpPr>
          <p:cNvPr id="10" name="Straight Arrow Connector 9">
            <a:extLst>
              <a:ext uri="{FF2B5EF4-FFF2-40B4-BE49-F238E27FC236}">
                <a16:creationId xmlns:a16="http://schemas.microsoft.com/office/drawing/2014/main" id="{C35B0422-68AA-BB9B-A530-AE6297948A63}"/>
              </a:ext>
            </a:extLst>
          </p:cNvPr>
          <p:cNvCxnSpPr>
            <a:cxnSpLocks/>
          </p:cNvCxnSpPr>
          <p:nvPr/>
        </p:nvCxnSpPr>
        <p:spPr>
          <a:xfrm flipH="1">
            <a:off x="2177935" y="3398850"/>
            <a:ext cx="4472247" cy="250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CE3BBE-0E62-96B0-A6D0-6DB6A8E7DA74}"/>
              </a:ext>
            </a:extLst>
          </p:cNvPr>
          <p:cNvCxnSpPr>
            <a:cxnSpLocks/>
          </p:cNvCxnSpPr>
          <p:nvPr/>
        </p:nvCxnSpPr>
        <p:spPr>
          <a:xfrm flipH="1">
            <a:off x="2921504" y="3528752"/>
            <a:ext cx="4853667" cy="120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0C86D1A-F355-3624-BB5B-81F076EE2273}"/>
              </a:ext>
            </a:extLst>
          </p:cNvPr>
          <p:cNvCxnSpPr>
            <a:cxnSpLocks/>
          </p:cNvCxnSpPr>
          <p:nvPr/>
        </p:nvCxnSpPr>
        <p:spPr>
          <a:xfrm flipH="1" flipV="1">
            <a:off x="3465085" y="3726434"/>
            <a:ext cx="2678020" cy="101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96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EBA14D-3701-D1EF-F363-08D6C8AF3869}"/>
              </a:ext>
            </a:extLst>
          </p:cNvPr>
          <p:cNvSpPr>
            <a:spLocks noGrp="1"/>
          </p:cNvSpPr>
          <p:nvPr>
            <p:ph type="title"/>
          </p:nvPr>
        </p:nvSpPr>
        <p:spPr>
          <a:xfrm>
            <a:off x="727650" y="535925"/>
            <a:ext cx="7688700" cy="535200"/>
          </a:xfrm>
        </p:spPr>
        <p:txBody>
          <a:bodyPr>
            <a:normAutofit fontScale="90000"/>
          </a:bodyPr>
          <a:lstStyle/>
          <a:p>
            <a:r>
              <a:rPr lang="da-DK" dirty="0"/>
              <a:t>Multipel lineær regression</a:t>
            </a:r>
          </a:p>
        </p:txBody>
      </p:sp>
      <p:sp>
        <p:nvSpPr>
          <p:cNvPr id="3" name="Pladsholder til tekst 2">
            <a:extLst>
              <a:ext uri="{FF2B5EF4-FFF2-40B4-BE49-F238E27FC236}">
                <a16:creationId xmlns:a16="http://schemas.microsoft.com/office/drawing/2014/main" id="{4955686B-4425-B45E-6079-A1C49E632C3A}"/>
              </a:ext>
            </a:extLst>
          </p:cNvPr>
          <p:cNvSpPr>
            <a:spLocks noGrp="1"/>
          </p:cNvSpPr>
          <p:nvPr>
            <p:ph type="body" idx="1"/>
          </p:nvPr>
        </p:nvSpPr>
        <p:spPr>
          <a:xfrm>
            <a:off x="127061" y="1341840"/>
            <a:ext cx="5526193" cy="2261100"/>
          </a:xfrm>
        </p:spPr>
        <p:txBody>
          <a:bodyPr/>
          <a:lstStyle/>
          <a:p>
            <a:r>
              <a:rPr lang="da-DK" dirty="0"/>
              <a:t>Brugbart når man ønsker at undersøge flere variables (forklarende) betydning for en responsvariabel. </a:t>
            </a:r>
          </a:p>
          <a:p>
            <a:r>
              <a:rPr lang="da-DK" dirty="0"/>
              <a:t>Giver ofte en større akkuratesse ved prædiktion. </a:t>
            </a:r>
          </a:p>
          <a:p>
            <a:r>
              <a:rPr lang="da-DK" dirty="0"/>
              <a:t>Kan se på den individuelle effekt af variable dvs. </a:t>
            </a:r>
            <a:r>
              <a:rPr lang="da-DK" u="sng" dirty="0"/>
              <a:t>korrigeret for andre variable. </a:t>
            </a:r>
          </a:p>
          <a:p>
            <a:pPr marL="146050" indent="0">
              <a:buNone/>
            </a:pPr>
            <a:endParaRPr lang="da-DK" dirty="0"/>
          </a:p>
        </p:txBody>
      </p:sp>
      <p:pic>
        <p:nvPicPr>
          <p:cNvPr id="4" name="Billede 3">
            <a:extLst>
              <a:ext uri="{FF2B5EF4-FFF2-40B4-BE49-F238E27FC236}">
                <a16:creationId xmlns:a16="http://schemas.microsoft.com/office/drawing/2014/main" id="{2692BEBD-244E-2FA0-8312-0DE978C0FC12}"/>
              </a:ext>
            </a:extLst>
          </p:cNvPr>
          <p:cNvPicPr>
            <a:picLocks noChangeAspect="1"/>
          </p:cNvPicPr>
          <p:nvPr/>
        </p:nvPicPr>
        <p:blipFill>
          <a:blip r:embed="rId2"/>
          <a:stretch>
            <a:fillRect/>
          </a:stretch>
        </p:blipFill>
        <p:spPr>
          <a:xfrm>
            <a:off x="6199906" y="529040"/>
            <a:ext cx="2628900" cy="812800"/>
          </a:xfrm>
          <a:prstGeom prst="rect">
            <a:avLst/>
          </a:prstGeom>
        </p:spPr>
      </p:pic>
      <p:pic>
        <p:nvPicPr>
          <p:cNvPr id="5" name="Billede 4">
            <a:extLst>
              <a:ext uri="{FF2B5EF4-FFF2-40B4-BE49-F238E27FC236}">
                <a16:creationId xmlns:a16="http://schemas.microsoft.com/office/drawing/2014/main" id="{B3A87BAA-89BE-B972-6771-85648463E955}"/>
              </a:ext>
            </a:extLst>
          </p:cNvPr>
          <p:cNvPicPr>
            <a:picLocks noChangeAspect="1"/>
          </p:cNvPicPr>
          <p:nvPr/>
        </p:nvPicPr>
        <p:blipFill>
          <a:blip r:embed="rId3"/>
          <a:stretch>
            <a:fillRect/>
          </a:stretch>
        </p:blipFill>
        <p:spPr>
          <a:xfrm>
            <a:off x="0" y="3103375"/>
            <a:ext cx="5881999" cy="1540560"/>
          </a:xfrm>
          <a:prstGeom prst="rect">
            <a:avLst/>
          </a:prstGeom>
        </p:spPr>
      </p:pic>
      <p:sp>
        <p:nvSpPr>
          <p:cNvPr id="6" name="Tekstfelt 5">
            <a:extLst>
              <a:ext uri="{FF2B5EF4-FFF2-40B4-BE49-F238E27FC236}">
                <a16:creationId xmlns:a16="http://schemas.microsoft.com/office/drawing/2014/main" id="{16EA47C4-A57F-B65A-D8BF-D18ED40D8340}"/>
              </a:ext>
            </a:extLst>
          </p:cNvPr>
          <p:cNvSpPr txBox="1"/>
          <p:nvPr/>
        </p:nvSpPr>
        <p:spPr>
          <a:xfrm>
            <a:off x="127061" y="2619310"/>
            <a:ext cx="4914900" cy="461665"/>
          </a:xfrm>
          <a:prstGeom prst="rect">
            <a:avLst/>
          </a:prstGeom>
          <a:noFill/>
        </p:spPr>
        <p:txBody>
          <a:bodyPr wrap="square" rtlCol="0">
            <a:spAutoFit/>
          </a:bodyPr>
          <a:lstStyle/>
          <a:p>
            <a:r>
              <a:rPr lang="da-DK" sz="1200" dirty="0"/>
              <a:t>Nedenfor ses multipel lineær regression med responsvariabel FEV1 og kontinuert forklarende variable Age og </a:t>
            </a:r>
            <a:r>
              <a:rPr lang="da-DK" sz="1200" dirty="0" err="1"/>
              <a:t>Height</a:t>
            </a:r>
            <a:r>
              <a:rPr lang="da-DK" sz="1200" dirty="0"/>
              <a:t>. </a:t>
            </a:r>
          </a:p>
        </p:txBody>
      </p:sp>
      <p:sp>
        <p:nvSpPr>
          <p:cNvPr id="7" name="Tekstfelt 6">
            <a:extLst>
              <a:ext uri="{FF2B5EF4-FFF2-40B4-BE49-F238E27FC236}">
                <a16:creationId xmlns:a16="http://schemas.microsoft.com/office/drawing/2014/main" id="{2851C493-7009-93BC-1ACB-F1A634A477F9}"/>
              </a:ext>
            </a:extLst>
          </p:cNvPr>
          <p:cNvSpPr txBox="1"/>
          <p:nvPr/>
        </p:nvSpPr>
        <p:spPr>
          <a:xfrm>
            <a:off x="6442687" y="1348725"/>
            <a:ext cx="2315818" cy="3908762"/>
          </a:xfrm>
          <a:prstGeom prst="rect">
            <a:avLst/>
          </a:prstGeom>
          <a:noFill/>
        </p:spPr>
        <p:txBody>
          <a:bodyPr wrap="square" rtlCol="0">
            <a:spAutoFit/>
          </a:bodyPr>
          <a:lstStyle/>
          <a:p>
            <a:r>
              <a:rPr lang="da-DK" sz="1300" dirty="0"/>
              <a:t>Tolkning: </a:t>
            </a:r>
          </a:p>
          <a:p>
            <a:r>
              <a:rPr lang="da-DK" sz="1300" b="1" dirty="0"/>
              <a:t>y</a:t>
            </a:r>
            <a:r>
              <a:rPr lang="da-DK" sz="1300" dirty="0"/>
              <a:t>= responsvariabel (FEV1)</a:t>
            </a:r>
          </a:p>
          <a:p>
            <a:r>
              <a:rPr lang="da-DK" sz="1300" b="1" dirty="0"/>
              <a:t>B0 </a:t>
            </a:r>
            <a:r>
              <a:rPr lang="da-DK" sz="1300" dirty="0"/>
              <a:t>= </a:t>
            </a:r>
            <a:r>
              <a:rPr lang="da-DK" sz="1300" dirty="0" err="1"/>
              <a:t>interceptet</a:t>
            </a:r>
            <a:r>
              <a:rPr lang="da-DK" sz="1300" dirty="0"/>
              <a:t>, dvs. FEV1 når alder og højde er 0. </a:t>
            </a:r>
          </a:p>
          <a:p>
            <a:r>
              <a:rPr lang="da-DK" sz="1300" b="1" dirty="0"/>
              <a:t>B1 </a:t>
            </a:r>
            <a:r>
              <a:rPr lang="da-DK" sz="1300" dirty="0"/>
              <a:t>= koefficienten for variabel 1</a:t>
            </a:r>
          </a:p>
          <a:p>
            <a:r>
              <a:rPr lang="da-DK" sz="1300" b="1" dirty="0"/>
              <a:t>B2 </a:t>
            </a:r>
            <a:r>
              <a:rPr lang="da-DK" sz="1300" dirty="0"/>
              <a:t>= koefficienten for variabel 2</a:t>
            </a:r>
          </a:p>
          <a:p>
            <a:endParaRPr lang="da-DK" sz="1300" b="1" dirty="0"/>
          </a:p>
          <a:p>
            <a:r>
              <a:rPr lang="da-DK" sz="1300" b="1" dirty="0" err="1"/>
              <a:t>Std.error</a:t>
            </a:r>
            <a:r>
              <a:rPr lang="da-DK" sz="1300" b="1" dirty="0"/>
              <a:t> </a:t>
            </a:r>
            <a:r>
              <a:rPr lang="da-DK" sz="1300" dirty="0"/>
              <a:t>= angiver SE dvs. den usikkerhed estimaterne er givet ved, kan bruges til konfidensinterval og t-værdi.</a:t>
            </a:r>
          </a:p>
          <a:p>
            <a:endParaRPr lang="da-DK" sz="1300" dirty="0"/>
          </a:p>
          <a:p>
            <a:r>
              <a:rPr lang="da-DK" sz="1300" b="1" dirty="0"/>
              <a:t>T</a:t>
            </a:r>
            <a:r>
              <a:rPr lang="da-DK" sz="1300" dirty="0"/>
              <a:t> = </a:t>
            </a:r>
            <a:r>
              <a:rPr lang="da-DK" sz="1300" dirty="0" err="1"/>
              <a:t>Teststørrelse</a:t>
            </a:r>
            <a:r>
              <a:rPr lang="da-DK" sz="1300" dirty="0"/>
              <a:t> for 0-hypotesen at koefficienten </a:t>
            </a:r>
          </a:p>
          <a:p>
            <a:endParaRPr lang="da-DK" sz="1300" dirty="0"/>
          </a:p>
          <a:p>
            <a:r>
              <a:rPr lang="da-DK" sz="1300" b="1" dirty="0"/>
              <a:t>P= </a:t>
            </a:r>
            <a:r>
              <a:rPr lang="da-DK" sz="1300" dirty="0" err="1"/>
              <a:t>p-værdi</a:t>
            </a:r>
            <a:r>
              <a:rPr lang="da-DK" sz="1300" dirty="0"/>
              <a:t> for </a:t>
            </a:r>
            <a:r>
              <a:rPr lang="da-DK" sz="1300" dirty="0" err="1"/>
              <a:t>teststørrelsen</a:t>
            </a:r>
            <a:r>
              <a:rPr lang="da-DK" sz="1300" dirty="0"/>
              <a:t> </a:t>
            </a:r>
          </a:p>
          <a:p>
            <a:endParaRPr lang="da-DK" b="1" dirty="0"/>
          </a:p>
        </p:txBody>
      </p:sp>
    </p:spTree>
    <p:extLst>
      <p:ext uri="{BB962C8B-B14F-4D97-AF65-F5344CB8AC3E}">
        <p14:creationId xmlns:p14="http://schemas.microsoft.com/office/powerpoint/2010/main" val="396411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D778EA-3AD2-E7E1-9111-D0BBCBA25714}"/>
              </a:ext>
            </a:extLst>
          </p:cNvPr>
          <p:cNvSpPr>
            <a:spLocks noGrp="1"/>
          </p:cNvSpPr>
          <p:nvPr>
            <p:ph type="title"/>
          </p:nvPr>
        </p:nvSpPr>
        <p:spPr>
          <a:xfrm>
            <a:off x="124676" y="582450"/>
            <a:ext cx="7688700" cy="535200"/>
          </a:xfrm>
        </p:spPr>
        <p:txBody>
          <a:bodyPr>
            <a:normAutofit fontScale="90000"/>
          </a:bodyPr>
          <a:lstStyle/>
          <a:p>
            <a:r>
              <a:rPr lang="da-DK" dirty="0"/>
              <a:t>Multipel lineær regression opgave</a:t>
            </a:r>
          </a:p>
        </p:txBody>
      </p:sp>
      <p:sp>
        <p:nvSpPr>
          <p:cNvPr id="3" name="Pladsholder til tekst 2">
            <a:extLst>
              <a:ext uri="{FF2B5EF4-FFF2-40B4-BE49-F238E27FC236}">
                <a16:creationId xmlns:a16="http://schemas.microsoft.com/office/drawing/2014/main" id="{E609263D-41F8-1AE8-AC90-14D2B407113D}"/>
              </a:ext>
            </a:extLst>
          </p:cNvPr>
          <p:cNvSpPr>
            <a:spLocks noGrp="1"/>
          </p:cNvSpPr>
          <p:nvPr>
            <p:ph type="body" idx="1"/>
          </p:nvPr>
        </p:nvSpPr>
        <p:spPr>
          <a:xfrm>
            <a:off x="124676" y="1361686"/>
            <a:ext cx="7972402" cy="1673293"/>
          </a:xfrm>
        </p:spPr>
        <p:txBody>
          <a:bodyPr>
            <a:normAutofit fontScale="92500" lnSpcReduction="20000"/>
          </a:bodyPr>
          <a:lstStyle/>
          <a:p>
            <a:r>
              <a:rPr lang="da-DK" dirty="0"/>
              <a:t>En vigtig pointe er at multipel lineær regression viser variablernes effekt med de øvrige variable fastholdt. </a:t>
            </a:r>
            <a:r>
              <a:rPr lang="da-DK" dirty="0" err="1"/>
              <a:t>Dvs</a:t>
            </a:r>
            <a:r>
              <a:rPr lang="da-DK" dirty="0"/>
              <a:t> vi kan se på de individuelle effekter af hver variabel </a:t>
            </a:r>
            <a:r>
              <a:rPr lang="da-DK" dirty="0">
                <a:sym typeface="Wingdings" pitchFamily="2" charset="2"/>
              </a:rPr>
              <a:t> muliggør afsløring af </a:t>
            </a:r>
            <a:r>
              <a:rPr lang="da-DK" dirty="0" err="1">
                <a:sym typeface="Wingdings" pitchFamily="2" charset="2"/>
              </a:rPr>
              <a:t>confounding</a:t>
            </a:r>
            <a:r>
              <a:rPr lang="da-DK" dirty="0">
                <a:sym typeface="Wingdings" pitchFamily="2" charset="2"/>
              </a:rPr>
              <a:t>!</a:t>
            </a:r>
          </a:p>
          <a:p>
            <a:r>
              <a:rPr lang="da-DK" dirty="0">
                <a:sym typeface="Wingdings" pitchFamily="2" charset="2"/>
              </a:rPr>
              <a:t>Man kan eks tolke </a:t>
            </a:r>
            <a:r>
              <a:rPr lang="da-DK" dirty="0" err="1">
                <a:sym typeface="Wingdings" pitchFamily="2" charset="2"/>
              </a:rPr>
              <a:t>Age´s</a:t>
            </a:r>
            <a:r>
              <a:rPr lang="da-DK" dirty="0">
                <a:sym typeface="Wingdings" pitchFamily="2" charset="2"/>
              </a:rPr>
              <a:t> effekt som: </a:t>
            </a:r>
            <a:r>
              <a:rPr lang="da-DK" b="1" u="sng" dirty="0">
                <a:sym typeface="Wingdings" pitchFamily="2" charset="2"/>
              </a:rPr>
              <a:t>FEV1 stiger gennemsnitligt med 0,0946 når højde øges med 1 med køn og alder fastholdt. </a:t>
            </a:r>
            <a:r>
              <a:rPr lang="da-DK" b="1" dirty="0">
                <a:sym typeface="Wingdings" pitchFamily="2" charset="2"/>
              </a:rPr>
              <a:t> </a:t>
            </a:r>
            <a:endParaRPr lang="da-DK" b="1" u="sng" dirty="0">
              <a:sym typeface="Wingdings" pitchFamily="2" charset="2"/>
            </a:endParaRPr>
          </a:p>
          <a:p>
            <a:pPr marL="146050" indent="0">
              <a:buNone/>
            </a:pPr>
            <a:endParaRPr lang="da-DK" b="1" u="sng" dirty="0">
              <a:sym typeface="Wingdings" pitchFamily="2" charset="2"/>
            </a:endParaRPr>
          </a:p>
          <a:p>
            <a:pPr marL="146050" indent="0">
              <a:buNone/>
            </a:pPr>
            <a:r>
              <a:rPr lang="da-DK" dirty="0">
                <a:sym typeface="Wingdings" pitchFamily="2" charset="2"/>
              </a:rPr>
              <a:t>Opgave 1: Fortolk nedenstående estimater (</a:t>
            </a:r>
            <a:r>
              <a:rPr lang="da-DK" dirty="0" err="1">
                <a:sym typeface="Wingdings" pitchFamily="2" charset="2"/>
              </a:rPr>
              <a:t>coefficients</a:t>
            </a:r>
            <a:r>
              <a:rPr lang="da-DK" dirty="0">
                <a:sym typeface="Wingdings" pitchFamily="2" charset="2"/>
              </a:rPr>
              <a:t>)? Er de signifikante?</a:t>
            </a:r>
          </a:p>
          <a:p>
            <a:pPr marL="146050" indent="0">
              <a:buNone/>
            </a:pPr>
            <a:r>
              <a:rPr lang="da-DK" dirty="0">
                <a:sym typeface="Wingdings" pitchFamily="2" charset="2"/>
              </a:rPr>
              <a:t>Opgave 2: Hvilken type variabel er variablen ”Male” og hvad siger den om piger og drenges lungefunktion?</a:t>
            </a:r>
          </a:p>
          <a:p>
            <a:pPr marL="146050" indent="0">
              <a:buNone/>
            </a:pPr>
            <a:r>
              <a:rPr lang="da-DK" dirty="0">
                <a:sym typeface="Wingdings" pitchFamily="2" charset="2"/>
              </a:rPr>
              <a:t>Opgave 3: Giv et 95% - konfidensinterval for højdes </a:t>
            </a:r>
            <a:r>
              <a:rPr lang="da-DK" dirty="0" err="1">
                <a:sym typeface="Wingdings" pitchFamily="2" charset="2"/>
              </a:rPr>
              <a:t>regressionkoefficient</a:t>
            </a:r>
            <a:r>
              <a:rPr lang="da-DK" dirty="0">
                <a:sym typeface="Wingdings" pitchFamily="2" charset="2"/>
              </a:rPr>
              <a:t>?</a:t>
            </a:r>
          </a:p>
          <a:p>
            <a:endParaRPr lang="da-DK" dirty="0"/>
          </a:p>
        </p:txBody>
      </p:sp>
      <p:pic>
        <p:nvPicPr>
          <p:cNvPr id="4" name="Billede 3">
            <a:extLst>
              <a:ext uri="{FF2B5EF4-FFF2-40B4-BE49-F238E27FC236}">
                <a16:creationId xmlns:a16="http://schemas.microsoft.com/office/drawing/2014/main" id="{09EA6FB1-D677-E27D-5F81-12BAAEA9DB74}"/>
              </a:ext>
            </a:extLst>
          </p:cNvPr>
          <p:cNvPicPr>
            <a:picLocks noChangeAspect="1"/>
          </p:cNvPicPr>
          <p:nvPr/>
        </p:nvPicPr>
        <p:blipFill rotWithShape="1">
          <a:blip r:embed="rId2"/>
          <a:srcRect t="3743"/>
          <a:stretch/>
        </p:blipFill>
        <p:spPr>
          <a:xfrm>
            <a:off x="0" y="3129521"/>
            <a:ext cx="7688700" cy="1756355"/>
          </a:xfrm>
          <a:prstGeom prst="rect">
            <a:avLst/>
          </a:prstGeom>
        </p:spPr>
      </p:pic>
      <p:sp>
        <p:nvSpPr>
          <p:cNvPr id="5" name="Tekstfelt 4">
            <a:extLst>
              <a:ext uri="{FF2B5EF4-FFF2-40B4-BE49-F238E27FC236}">
                <a16:creationId xmlns:a16="http://schemas.microsoft.com/office/drawing/2014/main" id="{9205BFE8-58D8-5825-5DA6-DAC5290835B7}"/>
              </a:ext>
            </a:extLst>
          </p:cNvPr>
          <p:cNvSpPr txBox="1"/>
          <p:nvPr/>
        </p:nvSpPr>
        <p:spPr>
          <a:xfrm>
            <a:off x="5441237" y="2198332"/>
            <a:ext cx="2247463" cy="307777"/>
          </a:xfrm>
          <a:prstGeom prst="rect">
            <a:avLst/>
          </a:prstGeom>
          <a:noFill/>
        </p:spPr>
        <p:txBody>
          <a:bodyPr wrap="square" rtlCol="0">
            <a:spAutoFit/>
          </a:bodyPr>
          <a:lstStyle/>
          <a:p>
            <a:r>
              <a:rPr lang="da-DK" dirty="0"/>
              <a:t>1=JA! (</a:t>
            </a:r>
            <a:r>
              <a:rPr lang="da-DK" dirty="0" err="1"/>
              <a:t>P-værdi</a:t>
            </a:r>
            <a:r>
              <a:rPr lang="da-DK" dirty="0"/>
              <a:t> er &lt; 0.05)</a:t>
            </a:r>
          </a:p>
        </p:txBody>
      </p:sp>
      <p:sp>
        <p:nvSpPr>
          <p:cNvPr id="6" name="Tekstfelt 5">
            <a:extLst>
              <a:ext uri="{FF2B5EF4-FFF2-40B4-BE49-F238E27FC236}">
                <a16:creationId xmlns:a16="http://schemas.microsoft.com/office/drawing/2014/main" id="{1BE48D90-21D9-5B99-ABD3-44CF34DBF03A}"/>
              </a:ext>
            </a:extLst>
          </p:cNvPr>
          <p:cNvSpPr txBox="1"/>
          <p:nvPr/>
        </p:nvSpPr>
        <p:spPr>
          <a:xfrm>
            <a:off x="7560192" y="2013979"/>
            <a:ext cx="1583808" cy="2031325"/>
          </a:xfrm>
          <a:prstGeom prst="rect">
            <a:avLst/>
          </a:prstGeom>
          <a:noFill/>
        </p:spPr>
        <p:txBody>
          <a:bodyPr wrap="square" rtlCol="0">
            <a:spAutoFit/>
          </a:bodyPr>
          <a:lstStyle/>
          <a:p>
            <a:r>
              <a:rPr lang="da-DK" dirty="0"/>
              <a:t>2=Kategorisk, mænd har estimeret 0.12 bedre lungefunktion end en </a:t>
            </a:r>
            <a:r>
              <a:rPr lang="da-DK" u="sng" dirty="0"/>
              <a:t>kvinde med samme alder og højde </a:t>
            </a:r>
            <a:r>
              <a:rPr lang="da-DK" u="sng" dirty="0" err="1"/>
              <a:t>dvs</a:t>
            </a:r>
            <a:r>
              <a:rPr lang="da-DK" u="sng" dirty="0"/>
              <a:t> fastholdt for disse</a:t>
            </a:r>
          </a:p>
        </p:txBody>
      </p:sp>
      <p:sp>
        <p:nvSpPr>
          <p:cNvPr id="7" name="Tekstfelt 6">
            <a:extLst>
              <a:ext uri="{FF2B5EF4-FFF2-40B4-BE49-F238E27FC236}">
                <a16:creationId xmlns:a16="http://schemas.microsoft.com/office/drawing/2014/main" id="{B66351FA-3AB3-8E2C-2445-5A75E80708A1}"/>
              </a:ext>
            </a:extLst>
          </p:cNvPr>
          <p:cNvSpPr txBox="1"/>
          <p:nvPr/>
        </p:nvSpPr>
        <p:spPr>
          <a:xfrm>
            <a:off x="7560192" y="4045304"/>
            <a:ext cx="1583808" cy="523220"/>
          </a:xfrm>
          <a:prstGeom prst="rect">
            <a:avLst/>
          </a:prstGeom>
          <a:noFill/>
        </p:spPr>
        <p:txBody>
          <a:bodyPr wrap="square" rtlCol="0">
            <a:spAutoFit/>
          </a:bodyPr>
          <a:lstStyle/>
          <a:p>
            <a:r>
              <a:rPr lang="da-DK" dirty="0"/>
              <a:t>3= estimat +/- 1.96* </a:t>
            </a:r>
            <a:r>
              <a:rPr lang="da-DK" dirty="0" err="1"/>
              <a:t>std</a:t>
            </a:r>
            <a:r>
              <a:rPr lang="da-DK" dirty="0"/>
              <a:t> </a:t>
            </a:r>
            <a:r>
              <a:rPr lang="da-DK" dirty="0" err="1"/>
              <a:t>error</a:t>
            </a:r>
            <a:endParaRPr lang="da-DK" dirty="0"/>
          </a:p>
        </p:txBody>
      </p:sp>
      <p:cxnSp>
        <p:nvCxnSpPr>
          <p:cNvPr id="9" name="Lige pilforbindelse 8">
            <a:extLst>
              <a:ext uri="{FF2B5EF4-FFF2-40B4-BE49-F238E27FC236}">
                <a16:creationId xmlns:a16="http://schemas.microsoft.com/office/drawing/2014/main" id="{F0560444-BDC0-BBA7-98DC-261CC23218EA}"/>
              </a:ext>
            </a:extLst>
          </p:cNvPr>
          <p:cNvCxnSpPr/>
          <p:nvPr/>
        </p:nvCxnSpPr>
        <p:spPr>
          <a:xfrm flipH="1" flipV="1">
            <a:off x="7156174" y="3965713"/>
            <a:ext cx="404018" cy="467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4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646322" y="58713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Prædiktion</a:t>
            </a:r>
            <a:r>
              <a:rPr lang="en" dirty="0"/>
              <a:t> </a:t>
            </a:r>
            <a:r>
              <a:rPr lang="en" dirty="0" err="1"/>
              <a:t>ud</a:t>
            </a:r>
            <a:r>
              <a:rPr lang="en" dirty="0"/>
              <a:t> </a:t>
            </a:r>
            <a:r>
              <a:rPr lang="en" dirty="0" err="1"/>
              <a:t>fra</a:t>
            </a:r>
            <a:r>
              <a:rPr lang="en" dirty="0"/>
              <a:t> </a:t>
            </a:r>
            <a:r>
              <a:rPr lang="en" dirty="0" err="1"/>
              <a:t>modeller</a:t>
            </a:r>
            <a:endParaRPr dirty="0"/>
          </a:p>
        </p:txBody>
      </p:sp>
      <p:sp>
        <p:nvSpPr>
          <p:cNvPr id="168" name="Google Shape;168;p26"/>
          <p:cNvSpPr txBox="1">
            <a:spLocks noGrp="1"/>
          </p:cNvSpPr>
          <p:nvPr>
            <p:ph type="body" idx="1"/>
          </p:nvPr>
        </p:nvSpPr>
        <p:spPr>
          <a:xfrm>
            <a:off x="445017" y="1206038"/>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Formålet med statistiske modeller er at kunne forudsige (prædiktere, predict). Husk at vi anser vores datasæt som en stikprøve ud af hele populationen. Hvis stikprøven er repræsentativ for populationen (den deskriptive statistik), vil vi kunne forudsige noget om resten af populationen på baggrund af modellen, hvis modellen er god.</a:t>
            </a:r>
            <a:endParaRPr dirty="0"/>
          </a:p>
        </p:txBody>
      </p:sp>
      <p:pic>
        <p:nvPicPr>
          <p:cNvPr id="2" name="Google Shape;174;p27">
            <a:extLst>
              <a:ext uri="{FF2B5EF4-FFF2-40B4-BE49-F238E27FC236}">
                <a16:creationId xmlns:a16="http://schemas.microsoft.com/office/drawing/2014/main" id="{E04FFBD5-6D53-160A-A86F-9F89F38F0114}"/>
              </a:ext>
            </a:extLst>
          </p:cNvPr>
          <p:cNvPicPr preferRelativeResize="0"/>
          <p:nvPr/>
        </p:nvPicPr>
        <p:blipFill rotWithShape="1">
          <a:blip r:embed="rId3">
            <a:alphaModFix/>
          </a:blip>
          <a:srcRect r="6005" b="35841"/>
          <a:stretch/>
        </p:blipFill>
        <p:spPr>
          <a:xfrm>
            <a:off x="205873" y="2336588"/>
            <a:ext cx="4245321" cy="1915062"/>
          </a:xfrm>
          <a:prstGeom prst="rect">
            <a:avLst/>
          </a:prstGeom>
          <a:noFill/>
          <a:ln>
            <a:noFill/>
          </a:ln>
        </p:spPr>
      </p:pic>
      <p:sp>
        <p:nvSpPr>
          <p:cNvPr id="3" name="TextBox 2">
            <a:extLst>
              <a:ext uri="{FF2B5EF4-FFF2-40B4-BE49-F238E27FC236}">
                <a16:creationId xmlns:a16="http://schemas.microsoft.com/office/drawing/2014/main" id="{F65CB70F-8E76-27DA-C78F-E54AB99FEF24}"/>
              </a:ext>
            </a:extLst>
          </p:cNvPr>
          <p:cNvSpPr txBox="1"/>
          <p:nvPr/>
        </p:nvSpPr>
        <p:spPr>
          <a:xfrm>
            <a:off x="4690338" y="2343753"/>
            <a:ext cx="4148051" cy="2246769"/>
          </a:xfrm>
          <a:prstGeom prst="rect">
            <a:avLst/>
          </a:prstGeom>
          <a:noFill/>
        </p:spPr>
        <p:txBody>
          <a:bodyPr wrap="square" rtlCol="0">
            <a:spAutoFit/>
          </a:bodyPr>
          <a:lstStyle/>
          <a:p>
            <a:r>
              <a:rPr lang="da-DK" dirty="0"/>
              <a:t>Vi tager vores model igen: Ud fra denne har vi ligningen y=-5.86 + 0.139x</a:t>
            </a:r>
          </a:p>
          <a:p>
            <a:endParaRPr lang="da-DK" dirty="0"/>
          </a:p>
          <a:p>
            <a:r>
              <a:rPr lang="da-DK" dirty="0"/>
              <a:t>Vi kan bruge denne til at prædiktere FEV ved en given højde eksempelvis højde 2 meter dvs 200cm </a:t>
            </a:r>
            <a:r>
              <a:rPr lang="da-DK" dirty="0">
                <a:sym typeface="Wingdings" panose="05000000000000000000" pitchFamily="2" charset="2"/>
              </a:rPr>
              <a:t></a:t>
            </a:r>
          </a:p>
          <a:p>
            <a:endParaRPr lang="da-DK" dirty="0">
              <a:sym typeface="Wingdings" panose="05000000000000000000" pitchFamily="2" charset="2"/>
            </a:endParaRPr>
          </a:p>
          <a:p>
            <a:r>
              <a:rPr lang="da-DK" dirty="0">
                <a:sym typeface="Wingdings" panose="05000000000000000000" pitchFamily="2" charset="2"/>
              </a:rPr>
              <a:t>-5.86 + 0.139*200 = 22.1 prædikteret</a:t>
            </a:r>
            <a:endParaRPr lang="da-DK" dirty="0"/>
          </a:p>
          <a:p>
            <a:endParaRPr lang="da-DK" dirty="0"/>
          </a:p>
          <a:p>
            <a:endParaRPr lang="da-DK" dirty="0"/>
          </a:p>
        </p:txBody>
      </p:sp>
      <p:sp>
        <p:nvSpPr>
          <p:cNvPr id="4" name="Tekstfelt 3">
            <a:extLst>
              <a:ext uri="{FF2B5EF4-FFF2-40B4-BE49-F238E27FC236}">
                <a16:creationId xmlns:a16="http://schemas.microsoft.com/office/drawing/2014/main" id="{D54D19D8-D8DF-CDE4-5BC1-886F90DF86F0}"/>
              </a:ext>
            </a:extLst>
          </p:cNvPr>
          <p:cNvSpPr txBox="1"/>
          <p:nvPr/>
        </p:nvSpPr>
        <p:spPr>
          <a:xfrm>
            <a:off x="864704" y="4661452"/>
            <a:ext cx="7470318" cy="307777"/>
          </a:xfrm>
          <a:prstGeom prst="rect">
            <a:avLst/>
          </a:prstGeom>
          <a:noFill/>
        </p:spPr>
        <p:txBody>
          <a:bodyPr wrap="square" rtlCol="0">
            <a:spAutoFit/>
          </a:bodyPr>
          <a:lstStyle/>
          <a:p>
            <a:r>
              <a:rPr lang="da-DK" dirty="0"/>
              <a:t>OBS resultat giver ikke mening fordi modellen er i tommer, men udregningen er korrekt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A4F18E-1519-4B7B-C977-DC589802587F}"/>
              </a:ext>
            </a:extLst>
          </p:cNvPr>
          <p:cNvSpPr>
            <a:spLocks noGrp="1"/>
          </p:cNvSpPr>
          <p:nvPr>
            <p:ph type="title"/>
          </p:nvPr>
        </p:nvSpPr>
        <p:spPr>
          <a:xfrm>
            <a:off x="510789" y="535925"/>
            <a:ext cx="7688700" cy="535200"/>
          </a:xfrm>
        </p:spPr>
        <p:txBody>
          <a:bodyPr>
            <a:normAutofit fontScale="90000"/>
          </a:bodyPr>
          <a:lstStyle/>
          <a:p>
            <a:r>
              <a:rPr lang="da-DK" dirty="0"/>
              <a:t>Kategoriske variable</a:t>
            </a:r>
          </a:p>
        </p:txBody>
      </p:sp>
      <p:sp>
        <p:nvSpPr>
          <p:cNvPr id="3" name="Pladsholder til tekst 2">
            <a:extLst>
              <a:ext uri="{FF2B5EF4-FFF2-40B4-BE49-F238E27FC236}">
                <a16:creationId xmlns:a16="http://schemas.microsoft.com/office/drawing/2014/main" id="{18C4BCA2-EC3D-D53A-5589-F055046FAD40}"/>
              </a:ext>
            </a:extLst>
          </p:cNvPr>
          <p:cNvSpPr>
            <a:spLocks noGrp="1"/>
          </p:cNvSpPr>
          <p:nvPr>
            <p:ph type="body" idx="1"/>
          </p:nvPr>
        </p:nvSpPr>
        <p:spPr>
          <a:xfrm>
            <a:off x="209739" y="1256773"/>
            <a:ext cx="3844350" cy="2261100"/>
          </a:xfrm>
        </p:spPr>
        <p:txBody>
          <a:bodyPr>
            <a:normAutofit fontScale="92500"/>
          </a:bodyPr>
          <a:lstStyle/>
          <a:p>
            <a:r>
              <a:rPr lang="da-DK" dirty="0"/>
              <a:t>Vi har primært kigget på kontinuerte variable indtil videre, men i mange situationer har vi kun kategoriske variable til rådighed!</a:t>
            </a:r>
          </a:p>
          <a:p>
            <a:r>
              <a:rPr lang="da-DK" dirty="0"/>
              <a:t>Eksempelvis når vi kigger på sandsynligheder for sygdom i 2 grupper: </a:t>
            </a:r>
          </a:p>
          <a:p>
            <a:endParaRPr lang="da-DK" dirty="0"/>
          </a:p>
          <a:p>
            <a:pPr marL="146050" indent="0">
              <a:buNone/>
            </a:pPr>
            <a:r>
              <a:rPr lang="da-DK" dirty="0"/>
              <a:t>Antag at du har to grupper som nedenfor, hvordan afgør vi om der er større sandsynlighed for KOL som ryger vs. Ikke-ryger?</a:t>
            </a:r>
          </a:p>
        </p:txBody>
      </p:sp>
      <p:graphicFrame>
        <p:nvGraphicFramePr>
          <p:cNvPr id="4" name="Tabel 3">
            <a:extLst>
              <a:ext uri="{FF2B5EF4-FFF2-40B4-BE49-F238E27FC236}">
                <a16:creationId xmlns:a16="http://schemas.microsoft.com/office/drawing/2014/main" id="{2A2B3991-AF17-CFF9-997E-BF05E5F46F9E}"/>
              </a:ext>
            </a:extLst>
          </p:cNvPr>
          <p:cNvGraphicFramePr>
            <a:graphicFrameLocks noGrp="1"/>
          </p:cNvGraphicFramePr>
          <p:nvPr>
            <p:extLst>
              <p:ext uri="{D42A27DB-BD31-4B8C-83A1-F6EECF244321}">
                <p14:modId xmlns:p14="http://schemas.microsoft.com/office/powerpoint/2010/main" val="2098803628"/>
              </p:ext>
            </p:extLst>
          </p:nvPr>
        </p:nvGraphicFramePr>
        <p:xfrm>
          <a:off x="360264" y="3350054"/>
          <a:ext cx="3543300" cy="1370844"/>
        </p:xfrm>
        <a:graphic>
          <a:graphicData uri="http://schemas.openxmlformats.org/drawingml/2006/table">
            <a:tbl>
              <a:tblPr firstRow="1" bandRow="1">
                <a:tableStyleId>{69CF1AB2-1976-4502-BF36-3FF5EA218861}</a:tableStyleId>
              </a:tblPr>
              <a:tblGrid>
                <a:gridCol w="1181100">
                  <a:extLst>
                    <a:ext uri="{9D8B030D-6E8A-4147-A177-3AD203B41FA5}">
                      <a16:colId xmlns:a16="http://schemas.microsoft.com/office/drawing/2014/main" val="2663230591"/>
                    </a:ext>
                  </a:extLst>
                </a:gridCol>
                <a:gridCol w="1181100">
                  <a:extLst>
                    <a:ext uri="{9D8B030D-6E8A-4147-A177-3AD203B41FA5}">
                      <a16:colId xmlns:a16="http://schemas.microsoft.com/office/drawing/2014/main" val="2189591312"/>
                    </a:ext>
                  </a:extLst>
                </a:gridCol>
                <a:gridCol w="1181100">
                  <a:extLst>
                    <a:ext uri="{9D8B030D-6E8A-4147-A177-3AD203B41FA5}">
                      <a16:colId xmlns:a16="http://schemas.microsoft.com/office/drawing/2014/main" val="3789030321"/>
                    </a:ext>
                  </a:extLst>
                </a:gridCol>
              </a:tblGrid>
              <a:tr h="456948">
                <a:tc>
                  <a:txBody>
                    <a:bodyPr/>
                    <a:lstStyle/>
                    <a:p>
                      <a:endParaRPr lang="da-DK" dirty="0"/>
                    </a:p>
                  </a:txBody>
                  <a:tcPr/>
                </a:tc>
                <a:tc>
                  <a:txBody>
                    <a:bodyPr/>
                    <a:lstStyle/>
                    <a:p>
                      <a:r>
                        <a:rPr lang="da-DK" b="0" dirty="0"/>
                        <a:t>KOL</a:t>
                      </a:r>
                    </a:p>
                  </a:txBody>
                  <a:tcPr/>
                </a:tc>
                <a:tc>
                  <a:txBody>
                    <a:bodyPr/>
                    <a:lstStyle/>
                    <a:p>
                      <a:r>
                        <a:rPr lang="da-DK" b="0" dirty="0"/>
                        <a:t>IKKE-KOL</a:t>
                      </a:r>
                    </a:p>
                  </a:txBody>
                  <a:tcPr/>
                </a:tc>
                <a:extLst>
                  <a:ext uri="{0D108BD9-81ED-4DB2-BD59-A6C34878D82A}">
                    <a16:rowId xmlns:a16="http://schemas.microsoft.com/office/drawing/2014/main" val="4074088082"/>
                  </a:ext>
                </a:extLst>
              </a:tr>
              <a:tr h="456948">
                <a:tc>
                  <a:txBody>
                    <a:bodyPr/>
                    <a:lstStyle/>
                    <a:p>
                      <a:r>
                        <a:rPr lang="da-DK" dirty="0"/>
                        <a:t>Rygere</a:t>
                      </a:r>
                    </a:p>
                  </a:txBody>
                  <a:tcPr/>
                </a:tc>
                <a:tc>
                  <a:txBody>
                    <a:bodyPr/>
                    <a:lstStyle/>
                    <a:p>
                      <a:r>
                        <a:rPr lang="da-DK" dirty="0"/>
                        <a:t>35</a:t>
                      </a:r>
                    </a:p>
                  </a:txBody>
                  <a:tcPr/>
                </a:tc>
                <a:tc>
                  <a:txBody>
                    <a:bodyPr/>
                    <a:lstStyle/>
                    <a:p>
                      <a:r>
                        <a:rPr lang="da-DK" dirty="0"/>
                        <a:t>100</a:t>
                      </a:r>
                    </a:p>
                  </a:txBody>
                  <a:tcPr/>
                </a:tc>
                <a:extLst>
                  <a:ext uri="{0D108BD9-81ED-4DB2-BD59-A6C34878D82A}">
                    <a16:rowId xmlns:a16="http://schemas.microsoft.com/office/drawing/2014/main" val="849069526"/>
                  </a:ext>
                </a:extLst>
              </a:tr>
              <a:tr h="456948">
                <a:tc>
                  <a:txBody>
                    <a:bodyPr/>
                    <a:lstStyle/>
                    <a:p>
                      <a:r>
                        <a:rPr lang="da-DK" dirty="0"/>
                        <a:t>Ikke-rygere</a:t>
                      </a:r>
                    </a:p>
                  </a:txBody>
                  <a:tcPr/>
                </a:tc>
                <a:tc>
                  <a:txBody>
                    <a:bodyPr/>
                    <a:lstStyle/>
                    <a:p>
                      <a:r>
                        <a:rPr lang="da-DK" dirty="0"/>
                        <a:t>38</a:t>
                      </a:r>
                    </a:p>
                  </a:txBody>
                  <a:tcPr/>
                </a:tc>
                <a:tc>
                  <a:txBody>
                    <a:bodyPr/>
                    <a:lstStyle/>
                    <a:p>
                      <a:r>
                        <a:rPr lang="da-DK" dirty="0"/>
                        <a:t>150</a:t>
                      </a:r>
                    </a:p>
                  </a:txBody>
                  <a:tcPr/>
                </a:tc>
                <a:extLst>
                  <a:ext uri="{0D108BD9-81ED-4DB2-BD59-A6C34878D82A}">
                    <a16:rowId xmlns:a16="http://schemas.microsoft.com/office/drawing/2014/main" val="2503884270"/>
                  </a:ext>
                </a:extLst>
              </a:tr>
            </a:tbl>
          </a:graphicData>
        </a:graphic>
      </p:graphicFrame>
      <mc:AlternateContent xmlns:mc="http://schemas.openxmlformats.org/markup-compatibility/2006" xmlns:a14="http://schemas.microsoft.com/office/drawing/2010/main">
        <mc:Choice Requires="a14">
          <p:sp>
            <p:nvSpPr>
              <p:cNvPr id="5" name="Tekstfelt 4">
                <a:extLst>
                  <a:ext uri="{FF2B5EF4-FFF2-40B4-BE49-F238E27FC236}">
                    <a16:creationId xmlns:a16="http://schemas.microsoft.com/office/drawing/2014/main" id="{7A35AF87-9B24-F8DB-CBE9-AAE30064DCA6}"/>
                  </a:ext>
                </a:extLst>
              </p:cNvPr>
              <p:cNvSpPr txBox="1"/>
              <p:nvPr/>
            </p:nvSpPr>
            <p:spPr>
              <a:xfrm>
                <a:off x="4054089" y="426594"/>
                <a:ext cx="5089911" cy="5371727"/>
              </a:xfrm>
              <a:prstGeom prst="rect">
                <a:avLst/>
              </a:prstGeom>
              <a:noFill/>
            </p:spPr>
            <p:txBody>
              <a:bodyPr wrap="square" rtlCol="0">
                <a:spAutoFit/>
              </a:bodyPr>
              <a:lstStyle/>
              <a:p>
                <a:r>
                  <a:rPr lang="da-DK" sz="1200" dirty="0"/>
                  <a:t>Heldigvis er det meget nemt! Vi udregner sandsynligheden i hver gruppe: </a:t>
                </a:r>
              </a:p>
              <a:p>
                <a:endParaRPr lang="da-DK" sz="1200" dirty="0"/>
              </a:p>
              <a:p>
                <a:r>
                  <a:rPr lang="da-DK" sz="1200" dirty="0"/>
                  <a:t>Rygere = syge/totale = 35/135 = 0.259 = 25,9% </a:t>
                </a:r>
              </a:p>
              <a:p>
                <a:r>
                  <a:rPr lang="da-DK" sz="1200" dirty="0"/>
                  <a:t>Ikke-rygere = syge/ totale = 38/188 = 0.202 = 20,2%</a:t>
                </a:r>
              </a:p>
              <a:p>
                <a:endParaRPr lang="da-DK" sz="1200" dirty="0"/>
              </a:p>
              <a:p>
                <a:r>
                  <a:rPr lang="da-DK" sz="1200" dirty="0"/>
                  <a:t>Estimaterne er jo stikprøver, så hvordan udregner vi SE for sandsynlighederne?</a:t>
                </a:r>
              </a:p>
              <a:p>
                <a:endParaRPr lang="da-DK" sz="1200" dirty="0"/>
              </a:p>
              <a:p>
                <a:r>
                  <a:rPr lang="da-DK" sz="1200" dirty="0"/>
                  <a:t>S.E. </a:t>
                </a:r>
                <a:r>
                  <a:rPr lang="da-DK" sz="1200" dirty="0">
                    <a:sym typeface="Wingdings" pitchFamily="2" charset="2"/>
                  </a:rPr>
                  <a:t> </a:t>
                </a:r>
              </a:p>
              <a:p>
                <a:endParaRPr lang="da-DK" sz="1200" dirty="0">
                  <a:sym typeface="Wingdings" pitchFamily="2" charset="2"/>
                </a:endParaRPr>
              </a:p>
              <a:p>
                <a:r>
                  <a:rPr lang="da-DK" sz="1200" dirty="0">
                    <a:sym typeface="Wingdings" pitchFamily="2" charset="2"/>
                  </a:rPr>
                  <a:t>Dvs. vi har nu sandsynligheder med en usikkerhed SE  Vi kan lave alle de T-test og konfidensinterval vi kender! Eks </a:t>
                </a:r>
              </a:p>
              <a:p>
                <a:endParaRPr lang="da-DK" sz="1200" dirty="0">
                  <a:sym typeface="Wingdings" pitchFamily="2" charset="2"/>
                </a:endParaRPr>
              </a:p>
              <a:p>
                <a:r>
                  <a:rPr lang="da-DK" sz="1200" dirty="0">
                    <a:sym typeface="Wingdings" pitchFamily="2" charset="2"/>
                  </a:rPr>
                  <a:t>Eks. Sammenligne konfidensintervaller: </a:t>
                </a:r>
              </a:p>
              <a:p>
                <a:r>
                  <a:rPr lang="da-DK" sz="1200" dirty="0">
                    <a:sym typeface="Wingdings" pitchFamily="2" charset="2"/>
                  </a:rPr>
                  <a:t>SE rygere: </a:t>
                </a:r>
                <a14:m>
                  <m:oMath xmlns:m="http://schemas.openxmlformats.org/officeDocument/2006/math">
                    <m:rad>
                      <m:radPr>
                        <m:degHide m:val="on"/>
                        <m:ctrlPr>
                          <a:rPr lang="da-DK" sz="1200" i="1" smtClean="0">
                            <a:latin typeface="Cambria Math" panose="02040503050406030204" pitchFamily="18" charset="0"/>
                            <a:sym typeface="Wingdings" pitchFamily="2" charset="2"/>
                          </a:rPr>
                        </m:ctrlPr>
                      </m:radPr>
                      <m:deg/>
                      <m:e>
                        <m:r>
                          <a:rPr lang="da-DK" sz="1200" b="0" i="1" smtClean="0">
                            <a:latin typeface="Cambria Math" panose="02040503050406030204" pitchFamily="18" charset="0"/>
                            <a:sym typeface="Wingdings" pitchFamily="2" charset="2"/>
                          </a:rPr>
                          <m:t>(0.259∗(1−0.259))/</m:t>
                        </m:r>
                      </m:e>
                    </m:rad>
                  </m:oMath>
                </a14:m>
                <a:r>
                  <a:rPr lang="da-DK" sz="1200" dirty="0">
                    <a:sym typeface="Wingdings" pitchFamily="2" charset="2"/>
                  </a:rPr>
                  <a:t>135= 0.0377</a:t>
                </a:r>
              </a:p>
              <a:p>
                <a:r>
                  <a:rPr lang="da-DK" sz="1200" dirty="0">
                    <a:sym typeface="Wingdings" pitchFamily="2" charset="2"/>
                  </a:rPr>
                  <a:t>SE ikke-rygere: </a:t>
                </a:r>
                <a14:m>
                  <m:oMath xmlns:m="http://schemas.openxmlformats.org/officeDocument/2006/math">
                    <m:rad>
                      <m:radPr>
                        <m:degHide m:val="on"/>
                        <m:ctrlPr>
                          <a:rPr lang="da-DK" sz="1200" i="1" smtClean="0">
                            <a:latin typeface="Cambria Math" panose="02040503050406030204" pitchFamily="18" charset="0"/>
                            <a:sym typeface="Wingdings" pitchFamily="2" charset="2"/>
                          </a:rPr>
                        </m:ctrlPr>
                      </m:radPr>
                      <m:deg/>
                      <m:e>
                        <m:r>
                          <a:rPr lang="da-DK" sz="1200" b="0" i="1" smtClean="0">
                            <a:latin typeface="Cambria Math" panose="02040503050406030204" pitchFamily="18" charset="0"/>
                            <a:sym typeface="Wingdings" pitchFamily="2" charset="2"/>
                          </a:rPr>
                          <m:t>(0.202∗(1−0.202))/</m:t>
                        </m:r>
                      </m:e>
                    </m:rad>
                    <m:r>
                      <a:rPr lang="da-DK" sz="1200" b="0" i="0" smtClean="0">
                        <a:latin typeface="Cambria Math" panose="02040503050406030204" pitchFamily="18" charset="0"/>
                        <a:sym typeface="Wingdings" pitchFamily="2" charset="2"/>
                      </a:rPr>
                      <m:t>188</m:t>
                    </m:r>
                  </m:oMath>
                </a14:m>
                <a:r>
                  <a:rPr lang="da-DK" sz="1200" dirty="0">
                    <a:sym typeface="Wingdings" pitchFamily="2" charset="2"/>
                  </a:rPr>
                  <a:t>= 0.029</a:t>
                </a:r>
              </a:p>
              <a:p>
                <a:endParaRPr lang="da-DK" sz="1200" dirty="0">
                  <a:sym typeface="Wingdings" pitchFamily="2" charset="2"/>
                </a:endParaRPr>
              </a:p>
              <a:p>
                <a:r>
                  <a:rPr lang="da-DK" sz="1200" dirty="0">
                    <a:sym typeface="Wingdings" pitchFamily="2" charset="2"/>
                  </a:rPr>
                  <a:t>Eks kan vi lave konfidensinterval og se om de overlapper:</a:t>
                </a:r>
              </a:p>
              <a:p>
                <a:endParaRPr lang="da-DK" sz="1200" dirty="0">
                  <a:sym typeface="Wingdings" pitchFamily="2" charset="2"/>
                </a:endParaRPr>
              </a:p>
              <a:p>
                <a:r>
                  <a:rPr lang="da-DK" sz="1200" dirty="0">
                    <a:sym typeface="Wingdings" pitchFamily="2" charset="2"/>
                  </a:rPr>
                  <a:t>Rygere = 0.259 +/- 1.96*0.0377 = (0.185,0.332)</a:t>
                </a:r>
              </a:p>
              <a:p>
                <a:r>
                  <a:rPr lang="da-DK" sz="1200" dirty="0">
                    <a:sym typeface="Wingdings" pitchFamily="2" charset="2"/>
                  </a:rPr>
                  <a:t>Ikke-rygere = 0.202 +/- 1.96*0.029 = (0.145, 0.256)</a:t>
                </a:r>
              </a:p>
              <a:p>
                <a:endParaRPr lang="da-DK" sz="1200" dirty="0">
                  <a:sym typeface="Wingdings" pitchFamily="2" charset="2"/>
                </a:endParaRPr>
              </a:p>
              <a:p>
                <a:r>
                  <a:rPr lang="da-DK" sz="1200" dirty="0">
                    <a:sym typeface="Wingdings" pitchFamily="2" charset="2"/>
                  </a:rPr>
                  <a:t>Overlapper  Vi kan ikke forkaste nul-hypotesen!</a:t>
                </a:r>
              </a:p>
              <a:p>
                <a:r>
                  <a:rPr lang="da-DK" sz="1200" dirty="0">
                    <a:sym typeface="Wingdings" pitchFamily="2" charset="2"/>
                  </a:rPr>
                  <a:t>Vi kan også udregne SE for differensen og lave 2-sample t-test!</a:t>
                </a:r>
              </a:p>
              <a:p>
                <a:endParaRPr lang="da-DK" sz="1200" dirty="0">
                  <a:sym typeface="Wingdings" pitchFamily="2" charset="2"/>
                </a:endParaRPr>
              </a:p>
              <a:p>
                <a:r>
                  <a:rPr lang="da-DK" sz="1200" dirty="0">
                    <a:sym typeface="Wingdings" pitchFamily="2" charset="2"/>
                  </a:rPr>
                  <a:t> </a:t>
                </a:r>
              </a:p>
              <a:p>
                <a:endParaRPr lang="da-DK" dirty="0">
                  <a:sym typeface="Wingdings" pitchFamily="2" charset="2"/>
                </a:endParaRPr>
              </a:p>
            </p:txBody>
          </p:sp>
        </mc:Choice>
        <mc:Fallback xmlns="">
          <p:sp>
            <p:nvSpPr>
              <p:cNvPr id="5" name="Tekstfelt 4">
                <a:extLst>
                  <a:ext uri="{FF2B5EF4-FFF2-40B4-BE49-F238E27FC236}">
                    <a16:creationId xmlns:a16="http://schemas.microsoft.com/office/drawing/2014/main" id="{7A35AF87-9B24-F8DB-CBE9-AAE30064DCA6}"/>
                  </a:ext>
                </a:extLst>
              </p:cNvPr>
              <p:cNvSpPr txBox="1">
                <a:spLocks noRot="1" noChangeAspect="1" noMove="1" noResize="1" noEditPoints="1" noAdjustHandles="1" noChangeArrowheads="1" noChangeShapeType="1" noTextEdit="1"/>
              </p:cNvSpPr>
              <p:nvPr/>
            </p:nvSpPr>
            <p:spPr>
              <a:xfrm>
                <a:off x="4054089" y="426594"/>
                <a:ext cx="5089911" cy="5371727"/>
              </a:xfrm>
              <a:prstGeom prst="rect">
                <a:avLst/>
              </a:prstGeom>
              <a:blipFill>
                <a:blip r:embed="rId3"/>
                <a:stretch>
                  <a:fillRect r="-998"/>
                </a:stretch>
              </a:blipFill>
            </p:spPr>
            <p:txBody>
              <a:bodyPr/>
              <a:lstStyle/>
              <a:p>
                <a:r>
                  <a:rPr lang="da-DK">
                    <a:noFill/>
                  </a:rPr>
                  <a:t> </a:t>
                </a:r>
              </a:p>
            </p:txBody>
          </p:sp>
        </mc:Fallback>
      </mc:AlternateContent>
      <p:pic>
        <p:nvPicPr>
          <p:cNvPr id="6" name="Billede 5">
            <a:extLst>
              <a:ext uri="{FF2B5EF4-FFF2-40B4-BE49-F238E27FC236}">
                <a16:creationId xmlns:a16="http://schemas.microsoft.com/office/drawing/2014/main" id="{72008E6A-7761-8B88-9AE8-92F36DD34E1D}"/>
              </a:ext>
            </a:extLst>
          </p:cNvPr>
          <p:cNvPicPr>
            <a:picLocks noChangeAspect="1"/>
          </p:cNvPicPr>
          <p:nvPr/>
        </p:nvPicPr>
        <p:blipFill>
          <a:blip r:embed="rId4"/>
          <a:stretch>
            <a:fillRect/>
          </a:stretch>
        </p:blipFill>
        <p:spPr>
          <a:xfrm>
            <a:off x="4740964" y="2019222"/>
            <a:ext cx="1320606" cy="417680"/>
          </a:xfrm>
          <a:prstGeom prst="rect">
            <a:avLst/>
          </a:prstGeom>
        </p:spPr>
      </p:pic>
    </p:spTree>
    <p:extLst>
      <p:ext uri="{BB962C8B-B14F-4D97-AF65-F5344CB8AC3E}">
        <p14:creationId xmlns:p14="http://schemas.microsoft.com/office/powerpoint/2010/main" val="3196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20" end="2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3339F-9E02-E378-AA11-7B86F8BEDFD1}"/>
              </a:ext>
            </a:extLst>
          </p:cNvPr>
          <p:cNvSpPr>
            <a:spLocks noGrp="1"/>
          </p:cNvSpPr>
          <p:nvPr>
            <p:ph type="title"/>
          </p:nvPr>
        </p:nvSpPr>
        <p:spPr>
          <a:xfrm>
            <a:off x="451155" y="535925"/>
            <a:ext cx="7688700" cy="535200"/>
          </a:xfrm>
        </p:spPr>
        <p:txBody>
          <a:bodyPr>
            <a:normAutofit fontScale="90000"/>
          </a:bodyPr>
          <a:lstStyle/>
          <a:p>
            <a:r>
              <a:rPr lang="da-DK" dirty="0"/>
              <a:t>Relativ risiko (RR)</a:t>
            </a:r>
          </a:p>
        </p:txBody>
      </p:sp>
      <mc:AlternateContent xmlns:mc="http://schemas.openxmlformats.org/markup-compatibility/2006" xmlns:a14="http://schemas.microsoft.com/office/drawing/2010/main">
        <mc:Choice Requires="a14">
          <p:sp>
            <p:nvSpPr>
              <p:cNvPr id="3" name="Pladsholder til tekst 2">
                <a:extLst>
                  <a:ext uri="{FF2B5EF4-FFF2-40B4-BE49-F238E27FC236}">
                    <a16:creationId xmlns:a16="http://schemas.microsoft.com/office/drawing/2014/main" id="{F9C03532-9AE6-01DA-D4D0-79B230CF7E1D}"/>
                  </a:ext>
                </a:extLst>
              </p:cNvPr>
              <p:cNvSpPr>
                <a:spLocks noGrp="1"/>
              </p:cNvSpPr>
              <p:nvPr>
                <p:ph type="body" idx="1"/>
              </p:nvPr>
            </p:nvSpPr>
            <p:spPr>
              <a:xfrm>
                <a:off x="0" y="1232451"/>
                <a:ext cx="5029200" cy="4496197"/>
              </a:xfrm>
            </p:spPr>
            <p:txBody>
              <a:bodyPr>
                <a:normAutofit fontScale="55000" lnSpcReduction="20000"/>
              </a:bodyPr>
              <a:lstStyle/>
              <a:p>
                <a:pPr marL="146050" indent="0">
                  <a:buNone/>
                </a:pPr>
                <a:r>
                  <a:rPr lang="da-DK" sz="1900" dirty="0"/>
                  <a:t>Relativ risiko er en anden måde at udtrykke 2 gruppers sandsynligheder i forhold til hinanden </a:t>
                </a:r>
                <a:r>
                  <a:rPr lang="da-DK" sz="1900" dirty="0" err="1"/>
                  <a:t>dvs</a:t>
                </a:r>
                <a:r>
                  <a:rPr lang="da-DK" sz="1900" dirty="0"/>
                  <a:t> om de er signifikant forskellige. </a:t>
                </a:r>
              </a:p>
              <a:p>
                <a:pPr marL="146050" indent="0">
                  <a:buNone/>
                </a:pPr>
                <a:r>
                  <a:rPr lang="da-DK" sz="1900" dirty="0"/>
                  <a:t>Beregningen er lidt mere kompliceret, men fortolkningen er heldigvis nem!</a:t>
                </a:r>
              </a:p>
              <a:p>
                <a:endParaRPr lang="da-DK" sz="1900" dirty="0"/>
              </a:p>
              <a:p>
                <a:pPr marL="146050" indent="0">
                  <a:buNone/>
                </a:pPr>
                <a:r>
                  <a:rPr lang="da-DK" sz="1900" dirty="0"/>
                  <a:t>Vi tager KOL værdierne igen: </a:t>
                </a:r>
              </a:p>
              <a:p>
                <a:pPr marL="146050" indent="0">
                  <a:buNone/>
                </a:pPr>
                <a:endParaRPr lang="da-DK" sz="1900" dirty="0"/>
              </a:p>
              <a:p>
                <a:pPr marL="146050" indent="0">
                  <a:buNone/>
                </a:pPr>
                <a:r>
                  <a:rPr lang="da-DK" sz="1900" dirty="0"/>
                  <a:t>Rygere = syge/totale = 35/135 = 0.259 = 25,9% </a:t>
                </a:r>
              </a:p>
              <a:p>
                <a:pPr marL="146050" indent="0">
                  <a:buNone/>
                </a:pPr>
                <a:r>
                  <a:rPr lang="da-DK" sz="1900" dirty="0"/>
                  <a:t>Ikke-rygere = syge/ totale = 38/188 = 0.202 = 20,2%</a:t>
                </a:r>
              </a:p>
              <a:p>
                <a:pPr marL="146050" indent="0">
                  <a:buNone/>
                </a:pPr>
                <a:endParaRPr lang="da-DK" sz="1900" dirty="0"/>
              </a:p>
              <a:p>
                <a:pPr marL="146050" indent="0">
                  <a:buNone/>
                </a:pPr>
                <a:r>
                  <a:rPr lang="da-DK" sz="1900" dirty="0"/>
                  <a:t>RR= 0.259/0.202= 1.2821</a:t>
                </a:r>
              </a:p>
              <a:p>
                <a:pPr marL="146050" indent="0">
                  <a:buNone/>
                </a:pPr>
                <a:endParaRPr lang="da-DK" sz="1900" dirty="0"/>
              </a:p>
              <a:p>
                <a:pPr marL="146050" indent="0">
                  <a:buNone/>
                </a:pPr>
                <a:r>
                  <a:rPr lang="da-DK" sz="1900" dirty="0"/>
                  <a:t>Log(SE) udregnes ved formlen</a:t>
                </a:r>
              </a:p>
              <a:p>
                <a:pPr marL="146050" indent="0">
                  <a:buNone/>
                </a:pPr>
                <a:endParaRPr lang="da-DK" sz="1900" dirty="0"/>
              </a:p>
              <a:p>
                <a:pPr marL="146050" indent="0">
                  <a:buNone/>
                </a:pPr>
                <a:r>
                  <a:rPr lang="da-DK" sz="1900" dirty="0"/>
                  <a:t>DVS </a:t>
                </a:r>
                <a:r>
                  <a:rPr lang="da-DK" sz="1900" dirty="0">
                    <a:sym typeface="Wingdings" pitchFamily="2" charset="2"/>
                  </a:rPr>
                  <a:t> </a:t>
                </a:r>
                <a14:m>
                  <m:oMath xmlns:m="http://schemas.openxmlformats.org/officeDocument/2006/math">
                    <m:r>
                      <m:rPr>
                        <m:sty m:val="p"/>
                      </m:rPr>
                      <a:rPr lang="da-DK" sz="1900" b="0" i="0" smtClean="0">
                        <a:latin typeface="Cambria Math" panose="02040503050406030204" pitchFamily="18" charset="0"/>
                        <a:sym typeface="Wingdings" pitchFamily="2" charset="2"/>
                      </a:rPr>
                      <m:t>log</m:t>
                    </m:r>
                    <m:r>
                      <a:rPr lang="da-DK" sz="1900" b="0" i="0" smtClean="0">
                        <a:latin typeface="Cambria Math" panose="02040503050406030204" pitchFamily="18" charset="0"/>
                        <a:sym typeface="Wingdings" pitchFamily="2" charset="2"/>
                      </a:rPr>
                      <m:t>(</m:t>
                    </m:r>
                    <m:r>
                      <m:rPr>
                        <m:sty m:val="p"/>
                      </m:rPr>
                      <a:rPr lang="da-DK" sz="1900" b="0" i="0" smtClean="0">
                        <a:latin typeface="Cambria Math" panose="02040503050406030204" pitchFamily="18" charset="0"/>
                        <a:sym typeface="Wingdings" pitchFamily="2" charset="2"/>
                      </a:rPr>
                      <m:t>SE</m:t>
                    </m:r>
                    <m:r>
                      <a:rPr lang="da-DK" sz="1900" b="0" i="0" smtClean="0">
                        <a:latin typeface="Cambria Math" panose="02040503050406030204" pitchFamily="18" charset="0"/>
                        <a:sym typeface="Wingdings" pitchFamily="2" charset="2"/>
                      </a:rPr>
                      <m:t>)</m:t>
                    </m:r>
                    <m:rad>
                      <m:radPr>
                        <m:degHide m:val="on"/>
                        <m:ctrlPr>
                          <a:rPr lang="da-DK" sz="1900" i="1" smtClean="0">
                            <a:latin typeface="Cambria Math" panose="02040503050406030204" pitchFamily="18" charset="0"/>
                            <a:sym typeface="Wingdings" pitchFamily="2" charset="2"/>
                          </a:rPr>
                        </m:ctrlPr>
                      </m:radPr>
                      <m:deg/>
                      <m:e>
                        <m:d>
                          <m:dPr>
                            <m:ctrlPr>
                              <a:rPr lang="da-DK" sz="1900" b="0" i="1" smtClean="0">
                                <a:latin typeface="Cambria Math" panose="02040503050406030204" pitchFamily="18" charset="0"/>
                                <a:sym typeface="Wingdings" pitchFamily="2" charset="2"/>
                              </a:rPr>
                            </m:ctrlPr>
                          </m:dPr>
                          <m:e>
                            <m:f>
                              <m:fPr>
                                <m:ctrlPr>
                                  <a:rPr lang="da-DK" sz="1900" b="0" i="1" smtClean="0">
                                    <a:latin typeface="Cambria Math" panose="02040503050406030204" pitchFamily="18" charset="0"/>
                                    <a:sym typeface="Wingdings" pitchFamily="2" charset="2"/>
                                  </a:rPr>
                                </m:ctrlPr>
                              </m:fPr>
                              <m:num>
                                <m:r>
                                  <a:rPr lang="da-DK" sz="1900" b="0" i="1" smtClean="0">
                                    <a:latin typeface="Cambria Math" panose="02040503050406030204" pitchFamily="18" charset="0"/>
                                    <a:sym typeface="Wingdings" pitchFamily="2" charset="2"/>
                                  </a:rPr>
                                  <m:t>1</m:t>
                                </m:r>
                              </m:num>
                              <m:den>
                                <m:r>
                                  <a:rPr lang="da-DK" sz="1900" b="0" i="1" smtClean="0">
                                    <a:latin typeface="Cambria Math" panose="02040503050406030204" pitchFamily="18" charset="0"/>
                                    <a:sym typeface="Wingdings" pitchFamily="2" charset="2"/>
                                  </a:rPr>
                                  <m:t>35</m:t>
                                </m:r>
                              </m:den>
                            </m:f>
                          </m:e>
                        </m:d>
                        <m:r>
                          <a:rPr lang="da-DK" sz="1900" b="0" i="1" smtClean="0">
                            <a:latin typeface="Cambria Math" panose="02040503050406030204" pitchFamily="18" charset="0"/>
                            <a:sym typeface="Wingdings" pitchFamily="2" charset="2"/>
                          </a:rPr>
                          <m:t>−</m:t>
                        </m:r>
                        <m:d>
                          <m:dPr>
                            <m:ctrlPr>
                              <a:rPr lang="da-DK" sz="1900" b="0" i="1" smtClean="0">
                                <a:latin typeface="Cambria Math" panose="02040503050406030204" pitchFamily="18" charset="0"/>
                                <a:sym typeface="Wingdings" pitchFamily="2" charset="2"/>
                              </a:rPr>
                            </m:ctrlPr>
                          </m:dPr>
                          <m:e>
                            <m:f>
                              <m:fPr>
                                <m:ctrlPr>
                                  <a:rPr lang="da-DK" sz="1900" b="0" i="1" smtClean="0">
                                    <a:latin typeface="Cambria Math" panose="02040503050406030204" pitchFamily="18" charset="0"/>
                                    <a:sym typeface="Wingdings" pitchFamily="2" charset="2"/>
                                  </a:rPr>
                                </m:ctrlPr>
                              </m:fPr>
                              <m:num>
                                <m:r>
                                  <a:rPr lang="da-DK" sz="1900" b="0" i="1" smtClean="0">
                                    <a:latin typeface="Cambria Math" panose="02040503050406030204" pitchFamily="18" charset="0"/>
                                    <a:sym typeface="Wingdings" pitchFamily="2" charset="2"/>
                                  </a:rPr>
                                  <m:t>1</m:t>
                                </m:r>
                              </m:num>
                              <m:den>
                                <m:r>
                                  <a:rPr lang="da-DK" sz="1900" b="0" i="1" smtClean="0">
                                    <a:latin typeface="Cambria Math" panose="02040503050406030204" pitchFamily="18" charset="0"/>
                                    <a:sym typeface="Wingdings" pitchFamily="2" charset="2"/>
                                  </a:rPr>
                                  <m:t>135</m:t>
                                </m:r>
                              </m:den>
                            </m:f>
                          </m:e>
                        </m:d>
                        <m:r>
                          <a:rPr lang="da-DK" sz="1900" b="0" i="1" smtClean="0">
                            <a:latin typeface="Cambria Math" panose="02040503050406030204" pitchFamily="18" charset="0"/>
                            <a:sym typeface="Wingdings" pitchFamily="2" charset="2"/>
                          </a:rPr>
                          <m:t>+</m:t>
                        </m:r>
                        <m:d>
                          <m:dPr>
                            <m:ctrlPr>
                              <a:rPr lang="da-DK" sz="1900" b="0" i="1" smtClean="0">
                                <a:latin typeface="Cambria Math" panose="02040503050406030204" pitchFamily="18" charset="0"/>
                                <a:sym typeface="Wingdings" pitchFamily="2" charset="2"/>
                              </a:rPr>
                            </m:ctrlPr>
                          </m:dPr>
                          <m:e>
                            <m:f>
                              <m:fPr>
                                <m:ctrlPr>
                                  <a:rPr lang="da-DK" sz="1900" b="0" i="1" smtClean="0">
                                    <a:latin typeface="Cambria Math" panose="02040503050406030204" pitchFamily="18" charset="0"/>
                                    <a:sym typeface="Wingdings" pitchFamily="2" charset="2"/>
                                  </a:rPr>
                                </m:ctrlPr>
                              </m:fPr>
                              <m:num>
                                <m:r>
                                  <a:rPr lang="da-DK" sz="1900" b="0" i="1" smtClean="0">
                                    <a:latin typeface="Cambria Math" panose="02040503050406030204" pitchFamily="18" charset="0"/>
                                    <a:sym typeface="Wingdings" pitchFamily="2" charset="2"/>
                                  </a:rPr>
                                  <m:t>1</m:t>
                                </m:r>
                              </m:num>
                              <m:den>
                                <m:r>
                                  <a:rPr lang="da-DK" sz="1900" b="0" i="1" smtClean="0">
                                    <a:latin typeface="Cambria Math" panose="02040503050406030204" pitchFamily="18" charset="0"/>
                                    <a:sym typeface="Wingdings" pitchFamily="2" charset="2"/>
                                  </a:rPr>
                                  <m:t>38</m:t>
                                </m:r>
                              </m:den>
                            </m:f>
                          </m:e>
                        </m:d>
                        <m:r>
                          <a:rPr lang="da-DK" sz="1900" b="0" i="1" smtClean="0">
                            <a:latin typeface="Cambria Math" panose="02040503050406030204" pitchFamily="18" charset="0"/>
                            <a:sym typeface="Wingdings" pitchFamily="2" charset="2"/>
                          </a:rPr>
                          <m:t>−(</m:t>
                        </m:r>
                        <m:f>
                          <m:fPr>
                            <m:ctrlPr>
                              <a:rPr lang="da-DK" sz="1900" b="0" i="1" smtClean="0">
                                <a:latin typeface="Cambria Math" panose="02040503050406030204" pitchFamily="18" charset="0"/>
                                <a:sym typeface="Wingdings" pitchFamily="2" charset="2"/>
                              </a:rPr>
                            </m:ctrlPr>
                          </m:fPr>
                          <m:num>
                            <m:r>
                              <a:rPr lang="da-DK" sz="1900" b="0" i="1" smtClean="0">
                                <a:latin typeface="Cambria Math" panose="02040503050406030204" pitchFamily="18" charset="0"/>
                                <a:sym typeface="Wingdings" pitchFamily="2" charset="2"/>
                              </a:rPr>
                              <m:t>1</m:t>
                            </m:r>
                          </m:num>
                          <m:den>
                            <m:r>
                              <a:rPr lang="da-DK" sz="1900" b="0" i="1" smtClean="0">
                                <a:latin typeface="Cambria Math" panose="02040503050406030204" pitchFamily="18" charset="0"/>
                                <a:sym typeface="Wingdings" pitchFamily="2" charset="2"/>
                              </a:rPr>
                              <m:t>188</m:t>
                            </m:r>
                          </m:den>
                        </m:f>
                        <m:r>
                          <a:rPr lang="da-DK" sz="1900" b="0" i="1" smtClean="0">
                            <a:latin typeface="Cambria Math" panose="02040503050406030204" pitchFamily="18" charset="0"/>
                            <a:sym typeface="Wingdings" pitchFamily="2" charset="2"/>
                          </a:rPr>
                          <m:t>)</m:t>
                        </m:r>
                      </m:e>
                    </m:rad>
                    <m:r>
                      <a:rPr lang="da-DK" sz="1900" b="0" i="1" smtClean="0">
                        <a:latin typeface="Cambria Math" panose="02040503050406030204" pitchFamily="18" charset="0"/>
                        <a:sym typeface="Wingdings" pitchFamily="2" charset="2"/>
                      </a:rPr>
                      <m:t>=</m:t>
                    </m:r>
                  </m:oMath>
                </a14:m>
                <a:r>
                  <a:rPr lang="da-DK" sz="1900" dirty="0"/>
                  <a:t> 0.2</a:t>
                </a:r>
              </a:p>
              <a:p>
                <a:pPr marL="146050" indent="0">
                  <a:buNone/>
                </a:pPr>
                <a:endParaRPr lang="da-DK" sz="1900" dirty="0"/>
              </a:p>
              <a:p>
                <a:pPr marL="146050" indent="0">
                  <a:buNone/>
                </a:pPr>
                <a:r>
                  <a:rPr lang="da-DK" sz="1900" dirty="0"/>
                  <a:t>Vi udregner nu log(1.2821) så vi kan exp hele udtrykket!</a:t>
                </a:r>
              </a:p>
              <a:p>
                <a:pPr marL="146050" indent="0">
                  <a:buNone/>
                </a:pPr>
                <a:endParaRPr lang="da-DK" sz="1900" dirty="0"/>
              </a:p>
              <a:p>
                <a:pPr marL="146050" indent="0">
                  <a:buNone/>
                </a:pPr>
                <a:r>
                  <a:rPr lang="da-DK" sz="1900" dirty="0"/>
                  <a:t>log(1.28)=0.248</a:t>
                </a:r>
              </a:p>
              <a:p>
                <a:pPr marL="146050" indent="0">
                  <a:buNone/>
                </a:pPr>
                <a:endParaRPr lang="da-DK" sz="1900" dirty="0"/>
              </a:p>
              <a:p>
                <a:pPr marL="146050" indent="0">
                  <a:buNone/>
                </a:pPr>
                <a:r>
                  <a:rPr lang="da-DK" sz="1900" dirty="0"/>
                  <a:t>Nu udregner vi konfidensintervallet og konkluderer: </a:t>
                </a:r>
              </a:p>
              <a:p>
                <a:pPr marL="146050" indent="0">
                  <a:buNone/>
                </a:pPr>
                <a:endParaRPr lang="da-DK" sz="1900" dirty="0"/>
              </a:p>
              <a:p>
                <a:pPr marL="146050" indent="0">
                  <a:buNone/>
                </a:pPr>
                <a:r>
                  <a:rPr lang="da-DK" sz="1900" dirty="0"/>
                  <a:t>Exp(0.248 +/- 1.96*0.2) = (</a:t>
                </a:r>
                <a:r>
                  <a:rPr lang="da-DK" sz="1900" b="0" i="0" u="none" strike="noStrike" dirty="0">
                    <a:solidFill>
                      <a:srgbClr val="0D0D0D"/>
                    </a:solidFill>
                    <a:effectLst/>
                    <a:latin typeface="KaTeX_Main"/>
                  </a:rPr>
                  <a:t>0.866,1.896)</a:t>
                </a:r>
              </a:p>
              <a:p>
                <a:pPr marL="146050" indent="0">
                  <a:buNone/>
                </a:pPr>
                <a:r>
                  <a:rPr lang="da-DK" sz="1900" dirty="0">
                    <a:solidFill>
                      <a:srgbClr val="0D0D0D"/>
                    </a:solidFill>
                    <a:latin typeface="KaTeX_Main"/>
                  </a:rPr>
                  <a:t>Bemærk </a:t>
                </a:r>
                <a:r>
                  <a:rPr lang="da-DK" sz="1900" dirty="0">
                    <a:solidFill>
                      <a:srgbClr val="0D0D0D"/>
                    </a:solidFill>
                    <a:latin typeface="KaTeX_Main"/>
                    <a:sym typeface="Wingdings" pitchFamily="2" charset="2"/>
                  </a:rPr>
                  <a:t> da 1 er indeholdt kan vi ikke på et 95% signifikansniveau afvise at den sande relative risiko er 1 og dermed ens mellem rygere og ikke-rygere!  Ingen signifikant forskel!</a:t>
                </a:r>
                <a:endParaRPr lang="da-DK" sz="1900" dirty="0"/>
              </a:p>
              <a:p>
                <a:pPr marL="146050" indent="0">
                  <a:buNone/>
                </a:pPr>
                <a:endParaRPr lang="da-DK" sz="1400" dirty="0"/>
              </a:p>
              <a:p>
                <a:pPr marL="146050" indent="0">
                  <a:buNone/>
                </a:pPr>
                <a:endParaRPr lang="da-DK" sz="1400" dirty="0"/>
              </a:p>
              <a:p>
                <a:pPr marL="146050" indent="0">
                  <a:buNone/>
                </a:pPr>
                <a:endParaRPr lang="da-DK" sz="1400" dirty="0"/>
              </a:p>
              <a:p>
                <a:pPr marL="146050" indent="0">
                  <a:buNone/>
                </a:pPr>
                <a:endParaRPr lang="da-DK" sz="1400" dirty="0"/>
              </a:p>
              <a:p>
                <a:pPr marL="146050" indent="0">
                  <a:buNone/>
                </a:pPr>
                <a:endParaRPr lang="da-DK" dirty="0"/>
              </a:p>
              <a:p>
                <a:endParaRPr lang="da-DK" dirty="0"/>
              </a:p>
              <a:p>
                <a:endParaRPr lang="da-DK" dirty="0"/>
              </a:p>
              <a:p>
                <a:endParaRPr lang="da-DK" dirty="0"/>
              </a:p>
              <a:p>
                <a:pPr marL="146050" indent="0">
                  <a:buNone/>
                </a:pPr>
                <a:endParaRPr lang="da-DK" dirty="0"/>
              </a:p>
            </p:txBody>
          </p:sp>
        </mc:Choice>
        <mc:Fallback xmlns="">
          <p:sp>
            <p:nvSpPr>
              <p:cNvPr id="3" name="Pladsholder til tekst 2">
                <a:extLst>
                  <a:ext uri="{FF2B5EF4-FFF2-40B4-BE49-F238E27FC236}">
                    <a16:creationId xmlns:a16="http://schemas.microsoft.com/office/drawing/2014/main" id="{F9C03532-9AE6-01DA-D4D0-79B230CF7E1D}"/>
                  </a:ext>
                </a:extLst>
              </p:cNvPr>
              <p:cNvSpPr>
                <a:spLocks noGrp="1" noRot="1" noChangeAspect="1" noMove="1" noResize="1" noEditPoints="1" noAdjustHandles="1" noChangeArrowheads="1" noChangeShapeType="1" noTextEdit="1"/>
              </p:cNvSpPr>
              <p:nvPr>
                <p:ph type="body" idx="1"/>
              </p:nvPr>
            </p:nvSpPr>
            <p:spPr>
              <a:xfrm>
                <a:off x="0" y="1232451"/>
                <a:ext cx="5029200" cy="4496197"/>
              </a:xfrm>
              <a:blipFill>
                <a:blip r:embed="rId2"/>
                <a:stretch>
                  <a:fillRect/>
                </a:stretch>
              </a:blipFill>
            </p:spPr>
            <p:txBody>
              <a:bodyPr/>
              <a:lstStyle/>
              <a:p>
                <a:r>
                  <a:rPr lang="da-DK">
                    <a:noFill/>
                  </a:rPr>
                  <a:t> </a:t>
                </a:r>
              </a:p>
            </p:txBody>
          </p:sp>
        </mc:Fallback>
      </mc:AlternateContent>
      <p:graphicFrame>
        <p:nvGraphicFramePr>
          <p:cNvPr id="5" name="Tabel 4">
            <a:extLst>
              <a:ext uri="{FF2B5EF4-FFF2-40B4-BE49-F238E27FC236}">
                <a16:creationId xmlns:a16="http://schemas.microsoft.com/office/drawing/2014/main" id="{4EA065A1-A094-E590-08CF-31095AC6A1EC}"/>
              </a:ext>
            </a:extLst>
          </p:cNvPr>
          <p:cNvGraphicFramePr>
            <a:graphicFrameLocks noGrp="1"/>
          </p:cNvGraphicFramePr>
          <p:nvPr>
            <p:extLst>
              <p:ext uri="{D42A27DB-BD31-4B8C-83A1-F6EECF244321}">
                <p14:modId xmlns:p14="http://schemas.microsoft.com/office/powerpoint/2010/main" val="3282241404"/>
              </p:ext>
            </p:extLst>
          </p:nvPr>
        </p:nvGraphicFramePr>
        <p:xfrm>
          <a:off x="5244186" y="3708556"/>
          <a:ext cx="3543300" cy="1396858"/>
        </p:xfrm>
        <a:graphic>
          <a:graphicData uri="http://schemas.openxmlformats.org/drawingml/2006/table">
            <a:tbl>
              <a:tblPr firstRow="1" bandRow="1">
                <a:tableStyleId>{69CF1AB2-1976-4502-BF36-3FF5EA218861}</a:tableStyleId>
              </a:tblPr>
              <a:tblGrid>
                <a:gridCol w="1181100">
                  <a:extLst>
                    <a:ext uri="{9D8B030D-6E8A-4147-A177-3AD203B41FA5}">
                      <a16:colId xmlns:a16="http://schemas.microsoft.com/office/drawing/2014/main" val="2663230591"/>
                    </a:ext>
                  </a:extLst>
                </a:gridCol>
                <a:gridCol w="1181100">
                  <a:extLst>
                    <a:ext uri="{9D8B030D-6E8A-4147-A177-3AD203B41FA5}">
                      <a16:colId xmlns:a16="http://schemas.microsoft.com/office/drawing/2014/main" val="2189591312"/>
                    </a:ext>
                  </a:extLst>
                </a:gridCol>
                <a:gridCol w="1181100">
                  <a:extLst>
                    <a:ext uri="{9D8B030D-6E8A-4147-A177-3AD203B41FA5}">
                      <a16:colId xmlns:a16="http://schemas.microsoft.com/office/drawing/2014/main" val="3789030321"/>
                    </a:ext>
                  </a:extLst>
                </a:gridCol>
              </a:tblGrid>
              <a:tr h="482962">
                <a:tc>
                  <a:txBody>
                    <a:bodyPr/>
                    <a:lstStyle/>
                    <a:p>
                      <a:endParaRPr lang="da-DK" dirty="0"/>
                    </a:p>
                  </a:txBody>
                  <a:tcPr/>
                </a:tc>
                <a:tc>
                  <a:txBody>
                    <a:bodyPr/>
                    <a:lstStyle/>
                    <a:p>
                      <a:r>
                        <a:rPr lang="da-DK" b="0" dirty="0"/>
                        <a:t>KOL</a:t>
                      </a:r>
                    </a:p>
                  </a:txBody>
                  <a:tcPr/>
                </a:tc>
                <a:tc>
                  <a:txBody>
                    <a:bodyPr/>
                    <a:lstStyle/>
                    <a:p>
                      <a:r>
                        <a:rPr lang="da-DK" b="0" dirty="0"/>
                        <a:t>IKKE-KOL</a:t>
                      </a:r>
                    </a:p>
                  </a:txBody>
                  <a:tcPr/>
                </a:tc>
                <a:extLst>
                  <a:ext uri="{0D108BD9-81ED-4DB2-BD59-A6C34878D82A}">
                    <a16:rowId xmlns:a16="http://schemas.microsoft.com/office/drawing/2014/main" val="4074088082"/>
                  </a:ext>
                </a:extLst>
              </a:tr>
              <a:tr h="456948">
                <a:tc>
                  <a:txBody>
                    <a:bodyPr/>
                    <a:lstStyle/>
                    <a:p>
                      <a:r>
                        <a:rPr lang="da-DK" dirty="0"/>
                        <a:t>Rygere</a:t>
                      </a:r>
                    </a:p>
                  </a:txBody>
                  <a:tcPr/>
                </a:tc>
                <a:tc>
                  <a:txBody>
                    <a:bodyPr/>
                    <a:lstStyle/>
                    <a:p>
                      <a:r>
                        <a:rPr lang="da-DK" dirty="0"/>
                        <a:t>35</a:t>
                      </a:r>
                    </a:p>
                  </a:txBody>
                  <a:tcPr/>
                </a:tc>
                <a:tc>
                  <a:txBody>
                    <a:bodyPr/>
                    <a:lstStyle/>
                    <a:p>
                      <a:r>
                        <a:rPr lang="da-DK" dirty="0"/>
                        <a:t>100</a:t>
                      </a:r>
                    </a:p>
                  </a:txBody>
                  <a:tcPr/>
                </a:tc>
                <a:extLst>
                  <a:ext uri="{0D108BD9-81ED-4DB2-BD59-A6C34878D82A}">
                    <a16:rowId xmlns:a16="http://schemas.microsoft.com/office/drawing/2014/main" val="849069526"/>
                  </a:ext>
                </a:extLst>
              </a:tr>
              <a:tr h="456948">
                <a:tc>
                  <a:txBody>
                    <a:bodyPr/>
                    <a:lstStyle/>
                    <a:p>
                      <a:r>
                        <a:rPr lang="da-DK" dirty="0"/>
                        <a:t>Ikke-rygere</a:t>
                      </a:r>
                    </a:p>
                  </a:txBody>
                  <a:tcPr/>
                </a:tc>
                <a:tc>
                  <a:txBody>
                    <a:bodyPr/>
                    <a:lstStyle/>
                    <a:p>
                      <a:r>
                        <a:rPr lang="da-DK" dirty="0"/>
                        <a:t>38</a:t>
                      </a:r>
                    </a:p>
                  </a:txBody>
                  <a:tcPr/>
                </a:tc>
                <a:tc>
                  <a:txBody>
                    <a:bodyPr/>
                    <a:lstStyle/>
                    <a:p>
                      <a:r>
                        <a:rPr lang="da-DK" dirty="0"/>
                        <a:t>150</a:t>
                      </a:r>
                    </a:p>
                  </a:txBody>
                  <a:tcPr/>
                </a:tc>
                <a:extLst>
                  <a:ext uri="{0D108BD9-81ED-4DB2-BD59-A6C34878D82A}">
                    <a16:rowId xmlns:a16="http://schemas.microsoft.com/office/drawing/2014/main" val="2503884270"/>
                  </a:ext>
                </a:extLst>
              </a:tr>
            </a:tbl>
          </a:graphicData>
        </a:graphic>
      </p:graphicFrame>
      <mc:AlternateContent xmlns:mc="http://schemas.openxmlformats.org/markup-compatibility/2006" xmlns:a14="http://schemas.microsoft.com/office/drawing/2010/main">
        <mc:Choice Requires="a14">
          <p:sp>
            <p:nvSpPr>
              <p:cNvPr id="6" name="Tekstfelt 5">
                <a:extLst>
                  <a:ext uri="{FF2B5EF4-FFF2-40B4-BE49-F238E27FC236}">
                    <a16:creationId xmlns:a16="http://schemas.microsoft.com/office/drawing/2014/main" id="{94C8400F-0947-B7BE-C69D-10251B86BC0F}"/>
                  </a:ext>
                </a:extLst>
              </p:cNvPr>
              <p:cNvSpPr txBox="1"/>
              <p:nvPr/>
            </p:nvSpPr>
            <p:spPr>
              <a:xfrm>
                <a:off x="5085788" y="1434944"/>
                <a:ext cx="3860096" cy="1177053"/>
              </a:xfrm>
              <a:prstGeom prst="rect">
                <a:avLst/>
              </a:prstGeom>
              <a:noFill/>
            </p:spPr>
            <p:txBody>
              <a:bodyPr wrap="none" rtlCol="0">
                <a:spAutoFit/>
              </a:bodyPr>
              <a:lstStyle/>
              <a:p>
                <a:r>
                  <a:rPr lang="da-DK" dirty="0"/>
                  <a:t>RR= (syg1/total1)/(syg2/total2)</a:t>
                </a:r>
              </a:p>
              <a:p>
                <a:endParaRPr lang="da-DK" dirty="0"/>
              </a:p>
              <a:p>
                <a:endParaRPr lang="da-DK" dirty="0"/>
              </a:p>
              <a:p>
                <a:r>
                  <a:rPr lang="da-DK" dirty="0"/>
                  <a:t>Log(SE)=</a:t>
                </a:r>
                <a:r>
                  <a:rPr lang="da-DK" sz="1400" dirty="0">
                    <a:sym typeface="Wingdings" pitchFamily="2" charset="2"/>
                  </a:rPr>
                  <a:t> </a:t>
                </a:r>
                <a14:m>
                  <m:oMath xmlns:m="http://schemas.openxmlformats.org/officeDocument/2006/math">
                    <m:rad>
                      <m:radPr>
                        <m:degHide m:val="on"/>
                        <m:ctrlPr>
                          <a:rPr lang="da-DK" sz="1400" i="1" smtClean="0">
                            <a:latin typeface="Cambria Math" panose="02040503050406030204" pitchFamily="18" charset="0"/>
                            <a:sym typeface="Wingdings" pitchFamily="2" charset="2"/>
                          </a:rPr>
                        </m:ctrlPr>
                      </m:radPr>
                      <m:deg/>
                      <m:e>
                        <m:d>
                          <m:dPr>
                            <m:ctrlPr>
                              <a:rPr lang="da-DK" sz="1400" b="0" i="1" smtClean="0">
                                <a:latin typeface="Cambria Math" panose="02040503050406030204" pitchFamily="18" charset="0"/>
                                <a:sym typeface="Wingdings" pitchFamily="2" charset="2"/>
                              </a:rPr>
                            </m:ctrlPr>
                          </m:dPr>
                          <m:e>
                            <m:f>
                              <m:fPr>
                                <m:ctrlPr>
                                  <a:rPr lang="da-DK" sz="1400" b="0" i="1" smtClean="0">
                                    <a:latin typeface="Cambria Math" panose="02040503050406030204" pitchFamily="18" charset="0"/>
                                    <a:sym typeface="Wingdings" pitchFamily="2" charset="2"/>
                                  </a:rPr>
                                </m:ctrlPr>
                              </m:fPr>
                              <m:num>
                                <m:r>
                                  <a:rPr lang="da-DK" sz="1400" b="0" i="1" smtClean="0">
                                    <a:latin typeface="Cambria Math" panose="02040503050406030204" pitchFamily="18" charset="0"/>
                                    <a:sym typeface="Wingdings" pitchFamily="2" charset="2"/>
                                  </a:rPr>
                                  <m:t>1</m:t>
                                </m:r>
                              </m:num>
                              <m:den>
                                <m:r>
                                  <a:rPr lang="da-DK" sz="1400" b="0" i="1" smtClean="0">
                                    <a:latin typeface="Cambria Math" panose="02040503050406030204" pitchFamily="18" charset="0"/>
                                    <a:sym typeface="Wingdings" pitchFamily="2" charset="2"/>
                                  </a:rPr>
                                  <m:t>𝑠𝑦𝑔</m:t>
                                </m:r>
                                <m:r>
                                  <a:rPr lang="da-DK" sz="1400" b="0" i="1" smtClean="0">
                                    <a:latin typeface="Cambria Math" panose="02040503050406030204" pitchFamily="18" charset="0"/>
                                    <a:sym typeface="Wingdings" pitchFamily="2" charset="2"/>
                                  </a:rPr>
                                  <m:t>1</m:t>
                                </m:r>
                              </m:den>
                            </m:f>
                          </m:e>
                        </m:d>
                        <m:r>
                          <a:rPr lang="da-DK" sz="1400" b="0" i="1" smtClean="0">
                            <a:latin typeface="Cambria Math" panose="02040503050406030204" pitchFamily="18" charset="0"/>
                            <a:sym typeface="Wingdings" pitchFamily="2" charset="2"/>
                          </a:rPr>
                          <m:t>−</m:t>
                        </m:r>
                        <m:d>
                          <m:dPr>
                            <m:ctrlPr>
                              <a:rPr lang="da-DK" sz="1400" b="0" i="1" smtClean="0">
                                <a:latin typeface="Cambria Math" panose="02040503050406030204" pitchFamily="18" charset="0"/>
                                <a:sym typeface="Wingdings" pitchFamily="2" charset="2"/>
                              </a:rPr>
                            </m:ctrlPr>
                          </m:dPr>
                          <m:e>
                            <m:f>
                              <m:fPr>
                                <m:ctrlPr>
                                  <a:rPr lang="da-DK" sz="1400" b="0" i="1" smtClean="0">
                                    <a:latin typeface="Cambria Math" panose="02040503050406030204" pitchFamily="18" charset="0"/>
                                    <a:sym typeface="Wingdings" pitchFamily="2" charset="2"/>
                                  </a:rPr>
                                </m:ctrlPr>
                              </m:fPr>
                              <m:num>
                                <m:r>
                                  <a:rPr lang="da-DK" sz="1400" b="0" i="1" smtClean="0">
                                    <a:latin typeface="Cambria Math" panose="02040503050406030204" pitchFamily="18" charset="0"/>
                                    <a:sym typeface="Wingdings" pitchFamily="2" charset="2"/>
                                  </a:rPr>
                                  <m:t>1</m:t>
                                </m:r>
                              </m:num>
                              <m:den>
                                <m:r>
                                  <a:rPr lang="da-DK" sz="1400" b="0" i="1" smtClean="0">
                                    <a:latin typeface="Cambria Math" panose="02040503050406030204" pitchFamily="18" charset="0"/>
                                    <a:sym typeface="Wingdings" pitchFamily="2" charset="2"/>
                                  </a:rPr>
                                  <m:t>𝑡𝑜𝑡𝑎𝑙</m:t>
                                </m:r>
                                <m:r>
                                  <a:rPr lang="da-DK" sz="1400" b="0" i="1" smtClean="0">
                                    <a:latin typeface="Cambria Math" panose="02040503050406030204" pitchFamily="18" charset="0"/>
                                    <a:sym typeface="Wingdings" pitchFamily="2" charset="2"/>
                                  </a:rPr>
                                  <m:t>1</m:t>
                                </m:r>
                              </m:den>
                            </m:f>
                          </m:e>
                        </m:d>
                        <m:r>
                          <a:rPr lang="da-DK" sz="1400" b="0" i="1" smtClean="0">
                            <a:latin typeface="Cambria Math" panose="02040503050406030204" pitchFamily="18" charset="0"/>
                            <a:sym typeface="Wingdings" pitchFamily="2" charset="2"/>
                          </a:rPr>
                          <m:t>+</m:t>
                        </m:r>
                        <m:d>
                          <m:dPr>
                            <m:ctrlPr>
                              <a:rPr lang="da-DK" sz="1400" b="0" i="1" smtClean="0">
                                <a:latin typeface="Cambria Math" panose="02040503050406030204" pitchFamily="18" charset="0"/>
                                <a:sym typeface="Wingdings" pitchFamily="2" charset="2"/>
                              </a:rPr>
                            </m:ctrlPr>
                          </m:dPr>
                          <m:e>
                            <m:f>
                              <m:fPr>
                                <m:ctrlPr>
                                  <a:rPr lang="da-DK" sz="1400" b="0" i="1" smtClean="0">
                                    <a:latin typeface="Cambria Math" panose="02040503050406030204" pitchFamily="18" charset="0"/>
                                    <a:sym typeface="Wingdings" pitchFamily="2" charset="2"/>
                                  </a:rPr>
                                </m:ctrlPr>
                              </m:fPr>
                              <m:num>
                                <m:r>
                                  <a:rPr lang="da-DK" sz="1400" b="0" i="1" smtClean="0">
                                    <a:latin typeface="Cambria Math" panose="02040503050406030204" pitchFamily="18" charset="0"/>
                                    <a:sym typeface="Wingdings" pitchFamily="2" charset="2"/>
                                  </a:rPr>
                                  <m:t>1</m:t>
                                </m:r>
                              </m:num>
                              <m:den>
                                <m:r>
                                  <a:rPr lang="da-DK" sz="1400" b="0" i="1" smtClean="0">
                                    <a:latin typeface="Cambria Math" panose="02040503050406030204" pitchFamily="18" charset="0"/>
                                    <a:sym typeface="Wingdings" pitchFamily="2" charset="2"/>
                                  </a:rPr>
                                  <m:t>𝑠𝑦𝑔</m:t>
                                </m:r>
                                <m:r>
                                  <a:rPr lang="da-DK" sz="1400" b="0" i="1" smtClean="0">
                                    <a:latin typeface="Cambria Math" panose="02040503050406030204" pitchFamily="18" charset="0"/>
                                    <a:sym typeface="Wingdings" pitchFamily="2" charset="2"/>
                                  </a:rPr>
                                  <m:t>2</m:t>
                                </m:r>
                              </m:den>
                            </m:f>
                          </m:e>
                        </m:d>
                        <m:r>
                          <a:rPr lang="da-DK" sz="1400" b="0" i="1" smtClean="0">
                            <a:latin typeface="Cambria Math" panose="02040503050406030204" pitchFamily="18" charset="0"/>
                            <a:sym typeface="Wingdings" pitchFamily="2" charset="2"/>
                          </a:rPr>
                          <m:t>−(</m:t>
                        </m:r>
                        <m:f>
                          <m:fPr>
                            <m:ctrlPr>
                              <a:rPr lang="da-DK" sz="1400" b="0" i="1" smtClean="0">
                                <a:latin typeface="Cambria Math" panose="02040503050406030204" pitchFamily="18" charset="0"/>
                                <a:sym typeface="Wingdings" pitchFamily="2" charset="2"/>
                              </a:rPr>
                            </m:ctrlPr>
                          </m:fPr>
                          <m:num>
                            <m:r>
                              <a:rPr lang="da-DK" sz="1400" b="0" i="1" smtClean="0">
                                <a:latin typeface="Cambria Math" panose="02040503050406030204" pitchFamily="18" charset="0"/>
                                <a:sym typeface="Wingdings" pitchFamily="2" charset="2"/>
                              </a:rPr>
                              <m:t>1</m:t>
                            </m:r>
                          </m:num>
                          <m:den>
                            <m:r>
                              <a:rPr lang="da-DK" sz="1400" b="0" i="1" smtClean="0">
                                <a:latin typeface="Cambria Math" panose="02040503050406030204" pitchFamily="18" charset="0"/>
                                <a:sym typeface="Wingdings" pitchFamily="2" charset="2"/>
                              </a:rPr>
                              <m:t>𝑡𝑜𝑡𝑎𝑙</m:t>
                            </m:r>
                            <m:r>
                              <a:rPr lang="da-DK" sz="1400" b="0" i="1" smtClean="0">
                                <a:latin typeface="Cambria Math" panose="02040503050406030204" pitchFamily="18" charset="0"/>
                                <a:sym typeface="Wingdings" pitchFamily="2" charset="2"/>
                              </a:rPr>
                              <m:t>2</m:t>
                            </m:r>
                          </m:den>
                        </m:f>
                        <m:r>
                          <a:rPr lang="da-DK" sz="1400" b="0" i="1" smtClean="0">
                            <a:latin typeface="Cambria Math" panose="02040503050406030204" pitchFamily="18" charset="0"/>
                            <a:sym typeface="Wingdings" pitchFamily="2" charset="2"/>
                          </a:rPr>
                          <m:t>)</m:t>
                        </m:r>
                      </m:e>
                    </m:rad>
                  </m:oMath>
                </a14:m>
                <a:endParaRPr lang="da-DK" dirty="0"/>
              </a:p>
            </p:txBody>
          </p:sp>
        </mc:Choice>
        <mc:Fallback xmlns="">
          <p:sp>
            <p:nvSpPr>
              <p:cNvPr id="6" name="Tekstfelt 5">
                <a:extLst>
                  <a:ext uri="{FF2B5EF4-FFF2-40B4-BE49-F238E27FC236}">
                    <a16:creationId xmlns:a16="http://schemas.microsoft.com/office/drawing/2014/main" id="{94C8400F-0947-B7BE-C69D-10251B86BC0F}"/>
                  </a:ext>
                </a:extLst>
              </p:cNvPr>
              <p:cNvSpPr txBox="1">
                <a:spLocks noRot="1" noChangeAspect="1" noMove="1" noResize="1" noEditPoints="1" noAdjustHandles="1" noChangeArrowheads="1" noChangeShapeType="1" noTextEdit="1"/>
              </p:cNvSpPr>
              <p:nvPr/>
            </p:nvSpPr>
            <p:spPr>
              <a:xfrm>
                <a:off x="5085788" y="1434944"/>
                <a:ext cx="3860096" cy="1177053"/>
              </a:xfrm>
              <a:prstGeom prst="rect">
                <a:avLst/>
              </a:prstGeom>
              <a:blipFill>
                <a:blip r:embed="rId3"/>
                <a:stretch>
                  <a:fillRect l="-656"/>
                </a:stretch>
              </a:blipFill>
            </p:spPr>
            <p:txBody>
              <a:bodyPr/>
              <a:lstStyle/>
              <a:p>
                <a:r>
                  <a:rPr lang="da-DK">
                    <a:noFill/>
                  </a:rPr>
                  <a:t> </a:t>
                </a:r>
              </a:p>
            </p:txBody>
          </p:sp>
        </mc:Fallback>
      </mc:AlternateContent>
    </p:spTree>
    <p:extLst>
      <p:ext uri="{BB962C8B-B14F-4D97-AF65-F5344CB8AC3E}">
        <p14:creationId xmlns:p14="http://schemas.microsoft.com/office/powerpoint/2010/main" val="306027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20" end="2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1793</TotalTime>
  <Words>1138</Words>
  <Application>Microsoft Macintosh PowerPoint</Application>
  <PresentationFormat>Skærmshow (16:9)</PresentationFormat>
  <Paragraphs>154</Paragraphs>
  <Slides>9</Slides>
  <Notes>5</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9</vt:i4>
      </vt:variant>
    </vt:vector>
  </HeadingPairs>
  <TitlesOfParts>
    <vt:vector size="15" baseType="lpstr">
      <vt:lpstr>Arial</vt:lpstr>
      <vt:lpstr>Lato</vt:lpstr>
      <vt:lpstr>KaTeX_Main</vt:lpstr>
      <vt:lpstr>Raleway</vt:lpstr>
      <vt:lpstr>Cambria Math</vt:lpstr>
      <vt:lpstr>Streamline</vt:lpstr>
      <vt:lpstr>Modul 3 Multipel lineær regression</vt:lpstr>
      <vt:lpstr>Repetition fra sidst (Igen)</vt:lpstr>
      <vt:lpstr>Kommandoer i R </vt:lpstr>
      <vt:lpstr>Std. Error, t- og p-værdi i lineær regression </vt:lpstr>
      <vt:lpstr>Multipel lineær regression</vt:lpstr>
      <vt:lpstr>Multipel lineær regression opgave</vt:lpstr>
      <vt:lpstr>Prædiktion ud fra modeller</vt:lpstr>
      <vt:lpstr>Kategoriske variable</vt:lpstr>
      <vt:lpstr>Relativ risiko (RR)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3 Multipel lineær regression</dc:title>
  <cp:lastModifiedBy>Philip Ahle Erichsen</cp:lastModifiedBy>
  <cp:revision>10</cp:revision>
  <dcterms:modified xsi:type="dcterms:W3CDTF">2024-05-15T21:16:12Z</dcterms:modified>
</cp:coreProperties>
</file>