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e697f98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e697f98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e697f98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e697f98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Hvis p-værdi og konfidensintervalgrænse er ens (fx 0,05 og 95%) så er det faktisk samme grad af statistisk sikkerhed. </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Hvornår er er konfidensintervallet nej?</a:t>
            </a:r>
            <a:endParaRPr sz="1300">
              <a:solidFill>
                <a:srgbClr val="595959"/>
              </a:solidFill>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e697f98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e697f98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Ingen effekt ved “relativ risiko”: indeholder konfidensbåndet værdien 1? Så er den relative risiko måske den samme =&gt; statistisk insignifikant effekt.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e697f982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e697f982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Til punkt 2: hvis vi finder statistisk signifikans med meget små værdier, så er resultatet i praksis sikkert også ligegyldigt.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987304b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987304b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a41ee8d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a41ee8d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a41ee8d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a41ee8d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Residualer vil man helst have små. Hvis de er “0”, er modellen egentlig perfekt, men det skyldes ofte overfitting = dårlig forudsigelighed.</a:t>
            </a:r>
            <a:endParaRPr/>
          </a:p>
          <a:p>
            <a:pPr indent="0" lvl="0" marL="0" rtl="0" algn="l">
              <a:spcBef>
                <a:spcPts val="0"/>
              </a:spcBef>
              <a:spcAft>
                <a:spcPts val="0"/>
              </a:spcAft>
              <a:buNone/>
            </a:pPr>
            <a:r>
              <a:rPr lang="en"/>
              <a:t>Estimatets størrelse er der ingen holdning til. De er bare, hvad de er.</a:t>
            </a:r>
            <a:endParaRPr/>
          </a:p>
          <a:p>
            <a:pPr indent="0" lvl="0" marL="0" rtl="0" algn="l">
              <a:spcBef>
                <a:spcPts val="0"/>
              </a:spcBef>
              <a:spcAft>
                <a:spcPts val="0"/>
              </a:spcAft>
              <a:buNone/>
            </a:pPr>
            <a:r>
              <a:rPr lang="en"/>
              <a:t>Std. error vil man gerne typisk have lav, relativt til estimatets størrelse.</a:t>
            </a:r>
            <a:endParaRPr/>
          </a:p>
          <a:p>
            <a:pPr indent="0" lvl="0" marL="0" rtl="0" algn="l">
              <a:spcBef>
                <a:spcPts val="0"/>
              </a:spcBef>
              <a:spcAft>
                <a:spcPts val="0"/>
              </a:spcAft>
              <a:buNone/>
            </a:pPr>
            <a:r>
              <a:rPr lang="en"/>
              <a:t>T value er primært mellemregning.</a:t>
            </a:r>
            <a:endParaRPr/>
          </a:p>
          <a:p>
            <a:pPr indent="0" lvl="0" marL="0" rtl="0" algn="l">
              <a:spcBef>
                <a:spcPts val="0"/>
              </a:spcBef>
              <a:spcAft>
                <a:spcPts val="0"/>
              </a:spcAft>
              <a:buNone/>
            </a:pPr>
            <a:r>
              <a:rPr lang="en"/>
              <a:t>Residual standard error angiver standardafvigelsen på residualerne. I lm antages de normalfordelte. </a:t>
            </a:r>
            <a:r>
              <a:rPr lang="en"/>
              <a:t>y</a:t>
            </a:r>
            <a:r>
              <a:rPr lang="en"/>
              <a:t> = ax + b + ε, så sigma i epsilon.</a:t>
            </a:r>
            <a:endParaRPr/>
          </a:p>
          <a:p>
            <a:pPr indent="0" lvl="0" marL="0" rtl="0" algn="l">
              <a:spcBef>
                <a:spcPts val="0"/>
              </a:spcBef>
              <a:spcAft>
                <a:spcPts val="0"/>
              </a:spcAft>
              <a:buNone/>
            </a:pPr>
            <a:r>
              <a:rPr lang="en"/>
              <a:t>R squared: vil gerne have tæt på 1.</a:t>
            </a:r>
            <a:endParaRPr/>
          </a:p>
          <a:p>
            <a:pPr indent="0" lvl="0" marL="0" rtl="0" algn="l">
              <a:spcBef>
                <a:spcPts val="0"/>
              </a:spcBef>
              <a:spcAft>
                <a:spcPts val="0"/>
              </a:spcAft>
              <a:buNone/>
            </a:pPr>
            <a:r>
              <a:rPr lang="en"/>
              <a:t>F statistic: bliver mere relevant, når man har model med flere parametre. Angiver i så fald, om modellen samlet set er signifikant.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48e481b6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48e481b6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48e481b6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48e481b6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r giver modellen lm(y ~ x) ikke samme coefficients, som modellen lm(x ~ y). Det kan forklares matematisk eller visuelt (den ene er vertikal afstand, den anden horizontal). Så vi vil normalt ikke bare kunne isolere, som i eksemplet ovenfor. Men det illustrerer stadig fint pointen i, at vi kan modellere begge veje.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48e481b6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48e481b6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Intercept = b, skæringspunkt med y-akse ‘baseline for beregning inden vi indfører den forklarende variabel’</a:t>
            </a:r>
            <a:endParaRPr/>
          </a:p>
          <a:p>
            <a:pPr indent="0" lvl="0" marL="0" rtl="0" algn="l">
              <a:spcBef>
                <a:spcPts val="0"/>
              </a:spcBef>
              <a:spcAft>
                <a:spcPts val="0"/>
              </a:spcAft>
              <a:buNone/>
            </a:pPr>
            <a:r>
              <a:rPr lang="en"/>
              <a:t>a er hældningen, hvor meget ændres y med, når vi øger x med 1. Altså hvor meget forklares ændringen i y via ændringen i x.</a:t>
            </a:r>
            <a:endParaRPr/>
          </a:p>
          <a:p>
            <a:pPr indent="0" lvl="0" marL="0" rtl="0" algn="l">
              <a:spcBef>
                <a:spcPts val="0"/>
              </a:spcBef>
              <a:spcAft>
                <a:spcPts val="0"/>
              </a:spcAft>
              <a:buNone/>
            </a:pPr>
            <a:r>
              <a:rPr lang="en"/>
              <a:t>Begrænsninger: hvad hvis intercept er negativt? Giver x = 0 mening? Hvad med x &lt; 0? Hvad med x &gt; observeret 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48e481b6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48e481b6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48e481b6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48e481b6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Når vi først har fastsat et konfidensinterval, giver sætning “Den sande middelværdi er altså med 95% sandsynlighed i dette interval” så mening? Nej, for lad os sige, at vi har fundet intervallet (2, 4). Hvis den sande middelværdi er 1, er sandsynligheden = 0%. Hvis den sande middelværdi er 3, er sandsynligheden = 1. Den er aldrig 95%.</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987304b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987304b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e697f98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e697f98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Husk at man sagtens kan lave en statistisk model, der giver nogle statistisk sandsynlige resultater, men det betyder ikke, at den vil være god til at forudsige generelt. Den deskriptive analyse er vigtig! Hvis vi ikke har repræsentative data, så er modellen ikke god til at forudsige, medmindre man forudsiger på en population der er begrænset!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e697f98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e697f98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Giver det mening at kigge på p-værdi for intercept? Er der observerede værdier ved x = 0? Hvis ja, giver det så mening ‘videnskabeligt’? Eksempelvis hvis man kigger på vægt ~ alder, så vil x = 0 betyde vægten ved nyfødt. Det kan vi godt observere! Men hvad betyder nul-hypotesen her? Vi tester egentlig for muligheden, at intercept = 0 (altså ikke signifikant intercept). Men intercept = 0 betyder i denne model, at nyfødt vejer 0 kg. Det giver ikke mening at teste for. I andre modeller kan det give mening at kigge på hypotesen for interceptet også.</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 2</a:t>
            </a:r>
            <a:endParaRPr/>
          </a:p>
          <a:p>
            <a:pPr indent="0" lvl="0" marL="0" rtl="0" algn="l">
              <a:spcBef>
                <a:spcPts val="0"/>
              </a:spcBef>
              <a:spcAft>
                <a:spcPts val="0"/>
              </a:spcAft>
              <a:buNone/>
            </a:pPr>
            <a:r>
              <a:rPr lang="en"/>
              <a:t>Lineære modeller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 </a:t>
            </a:r>
            <a:r>
              <a:rPr lang="en"/>
              <a:t>mest simple modeller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Statistiske hypoteser, fortsat</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Hvad er så en lille p-værdi? Hvornår har vi statistisk signifikans?</a:t>
            </a:r>
            <a:endParaRPr/>
          </a:p>
          <a:p>
            <a:pPr indent="0" lvl="0" marL="0" rtl="0" algn="l">
              <a:spcBef>
                <a:spcPts val="1200"/>
              </a:spcBef>
              <a:spcAft>
                <a:spcPts val="0"/>
              </a:spcAft>
              <a:buNone/>
            </a:pPr>
            <a:r>
              <a:rPr lang="en"/>
              <a:t>Det mest konventionelle niveau er hvis p-værdien er under 0,05. </a:t>
            </a:r>
            <a:endParaRPr/>
          </a:p>
          <a:p>
            <a:pPr indent="0" lvl="0" marL="0" rtl="0" algn="l">
              <a:spcBef>
                <a:spcPts val="1200"/>
              </a:spcBef>
              <a:spcAft>
                <a:spcPts val="0"/>
              </a:spcAft>
              <a:buNone/>
            </a:pPr>
            <a:r>
              <a:rPr lang="en"/>
              <a:t>Bemærk at nogle opererer med, at hvis p-værdien er under 0,01 så er det ‘meget statistisk signifikant’. Det er jeg meget uenig i. Hvis vi sætter en grænse med en p-værdi på 0,05, så er alle parametre med p-værdi under 0,05 lige statistisk signifikante i modellen, uanset om de er 0,000001 eller 0,0499999. Ellers skal vi sætte en anden grænse. </a:t>
            </a:r>
            <a:endParaRPr/>
          </a:p>
          <a:p>
            <a:pPr indent="0" lvl="0" marL="0" rtl="0" algn="l">
              <a:spcBef>
                <a:spcPts val="1200"/>
              </a:spcBef>
              <a:spcAft>
                <a:spcPts val="1200"/>
              </a:spcAft>
              <a:buNone/>
            </a:pPr>
            <a:r>
              <a:rPr lang="en"/>
              <a:t>Er der egentlig en årsag til, at 0,05 er valgt?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Konfidensintervaller og hypoteser</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Hvis vi oversætter p-værdien fra hypotesetesten, så søger vi altså en 95% sandsynlighed (eller mere) før at vi afviser null-hypotesen. Bemærk at det er samme niveau, som konfidensintervallet. Er der en sammenhæng?</a:t>
            </a:r>
            <a:endParaRPr/>
          </a:p>
          <a:p>
            <a:pPr indent="0" lvl="0" marL="0" rtl="0" algn="l">
              <a:spcBef>
                <a:spcPts val="1200"/>
              </a:spcBef>
              <a:spcAft>
                <a:spcPts val="0"/>
              </a:spcAft>
              <a:buNone/>
            </a:pPr>
            <a:r>
              <a:rPr lang="en"/>
              <a:t>Med hypotesetesten får vi ét svar: ja/nej. Parameteren er enten statistisk signifikant eller også er den ikke.</a:t>
            </a:r>
            <a:endParaRPr/>
          </a:p>
          <a:p>
            <a:pPr indent="0" lvl="0" marL="0" rtl="0" algn="l">
              <a:spcBef>
                <a:spcPts val="1200"/>
              </a:spcBef>
              <a:spcAft>
                <a:spcPts val="1200"/>
              </a:spcAft>
              <a:buNone/>
            </a:pPr>
            <a:r>
              <a:rPr lang="en"/>
              <a:t>Med konfidensintervallet får vi faktisk også en statistisk test, hvor der er et ja/nej svar. Men der er endnu mere information i resultatet.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Konfidensintervaller og hypoteser</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Hvis konfidensintervallet indeholder en værdi, der betyder ‘ingen effekt’, så vil den statistiske test indikere, at parameteren ikke er statistisk signifikant. ‘Ingen effekt’ afhænger af, hvad der bliver testet. Hvis vi fx tester blodtryk overfor alder og konfidensintervallet bliver (-3 , 8), så kan det fortolkes som at der er 95% sandsynlighed for at den sande middelværdi findes i intervallet, og den kan derfor være 0 (ingen effekt). Altså: ikke statistisk signifikant.</a:t>
            </a:r>
            <a:endParaRPr/>
          </a:p>
          <a:p>
            <a:pPr indent="0" lvl="0" marL="0" rtl="0" algn="l">
              <a:spcBef>
                <a:spcPts val="1200"/>
              </a:spcBef>
              <a:spcAft>
                <a:spcPts val="1200"/>
              </a:spcAft>
              <a:buNone/>
            </a:pPr>
            <a:r>
              <a:rPr lang="en"/>
              <a:t>Men vi får yderligere information. </a:t>
            </a:r>
            <a:r>
              <a:rPr lang="en"/>
              <a:t>Hvor stort er konfidensintervallet? Hvis konfidensintervallet er småt, har vi relativt stabile resultater. Hvis konfidensintervallet fx er (2 , 8) med middelværdi 5, hvad siger det så? Hvad hvis intervallet er (3 , 400)?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Nogle faldgruber ved KI og hypoteser</a:t>
            </a:r>
            <a:endParaRPr/>
          </a:p>
        </p:txBody>
      </p:sp>
      <p:sp>
        <p:nvSpPr>
          <p:cNvPr id="162" name="Google Shape;162;p25"/>
          <p:cNvSpPr txBox="1"/>
          <p:nvPr>
            <p:ph idx="1" type="body"/>
          </p:nvPr>
        </p:nvSpPr>
        <p:spPr>
          <a:xfrm>
            <a:off x="729450" y="2078875"/>
            <a:ext cx="7688700" cy="292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Der gælder de samme overvejelser om det er konfidensinterval eller p-værdi.</a:t>
            </a:r>
            <a:endParaRPr/>
          </a:p>
          <a:p>
            <a:pPr indent="-311150" lvl="0" marL="457200" rtl="0" algn="l">
              <a:spcBef>
                <a:spcPts val="1200"/>
              </a:spcBef>
              <a:spcAft>
                <a:spcPts val="0"/>
              </a:spcAft>
              <a:buSzPts val="1300"/>
              <a:buChar char="-"/>
            </a:pPr>
            <a:r>
              <a:rPr lang="en"/>
              <a:t>Statistisk signifikans betyder </a:t>
            </a:r>
            <a:r>
              <a:rPr i="1" lang="en"/>
              <a:t>ikke</a:t>
            </a:r>
            <a:r>
              <a:rPr lang="en"/>
              <a:t>, at modellen er sand. </a:t>
            </a:r>
            <a:r>
              <a:rPr lang="en"/>
              <a:t>Med en p-værdi på 0,05 vil/kan 1 ud af 20 resultater være misledende. </a:t>
            </a:r>
            <a:r>
              <a:rPr lang="en"/>
              <a:t>Det betyder dog, at modellen er sandsynlig. </a:t>
            </a:r>
            <a:endParaRPr/>
          </a:p>
          <a:p>
            <a:pPr indent="-311150" lvl="0" marL="457200" rtl="0" algn="l">
              <a:spcBef>
                <a:spcPts val="0"/>
              </a:spcBef>
              <a:spcAft>
                <a:spcPts val="0"/>
              </a:spcAft>
              <a:buSzPts val="1300"/>
              <a:buChar char="-"/>
            </a:pPr>
            <a:r>
              <a:rPr lang="en"/>
              <a:t>Statistisk signifikans betyder heller ikke, at vi har fundet et </a:t>
            </a:r>
            <a:r>
              <a:rPr i="1" lang="en"/>
              <a:t>vigtigt resultat. </a:t>
            </a:r>
            <a:r>
              <a:rPr lang="en"/>
              <a:t>Det kan jo være ret trivielt. Fx stiger antal grå hår sikkert med alderen. Wow, sikke et resultat! Men modellen er god.</a:t>
            </a:r>
            <a:endParaRPr/>
          </a:p>
          <a:p>
            <a:pPr indent="-311150" lvl="0" marL="457200" rtl="0" algn="l">
              <a:spcBef>
                <a:spcPts val="0"/>
              </a:spcBef>
              <a:spcAft>
                <a:spcPts val="0"/>
              </a:spcAft>
              <a:buSzPts val="1300"/>
              <a:buChar char="-"/>
            </a:pPr>
            <a:r>
              <a:rPr lang="en"/>
              <a:t>Idéen med statistiske modeller er at kunne forudsige. Men man skal passe på! Hvis vi udelukkende har data for fx unge aldre og laver en model afhængig af alder, så skal vi nok passe på med at udlede og forudsige for 80-årige via denne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Prædiktion</a:t>
            </a:r>
            <a:endParaRPr/>
          </a:p>
        </p:txBody>
      </p:sp>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Formålet med statistiske modeller er at kunne forudsige (prædiktere, predict). Husk at vi anser vores datasæt som en stikprøve ud af hele populationen. Hvis stikprøven er repræsentativ for populationen (den deskriptive statistik), vil vi kunne forudsige noget om resten af populationen på baggrund af modellen, hvis modellen er god.</a:t>
            </a:r>
            <a:endParaRPr/>
          </a:p>
          <a:p>
            <a:pPr indent="0" lvl="0" marL="0" rtl="0" algn="l">
              <a:spcBef>
                <a:spcPts val="1200"/>
              </a:spcBef>
              <a:spcAft>
                <a:spcPts val="0"/>
              </a:spcAft>
              <a:buNone/>
            </a:pPr>
            <a:r>
              <a:rPr lang="en"/>
              <a:t>I formlen y = ax + b har vi estimeret a og b. Med modellen y = 0,1*x+5, vil vi kunne forudsige, hvis der kommer et x = 10. Det giver her y = 6. </a:t>
            </a:r>
            <a:endParaRPr/>
          </a:p>
          <a:p>
            <a:pPr indent="0" lvl="0" marL="0" rtl="0" algn="l">
              <a:spcBef>
                <a:spcPts val="1200"/>
              </a:spcBef>
              <a:spcAft>
                <a:spcPts val="1200"/>
              </a:spcAft>
              <a:buNone/>
            </a:pPr>
            <a:r>
              <a:rPr lang="en"/>
              <a:t>OBS: y = ax + b + ε, hvor epsilon angiver et </a:t>
            </a:r>
            <a:r>
              <a:rPr lang="en"/>
              <a:t>fejlled (tænk standardafvigelsen). Så hvis vi skulle simulere, ville vi tage et ekstra normalfordelt led med, men det er lidt mere avanceret.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Fortolkning af output fra lm i R</a:t>
            </a:r>
            <a:endParaRPr/>
          </a:p>
        </p:txBody>
      </p:sp>
      <p:pic>
        <p:nvPicPr>
          <p:cNvPr id="174" name="Google Shape;174;p27"/>
          <p:cNvPicPr preferRelativeResize="0"/>
          <p:nvPr/>
        </p:nvPicPr>
        <p:blipFill>
          <a:blip r:embed="rId3">
            <a:alphaModFix/>
          </a:blip>
          <a:stretch>
            <a:fillRect/>
          </a:stretch>
        </p:blipFill>
        <p:spPr>
          <a:xfrm>
            <a:off x="729450" y="1853850"/>
            <a:ext cx="4516549"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idx="1" type="body"/>
          </p:nvPr>
        </p:nvSpPr>
        <p:spPr>
          <a:xfrm>
            <a:off x="729450" y="1417025"/>
            <a:ext cx="7688700" cy="3368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Residualer: forskel mellem observerede værdi og modellens beregnede værdier. Så Min = -1.13438 betyder,  at der på tværs af alle beregnede værdier var den mest negative forskel (eller mindste, hvis positiv) på -1.13438.</a:t>
            </a:r>
            <a:endParaRPr/>
          </a:p>
          <a:p>
            <a:pPr indent="0" lvl="0" marL="0" rtl="0" algn="l">
              <a:spcBef>
                <a:spcPts val="1200"/>
              </a:spcBef>
              <a:spcAft>
                <a:spcPts val="0"/>
              </a:spcAft>
              <a:buNone/>
            </a:pPr>
            <a:r>
              <a:rPr lang="en"/>
              <a:t>Coefficients: modellens beregnede estimatorer.</a:t>
            </a:r>
            <a:endParaRPr/>
          </a:p>
          <a:p>
            <a:pPr indent="-311150" lvl="0" marL="457200" rtl="0" algn="l">
              <a:spcBef>
                <a:spcPts val="1200"/>
              </a:spcBef>
              <a:spcAft>
                <a:spcPts val="0"/>
              </a:spcAft>
              <a:buSzPts val="1300"/>
              <a:buChar char="-"/>
            </a:pPr>
            <a:r>
              <a:rPr lang="en"/>
              <a:t>Estimate angiver den estimerede hældning for de to parametre. Så modellen y = 0.139883x-5.86</a:t>
            </a:r>
            <a:endParaRPr/>
          </a:p>
          <a:p>
            <a:pPr indent="-311150" lvl="0" marL="457200" rtl="0" algn="l">
              <a:spcBef>
                <a:spcPts val="0"/>
              </a:spcBef>
              <a:spcAft>
                <a:spcPts val="0"/>
              </a:spcAft>
              <a:buSzPts val="1300"/>
              <a:buChar char="-"/>
            </a:pPr>
            <a:r>
              <a:rPr lang="en"/>
              <a:t>Std. error angiver SEM (sd/sqrt(N)), bruges fx til konfidensinterval.</a:t>
            </a:r>
            <a:endParaRPr/>
          </a:p>
          <a:p>
            <a:pPr indent="-311150" lvl="0" marL="457200" rtl="0" algn="l">
              <a:spcBef>
                <a:spcPts val="0"/>
              </a:spcBef>
              <a:spcAft>
                <a:spcPts val="0"/>
              </a:spcAft>
              <a:buSzPts val="1300"/>
              <a:buChar char="-"/>
            </a:pPr>
            <a:r>
              <a:rPr lang="en"/>
              <a:t>t</a:t>
            </a:r>
            <a:r>
              <a:rPr lang="en"/>
              <a:t> value. Angiver Estimate / std. Error, bruges til at slå op i t-fordelingen. Dette opslag giver selve p-værdien, som er sandsynligheden for at få en større t værdi end de observerede t’er.</a:t>
            </a:r>
            <a:endParaRPr/>
          </a:p>
          <a:p>
            <a:pPr indent="-311150" lvl="0" marL="457200" rtl="0" algn="l">
              <a:spcBef>
                <a:spcPts val="0"/>
              </a:spcBef>
              <a:spcAft>
                <a:spcPts val="0"/>
              </a:spcAft>
              <a:buSzPts val="1300"/>
              <a:buChar char="-"/>
            </a:pPr>
            <a:r>
              <a:rPr lang="en"/>
              <a:t>Residual Standard error. Residualer antages normaltfordelt med denne standardafvigelse. </a:t>
            </a:r>
            <a:endParaRPr/>
          </a:p>
          <a:p>
            <a:pPr indent="-311150" lvl="0" marL="457200" rtl="0" algn="l">
              <a:spcBef>
                <a:spcPts val="0"/>
              </a:spcBef>
              <a:spcAft>
                <a:spcPts val="0"/>
              </a:spcAft>
              <a:buSzPts val="1300"/>
              <a:buChar char="-"/>
            </a:pPr>
            <a:r>
              <a:rPr lang="en"/>
              <a:t>Multiple R squared: angiver hvor meget af variationen i y, der fanges af parametrene. Fra 0 til 1.</a:t>
            </a:r>
            <a:endParaRPr/>
          </a:p>
          <a:p>
            <a:pPr indent="-311150" lvl="0" marL="457200" rtl="0" algn="l">
              <a:spcBef>
                <a:spcPts val="0"/>
              </a:spcBef>
              <a:spcAft>
                <a:spcPts val="0"/>
              </a:spcAft>
              <a:buSzPts val="1300"/>
              <a:buChar char="-"/>
            </a:pPr>
            <a:r>
              <a:rPr lang="en"/>
              <a:t>Adjusted R squared tager højde for antal parametre i modellen. Ligemeget for 1 parameter.</a:t>
            </a:r>
            <a:endParaRPr/>
          </a:p>
          <a:p>
            <a:pPr indent="-311150" lvl="0" marL="457200" rtl="0" algn="l">
              <a:spcBef>
                <a:spcPts val="0"/>
              </a:spcBef>
              <a:spcAft>
                <a:spcPts val="0"/>
              </a:spcAft>
              <a:buSzPts val="1300"/>
              <a:buChar char="-"/>
            </a:pPr>
            <a:r>
              <a:rPr lang="en"/>
              <a:t>F statistic, giver en p-værdi for hele modellen (så ens i en model med én parameter).</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Hvad er en lineær model</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Lineær regression handler om, at beskrive én variabel ud fra en anden via en lineær sammenhæng.</a:t>
            </a:r>
            <a:endParaRPr/>
          </a:p>
          <a:p>
            <a:pPr indent="0" lvl="0" marL="0" rtl="0" algn="l">
              <a:spcBef>
                <a:spcPts val="1200"/>
              </a:spcBef>
              <a:spcAft>
                <a:spcPts val="0"/>
              </a:spcAft>
              <a:buNone/>
            </a:pPr>
            <a:r>
              <a:rPr lang="en"/>
              <a:t>Lineær formel: y = ax + b</a:t>
            </a:r>
            <a:endParaRPr/>
          </a:p>
          <a:p>
            <a:pPr indent="0" lvl="0" marL="0" rtl="0" algn="l">
              <a:spcBef>
                <a:spcPts val="1200"/>
              </a:spcBef>
              <a:spcAft>
                <a:spcPts val="0"/>
              </a:spcAft>
              <a:buNone/>
            </a:pPr>
            <a:r>
              <a:rPr lang="en"/>
              <a:t>Eksempel: Taxapris. 11,3 kr. </a:t>
            </a:r>
            <a:r>
              <a:rPr lang="en"/>
              <a:t>pr. km + 39 kr. for at sætte dig ind i taxaen. Dvs. pris = y = 11,3*x+39, hvor x er dine ønskede antal kilometer.</a:t>
            </a:r>
            <a:endParaRPr/>
          </a:p>
          <a:p>
            <a:pPr indent="0" lvl="0" marL="0" rtl="0" algn="l">
              <a:spcBef>
                <a:spcPts val="1200"/>
              </a:spcBef>
              <a:spcAft>
                <a:spcPts val="1200"/>
              </a:spcAft>
              <a:buNone/>
            </a:pPr>
            <a:r>
              <a:rPr lang="en"/>
              <a:t>Vi starter ‘omvendt’ via data, hvor vi fx har 1000 taxatures pris og antal km. Herfra kan vi finde frem til den lineære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Hvad er en lineær model</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Kært barn har mange navne:</a:t>
            </a:r>
            <a:endParaRPr/>
          </a:p>
          <a:p>
            <a:pPr indent="0" lvl="0" marL="0" rtl="0" algn="l">
              <a:spcBef>
                <a:spcPts val="1200"/>
              </a:spcBef>
              <a:spcAft>
                <a:spcPts val="0"/>
              </a:spcAft>
              <a:buNone/>
            </a:pPr>
            <a:r>
              <a:rPr lang="en"/>
              <a:t>y</a:t>
            </a:r>
            <a:r>
              <a:rPr lang="en"/>
              <a:t> 〜 x (som sidste slide)</a:t>
            </a:r>
            <a:endParaRPr/>
          </a:p>
          <a:p>
            <a:pPr indent="0" lvl="0" marL="0" rtl="0" algn="l">
              <a:spcBef>
                <a:spcPts val="1200"/>
              </a:spcBef>
              <a:spcAft>
                <a:spcPts val="0"/>
              </a:spcAft>
              <a:buNone/>
            </a:pPr>
            <a:r>
              <a:rPr lang="en"/>
              <a:t>u</a:t>
            </a:r>
            <a:r>
              <a:rPr lang="en"/>
              <a:t>dfald/respons/afhængig variabel 〜 kovariat/prædiktor/uafhængig/forklarende variabel</a:t>
            </a:r>
            <a:endParaRPr/>
          </a:p>
          <a:p>
            <a:pPr indent="0" lvl="0" marL="0" rtl="0" algn="l">
              <a:spcBef>
                <a:spcPts val="1200"/>
              </a:spcBef>
              <a:spcAft>
                <a:spcPts val="0"/>
              </a:spcAft>
              <a:buNone/>
            </a:pPr>
            <a:r>
              <a:rPr lang="en"/>
              <a:t>Pointen er bare, at vi gerne vil finde en lineær sammenhæng mellem to variable. I statistik forsøger vi at forudsige/prædiktere og det forklarer nok navngivningen ovenfor.</a:t>
            </a:r>
            <a:endParaRPr/>
          </a:p>
          <a:p>
            <a:pPr indent="0" lvl="0" marL="0" rtl="0" algn="l">
              <a:spcBef>
                <a:spcPts val="1200"/>
              </a:spcBef>
              <a:spcAft>
                <a:spcPts val="0"/>
              </a:spcAft>
              <a:buNone/>
            </a:pPr>
            <a:r>
              <a:rPr lang="en"/>
              <a:t>OBS: data viser ikke, hvilken variabel der kan forudsige den anden. I taxa eksemplet kan vi også opstille den modsatte model, nemlig at antal kilometer forudsiges ud fra prisen (matematisk ved at isolere x i stedet):</a:t>
            </a:r>
            <a:endParaRPr/>
          </a:p>
          <a:p>
            <a:pPr indent="0" lvl="0" marL="0" rtl="0" algn="l">
              <a:spcBef>
                <a:spcPts val="1200"/>
              </a:spcBef>
              <a:spcAft>
                <a:spcPts val="1200"/>
              </a:spcAft>
              <a:buNone/>
            </a:pPr>
            <a:r>
              <a:rPr lang="en"/>
              <a:t>y = 11,3*x+39 ⇔ x = (y-39)/11,3.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Eksempel på lineær model i R</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Lad os forstå modellen og fortolke på resultaterne med nuværende viden</a:t>
            </a:r>
            <a:endParaRPr/>
          </a:p>
          <a:p>
            <a:pPr indent="0" lvl="0" marL="0" rtl="0" algn="l">
              <a:spcBef>
                <a:spcPts val="1200"/>
              </a:spcBef>
              <a:spcAft>
                <a:spcPts val="0"/>
              </a:spcAft>
              <a:buNone/>
            </a:pPr>
            <a:r>
              <a:rPr lang="en"/>
              <a:t>Vi bruger FEV datasæt. </a:t>
            </a:r>
            <a:endParaRPr/>
          </a:p>
          <a:p>
            <a:pPr indent="0" lvl="0" marL="0" rtl="0" algn="l">
              <a:spcBef>
                <a:spcPts val="1200"/>
              </a:spcBef>
              <a:spcAft>
                <a:spcPts val="0"/>
              </a:spcAft>
              <a:buNone/>
            </a:pPr>
            <a:r>
              <a:rPr lang="en"/>
              <a:t>Hvad betyder interceptet? Hvad er std. error?</a:t>
            </a:r>
            <a:endParaRPr/>
          </a:p>
          <a:p>
            <a:pPr indent="0" lvl="0" marL="0" rtl="0" algn="l">
              <a:spcBef>
                <a:spcPts val="1200"/>
              </a:spcBef>
              <a:spcAft>
                <a:spcPts val="0"/>
              </a:spcAft>
              <a:buNone/>
            </a:pPr>
            <a:r>
              <a:rPr lang="en"/>
              <a:t>Hvad betyder hældningen (estimatet på den parameter, der ikke er intercept) </a:t>
            </a:r>
            <a:endParaRPr/>
          </a:p>
          <a:p>
            <a:pPr indent="0" lvl="0" marL="0" rtl="0" algn="l">
              <a:spcBef>
                <a:spcPts val="1200"/>
              </a:spcBef>
              <a:spcAft>
                <a:spcPts val="1200"/>
              </a:spcAft>
              <a:buNone/>
            </a:pPr>
            <a:r>
              <a:rPr lang="en"/>
              <a:t>Vi gemmer lige t værdi og p værdi til senere. Det gælder også de øvrige informationer.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Konfidensintervaller</a:t>
            </a:r>
            <a:endParaRPr/>
          </a:p>
        </p:txBody>
      </p:sp>
      <p:sp>
        <p:nvSpPr>
          <p:cNvPr id="111" name="Google Shape;111;p17"/>
          <p:cNvSpPr txBox="1"/>
          <p:nvPr>
            <p:ph idx="1" type="body"/>
          </p:nvPr>
        </p:nvSpPr>
        <p:spPr>
          <a:xfrm>
            <a:off x="729450" y="2078875"/>
            <a:ext cx="7688700" cy="165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Konfidensintervaller (sikkerhedsintervaller) giver grundlæggende et billede af, hvor stor sandsynlighed en variabel har for at ligge inden for et givent interval. Dvs.</a:t>
            </a:r>
            <a:endParaRPr/>
          </a:p>
          <a:p>
            <a:pPr indent="0" lvl="0" marL="0" rtl="0" algn="l">
              <a:spcBef>
                <a:spcPts val="1200"/>
              </a:spcBef>
              <a:spcAft>
                <a:spcPts val="0"/>
              </a:spcAft>
              <a:buNone/>
            </a:pPr>
            <a:r>
              <a:rPr lang="en"/>
              <a:t>P(Ө &lt; X &lt; ૪) = α</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2" name="Google Shape;112;p17"/>
          <p:cNvSpPr txBox="1"/>
          <p:nvPr>
            <p:ph idx="1" type="body"/>
          </p:nvPr>
        </p:nvSpPr>
        <p:spPr>
          <a:xfrm>
            <a:off x="729450" y="3586950"/>
            <a:ext cx="7688700" cy="1167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3250"/>
              <a:t>I praksis kigger vi ofte på konfidensintervallet for middelværdien. Ifølge middelværdisætningen bliver middelværdien af alle variable normalfordelt (fedt! brugbar matematik). </a:t>
            </a:r>
            <a:endParaRPr sz="3250"/>
          </a:p>
          <a:p>
            <a:pPr indent="0" lvl="0" marL="0" rtl="0" algn="l">
              <a:spcBef>
                <a:spcPts val="1200"/>
              </a:spcBef>
              <a:spcAft>
                <a:spcPts val="0"/>
              </a:spcAft>
              <a:buNone/>
            </a:pPr>
            <a:r>
              <a:rPr lang="en" sz="3250"/>
              <a:t>Det betyder, at vi kan finde en nedre og øvre grænse</a:t>
            </a:r>
            <a:r>
              <a:rPr lang="en" sz="3250"/>
              <a:t> Ө og ૪, så sandsynligheden er α.</a:t>
            </a:r>
            <a:endParaRPr sz="3250"/>
          </a:p>
          <a:p>
            <a:pPr indent="0" lvl="0" marL="0" rtl="0" algn="l">
              <a:spcBef>
                <a:spcPts val="1200"/>
              </a:spcBef>
              <a:spcAft>
                <a:spcPts val="1200"/>
              </a:spcAft>
              <a:buNone/>
            </a:pPr>
            <a:r>
              <a:t/>
            </a:r>
            <a:endParaRPr/>
          </a:p>
        </p:txBody>
      </p:sp>
      <p:sp>
        <p:nvSpPr>
          <p:cNvPr id="113" name="Google Shape;113;p17"/>
          <p:cNvSpPr txBox="1"/>
          <p:nvPr>
            <p:ph idx="1" type="body"/>
          </p:nvPr>
        </p:nvSpPr>
        <p:spPr>
          <a:xfrm>
            <a:off x="729450" y="3114750"/>
            <a:ext cx="7688700" cy="47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Sikke en omgang matematisk volapyk :)...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Konfidensintervaller fortsat</a:t>
            </a:r>
            <a:endParaRPr/>
          </a:p>
        </p:txBody>
      </p:sp>
      <p:sp>
        <p:nvSpPr>
          <p:cNvPr id="119" name="Google Shape;119;p18"/>
          <p:cNvSpPr txBox="1"/>
          <p:nvPr>
            <p:ph idx="1" type="body"/>
          </p:nvPr>
        </p:nvSpPr>
        <p:spPr>
          <a:xfrm>
            <a:off x="729450" y="2078875"/>
            <a:ext cx="7688700" cy="26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 mest anvendte konfidensinterval er “95%”. For middelværdien af variable, som jo er normalfordelte, bliver grænserne fastsat ud fra normalfordelingens fraktiler. 95% fraktilen er 1,96, og derfor:</a:t>
            </a:r>
            <a:endParaRPr/>
          </a:p>
          <a:p>
            <a:pPr indent="0" lvl="0" marL="0" rtl="0" algn="l">
              <a:spcBef>
                <a:spcPts val="1200"/>
              </a:spcBef>
              <a:spcAft>
                <a:spcPts val="0"/>
              </a:spcAft>
              <a:buNone/>
            </a:pPr>
            <a:r>
              <a:rPr lang="en"/>
              <a:t>95% konfidensinterval: </a:t>
            </a:r>
            <a:r>
              <a:rPr lang="en"/>
              <a:t>P(Ө &lt; X &lt; ૪) = α       ⇔      P(-1,96σ &lt; μ &lt; 1,96σ) = 0,95       ⇔      </a:t>
            </a:r>
            <a:r>
              <a:rPr lang="en"/>
              <a:t>(μ - 1,96σ; μ + 1,96σ).</a:t>
            </a:r>
            <a:endParaRPr/>
          </a:p>
          <a:p>
            <a:pPr indent="0" lvl="0" marL="0" rtl="0" algn="l">
              <a:spcBef>
                <a:spcPts val="1200"/>
              </a:spcBef>
              <a:spcAft>
                <a:spcPts val="0"/>
              </a:spcAft>
              <a:buNone/>
            </a:pPr>
            <a:r>
              <a:rPr lang="en"/>
              <a:t>OBS: fortolkning af konfidensinterval er en af de steder, hvor mange professionelle laver fejl. Konfidensintervallet betyder ikke, at den sande middelværdi med fx 95% sandsynlighed er i det givne interval. Konfidensintervallet betyder, at  hvis man gentog eksperimentet en masse gange, så ville 95% af konfidensintervallerne indeholde den sande værdi (middelværdien her). </a:t>
            </a:r>
            <a:endParaRPr/>
          </a:p>
          <a:p>
            <a:pPr indent="0" lvl="0" marL="0" rtl="0" algn="l">
              <a:spcBef>
                <a:spcPts val="1200"/>
              </a:spcBef>
              <a:spcAft>
                <a:spcPts val="1200"/>
              </a:spcAft>
              <a:buNone/>
            </a:pPr>
            <a:r>
              <a:rPr lang="en"/>
              <a:t>Altså: hvis man gentog testen, ville vi forvente at estimatet er i konfidensintervallet med 95% sandsynlighed.</a:t>
            </a:r>
            <a:endParaRPr/>
          </a:p>
        </p:txBody>
      </p:sp>
      <p:sp>
        <p:nvSpPr>
          <p:cNvPr id="120" name="Google Shape;120;p18"/>
          <p:cNvSpPr txBox="1"/>
          <p:nvPr/>
        </p:nvSpPr>
        <p:spPr>
          <a:xfrm>
            <a:off x="6010725" y="2656000"/>
            <a:ext cx="6231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0000"/>
                </a:solidFill>
                <a:latin typeface="Lato"/>
                <a:ea typeface="Lato"/>
                <a:cs typeface="Lato"/>
                <a:sym typeface="Lato"/>
              </a:rPr>
              <a:t>Skrives som</a:t>
            </a:r>
            <a:endParaRPr sz="600">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Konfidensintervaller i R	</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Lad os se på konfidensintervaller i 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Statistiske hypoteser</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Alle de lineære modeller vi laver i R vil give et output, hvorfra vi kan opstille ligningen y = ax + b. Det gælder selvom data slet ikke er lineært. </a:t>
            </a:r>
            <a:endParaRPr/>
          </a:p>
          <a:p>
            <a:pPr indent="0" lvl="0" marL="0" rtl="0" algn="l">
              <a:spcBef>
                <a:spcPts val="1200"/>
              </a:spcBef>
              <a:spcAft>
                <a:spcPts val="0"/>
              </a:spcAft>
              <a:buNone/>
            </a:pPr>
            <a:r>
              <a:rPr lang="en"/>
              <a:t>Hvordan vurderer vi så, om modellen er anvendelig? For lineære modeller har vi reelt mulighed for at vurdere det indledningsvist, når vi laver den deskriptive analyse. Hvis vi fra start kan se på en graf, at fx blodtryk stiger eksponentielt med alderen, så vil det ikke give mening at lave en lineær model.</a:t>
            </a:r>
            <a:endParaRPr/>
          </a:p>
          <a:p>
            <a:pPr indent="0" lvl="0" marL="0" rtl="0" algn="l">
              <a:spcBef>
                <a:spcPts val="1200"/>
              </a:spcBef>
              <a:spcAft>
                <a:spcPts val="0"/>
              </a:spcAft>
              <a:buNone/>
            </a:pPr>
            <a:r>
              <a:rPr lang="en"/>
              <a:t>Det vil nok være mere professionelt anerkendt, hvis vi underbygger det via statistik. Hvordan?</a:t>
            </a:r>
            <a:endParaRPr/>
          </a:p>
          <a:p>
            <a:pPr indent="0" lvl="0" marL="0" rtl="0" algn="l">
              <a:spcBef>
                <a:spcPts val="1200"/>
              </a:spcBef>
              <a:spcAft>
                <a:spcPts val="1200"/>
              </a:spcAft>
              <a:buNone/>
            </a:pPr>
            <a:r>
              <a:rPr lang="en"/>
              <a:t>I praksis underbygger vi de statistiske modeller ved at teste hypoteser.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Statistiske hypoteser, fortsat</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Null-hypotesen er den første hypotese, som vi tester. Null-Hypotesen er, at den testede parameter ikke har en effekt. Det betyder, at vi vil finde sandsynligheden for, at der ikke er en sammenhæng mellem x og y. Sandsynligheden er det vi kalder for p-værdien, p for probability.</a:t>
            </a:r>
            <a:endParaRPr/>
          </a:p>
          <a:p>
            <a:pPr indent="0" lvl="0" marL="0" rtl="0" algn="l">
              <a:spcBef>
                <a:spcPts val="1200"/>
              </a:spcBef>
              <a:spcAft>
                <a:spcPts val="0"/>
              </a:spcAft>
              <a:buNone/>
            </a:pPr>
            <a:r>
              <a:rPr lang="en"/>
              <a:t>Hvis sandsynligheden (p-værdien) er lille, så er det usandsynligt, at den sammenhæng vi har set mellem x og y er tilfældig. Med andre ord siger vi, at vi afviser null-hypotesen - eller at parameteren (resultatet) er statistisk signifikant.</a:t>
            </a:r>
            <a:endParaRPr/>
          </a:p>
          <a:p>
            <a:pPr indent="0" lvl="0" marL="0" rtl="0" algn="l">
              <a:spcBef>
                <a:spcPts val="1200"/>
              </a:spcBef>
              <a:spcAft>
                <a:spcPts val="1200"/>
              </a:spcAft>
              <a:buNone/>
            </a:pPr>
            <a:r>
              <a:rPr lang="en"/>
              <a:t>Hvis p-værdien er høj, kan vi ikke afvise, at de observerede sammenhænge er tilfældige. Null-hypotesen afvises ikke - men det betyder ikke, at den er sand! Vi kan bare ikke afvise den.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