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67" r:id="rId5"/>
    <p:sldId id="268" r:id="rId6"/>
    <p:sldId id="259" r:id="rId7"/>
    <p:sldId id="269" r:id="rId8"/>
    <p:sldId id="270" r:id="rId9"/>
    <p:sldId id="271" r:id="rId10"/>
    <p:sldId id="287" r:id="rId11"/>
    <p:sldId id="288" r:id="rId12"/>
    <p:sldId id="286" r:id="rId13"/>
    <p:sldId id="289" r:id="rId14"/>
    <p:sldId id="290" r:id="rId15"/>
    <p:sldId id="272" r:id="rId16"/>
    <p:sldId id="282" r:id="rId17"/>
    <p:sldId id="283" r:id="rId18"/>
    <p:sldId id="273" r:id="rId19"/>
    <p:sldId id="274" r:id="rId20"/>
    <p:sldId id="276" r:id="rId21"/>
    <p:sldId id="281" r:id="rId22"/>
    <p:sldId id="277" r:id="rId23"/>
    <p:sldId id="284" r:id="rId24"/>
    <p:sldId id="285" r:id="rId25"/>
    <p:sldId id="291" r:id="rId26"/>
    <p:sldId id="279" r:id="rId27"/>
    <p:sldId id="292" r:id="rId28"/>
    <p:sldId id="280" r:id="rId29"/>
    <p:sldId id="293" r:id="rId30"/>
    <p:sldId id="278" r:id="rId31"/>
    <p:sldId id="294" r:id="rId32"/>
    <p:sldId id="295" r:id="rId33"/>
  </p:sldIdLst>
  <p:sldSz cx="9144000" cy="5143500" type="screen16x9"/>
  <p:notesSz cx="6858000" cy="9144000"/>
  <p:embeddedFontLst>
    <p:embeddedFont>
      <p:font typeface="Lato" panose="020F0502020204030203" pitchFamily="34" charset="0"/>
      <p:regular r:id="rId35"/>
      <p:bold r:id="rId36"/>
      <p:italic r:id="rId37"/>
      <p:boldItalic r:id="rId38"/>
    </p:embeddedFont>
    <p:embeddedFont>
      <p:font typeface="Raleway" pitchFamily="2" charset="77"/>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18" autoAdjust="0"/>
    <p:restoredTop sz="94678"/>
  </p:normalViewPr>
  <p:slideViewPr>
    <p:cSldViewPr snapToGrid="0">
      <p:cViewPr varScale="1">
        <p:scale>
          <a:sx n="145" d="100"/>
          <a:sy n="145" d="100"/>
        </p:scale>
        <p:origin x="848"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8cf29aa5bc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8cf29aa5bc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8cf29aa5bc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8cf29aa5bc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a:xfrm>
            <a:off x="381000" y="685800"/>
            <a:ext cx="6096000" cy="3429000"/>
          </a:xfrm>
        </p:spPr>
      </p:sp>
      <p:sp>
        <p:nvSpPr>
          <p:cNvPr id="3" name="Pladsholder til not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da-DK" dirty="0"/>
              <a:t>Obs eksemplet viser højde og ikke hæmoglobinniveauerne!</a:t>
            </a:r>
          </a:p>
          <a:p>
            <a:endParaRPr lang="da-DK" dirty="0"/>
          </a:p>
        </p:txBody>
      </p:sp>
    </p:spTree>
    <p:extLst>
      <p:ext uri="{BB962C8B-B14F-4D97-AF65-F5344CB8AC3E}">
        <p14:creationId xmlns:p14="http://schemas.microsoft.com/office/powerpoint/2010/main" val="3040299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948c24e6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948c24e6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a:xfrm>
            <a:off x="381000" y="685800"/>
            <a:ext cx="6096000" cy="3429000"/>
          </a:xfrm>
        </p:spPr>
      </p:sp>
      <p:sp>
        <p:nvSpPr>
          <p:cNvPr id="3" name="Pladsholder til noter 2"/>
          <p:cNvSpPr>
            <a:spLocks noGrp="1"/>
          </p:cNvSpPr>
          <p:nvPr>
            <p:ph type="body" idx="1"/>
          </p:nvPr>
        </p:nvSpPr>
        <p:spPr/>
        <p:txBody>
          <a:bodyPr/>
          <a:lstStyle/>
          <a:p>
            <a:endParaRPr lang="da-DK" dirty="0"/>
          </a:p>
        </p:txBody>
      </p:sp>
    </p:spTree>
    <p:extLst>
      <p:ext uri="{BB962C8B-B14F-4D97-AF65-F5344CB8AC3E}">
        <p14:creationId xmlns:p14="http://schemas.microsoft.com/office/powerpoint/2010/main" val="1053374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Tree>
    <p:extLst>
      <p:ext uri="{BB962C8B-B14F-4D97-AF65-F5344CB8AC3E}">
        <p14:creationId xmlns:p14="http://schemas.microsoft.com/office/powerpoint/2010/main" val="3859708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a:xfrm>
            <a:off x="381000" y="685800"/>
            <a:ext cx="6096000" cy="3429000"/>
          </a:xfrm>
        </p:spPr>
      </p:sp>
      <p:sp>
        <p:nvSpPr>
          <p:cNvPr id="3" name="Pladsholder til noter 2"/>
          <p:cNvSpPr>
            <a:spLocks noGrp="1"/>
          </p:cNvSpPr>
          <p:nvPr>
            <p:ph type="body" idx="1"/>
          </p:nvPr>
        </p:nvSpPr>
        <p:spPr/>
        <p:txBody>
          <a:bodyPr/>
          <a:lstStyle/>
          <a:p>
            <a:endParaRPr lang="da-DK" dirty="0"/>
          </a:p>
        </p:txBody>
      </p:sp>
    </p:spTree>
    <p:extLst>
      <p:ext uri="{BB962C8B-B14F-4D97-AF65-F5344CB8AC3E}">
        <p14:creationId xmlns:p14="http://schemas.microsoft.com/office/powerpoint/2010/main" val="146583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jp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3.png"/><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2.jpg"/></Relationships>
</file>

<file path=ppt/slides/_rels/slide2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Modul 1</a:t>
            </a:r>
            <a:endParaRPr/>
          </a:p>
          <a:p>
            <a:pPr marL="0" lvl="0" indent="0" algn="l" rtl="0">
              <a:spcBef>
                <a:spcPts val="0"/>
              </a:spcBef>
              <a:spcAft>
                <a:spcPts val="0"/>
              </a:spcAft>
              <a:buNone/>
            </a:pPr>
            <a:r>
              <a:rPr lang="en"/>
              <a:t>Introduktion til R og databehandling</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Hvorfor statistik?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F0AC9F-F603-6329-AA52-311842595476}"/>
              </a:ext>
            </a:extLst>
          </p:cNvPr>
          <p:cNvSpPr>
            <a:spLocks noGrp="1"/>
          </p:cNvSpPr>
          <p:nvPr>
            <p:ph type="title"/>
          </p:nvPr>
        </p:nvSpPr>
        <p:spPr>
          <a:xfrm>
            <a:off x="649063" y="535925"/>
            <a:ext cx="7688700" cy="535200"/>
          </a:xfrm>
        </p:spPr>
        <p:txBody>
          <a:bodyPr>
            <a:normAutofit fontScale="90000"/>
          </a:bodyPr>
          <a:lstStyle/>
          <a:p>
            <a:r>
              <a:rPr lang="da-DK" dirty="0"/>
              <a:t>En simpel men brugbar R-funktion!</a:t>
            </a:r>
          </a:p>
        </p:txBody>
      </p:sp>
      <p:sp>
        <p:nvSpPr>
          <p:cNvPr id="3" name="Pladsholder til tekst 2">
            <a:extLst>
              <a:ext uri="{FF2B5EF4-FFF2-40B4-BE49-F238E27FC236}">
                <a16:creationId xmlns:a16="http://schemas.microsoft.com/office/drawing/2014/main" id="{82E81444-767A-74F8-E37E-E82396F14589}"/>
              </a:ext>
            </a:extLst>
          </p:cNvPr>
          <p:cNvSpPr>
            <a:spLocks noGrp="1"/>
          </p:cNvSpPr>
          <p:nvPr>
            <p:ph type="body" idx="1"/>
          </p:nvPr>
        </p:nvSpPr>
        <p:spPr>
          <a:xfrm>
            <a:off x="727650" y="1441200"/>
            <a:ext cx="7688700" cy="2261100"/>
          </a:xfrm>
        </p:spPr>
        <p:txBody>
          <a:bodyPr/>
          <a:lstStyle/>
          <a:p>
            <a:r>
              <a:rPr lang="da-DK" dirty="0"/>
              <a:t>I stedet for at huske nedenstående værdiers relation til procentfordelinger, kan vi bare spørge R. </a:t>
            </a:r>
          </a:p>
          <a:p>
            <a:r>
              <a:rPr lang="da-DK" dirty="0"/>
              <a:t>Hvis vi ved hvor mange standarddeviationer en værdi ligger fra gennemsnittet kan vi spørge R præcist hvor mange procent dette svarer til med funktionen </a:t>
            </a:r>
            <a:r>
              <a:rPr lang="da-DK" dirty="0" err="1"/>
              <a:t>pnorm</a:t>
            </a:r>
            <a:r>
              <a:rPr lang="da-DK" dirty="0"/>
              <a:t>(). </a:t>
            </a:r>
          </a:p>
          <a:p>
            <a:r>
              <a:rPr lang="da-DK" dirty="0"/>
              <a:t>Hvis vi kender procentilet og ønsker at finde hvilke standard-deviation denne svarer til bruger vi </a:t>
            </a:r>
            <a:r>
              <a:rPr lang="da-DK" dirty="0" err="1"/>
              <a:t>qnorm</a:t>
            </a:r>
            <a:r>
              <a:rPr lang="da-DK" dirty="0"/>
              <a:t>(). </a:t>
            </a:r>
          </a:p>
          <a:p>
            <a:r>
              <a:rPr lang="da-DK" dirty="0"/>
              <a:t>Vi kan også slå op i en tabel, men R er nemmere!</a:t>
            </a:r>
          </a:p>
        </p:txBody>
      </p:sp>
      <p:pic>
        <p:nvPicPr>
          <p:cNvPr id="7" name="Billede 6">
            <a:extLst>
              <a:ext uri="{FF2B5EF4-FFF2-40B4-BE49-F238E27FC236}">
                <a16:creationId xmlns:a16="http://schemas.microsoft.com/office/drawing/2014/main" id="{083FB8A5-1917-3824-5C88-9EE4F40A1C2B}"/>
              </a:ext>
            </a:extLst>
          </p:cNvPr>
          <p:cNvPicPr>
            <a:picLocks noChangeAspect="1"/>
          </p:cNvPicPr>
          <p:nvPr/>
        </p:nvPicPr>
        <p:blipFill>
          <a:blip r:embed="rId2"/>
          <a:stretch>
            <a:fillRect/>
          </a:stretch>
        </p:blipFill>
        <p:spPr>
          <a:xfrm>
            <a:off x="3430657" y="3488591"/>
            <a:ext cx="5231023" cy="1529914"/>
          </a:xfrm>
          <a:prstGeom prst="rect">
            <a:avLst/>
          </a:prstGeom>
        </p:spPr>
      </p:pic>
      <p:pic>
        <p:nvPicPr>
          <p:cNvPr id="8" name="Billede 7">
            <a:extLst>
              <a:ext uri="{FF2B5EF4-FFF2-40B4-BE49-F238E27FC236}">
                <a16:creationId xmlns:a16="http://schemas.microsoft.com/office/drawing/2014/main" id="{A31D6AB5-D89A-DC57-DF25-2A444F2334D2}"/>
              </a:ext>
            </a:extLst>
          </p:cNvPr>
          <p:cNvPicPr>
            <a:picLocks noChangeAspect="1"/>
          </p:cNvPicPr>
          <p:nvPr/>
        </p:nvPicPr>
        <p:blipFill>
          <a:blip r:embed="rId3"/>
          <a:stretch>
            <a:fillRect/>
          </a:stretch>
        </p:blipFill>
        <p:spPr>
          <a:xfrm>
            <a:off x="518830" y="4081884"/>
            <a:ext cx="2384809" cy="557037"/>
          </a:xfrm>
          <a:prstGeom prst="rect">
            <a:avLst/>
          </a:prstGeom>
        </p:spPr>
      </p:pic>
      <p:pic>
        <p:nvPicPr>
          <p:cNvPr id="9" name="Billede 8">
            <a:extLst>
              <a:ext uri="{FF2B5EF4-FFF2-40B4-BE49-F238E27FC236}">
                <a16:creationId xmlns:a16="http://schemas.microsoft.com/office/drawing/2014/main" id="{F93E24E9-1D25-2A3C-3346-83049C139701}"/>
              </a:ext>
            </a:extLst>
          </p:cNvPr>
          <p:cNvPicPr>
            <a:picLocks noChangeAspect="1"/>
          </p:cNvPicPr>
          <p:nvPr/>
        </p:nvPicPr>
        <p:blipFill>
          <a:blip r:embed="rId4"/>
          <a:stretch>
            <a:fillRect/>
          </a:stretch>
        </p:blipFill>
        <p:spPr>
          <a:xfrm>
            <a:off x="406601" y="3361847"/>
            <a:ext cx="2212397" cy="530245"/>
          </a:xfrm>
          <a:prstGeom prst="rect">
            <a:avLst/>
          </a:prstGeom>
        </p:spPr>
      </p:pic>
      <p:cxnSp>
        <p:nvCxnSpPr>
          <p:cNvPr id="11" name="Lige pilforbindelse 10">
            <a:extLst>
              <a:ext uri="{FF2B5EF4-FFF2-40B4-BE49-F238E27FC236}">
                <a16:creationId xmlns:a16="http://schemas.microsoft.com/office/drawing/2014/main" id="{F402C7F2-4386-7D27-779B-8FCBA1685BA0}"/>
              </a:ext>
            </a:extLst>
          </p:cNvPr>
          <p:cNvCxnSpPr>
            <a:cxnSpLocks/>
            <a:stCxn id="9" idx="3"/>
          </p:cNvCxnSpPr>
          <p:nvPr/>
        </p:nvCxnSpPr>
        <p:spPr>
          <a:xfrm>
            <a:off x="2618998" y="3626970"/>
            <a:ext cx="5550312" cy="980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Lige pilforbindelse 11">
            <a:extLst>
              <a:ext uri="{FF2B5EF4-FFF2-40B4-BE49-F238E27FC236}">
                <a16:creationId xmlns:a16="http://schemas.microsoft.com/office/drawing/2014/main" id="{727B1020-2BAF-084A-6423-279593EF8F34}"/>
              </a:ext>
            </a:extLst>
          </p:cNvPr>
          <p:cNvCxnSpPr>
            <a:cxnSpLocks/>
          </p:cNvCxnSpPr>
          <p:nvPr/>
        </p:nvCxnSpPr>
        <p:spPr>
          <a:xfrm>
            <a:off x="2544370" y="4154937"/>
            <a:ext cx="5524456" cy="673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63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FACC73-FAB6-9425-6947-3701D5A6DAD4}"/>
              </a:ext>
            </a:extLst>
          </p:cNvPr>
          <p:cNvSpPr>
            <a:spLocks noGrp="1"/>
          </p:cNvSpPr>
          <p:nvPr>
            <p:ph type="title"/>
          </p:nvPr>
        </p:nvSpPr>
        <p:spPr>
          <a:xfrm>
            <a:off x="488290" y="324311"/>
            <a:ext cx="7688700" cy="535200"/>
          </a:xfrm>
        </p:spPr>
        <p:txBody>
          <a:bodyPr>
            <a:normAutofit fontScale="90000"/>
          </a:bodyPr>
          <a:lstStyle/>
          <a:p>
            <a:r>
              <a:rPr lang="da-DK" dirty="0"/>
              <a:t>Men HOV! hvorfor skriver R 0.975 når det jo er 95% procentilet som 1.96 svarer til og omvendt!</a:t>
            </a:r>
          </a:p>
        </p:txBody>
      </p:sp>
      <p:sp>
        <p:nvSpPr>
          <p:cNvPr id="3" name="Pladsholder til tekst 2">
            <a:extLst>
              <a:ext uri="{FF2B5EF4-FFF2-40B4-BE49-F238E27FC236}">
                <a16:creationId xmlns:a16="http://schemas.microsoft.com/office/drawing/2014/main" id="{974ACE6B-CFB1-AA2F-FC66-E63AB4400B59}"/>
              </a:ext>
            </a:extLst>
          </p:cNvPr>
          <p:cNvSpPr>
            <a:spLocks noGrp="1"/>
          </p:cNvSpPr>
          <p:nvPr>
            <p:ph type="body" idx="1"/>
          </p:nvPr>
        </p:nvSpPr>
        <p:spPr>
          <a:xfrm>
            <a:off x="5226230" y="1245885"/>
            <a:ext cx="3914314" cy="2261100"/>
          </a:xfrm>
        </p:spPr>
        <p:txBody>
          <a:bodyPr/>
          <a:lstStyle/>
          <a:p>
            <a:r>
              <a:rPr lang="da-DK" dirty="0"/>
              <a:t>Fordi R giver procentfordelingen som ligger </a:t>
            </a:r>
          </a:p>
          <a:p>
            <a:pPr marL="146050" indent="0">
              <a:buNone/>
            </a:pPr>
            <a:r>
              <a:rPr lang="da-DK" dirty="0"/>
              <a:t>til venstre for normalfordelingskurven. </a:t>
            </a:r>
            <a:r>
              <a:rPr lang="da-DK" dirty="0" err="1"/>
              <a:t>Dvs</a:t>
            </a:r>
            <a:r>
              <a:rPr lang="da-DK" dirty="0"/>
              <a:t> dette stykke. </a:t>
            </a:r>
          </a:p>
          <a:p>
            <a:r>
              <a:rPr lang="da-DK" dirty="0"/>
              <a:t>Tabellen gør det omvendte!</a:t>
            </a:r>
          </a:p>
          <a:p>
            <a:pPr marL="146050" indent="0">
              <a:buNone/>
            </a:pPr>
            <a:r>
              <a:rPr lang="da-DK" dirty="0"/>
              <a:t> </a:t>
            </a:r>
          </a:p>
        </p:txBody>
      </p:sp>
      <p:pic>
        <p:nvPicPr>
          <p:cNvPr id="5" name="Billede 4">
            <a:extLst>
              <a:ext uri="{FF2B5EF4-FFF2-40B4-BE49-F238E27FC236}">
                <a16:creationId xmlns:a16="http://schemas.microsoft.com/office/drawing/2014/main" id="{5599A7F1-1C71-82AF-F9DE-2ABB11D9C50F}"/>
              </a:ext>
            </a:extLst>
          </p:cNvPr>
          <p:cNvPicPr>
            <a:picLocks noChangeAspect="1"/>
          </p:cNvPicPr>
          <p:nvPr/>
        </p:nvPicPr>
        <p:blipFill>
          <a:blip r:embed="rId2"/>
          <a:stretch>
            <a:fillRect/>
          </a:stretch>
        </p:blipFill>
        <p:spPr>
          <a:xfrm>
            <a:off x="385178" y="2485784"/>
            <a:ext cx="4497946" cy="2333405"/>
          </a:xfrm>
          <a:prstGeom prst="rect">
            <a:avLst/>
          </a:prstGeom>
        </p:spPr>
      </p:pic>
      <p:cxnSp>
        <p:nvCxnSpPr>
          <p:cNvPr id="6" name="Lige pilforbindelse 5">
            <a:extLst>
              <a:ext uri="{FF2B5EF4-FFF2-40B4-BE49-F238E27FC236}">
                <a16:creationId xmlns:a16="http://schemas.microsoft.com/office/drawing/2014/main" id="{568B383E-EA41-95E8-D317-2320889944B8}"/>
              </a:ext>
            </a:extLst>
          </p:cNvPr>
          <p:cNvCxnSpPr>
            <a:cxnSpLocks/>
          </p:cNvCxnSpPr>
          <p:nvPr/>
        </p:nvCxnSpPr>
        <p:spPr>
          <a:xfrm flipH="1">
            <a:off x="1587640" y="743578"/>
            <a:ext cx="3084844" cy="3265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Lige pilforbindelse 8">
            <a:extLst>
              <a:ext uri="{FF2B5EF4-FFF2-40B4-BE49-F238E27FC236}">
                <a16:creationId xmlns:a16="http://schemas.microsoft.com/office/drawing/2014/main" id="{8DFAE0A3-CD64-090A-4024-6DAFA8940B55}"/>
              </a:ext>
            </a:extLst>
          </p:cNvPr>
          <p:cNvCxnSpPr>
            <a:cxnSpLocks/>
          </p:cNvCxnSpPr>
          <p:nvPr/>
        </p:nvCxnSpPr>
        <p:spPr>
          <a:xfrm flipH="1">
            <a:off x="1377000" y="1134208"/>
            <a:ext cx="1753062" cy="3265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2" name="Picture 4" descr="6.2 Using the Normal Distribution | Texas Gateway">
            <a:extLst>
              <a:ext uri="{FF2B5EF4-FFF2-40B4-BE49-F238E27FC236}">
                <a16:creationId xmlns:a16="http://schemas.microsoft.com/office/drawing/2014/main" id="{D0CDA4BE-DAFD-8CF6-29F6-8068086D31F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0" t="7260"/>
          <a:stretch/>
        </p:blipFill>
        <p:spPr bwMode="auto">
          <a:xfrm>
            <a:off x="5093764" y="2869935"/>
            <a:ext cx="3527571" cy="1548393"/>
          </a:xfrm>
          <a:prstGeom prst="trapezoid">
            <a:avLst>
              <a:gd name="adj" fmla="val 102225"/>
            </a:avLst>
          </a:prstGeom>
          <a:noFill/>
          <a:extLst>
            <a:ext uri="{909E8E84-426E-40DD-AFC4-6F175D3DCCD1}">
              <a14:hiddenFill xmlns:a14="http://schemas.microsoft.com/office/drawing/2010/main">
                <a:solidFill>
                  <a:srgbClr val="FFFFFF"/>
                </a:solidFill>
              </a14:hiddenFill>
            </a:ext>
          </a:extLst>
        </p:spPr>
      </p:pic>
      <p:cxnSp>
        <p:nvCxnSpPr>
          <p:cNvPr id="14" name="Lige pilforbindelse 13">
            <a:extLst>
              <a:ext uri="{FF2B5EF4-FFF2-40B4-BE49-F238E27FC236}">
                <a16:creationId xmlns:a16="http://schemas.microsoft.com/office/drawing/2014/main" id="{2CA472CB-6D29-29FC-8C9C-D43B28BF29CB}"/>
              </a:ext>
            </a:extLst>
          </p:cNvPr>
          <p:cNvCxnSpPr>
            <a:cxnSpLocks/>
          </p:cNvCxnSpPr>
          <p:nvPr/>
        </p:nvCxnSpPr>
        <p:spPr>
          <a:xfrm flipH="1">
            <a:off x="6189785" y="1818752"/>
            <a:ext cx="2642190" cy="2048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Billede 16">
            <a:extLst>
              <a:ext uri="{FF2B5EF4-FFF2-40B4-BE49-F238E27FC236}">
                <a16:creationId xmlns:a16="http://schemas.microsoft.com/office/drawing/2014/main" id="{E794CEBE-D768-A57C-EE96-5DD840942E7D}"/>
              </a:ext>
            </a:extLst>
          </p:cNvPr>
          <p:cNvPicPr>
            <a:picLocks noChangeAspect="1"/>
          </p:cNvPicPr>
          <p:nvPr/>
        </p:nvPicPr>
        <p:blipFill>
          <a:blip r:embed="rId4"/>
          <a:stretch>
            <a:fillRect/>
          </a:stretch>
        </p:blipFill>
        <p:spPr>
          <a:xfrm>
            <a:off x="5602258" y="4383659"/>
            <a:ext cx="3156564" cy="747376"/>
          </a:xfrm>
          <a:prstGeom prst="rect">
            <a:avLst/>
          </a:prstGeom>
        </p:spPr>
      </p:pic>
      <p:cxnSp>
        <p:nvCxnSpPr>
          <p:cNvPr id="18" name="Lige pilforbindelse 17">
            <a:extLst>
              <a:ext uri="{FF2B5EF4-FFF2-40B4-BE49-F238E27FC236}">
                <a16:creationId xmlns:a16="http://schemas.microsoft.com/office/drawing/2014/main" id="{38F7ADE7-6D8E-7301-B3B3-19BA9E83AD3F}"/>
              </a:ext>
            </a:extLst>
          </p:cNvPr>
          <p:cNvCxnSpPr>
            <a:cxnSpLocks/>
          </p:cNvCxnSpPr>
          <p:nvPr/>
        </p:nvCxnSpPr>
        <p:spPr>
          <a:xfrm>
            <a:off x="6189785" y="2376435"/>
            <a:ext cx="783771" cy="2557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071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96E0FC-E6A8-C36A-317C-9E5FE524D293}"/>
              </a:ext>
            </a:extLst>
          </p:cNvPr>
          <p:cNvSpPr>
            <a:spLocks noGrp="1"/>
          </p:cNvSpPr>
          <p:nvPr>
            <p:ph type="title"/>
          </p:nvPr>
        </p:nvSpPr>
        <p:spPr>
          <a:xfrm>
            <a:off x="727650" y="509434"/>
            <a:ext cx="7688700" cy="535200"/>
          </a:xfrm>
        </p:spPr>
        <p:txBody>
          <a:bodyPr>
            <a:normAutofit fontScale="90000"/>
          </a:bodyPr>
          <a:lstStyle/>
          <a:p>
            <a:r>
              <a:rPr lang="da-DK" dirty="0"/>
              <a:t>Opgave i normalfordeling</a:t>
            </a:r>
          </a:p>
        </p:txBody>
      </p:sp>
      <p:sp>
        <p:nvSpPr>
          <p:cNvPr id="3" name="Pladsholder til tekst 2">
            <a:extLst>
              <a:ext uri="{FF2B5EF4-FFF2-40B4-BE49-F238E27FC236}">
                <a16:creationId xmlns:a16="http://schemas.microsoft.com/office/drawing/2014/main" id="{2936218B-FEBC-65A3-543E-AAAC2825F7FA}"/>
              </a:ext>
            </a:extLst>
          </p:cNvPr>
          <p:cNvSpPr>
            <a:spLocks noGrp="1"/>
          </p:cNvSpPr>
          <p:nvPr>
            <p:ph type="body" idx="1"/>
          </p:nvPr>
        </p:nvSpPr>
        <p:spPr>
          <a:xfrm>
            <a:off x="727650" y="1441200"/>
            <a:ext cx="7688700" cy="2261100"/>
          </a:xfrm>
        </p:spPr>
        <p:txBody>
          <a:bodyPr/>
          <a:lstStyle/>
          <a:p>
            <a:r>
              <a:rPr lang="da-DK" dirty="0"/>
              <a:t>Fordelen med normalfordelingen er altså, at vi kan udregne hvor sandsynligt det er at finde en hvis værdi i et datasæt alene ud fra kendskab til om data er normalfordelt, gennemsnittet (u) og standard deviationen. </a:t>
            </a:r>
          </a:p>
          <a:p>
            <a:r>
              <a:rPr lang="da-DK" b="1" dirty="0"/>
              <a:t>Opgave: </a:t>
            </a:r>
            <a:r>
              <a:rPr lang="da-DK" dirty="0"/>
              <a:t>Nedenfor ses højdefordelingen af mænd med </a:t>
            </a:r>
            <a:r>
              <a:rPr lang="da-DK" dirty="0" err="1"/>
              <a:t>gnmsnit</a:t>
            </a:r>
            <a:r>
              <a:rPr lang="da-DK" dirty="0"/>
              <a:t> (u) = 183 og </a:t>
            </a:r>
            <a:r>
              <a:rPr lang="da-DK" dirty="0" err="1"/>
              <a:t>sd</a:t>
            </a:r>
            <a:r>
              <a:rPr lang="da-DK" dirty="0"/>
              <a:t>=9.7cm</a:t>
            </a:r>
          </a:p>
          <a:p>
            <a:r>
              <a:rPr lang="da-DK" dirty="0"/>
              <a:t>Spørgsmål 1: Hvor sandsynligt er det at finde en mand over 2 meter? </a:t>
            </a:r>
          </a:p>
          <a:p>
            <a:r>
              <a:rPr lang="da-DK" dirty="0"/>
              <a:t>Spørgsmål 2: Hvor mange mænd er mellem 170 og 190 cm høje?</a:t>
            </a:r>
          </a:p>
          <a:p>
            <a:endParaRPr lang="da-DK" dirty="0"/>
          </a:p>
        </p:txBody>
      </p:sp>
      <p:pic>
        <p:nvPicPr>
          <p:cNvPr id="1026" name="Picture 2" descr="probability - Height : Normal distribution - Mathematics Stack Exchange">
            <a:extLst>
              <a:ext uri="{FF2B5EF4-FFF2-40B4-BE49-F238E27FC236}">
                <a16:creationId xmlns:a16="http://schemas.microsoft.com/office/drawing/2014/main" id="{579B9FBF-127B-E219-17A2-E5C022148C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935" y="2934119"/>
            <a:ext cx="3577315" cy="2012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064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3272FB-39E1-2543-4CD6-F407335D353D}"/>
              </a:ext>
            </a:extLst>
          </p:cNvPr>
          <p:cNvSpPr>
            <a:spLocks noGrp="1"/>
          </p:cNvSpPr>
          <p:nvPr>
            <p:ph type="title"/>
          </p:nvPr>
        </p:nvSpPr>
        <p:spPr>
          <a:xfrm>
            <a:off x="729450" y="535925"/>
            <a:ext cx="7688700" cy="535200"/>
          </a:xfrm>
        </p:spPr>
        <p:txBody>
          <a:bodyPr>
            <a:normAutofit fontScale="90000"/>
          </a:bodyPr>
          <a:lstStyle/>
          <a:p>
            <a:r>
              <a:rPr lang="da-DK" dirty="0"/>
              <a:t>Svar spg. 1: </a:t>
            </a:r>
          </a:p>
        </p:txBody>
      </p:sp>
      <p:sp>
        <p:nvSpPr>
          <p:cNvPr id="3" name="Pladsholder til tekst 2">
            <a:extLst>
              <a:ext uri="{FF2B5EF4-FFF2-40B4-BE49-F238E27FC236}">
                <a16:creationId xmlns:a16="http://schemas.microsoft.com/office/drawing/2014/main" id="{05501580-DA31-0E41-3392-D49DB2E86341}"/>
              </a:ext>
            </a:extLst>
          </p:cNvPr>
          <p:cNvSpPr>
            <a:spLocks noGrp="1"/>
          </p:cNvSpPr>
          <p:nvPr>
            <p:ph type="body" idx="1"/>
          </p:nvPr>
        </p:nvSpPr>
        <p:spPr>
          <a:xfrm>
            <a:off x="556828" y="1335296"/>
            <a:ext cx="7688700" cy="2261100"/>
          </a:xfrm>
        </p:spPr>
        <p:txBody>
          <a:bodyPr/>
          <a:lstStyle/>
          <a:p>
            <a:r>
              <a:rPr lang="da-DK" dirty="0"/>
              <a:t>Spørgsmål 1: Hvor sandsynligt er det at finde en mand over 2 meter? </a:t>
            </a:r>
          </a:p>
          <a:p>
            <a:endParaRPr lang="da-DK" dirty="0"/>
          </a:p>
        </p:txBody>
      </p:sp>
      <p:sp>
        <p:nvSpPr>
          <p:cNvPr id="5" name="Tekstfelt 4">
            <a:extLst>
              <a:ext uri="{FF2B5EF4-FFF2-40B4-BE49-F238E27FC236}">
                <a16:creationId xmlns:a16="http://schemas.microsoft.com/office/drawing/2014/main" id="{AEBF8058-0816-BBC3-9AD5-708BC9F6FF87}"/>
              </a:ext>
            </a:extLst>
          </p:cNvPr>
          <p:cNvSpPr txBox="1"/>
          <p:nvPr/>
        </p:nvSpPr>
        <p:spPr>
          <a:xfrm>
            <a:off x="1014984" y="1743396"/>
            <a:ext cx="4572000" cy="2893100"/>
          </a:xfrm>
          <a:prstGeom prst="rect">
            <a:avLst/>
          </a:prstGeom>
          <a:noFill/>
        </p:spPr>
        <p:txBody>
          <a:bodyPr wrap="square">
            <a:spAutoFit/>
          </a:bodyPr>
          <a:lstStyle/>
          <a:p>
            <a:r>
              <a:rPr lang="da-DK" dirty="0"/>
              <a:t>Svar: </a:t>
            </a:r>
          </a:p>
          <a:p>
            <a:r>
              <a:rPr lang="da-DK" dirty="0">
                <a:sym typeface="Wingdings" panose="05000000000000000000" pitchFamily="2" charset="2"/>
              </a:rPr>
              <a:t>Vi udregner hvor mange </a:t>
            </a:r>
            <a:r>
              <a:rPr lang="da-DK" dirty="0" err="1">
                <a:sym typeface="Wingdings" panose="05000000000000000000" pitchFamily="2" charset="2"/>
              </a:rPr>
              <a:t>sd</a:t>
            </a:r>
            <a:r>
              <a:rPr lang="da-DK" dirty="0">
                <a:sym typeface="Wingdings" panose="05000000000000000000" pitchFamily="2" charset="2"/>
              </a:rPr>
              <a:t> (z) 190 ligger fra gennemsnittet: </a:t>
            </a:r>
          </a:p>
          <a:p>
            <a:endParaRPr lang="da-DK" dirty="0">
              <a:sym typeface="Wingdings" panose="05000000000000000000" pitchFamily="2" charset="2"/>
            </a:endParaRPr>
          </a:p>
          <a:p>
            <a:r>
              <a:rPr lang="da-DK" dirty="0">
                <a:sym typeface="Wingdings" panose="05000000000000000000" pitchFamily="2" charset="2"/>
              </a:rPr>
              <a:t>200cm-183cm = 17 cm.</a:t>
            </a:r>
          </a:p>
          <a:p>
            <a:endParaRPr lang="da-DK" dirty="0">
              <a:sym typeface="Wingdings" panose="05000000000000000000" pitchFamily="2" charset="2"/>
            </a:endParaRPr>
          </a:p>
          <a:p>
            <a:r>
              <a:rPr lang="da-DK" dirty="0">
                <a:sym typeface="Wingdings" panose="05000000000000000000" pitchFamily="2" charset="2"/>
              </a:rPr>
              <a:t>Hvor mange </a:t>
            </a:r>
            <a:r>
              <a:rPr lang="da-DK" dirty="0" err="1">
                <a:sym typeface="Wingdings" panose="05000000000000000000" pitchFamily="2" charset="2"/>
              </a:rPr>
              <a:t>sd</a:t>
            </a:r>
            <a:r>
              <a:rPr lang="da-DK" dirty="0">
                <a:sym typeface="Wingdings" panose="05000000000000000000" pitchFamily="2" charset="2"/>
              </a:rPr>
              <a:t> svarer dette til ?</a:t>
            </a:r>
          </a:p>
          <a:p>
            <a:r>
              <a:rPr lang="da-DK" dirty="0">
                <a:sym typeface="Wingdings" panose="05000000000000000000" pitchFamily="2" charset="2"/>
              </a:rPr>
              <a:t>17cm/9.7cm = 1.75 </a:t>
            </a:r>
            <a:r>
              <a:rPr lang="da-DK" dirty="0" err="1">
                <a:sym typeface="Wingdings" panose="05000000000000000000" pitchFamily="2" charset="2"/>
              </a:rPr>
              <a:t>sd</a:t>
            </a:r>
            <a:r>
              <a:rPr lang="da-DK" dirty="0">
                <a:sym typeface="Wingdings" panose="05000000000000000000" pitchFamily="2" charset="2"/>
              </a:rPr>
              <a:t> (z) </a:t>
            </a:r>
          </a:p>
          <a:p>
            <a:endParaRPr lang="da-DK" dirty="0">
              <a:sym typeface="Wingdings" panose="05000000000000000000" pitchFamily="2" charset="2"/>
            </a:endParaRPr>
          </a:p>
          <a:p>
            <a:r>
              <a:rPr lang="da-DK" dirty="0">
                <a:sym typeface="Wingdings" panose="05000000000000000000" pitchFamily="2" charset="2"/>
              </a:rPr>
              <a:t>Nu bruger vi så R til at finde hvad 1.75 </a:t>
            </a:r>
            <a:r>
              <a:rPr lang="da-DK" dirty="0" err="1">
                <a:sym typeface="Wingdings" panose="05000000000000000000" pitchFamily="2" charset="2"/>
              </a:rPr>
              <a:t>sd</a:t>
            </a:r>
            <a:r>
              <a:rPr lang="da-DK" dirty="0">
                <a:sym typeface="Wingdings" panose="05000000000000000000" pitchFamily="2" charset="2"/>
              </a:rPr>
              <a:t> svarer til i procent: </a:t>
            </a:r>
          </a:p>
          <a:p>
            <a:endParaRPr lang="da-DK" dirty="0">
              <a:sym typeface="Wingdings" panose="05000000000000000000" pitchFamily="2" charset="2"/>
            </a:endParaRPr>
          </a:p>
          <a:p>
            <a:endParaRPr lang="da-DK" dirty="0">
              <a:sym typeface="Wingdings" panose="05000000000000000000" pitchFamily="2" charset="2"/>
            </a:endParaRPr>
          </a:p>
        </p:txBody>
      </p:sp>
      <p:pic>
        <p:nvPicPr>
          <p:cNvPr id="7" name="Billede 6">
            <a:extLst>
              <a:ext uri="{FF2B5EF4-FFF2-40B4-BE49-F238E27FC236}">
                <a16:creationId xmlns:a16="http://schemas.microsoft.com/office/drawing/2014/main" id="{05CE8456-B797-A3AE-92C9-2DF4312A6BBB}"/>
              </a:ext>
            </a:extLst>
          </p:cNvPr>
          <p:cNvPicPr>
            <a:picLocks noChangeAspect="1"/>
          </p:cNvPicPr>
          <p:nvPr/>
        </p:nvPicPr>
        <p:blipFill>
          <a:blip r:embed="rId2"/>
          <a:stretch>
            <a:fillRect/>
          </a:stretch>
        </p:blipFill>
        <p:spPr>
          <a:xfrm>
            <a:off x="1505232" y="4366004"/>
            <a:ext cx="2045296" cy="483141"/>
          </a:xfrm>
          <a:prstGeom prst="rect">
            <a:avLst/>
          </a:prstGeom>
        </p:spPr>
      </p:pic>
      <p:sp>
        <p:nvSpPr>
          <p:cNvPr id="8" name="Tekstfelt 7">
            <a:extLst>
              <a:ext uri="{FF2B5EF4-FFF2-40B4-BE49-F238E27FC236}">
                <a16:creationId xmlns:a16="http://schemas.microsoft.com/office/drawing/2014/main" id="{3DA6090C-88DB-CC3D-B169-66E1EA29367E}"/>
              </a:ext>
            </a:extLst>
          </p:cNvPr>
          <p:cNvSpPr txBox="1"/>
          <p:nvPr/>
        </p:nvSpPr>
        <p:spPr>
          <a:xfrm>
            <a:off x="6498915" y="1483108"/>
            <a:ext cx="1919235" cy="1600438"/>
          </a:xfrm>
          <a:prstGeom prst="rect">
            <a:avLst/>
          </a:prstGeom>
          <a:noFill/>
        </p:spPr>
        <p:txBody>
          <a:bodyPr wrap="square" rtlCol="0">
            <a:spAutoFit/>
          </a:bodyPr>
          <a:lstStyle/>
          <a:p>
            <a:r>
              <a:rPr lang="da-DK" dirty="0"/>
              <a:t>Vi husker at R finder den procent der ligger til venstre for kurven dvs. antallet af mænd over 2 meter= </a:t>
            </a:r>
          </a:p>
          <a:p>
            <a:endParaRPr lang="da-DK" dirty="0"/>
          </a:p>
          <a:p>
            <a:endParaRPr lang="da-DK" dirty="0"/>
          </a:p>
        </p:txBody>
      </p:sp>
      <p:pic>
        <p:nvPicPr>
          <p:cNvPr id="10" name="Billede 9">
            <a:extLst>
              <a:ext uri="{FF2B5EF4-FFF2-40B4-BE49-F238E27FC236}">
                <a16:creationId xmlns:a16="http://schemas.microsoft.com/office/drawing/2014/main" id="{6A1E5325-E463-029C-1136-A23F5A365300}"/>
              </a:ext>
            </a:extLst>
          </p:cNvPr>
          <p:cNvPicPr>
            <a:picLocks noChangeAspect="1"/>
          </p:cNvPicPr>
          <p:nvPr/>
        </p:nvPicPr>
        <p:blipFill>
          <a:blip r:embed="rId3"/>
          <a:stretch>
            <a:fillRect/>
          </a:stretch>
        </p:blipFill>
        <p:spPr>
          <a:xfrm>
            <a:off x="6272027" y="2779686"/>
            <a:ext cx="2550426" cy="526540"/>
          </a:xfrm>
          <a:prstGeom prst="rect">
            <a:avLst/>
          </a:prstGeom>
        </p:spPr>
      </p:pic>
      <p:pic>
        <p:nvPicPr>
          <p:cNvPr id="12" name="Billede 11">
            <a:extLst>
              <a:ext uri="{FF2B5EF4-FFF2-40B4-BE49-F238E27FC236}">
                <a16:creationId xmlns:a16="http://schemas.microsoft.com/office/drawing/2014/main" id="{83B72409-897B-0F63-4767-A10806DC62FB}"/>
              </a:ext>
            </a:extLst>
          </p:cNvPr>
          <p:cNvPicPr>
            <a:picLocks noChangeAspect="1"/>
          </p:cNvPicPr>
          <p:nvPr/>
        </p:nvPicPr>
        <p:blipFill>
          <a:blip r:embed="rId4"/>
          <a:stretch>
            <a:fillRect/>
          </a:stretch>
        </p:blipFill>
        <p:spPr>
          <a:xfrm>
            <a:off x="1080580" y="1977283"/>
            <a:ext cx="5078003" cy="2212525"/>
          </a:xfrm>
          <a:prstGeom prst="rect">
            <a:avLst/>
          </a:prstGeom>
        </p:spPr>
      </p:pic>
      <p:pic>
        <p:nvPicPr>
          <p:cNvPr id="13" name="Picture 2" descr="probability - Height : Normal distribution - Mathematics Stack Exchange">
            <a:extLst>
              <a:ext uri="{FF2B5EF4-FFF2-40B4-BE49-F238E27FC236}">
                <a16:creationId xmlns:a16="http://schemas.microsoft.com/office/drawing/2014/main" id="{6EF100D4-E80B-D5D4-C09B-D987ADA553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3474" y="3423920"/>
            <a:ext cx="2895868" cy="1628926"/>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Lige forbindelse 14">
            <a:extLst>
              <a:ext uri="{FF2B5EF4-FFF2-40B4-BE49-F238E27FC236}">
                <a16:creationId xmlns:a16="http://schemas.microsoft.com/office/drawing/2014/main" id="{A8D47953-4570-A071-53AC-59CD09229950}"/>
              </a:ext>
            </a:extLst>
          </p:cNvPr>
          <p:cNvCxnSpPr/>
          <p:nvPr/>
        </p:nvCxnSpPr>
        <p:spPr>
          <a:xfrm>
            <a:off x="7638768" y="4527936"/>
            <a:ext cx="0" cy="2226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207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A731C9-2520-7F32-04CF-820334EDBE03}"/>
              </a:ext>
            </a:extLst>
          </p:cNvPr>
          <p:cNvSpPr>
            <a:spLocks noGrp="1"/>
          </p:cNvSpPr>
          <p:nvPr>
            <p:ph type="title"/>
          </p:nvPr>
        </p:nvSpPr>
        <p:spPr>
          <a:xfrm>
            <a:off x="725850" y="408702"/>
            <a:ext cx="7688700" cy="535200"/>
          </a:xfrm>
        </p:spPr>
        <p:txBody>
          <a:bodyPr>
            <a:normAutofit fontScale="90000"/>
          </a:bodyPr>
          <a:lstStyle/>
          <a:p>
            <a:r>
              <a:rPr lang="da-DK" dirty="0"/>
              <a:t>Svar spg. 2: Hvor mange mænd er mellem 170 og 190 cm? </a:t>
            </a:r>
          </a:p>
        </p:txBody>
      </p:sp>
      <p:sp>
        <p:nvSpPr>
          <p:cNvPr id="6" name="Tekstfelt 5">
            <a:extLst>
              <a:ext uri="{FF2B5EF4-FFF2-40B4-BE49-F238E27FC236}">
                <a16:creationId xmlns:a16="http://schemas.microsoft.com/office/drawing/2014/main" id="{D6D3FE53-60F2-FF98-DCC8-A08878F0DC60}"/>
              </a:ext>
            </a:extLst>
          </p:cNvPr>
          <p:cNvSpPr txBox="1"/>
          <p:nvPr/>
        </p:nvSpPr>
        <p:spPr>
          <a:xfrm>
            <a:off x="405865" y="1487757"/>
            <a:ext cx="3760977" cy="1815882"/>
          </a:xfrm>
          <a:prstGeom prst="rect">
            <a:avLst/>
          </a:prstGeom>
          <a:noFill/>
        </p:spPr>
        <p:txBody>
          <a:bodyPr wrap="square" rtlCol="0">
            <a:spAutoFit/>
          </a:bodyPr>
          <a:lstStyle/>
          <a:p>
            <a:r>
              <a:rPr lang="da-DK" dirty="0"/>
              <a:t>Svar: </a:t>
            </a:r>
          </a:p>
          <a:p>
            <a:endParaRPr lang="da-DK" dirty="0"/>
          </a:p>
          <a:p>
            <a:r>
              <a:rPr lang="da-DK" dirty="0"/>
              <a:t>Den lyder svær, men det er heldigvis nemt. </a:t>
            </a:r>
          </a:p>
          <a:p>
            <a:endParaRPr lang="da-DK" dirty="0"/>
          </a:p>
          <a:p>
            <a:r>
              <a:rPr lang="da-DK" dirty="0"/>
              <a:t>Vi udregner ligesom før hvor mange procent der ligger under 190cm og hvor mange procent der ligger under 170 cm og minusser dem med hinanden. Så har vi svaret! </a:t>
            </a:r>
          </a:p>
        </p:txBody>
      </p:sp>
      <p:pic>
        <p:nvPicPr>
          <p:cNvPr id="8" name="Billede 7">
            <a:extLst>
              <a:ext uri="{FF2B5EF4-FFF2-40B4-BE49-F238E27FC236}">
                <a16:creationId xmlns:a16="http://schemas.microsoft.com/office/drawing/2014/main" id="{B3702464-C1FB-15FA-E7E5-18641EBCD3DB}"/>
              </a:ext>
            </a:extLst>
          </p:cNvPr>
          <p:cNvPicPr>
            <a:picLocks noChangeAspect="1"/>
          </p:cNvPicPr>
          <p:nvPr/>
        </p:nvPicPr>
        <p:blipFill>
          <a:blip r:embed="rId3"/>
          <a:stretch>
            <a:fillRect/>
          </a:stretch>
        </p:blipFill>
        <p:spPr>
          <a:xfrm>
            <a:off x="3980329" y="1708821"/>
            <a:ext cx="5163671" cy="2603214"/>
          </a:xfrm>
          <a:prstGeom prst="rect">
            <a:avLst/>
          </a:prstGeom>
        </p:spPr>
      </p:pic>
      <p:sp>
        <p:nvSpPr>
          <p:cNvPr id="11" name="Tekstfelt 10">
            <a:extLst>
              <a:ext uri="{FF2B5EF4-FFF2-40B4-BE49-F238E27FC236}">
                <a16:creationId xmlns:a16="http://schemas.microsoft.com/office/drawing/2014/main" id="{D8640FCE-9DE0-DA4B-9C6D-C3B89AF9F908}"/>
              </a:ext>
            </a:extLst>
          </p:cNvPr>
          <p:cNvSpPr txBox="1"/>
          <p:nvPr/>
        </p:nvSpPr>
        <p:spPr>
          <a:xfrm>
            <a:off x="476794" y="3424220"/>
            <a:ext cx="3281880" cy="2031325"/>
          </a:xfrm>
          <a:prstGeom prst="rect">
            <a:avLst/>
          </a:prstGeom>
          <a:noFill/>
        </p:spPr>
        <p:txBody>
          <a:bodyPr wrap="square" rtlCol="0">
            <a:spAutoFit/>
          </a:bodyPr>
          <a:lstStyle/>
          <a:p>
            <a:r>
              <a:rPr lang="da-DK" dirty="0"/>
              <a:t>Procent under 190cm:</a:t>
            </a:r>
          </a:p>
          <a:p>
            <a:r>
              <a:rPr lang="da-DK" dirty="0"/>
              <a:t> z= (</a:t>
            </a:r>
            <a:r>
              <a:rPr lang="da-DK" dirty="0" err="1"/>
              <a:t>x-u</a:t>
            </a:r>
            <a:r>
              <a:rPr lang="da-DK" dirty="0"/>
              <a:t>)/</a:t>
            </a:r>
            <a:r>
              <a:rPr lang="da-DK" dirty="0" err="1"/>
              <a:t>sd</a:t>
            </a:r>
            <a:r>
              <a:rPr lang="da-DK" dirty="0"/>
              <a:t> = (190-183)/9.7 = 0.72</a:t>
            </a:r>
          </a:p>
          <a:p>
            <a:r>
              <a:rPr lang="da-DK" dirty="0"/>
              <a:t>procent under z=0.72 = 0.76 = </a:t>
            </a:r>
            <a:r>
              <a:rPr lang="da-DK" b="1" dirty="0"/>
              <a:t>76%</a:t>
            </a:r>
          </a:p>
          <a:p>
            <a:endParaRPr lang="da-DK" dirty="0"/>
          </a:p>
          <a:p>
            <a:r>
              <a:rPr lang="da-DK" dirty="0"/>
              <a:t>Procent under 170cm:</a:t>
            </a:r>
          </a:p>
          <a:p>
            <a:r>
              <a:rPr lang="da-DK" dirty="0"/>
              <a:t> z= (</a:t>
            </a:r>
            <a:r>
              <a:rPr lang="da-DK" dirty="0" err="1"/>
              <a:t>x-u</a:t>
            </a:r>
            <a:r>
              <a:rPr lang="da-DK" dirty="0"/>
              <a:t>)/</a:t>
            </a:r>
            <a:r>
              <a:rPr lang="da-DK" dirty="0" err="1"/>
              <a:t>sd</a:t>
            </a:r>
            <a:r>
              <a:rPr lang="da-DK" dirty="0"/>
              <a:t> = (170-183)/9.7 = -1.34</a:t>
            </a:r>
          </a:p>
          <a:p>
            <a:r>
              <a:rPr lang="da-DK" dirty="0"/>
              <a:t>procent under z=-1.34 = 0.09 = </a:t>
            </a:r>
            <a:r>
              <a:rPr lang="da-DK" b="1" dirty="0"/>
              <a:t>9%</a:t>
            </a:r>
          </a:p>
          <a:p>
            <a:endParaRPr lang="da-DK" dirty="0"/>
          </a:p>
          <a:p>
            <a:endParaRPr lang="da-DK" dirty="0"/>
          </a:p>
        </p:txBody>
      </p:sp>
      <p:sp>
        <p:nvSpPr>
          <p:cNvPr id="12" name="Tekstfelt 11">
            <a:extLst>
              <a:ext uri="{FF2B5EF4-FFF2-40B4-BE49-F238E27FC236}">
                <a16:creationId xmlns:a16="http://schemas.microsoft.com/office/drawing/2014/main" id="{27176D22-71A3-7296-9407-4337DD4B5F5E}"/>
              </a:ext>
            </a:extLst>
          </p:cNvPr>
          <p:cNvSpPr txBox="1"/>
          <p:nvPr/>
        </p:nvSpPr>
        <p:spPr>
          <a:xfrm>
            <a:off x="4166842" y="4312035"/>
            <a:ext cx="3359373" cy="307777"/>
          </a:xfrm>
          <a:prstGeom prst="rect">
            <a:avLst/>
          </a:prstGeom>
          <a:noFill/>
        </p:spPr>
        <p:txBody>
          <a:bodyPr wrap="square" rtlCol="0">
            <a:spAutoFit/>
          </a:bodyPr>
          <a:lstStyle/>
          <a:p>
            <a:r>
              <a:rPr lang="da-DK" dirty="0"/>
              <a:t>DVS </a:t>
            </a:r>
            <a:r>
              <a:rPr lang="da-DK" dirty="0">
                <a:sym typeface="Wingdings" panose="05000000000000000000" pitchFamily="2" charset="2"/>
              </a:rPr>
              <a:t></a:t>
            </a:r>
            <a:r>
              <a:rPr lang="da-DK" dirty="0"/>
              <a:t> 76% -9% =65%</a:t>
            </a:r>
          </a:p>
        </p:txBody>
      </p:sp>
      <p:cxnSp>
        <p:nvCxnSpPr>
          <p:cNvPr id="14" name="Lige pilforbindelse 13">
            <a:extLst>
              <a:ext uri="{FF2B5EF4-FFF2-40B4-BE49-F238E27FC236}">
                <a16:creationId xmlns:a16="http://schemas.microsoft.com/office/drawing/2014/main" id="{77A0A3BE-FB71-AA92-0662-8E5D3A465242}"/>
              </a:ext>
            </a:extLst>
          </p:cNvPr>
          <p:cNvCxnSpPr/>
          <p:nvPr/>
        </p:nvCxnSpPr>
        <p:spPr>
          <a:xfrm flipV="1">
            <a:off x="6018963" y="3424220"/>
            <a:ext cx="1507252" cy="887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01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CB7AA-C70E-AAD6-D6A9-24C222973504}"/>
              </a:ext>
            </a:extLst>
          </p:cNvPr>
          <p:cNvSpPr>
            <a:spLocks noGrp="1"/>
          </p:cNvSpPr>
          <p:nvPr>
            <p:ph type="title"/>
          </p:nvPr>
        </p:nvSpPr>
        <p:spPr>
          <a:xfrm>
            <a:off x="729450" y="584460"/>
            <a:ext cx="7688700" cy="535200"/>
          </a:xfrm>
        </p:spPr>
        <p:txBody>
          <a:bodyPr>
            <a:normAutofit fontScale="90000"/>
          </a:bodyPr>
          <a:lstStyle/>
          <a:p>
            <a:r>
              <a:rPr lang="da-DK" dirty="0"/>
              <a:t>Normalfordelingen</a:t>
            </a:r>
          </a:p>
        </p:txBody>
      </p:sp>
      <p:sp>
        <p:nvSpPr>
          <p:cNvPr id="3" name="Text Placeholder 2">
            <a:extLst>
              <a:ext uri="{FF2B5EF4-FFF2-40B4-BE49-F238E27FC236}">
                <a16:creationId xmlns:a16="http://schemas.microsoft.com/office/drawing/2014/main" id="{6C7F172D-9C95-2B2E-4261-B27EBB32ACA3}"/>
              </a:ext>
            </a:extLst>
          </p:cNvPr>
          <p:cNvSpPr>
            <a:spLocks noGrp="1"/>
          </p:cNvSpPr>
          <p:nvPr>
            <p:ph type="body" idx="1"/>
          </p:nvPr>
        </p:nvSpPr>
        <p:spPr>
          <a:xfrm>
            <a:off x="843149" y="1377825"/>
            <a:ext cx="8300852" cy="3716689"/>
          </a:xfrm>
        </p:spPr>
        <p:txBody>
          <a:bodyPr>
            <a:normAutofit fontScale="92500" lnSpcReduction="10000"/>
          </a:bodyPr>
          <a:lstStyle/>
          <a:p>
            <a:r>
              <a:rPr lang="da-DK" sz="1600" dirty="0"/>
              <a:t>Nu har vi set og brugt en normal-fordeling, men hvorfor er denne så vigtig?!</a:t>
            </a:r>
          </a:p>
          <a:p>
            <a:r>
              <a:rPr lang="da-DK" sz="1600" dirty="0"/>
              <a:t>Der er mange årsager i stigende sværhedsgrad: </a:t>
            </a:r>
          </a:p>
          <a:p>
            <a:pPr lvl="1"/>
            <a:r>
              <a:rPr lang="da-DK" sz="1600" dirty="0"/>
              <a:t>1. Rigtig mange datasæt i naturen er normalfordelt, eks. blodtryk, hæmoglobin-niveauer, kropstemperaturer osv. men nogle er ikke eks. indkomst. </a:t>
            </a:r>
          </a:p>
          <a:p>
            <a:pPr lvl="1"/>
            <a:r>
              <a:rPr lang="da-DK" sz="1600" dirty="0"/>
              <a:t>2. Hvis vi har at gøre med normalfordelte data, kan vi hurtigt beregne intervaller. </a:t>
            </a:r>
          </a:p>
          <a:p>
            <a:pPr lvl="1"/>
            <a:r>
              <a:rPr lang="da-DK" sz="1600" dirty="0"/>
              <a:t>3. OG NU DEN KOMPLICEREDE </a:t>
            </a:r>
            <a:r>
              <a:rPr lang="da-DK" sz="1600" u="sng" dirty="0"/>
              <a:t>MEN UHYRE VIGTIGE ÅRSAG!!! </a:t>
            </a:r>
            <a:r>
              <a:rPr lang="da-DK" sz="1600" dirty="0">
                <a:sym typeface="Wingdings" panose="05000000000000000000" pitchFamily="2" charset="2"/>
              </a:rPr>
              <a:t> </a:t>
            </a:r>
            <a:endParaRPr lang="da-DK" sz="1600" dirty="0"/>
          </a:p>
          <a:p>
            <a:pPr lvl="1"/>
            <a:endParaRPr lang="da-DK" dirty="0"/>
          </a:p>
          <a:p>
            <a:pPr marL="615950" lvl="1" indent="0">
              <a:buNone/>
            </a:pPr>
            <a:r>
              <a:rPr lang="da-DK" sz="2800" b="1" u="sng" dirty="0"/>
              <a:t>FORDELINGEN AF TILFÆLDIGT UDTAGNE STIKPRØVERS GENNEMSNIT ER ALTID NORMALFORDELT!!!! </a:t>
            </a:r>
            <a:r>
              <a:rPr lang="da-DK" sz="2800" b="1" u="sng" dirty="0">
                <a:sym typeface="Wingdings" panose="05000000000000000000" pitchFamily="2" charset="2"/>
              </a:rPr>
              <a:t> Vi kan beregne konfidensintervaller!</a:t>
            </a:r>
            <a:endParaRPr lang="da-DK" sz="2800" b="1" u="sng" dirty="0"/>
          </a:p>
        </p:txBody>
      </p:sp>
    </p:spTree>
    <p:extLst>
      <p:ext uri="{BB962C8B-B14F-4D97-AF65-F5344CB8AC3E}">
        <p14:creationId xmlns:p14="http://schemas.microsoft.com/office/powerpoint/2010/main" val="12214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A09E153-9CC0-4AE2-A1D1-A4F4C6C55A97}"/>
              </a:ext>
            </a:extLst>
          </p:cNvPr>
          <p:cNvSpPr>
            <a:spLocks noGrp="1"/>
          </p:cNvSpPr>
          <p:nvPr>
            <p:ph type="body" idx="1"/>
          </p:nvPr>
        </p:nvSpPr>
        <p:spPr>
          <a:xfrm>
            <a:off x="6815903" y="1996657"/>
            <a:ext cx="1392181" cy="504497"/>
          </a:xfrm>
        </p:spPr>
        <p:txBody>
          <a:bodyPr/>
          <a:lstStyle/>
          <a:p>
            <a:pPr marL="146050" indent="0">
              <a:buNone/>
            </a:pPr>
            <a:r>
              <a:rPr lang="da-DK" dirty="0"/>
              <a:t>Indkomst: </a:t>
            </a:r>
          </a:p>
        </p:txBody>
      </p:sp>
      <p:pic>
        <p:nvPicPr>
          <p:cNvPr id="9" name="Picture 8" descr="A graph of a couple family income distribution&#10;&#10;Description automatically generated">
            <a:extLst>
              <a:ext uri="{FF2B5EF4-FFF2-40B4-BE49-F238E27FC236}">
                <a16:creationId xmlns:a16="http://schemas.microsoft.com/office/drawing/2014/main" id="{A4E2BEA6-819C-B5FA-8542-5AA8F4437F64}"/>
              </a:ext>
            </a:extLst>
          </p:cNvPr>
          <p:cNvPicPr>
            <a:picLocks noChangeAspect="1"/>
          </p:cNvPicPr>
          <p:nvPr/>
        </p:nvPicPr>
        <p:blipFill>
          <a:blip r:embed="rId2"/>
          <a:stretch>
            <a:fillRect/>
          </a:stretch>
        </p:blipFill>
        <p:spPr>
          <a:xfrm>
            <a:off x="5115259" y="2700840"/>
            <a:ext cx="3727525" cy="2329703"/>
          </a:xfrm>
          <a:prstGeom prst="rect">
            <a:avLst/>
          </a:prstGeom>
        </p:spPr>
      </p:pic>
      <p:pic>
        <p:nvPicPr>
          <p:cNvPr id="11" name="Picture 10">
            <a:extLst>
              <a:ext uri="{FF2B5EF4-FFF2-40B4-BE49-F238E27FC236}">
                <a16:creationId xmlns:a16="http://schemas.microsoft.com/office/drawing/2014/main" id="{214EAC32-6268-0666-0D79-3285ADA1A482}"/>
              </a:ext>
            </a:extLst>
          </p:cNvPr>
          <p:cNvPicPr>
            <a:picLocks noChangeAspect="1"/>
          </p:cNvPicPr>
          <p:nvPr/>
        </p:nvPicPr>
        <p:blipFill>
          <a:blip r:embed="rId3"/>
          <a:stretch>
            <a:fillRect/>
          </a:stretch>
        </p:blipFill>
        <p:spPr>
          <a:xfrm>
            <a:off x="924668" y="620569"/>
            <a:ext cx="7294664" cy="455196"/>
          </a:xfrm>
          <a:prstGeom prst="rect">
            <a:avLst/>
          </a:prstGeom>
        </p:spPr>
      </p:pic>
      <p:sp>
        <p:nvSpPr>
          <p:cNvPr id="12" name="TextBox 11">
            <a:extLst>
              <a:ext uri="{FF2B5EF4-FFF2-40B4-BE49-F238E27FC236}">
                <a16:creationId xmlns:a16="http://schemas.microsoft.com/office/drawing/2014/main" id="{DAC2E069-75BA-1B8C-CA32-9CD4E5D1838D}"/>
              </a:ext>
            </a:extLst>
          </p:cNvPr>
          <p:cNvSpPr txBox="1"/>
          <p:nvPr/>
        </p:nvSpPr>
        <p:spPr>
          <a:xfrm>
            <a:off x="4292299" y="3318734"/>
            <a:ext cx="822960" cy="307777"/>
          </a:xfrm>
          <a:prstGeom prst="rect">
            <a:avLst/>
          </a:prstGeom>
          <a:noFill/>
        </p:spPr>
        <p:txBody>
          <a:bodyPr wrap="square" rtlCol="0">
            <a:spAutoFit/>
          </a:bodyPr>
          <a:lstStyle/>
          <a:p>
            <a:r>
              <a:rPr lang="en-US" dirty="0"/>
              <a:t>VS. </a:t>
            </a:r>
            <a:endParaRPr lang="da-DK" dirty="0"/>
          </a:p>
        </p:txBody>
      </p:sp>
      <p:pic>
        <p:nvPicPr>
          <p:cNvPr id="14" name="Picture 13" descr="A graph of a normal distribution with Ryugyong Hotel in the background&#10;&#10;Description automatically generated">
            <a:extLst>
              <a:ext uri="{FF2B5EF4-FFF2-40B4-BE49-F238E27FC236}">
                <a16:creationId xmlns:a16="http://schemas.microsoft.com/office/drawing/2014/main" id="{98C2D98F-0D0C-52DE-3211-DFA9F28F8211}"/>
              </a:ext>
            </a:extLst>
          </p:cNvPr>
          <p:cNvPicPr>
            <a:picLocks noChangeAspect="1"/>
          </p:cNvPicPr>
          <p:nvPr/>
        </p:nvPicPr>
        <p:blipFill>
          <a:blip r:embed="rId4"/>
          <a:stretch>
            <a:fillRect/>
          </a:stretch>
        </p:blipFill>
        <p:spPr>
          <a:xfrm>
            <a:off x="301216" y="2253728"/>
            <a:ext cx="3448224" cy="2653104"/>
          </a:xfrm>
          <a:prstGeom prst="rect">
            <a:avLst/>
          </a:prstGeom>
        </p:spPr>
      </p:pic>
      <p:sp>
        <p:nvSpPr>
          <p:cNvPr id="17" name="Text Placeholder 2">
            <a:extLst>
              <a:ext uri="{FF2B5EF4-FFF2-40B4-BE49-F238E27FC236}">
                <a16:creationId xmlns:a16="http://schemas.microsoft.com/office/drawing/2014/main" id="{788CFD24-D43C-DFB5-8072-D1719C38771A}"/>
              </a:ext>
            </a:extLst>
          </p:cNvPr>
          <p:cNvSpPr txBox="1">
            <a:spLocks/>
          </p:cNvSpPr>
          <p:nvPr/>
        </p:nvSpPr>
        <p:spPr>
          <a:xfrm>
            <a:off x="1508797" y="1783297"/>
            <a:ext cx="1392181" cy="50449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146050" indent="0">
              <a:buFont typeface="Lato"/>
              <a:buNone/>
            </a:pPr>
            <a:r>
              <a:rPr lang="da-DK" dirty="0"/>
              <a:t>Hæmoglobin: </a:t>
            </a:r>
          </a:p>
        </p:txBody>
      </p:sp>
      <p:sp>
        <p:nvSpPr>
          <p:cNvPr id="18" name="TextBox 17">
            <a:extLst>
              <a:ext uri="{FF2B5EF4-FFF2-40B4-BE49-F238E27FC236}">
                <a16:creationId xmlns:a16="http://schemas.microsoft.com/office/drawing/2014/main" id="{3F42C7AF-989F-9D66-3737-07B955005A02}"/>
              </a:ext>
            </a:extLst>
          </p:cNvPr>
          <p:cNvSpPr txBox="1"/>
          <p:nvPr/>
        </p:nvSpPr>
        <p:spPr>
          <a:xfrm>
            <a:off x="3356385" y="1510686"/>
            <a:ext cx="2793205" cy="738664"/>
          </a:xfrm>
          <a:prstGeom prst="rect">
            <a:avLst/>
          </a:prstGeom>
          <a:noFill/>
        </p:spPr>
        <p:txBody>
          <a:bodyPr wrap="square" rtlCol="0">
            <a:spAutoFit/>
          </a:bodyPr>
          <a:lstStyle/>
          <a:p>
            <a:r>
              <a:rPr lang="en-US" dirty="0"/>
              <a:t>OBS </a:t>
            </a:r>
            <a:r>
              <a:rPr lang="en-US" dirty="0" err="1"/>
              <a:t>Vigtigt</a:t>
            </a:r>
            <a:r>
              <a:rPr lang="en-US" dirty="0"/>
              <a:t> at </a:t>
            </a:r>
            <a:r>
              <a:rPr lang="en-US" dirty="0" err="1"/>
              <a:t>sikre</a:t>
            </a:r>
            <a:r>
              <a:rPr lang="en-US" dirty="0"/>
              <a:t> sig </a:t>
            </a:r>
            <a:r>
              <a:rPr lang="en-US" dirty="0" err="1"/>
              <a:t>før</a:t>
            </a:r>
            <a:r>
              <a:rPr lang="en-US" dirty="0"/>
              <a:t> man </a:t>
            </a:r>
            <a:r>
              <a:rPr lang="en-US" dirty="0" err="1"/>
              <a:t>går</a:t>
            </a:r>
            <a:r>
              <a:rPr lang="en-US" dirty="0"/>
              <a:t> </a:t>
            </a:r>
            <a:r>
              <a:rPr lang="en-US" dirty="0" err="1"/>
              <a:t>videre</a:t>
            </a:r>
            <a:r>
              <a:rPr lang="en-US" dirty="0"/>
              <a:t> med </a:t>
            </a:r>
            <a:r>
              <a:rPr lang="en-US" dirty="0" err="1"/>
              <a:t>beregning</a:t>
            </a:r>
            <a:r>
              <a:rPr lang="en-US" dirty="0"/>
              <a:t> </a:t>
            </a:r>
            <a:r>
              <a:rPr lang="en-US" dirty="0" err="1"/>
              <a:t>af</a:t>
            </a:r>
            <a:r>
              <a:rPr lang="en-US" dirty="0"/>
              <a:t> reference </a:t>
            </a:r>
            <a:r>
              <a:rPr lang="en-US" dirty="0" err="1"/>
              <a:t>intervaller</a:t>
            </a:r>
            <a:r>
              <a:rPr lang="en-US" dirty="0"/>
              <a:t>!</a:t>
            </a:r>
            <a:endParaRPr lang="da-DK" dirty="0"/>
          </a:p>
        </p:txBody>
      </p:sp>
    </p:spTree>
    <p:extLst>
      <p:ext uri="{BB962C8B-B14F-4D97-AF65-F5344CB8AC3E}">
        <p14:creationId xmlns:p14="http://schemas.microsoft.com/office/powerpoint/2010/main" val="336799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FDB75-59D3-E0EA-EFBE-287038BC5924}"/>
              </a:ext>
            </a:extLst>
          </p:cNvPr>
          <p:cNvSpPr>
            <a:spLocks noGrp="1"/>
          </p:cNvSpPr>
          <p:nvPr>
            <p:ph type="title"/>
          </p:nvPr>
        </p:nvSpPr>
        <p:spPr>
          <a:xfrm>
            <a:off x="551078" y="1172298"/>
            <a:ext cx="7688700" cy="535200"/>
          </a:xfrm>
        </p:spPr>
        <p:txBody>
          <a:bodyPr>
            <a:noAutofit/>
          </a:bodyPr>
          <a:lstStyle/>
          <a:p>
            <a:r>
              <a:rPr lang="en-US" sz="1400" dirty="0"/>
              <a:t>Du </a:t>
            </a:r>
            <a:r>
              <a:rPr lang="en-US" sz="1400" dirty="0" err="1"/>
              <a:t>får</a:t>
            </a:r>
            <a:r>
              <a:rPr lang="en-US" sz="1400" dirty="0"/>
              <a:t> </a:t>
            </a:r>
            <a:r>
              <a:rPr lang="en-US" sz="1400" dirty="0" err="1"/>
              <a:t>nedenstående</a:t>
            </a:r>
            <a:r>
              <a:rPr lang="en-US" sz="1400" dirty="0"/>
              <a:t> </a:t>
            </a:r>
            <a:r>
              <a:rPr lang="en-US" sz="1400" dirty="0" err="1"/>
              <a:t>værdier</a:t>
            </a:r>
            <a:r>
              <a:rPr lang="en-US" sz="1400" dirty="0"/>
              <a:t> I et R-</a:t>
            </a:r>
            <a:r>
              <a:rPr lang="en-US" sz="1400" dirty="0" err="1"/>
              <a:t>udskrift</a:t>
            </a:r>
            <a:r>
              <a:rPr lang="en-US" sz="1400" dirty="0"/>
              <a:t>. Vi </a:t>
            </a:r>
            <a:r>
              <a:rPr lang="en-US" sz="1400" dirty="0" err="1"/>
              <a:t>skal</a:t>
            </a:r>
            <a:r>
              <a:rPr lang="en-US" sz="1400" dirty="0"/>
              <a:t> </a:t>
            </a:r>
            <a:r>
              <a:rPr lang="en-US" sz="1400" dirty="0" err="1"/>
              <a:t>regne</a:t>
            </a:r>
            <a:r>
              <a:rPr lang="en-US" sz="1400" dirty="0"/>
              <a:t> </a:t>
            </a:r>
            <a:r>
              <a:rPr lang="en-US" sz="1400" dirty="0" err="1"/>
              <a:t>på</a:t>
            </a:r>
            <a:r>
              <a:rPr lang="en-US" sz="1400" dirty="0"/>
              <a:t> </a:t>
            </a:r>
            <a:r>
              <a:rPr lang="en-US" sz="1400" dirty="0" err="1"/>
              <a:t>datasæt</a:t>
            </a:r>
            <a:r>
              <a:rPr lang="en-US" sz="1400" dirty="0"/>
              <a:t> B </a:t>
            </a:r>
            <a:r>
              <a:rPr lang="en-US" sz="1400" dirty="0" err="1"/>
              <a:t>som</a:t>
            </a:r>
            <a:r>
              <a:rPr lang="en-US" sz="1400" dirty="0"/>
              <a:t> er malt </a:t>
            </a:r>
            <a:r>
              <a:rPr lang="en-US" sz="1400" dirty="0" err="1"/>
              <a:t>hastighed</a:t>
            </a:r>
            <a:r>
              <a:rPr lang="en-US" sz="1400" dirty="0"/>
              <a:t> </a:t>
            </a:r>
            <a:r>
              <a:rPr lang="en-US" sz="1400" dirty="0" err="1"/>
              <a:t>på</a:t>
            </a:r>
            <a:r>
              <a:rPr lang="en-US" sz="1400" dirty="0"/>
              <a:t> </a:t>
            </a:r>
            <a:r>
              <a:rPr lang="en-US" sz="1400" dirty="0" err="1"/>
              <a:t>en</a:t>
            </a:r>
            <a:r>
              <a:rPr lang="en-US" sz="1400" dirty="0"/>
              <a:t> </a:t>
            </a:r>
            <a:r>
              <a:rPr lang="en-US" sz="1400" dirty="0" err="1"/>
              <a:t>landevej</a:t>
            </a:r>
            <a:r>
              <a:rPr lang="en-US" sz="1400" dirty="0"/>
              <a:t>. Vi </a:t>
            </a:r>
            <a:r>
              <a:rPr lang="en-US" sz="1400" dirty="0" err="1"/>
              <a:t>antager</a:t>
            </a:r>
            <a:r>
              <a:rPr lang="en-US" sz="1400" dirty="0"/>
              <a:t> at </a:t>
            </a:r>
            <a:r>
              <a:rPr lang="en-US" sz="1400" dirty="0" err="1"/>
              <a:t>værdierne</a:t>
            </a:r>
            <a:r>
              <a:rPr lang="en-US" sz="1400" dirty="0"/>
              <a:t> </a:t>
            </a:r>
            <a:r>
              <a:rPr lang="en-US" sz="1400" dirty="0" err="1"/>
              <a:t>i</a:t>
            </a:r>
            <a:r>
              <a:rPr lang="en-US" sz="1400" dirty="0"/>
              <a:t> </a:t>
            </a:r>
            <a:r>
              <a:rPr lang="en-US" sz="1400" dirty="0" err="1"/>
              <a:t>datasættet</a:t>
            </a:r>
            <a:r>
              <a:rPr lang="en-US" sz="1400" dirty="0"/>
              <a:t> B er </a:t>
            </a:r>
            <a:r>
              <a:rPr lang="en-US" sz="1400" dirty="0" err="1"/>
              <a:t>normalfordelte</a:t>
            </a:r>
            <a:r>
              <a:rPr lang="en-US" sz="1400" dirty="0"/>
              <a:t>. </a:t>
            </a:r>
            <a:r>
              <a:rPr lang="en-US" sz="1400" dirty="0" err="1"/>
              <a:t>Beregn</a:t>
            </a:r>
            <a:r>
              <a:rPr lang="en-US" sz="1400" dirty="0"/>
              <a:t> et interval </a:t>
            </a:r>
            <a:r>
              <a:rPr lang="en-US" sz="1400" dirty="0" err="1"/>
              <a:t>som</a:t>
            </a:r>
            <a:r>
              <a:rPr lang="en-US" sz="1400" dirty="0"/>
              <a:t> </a:t>
            </a:r>
            <a:r>
              <a:rPr lang="en-US" sz="1400" dirty="0" err="1"/>
              <a:t>indeholder</a:t>
            </a:r>
            <a:r>
              <a:rPr lang="en-US" sz="1400" dirty="0"/>
              <a:t> </a:t>
            </a:r>
            <a:r>
              <a:rPr lang="en-US" sz="1400" dirty="0">
                <a:sym typeface="Wingdings" panose="05000000000000000000" pitchFamily="2" charset="2"/>
              </a:rPr>
              <a:t>95% </a:t>
            </a:r>
            <a:r>
              <a:rPr lang="en-US" sz="1400" dirty="0" err="1">
                <a:sym typeface="Wingdings" panose="05000000000000000000" pitchFamily="2" charset="2"/>
              </a:rPr>
              <a:t>af</a:t>
            </a:r>
            <a:r>
              <a:rPr lang="en-US" sz="1400" dirty="0">
                <a:sym typeface="Wingdings" panose="05000000000000000000" pitchFamily="2" charset="2"/>
              </a:rPr>
              <a:t> B´s </a:t>
            </a:r>
            <a:r>
              <a:rPr lang="en-US" sz="1400" dirty="0" err="1">
                <a:sym typeface="Wingdings" panose="05000000000000000000" pitchFamily="2" charset="2"/>
              </a:rPr>
              <a:t>værdier</a:t>
            </a:r>
            <a:r>
              <a:rPr lang="en-US" sz="1400" dirty="0">
                <a:sym typeface="Wingdings" panose="05000000000000000000" pitchFamily="2" charset="2"/>
              </a:rPr>
              <a:t>? </a:t>
            </a:r>
            <a:endParaRPr lang="da-DK" sz="1400" dirty="0"/>
          </a:p>
        </p:txBody>
      </p:sp>
      <p:pic>
        <p:nvPicPr>
          <p:cNvPr id="5" name="Picture 4">
            <a:extLst>
              <a:ext uri="{FF2B5EF4-FFF2-40B4-BE49-F238E27FC236}">
                <a16:creationId xmlns:a16="http://schemas.microsoft.com/office/drawing/2014/main" id="{6A1B8253-18BE-FD12-1978-D4229FA2E714}"/>
              </a:ext>
            </a:extLst>
          </p:cNvPr>
          <p:cNvPicPr>
            <a:picLocks noChangeAspect="1"/>
          </p:cNvPicPr>
          <p:nvPr/>
        </p:nvPicPr>
        <p:blipFill>
          <a:blip r:embed="rId2"/>
          <a:stretch>
            <a:fillRect/>
          </a:stretch>
        </p:blipFill>
        <p:spPr>
          <a:xfrm>
            <a:off x="1071745" y="1953462"/>
            <a:ext cx="4595526" cy="1041510"/>
          </a:xfrm>
          <a:prstGeom prst="rect">
            <a:avLst/>
          </a:prstGeom>
        </p:spPr>
      </p:pic>
      <p:pic>
        <p:nvPicPr>
          <p:cNvPr id="7" name="Picture 6">
            <a:extLst>
              <a:ext uri="{FF2B5EF4-FFF2-40B4-BE49-F238E27FC236}">
                <a16:creationId xmlns:a16="http://schemas.microsoft.com/office/drawing/2014/main" id="{CD2BDC42-CA49-6849-ED6F-14A1A516947B}"/>
              </a:ext>
            </a:extLst>
          </p:cNvPr>
          <p:cNvPicPr>
            <a:picLocks noChangeAspect="1"/>
          </p:cNvPicPr>
          <p:nvPr/>
        </p:nvPicPr>
        <p:blipFill rotWithShape="1">
          <a:blip r:embed="rId3"/>
          <a:srcRect t="21646"/>
          <a:stretch/>
        </p:blipFill>
        <p:spPr>
          <a:xfrm>
            <a:off x="247426" y="758459"/>
            <a:ext cx="7992352" cy="218452"/>
          </a:xfrm>
          <a:prstGeom prst="rect">
            <a:avLst/>
          </a:prstGeom>
        </p:spPr>
      </p:pic>
      <p:sp>
        <p:nvSpPr>
          <p:cNvPr id="10" name="TextBox 9">
            <a:extLst>
              <a:ext uri="{FF2B5EF4-FFF2-40B4-BE49-F238E27FC236}">
                <a16:creationId xmlns:a16="http://schemas.microsoft.com/office/drawing/2014/main" id="{4566F60B-576D-DE6F-A19C-6B4EBDA422F7}"/>
              </a:ext>
            </a:extLst>
          </p:cNvPr>
          <p:cNvSpPr txBox="1"/>
          <p:nvPr/>
        </p:nvSpPr>
        <p:spPr>
          <a:xfrm>
            <a:off x="247426" y="2740095"/>
            <a:ext cx="9057348" cy="2462213"/>
          </a:xfrm>
          <a:prstGeom prst="rect">
            <a:avLst/>
          </a:prstGeom>
          <a:noFill/>
        </p:spPr>
        <p:txBody>
          <a:bodyPr wrap="square" rtlCol="0">
            <a:spAutoFit/>
          </a:bodyPr>
          <a:lstStyle/>
          <a:p>
            <a:endParaRPr lang="en-US" dirty="0"/>
          </a:p>
          <a:p>
            <a:r>
              <a:rPr lang="en-US" dirty="0"/>
              <a:t>Mean (</a:t>
            </a:r>
            <a:r>
              <a:rPr lang="en-US" dirty="0" err="1"/>
              <a:t>gnmsnit</a:t>
            </a:r>
            <a:r>
              <a:rPr lang="en-US" dirty="0"/>
              <a:t>) = 81.18, Sd = 15.39</a:t>
            </a:r>
          </a:p>
          <a:p>
            <a:r>
              <a:rPr lang="en-US" dirty="0"/>
              <a:t>Nu er det </a:t>
            </a:r>
            <a:r>
              <a:rPr lang="en-US" dirty="0" err="1"/>
              <a:t>nemt</a:t>
            </a:r>
            <a:r>
              <a:rPr lang="en-US" dirty="0"/>
              <a:t> </a:t>
            </a:r>
            <a:r>
              <a:rPr lang="en-US" dirty="0">
                <a:sym typeface="Wingdings" panose="05000000000000000000" pitchFamily="2" charset="2"/>
              </a:rPr>
              <a:t> Vi </a:t>
            </a:r>
            <a:r>
              <a:rPr lang="en-US" dirty="0" err="1">
                <a:sym typeface="Wingdings" panose="05000000000000000000" pitchFamily="2" charset="2"/>
              </a:rPr>
              <a:t>ved</a:t>
            </a:r>
            <a:r>
              <a:rPr lang="en-US" dirty="0">
                <a:sym typeface="Wingdings" panose="05000000000000000000" pitchFamily="2" charset="2"/>
              </a:rPr>
              <a:t> at </a:t>
            </a:r>
            <a:r>
              <a:rPr lang="en-US" dirty="0" err="1">
                <a:sym typeface="Wingdings" panose="05000000000000000000" pitchFamily="2" charset="2"/>
              </a:rPr>
              <a:t>i</a:t>
            </a:r>
            <a:r>
              <a:rPr lang="en-US" dirty="0">
                <a:sym typeface="Wingdings" panose="05000000000000000000" pitchFamily="2" charset="2"/>
              </a:rPr>
              <a:t> </a:t>
            </a:r>
            <a:r>
              <a:rPr lang="en-US" dirty="0" err="1">
                <a:sym typeface="Wingdings" panose="05000000000000000000" pitchFamily="2" charset="2"/>
              </a:rPr>
              <a:t>en</a:t>
            </a:r>
            <a:r>
              <a:rPr lang="en-US" dirty="0">
                <a:sym typeface="Wingdings" panose="05000000000000000000" pitchFamily="2" charset="2"/>
              </a:rPr>
              <a:t> </a:t>
            </a:r>
            <a:r>
              <a:rPr lang="en-US" dirty="0" err="1">
                <a:sym typeface="Wingdings" panose="05000000000000000000" pitchFamily="2" charset="2"/>
              </a:rPr>
              <a:t>normalfordeling</a:t>
            </a:r>
            <a:r>
              <a:rPr lang="en-US" dirty="0">
                <a:sym typeface="Wingdings" panose="05000000000000000000" pitchFamily="2" charset="2"/>
              </a:rPr>
              <a:t> </a:t>
            </a:r>
            <a:r>
              <a:rPr lang="en-US" dirty="0" err="1">
                <a:sym typeface="Wingdings" panose="05000000000000000000" pitchFamily="2" charset="2"/>
              </a:rPr>
              <a:t>så</a:t>
            </a:r>
            <a:r>
              <a:rPr lang="en-US" dirty="0">
                <a:sym typeface="Wingdings" panose="05000000000000000000" pitchFamily="2" charset="2"/>
              </a:rPr>
              <a:t> er 95% </a:t>
            </a:r>
            <a:r>
              <a:rPr lang="en-US" dirty="0" err="1">
                <a:sym typeface="Wingdings" panose="05000000000000000000" pitchFamily="2" charset="2"/>
              </a:rPr>
              <a:t>af</a:t>
            </a:r>
            <a:r>
              <a:rPr lang="en-US" dirty="0">
                <a:sym typeface="Wingdings" panose="05000000000000000000" pitchFamily="2" charset="2"/>
              </a:rPr>
              <a:t> </a:t>
            </a:r>
            <a:r>
              <a:rPr lang="en-US" dirty="0" err="1">
                <a:sym typeface="Wingdings" panose="05000000000000000000" pitchFamily="2" charset="2"/>
              </a:rPr>
              <a:t>værdierne</a:t>
            </a:r>
            <a:r>
              <a:rPr lang="en-US" dirty="0">
                <a:sym typeface="Wingdings" panose="05000000000000000000" pitchFamily="2" charset="2"/>
              </a:rPr>
              <a:t> </a:t>
            </a:r>
            <a:r>
              <a:rPr lang="en-US" dirty="0" err="1">
                <a:sym typeface="Wingdings" panose="05000000000000000000" pitchFamily="2" charset="2"/>
              </a:rPr>
              <a:t>indeholdt</a:t>
            </a:r>
            <a:r>
              <a:rPr lang="en-US" dirty="0">
                <a:sym typeface="Wingdings" panose="05000000000000000000" pitchFamily="2" charset="2"/>
              </a:rPr>
              <a:t>  </a:t>
            </a:r>
            <a:r>
              <a:rPr lang="en-US" dirty="0" err="1">
                <a:sym typeface="Wingdings" panose="05000000000000000000" pitchFamily="2" charset="2"/>
              </a:rPr>
              <a:t>intervallet</a:t>
            </a:r>
            <a:r>
              <a:rPr lang="en-US" dirty="0">
                <a:sym typeface="Wingdings" panose="05000000000000000000" pitchFamily="2" charset="2"/>
              </a:rPr>
              <a:t> +/- 1.96 sd. </a:t>
            </a:r>
            <a:r>
              <a:rPr lang="en-US" dirty="0" err="1">
                <a:sym typeface="Wingdings" panose="05000000000000000000" pitchFamily="2" charset="2"/>
              </a:rPr>
              <a:t>Dvs</a:t>
            </a:r>
            <a:r>
              <a:rPr lang="en-US" dirty="0">
                <a:sym typeface="Wingdings" panose="05000000000000000000" pitchFamily="2" charset="2"/>
              </a:rPr>
              <a:t> = </a:t>
            </a:r>
            <a:r>
              <a:rPr lang="en-US" dirty="0" err="1">
                <a:sym typeface="Wingdings" panose="05000000000000000000" pitchFamily="2" charset="2"/>
              </a:rPr>
              <a:t>mellem</a:t>
            </a:r>
            <a:r>
              <a:rPr lang="en-US" dirty="0">
                <a:sym typeface="Wingdings" panose="05000000000000000000" pitchFamily="2" charset="2"/>
              </a:rPr>
              <a:t> </a:t>
            </a:r>
            <a:r>
              <a:rPr lang="en-US" b="1" dirty="0">
                <a:sym typeface="Wingdings" panose="05000000000000000000" pitchFamily="2" charset="2"/>
              </a:rPr>
              <a:t>81.18 -1.96*15.39 </a:t>
            </a:r>
            <a:r>
              <a:rPr lang="en-US" dirty="0" err="1">
                <a:sym typeface="Wingdings" panose="05000000000000000000" pitchFamily="2" charset="2"/>
              </a:rPr>
              <a:t>og</a:t>
            </a:r>
            <a:r>
              <a:rPr lang="en-US" dirty="0">
                <a:sym typeface="Wingdings" panose="05000000000000000000" pitchFamily="2" charset="2"/>
              </a:rPr>
              <a:t> </a:t>
            </a:r>
            <a:r>
              <a:rPr lang="en-US" b="1" dirty="0">
                <a:sym typeface="Wingdings" panose="05000000000000000000" pitchFamily="2" charset="2"/>
              </a:rPr>
              <a:t>81.18 + 1.96*15.39 </a:t>
            </a:r>
          </a:p>
          <a:p>
            <a:r>
              <a:rPr lang="en-US" b="1" dirty="0">
                <a:sym typeface="Wingdings" panose="05000000000000000000" pitchFamily="2" charset="2"/>
              </a:rPr>
              <a:t>= (56.6 , 111.3) </a:t>
            </a:r>
          </a:p>
          <a:p>
            <a:endParaRPr lang="en-US" b="1" dirty="0">
              <a:sym typeface="Wingdings" panose="05000000000000000000" pitchFamily="2" charset="2"/>
            </a:endParaRPr>
          </a:p>
          <a:p>
            <a:r>
              <a:rPr lang="en-US" b="1" dirty="0">
                <a:sym typeface="Wingdings" panose="05000000000000000000" pitchFamily="2" charset="2"/>
              </a:rPr>
              <a:t>Dette </a:t>
            </a:r>
            <a:r>
              <a:rPr lang="en-US" b="1" dirty="0" err="1">
                <a:sym typeface="Wingdings" panose="05000000000000000000" pitchFamily="2" charset="2"/>
              </a:rPr>
              <a:t>kaldes</a:t>
            </a:r>
            <a:r>
              <a:rPr lang="en-US" b="1" dirty="0">
                <a:sym typeface="Wingdings" panose="05000000000000000000" pitchFamily="2" charset="2"/>
              </a:rPr>
              <a:t> </a:t>
            </a:r>
            <a:r>
              <a:rPr lang="en-US" b="1" u="sng" dirty="0">
                <a:sym typeface="Wingdings" panose="05000000000000000000" pitchFamily="2" charset="2"/>
              </a:rPr>
              <a:t>REFERENCEINTERVALLET!</a:t>
            </a:r>
          </a:p>
          <a:p>
            <a:endParaRPr lang="en-US" b="1" dirty="0">
              <a:sym typeface="Wingdings" panose="05000000000000000000" pitchFamily="2" charset="2"/>
            </a:endParaRPr>
          </a:p>
          <a:p>
            <a:r>
              <a:rPr lang="en-US" b="1" dirty="0" err="1">
                <a:sym typeface="Wingdings" panose="05000000000000000000" pitchFamily="2" charset="2"/>
              </a:rPr>
              <a:t>Fortolkning</a:t>
            </a:r>
            <a:r>
              <a:rPr lang="en-US" b="1" dirty="0">
                <a:sym typeface="Wingdings" panose="05000000000000000000" pitchFamily="2" charset="2"/>
              </a:rPr>
              <a:t>: </a:t>
            </a:r>
            <a:r>
              <a:rPr lang="en-US" dirty="0">
                <a:sym typeface="Wingdings" panose="05000000000000000000" pitchFamily="2" charset="2"/>
              </a:rPr>
              <a:t>95% </a:t>
            </a:r>
            <a:r>
              <a:rPr lang="en-US" dirty="0" err="1">
                <a:sym typeface="Wingdings" panose="05000000000000000000" pitchFamily="2" charset="2"/>
              </a:rPr>
              <a:t>af</a:t>
            </a:r>
            <a:r>
              <a:rPr lang="en-US" dirty="0">
                <a:sym typeface="Wingdings" panose="05000000000000000000" pitchFamily="2" charset="2"/>
              </a:rPr>
              <a:t> </a:t>
            </a:r>
            <a:r>
              <a:rPr lang="en-US" dirty="0" err="1">
                <a:sym typeface="Wingdings" panose="05000000000000000000" pitchFamily="2" charset="2"/>
              </a:rPr>
              <a:t>hastighederne</a:t>
            </a:r>
            <a:r>
              <a:rPr lang="en-US" dirty="0">
                <a:sym typeface="Wingdings" panose="05000000000000000000" pitchFamily="2" charset="2"/>
              </a:rPr>
              <a:t> </a:t>
            </a:r>
            <a:r>
              <a:rPr lang="en-US" dirty="0" err="1">
                <a:sym typeface="Wingdings" panose="05000000000000000000" pitchFamily="2" charset="2"/>
              </a:rPr>
              <a:t>målt</a:t>
            </a:r>
            <a:r>
              <a:rPr lang="en-US" dirty="0">
                <a:sym typeface="Wingdings" panose="05000000000000000000" pitchFamily="2" charset="2"/>
              </a:rPr>
              <a:t> </a:t>
            </a:r>
            <a:r>
              <a:rPr lang="en-US" dirty="0" err="1">
                <a:sym typeface="Wingdings" panose="05000000000000000000" pitchFamily="2" charset="2"/>
              </a:rPr>
              <a:t>på</a:t>
            </a:r>
            <a:r>
              <a:rPr lang="en-US" dirty="0">
                <a:sym typeface="Wingdings" panose="05000000000000000000" pitchFamily="2" charset="2"/>
              </a:rPr>
              <a:t> </a:t>
            </a:r>
            <a:r>
              <a:rPr lang="en-US" dirty="0" err="1">
                <a:sym typeface="Wingdings" panose="05000000000000000000" pitchFamily="2" charset="2"/>
              </a:rPr>
              <a:t>landvejen</a:t>
            </a:r>
            <a:r>
              <a:rPr lang="en-US" dirty="0">
                <a:sym typeface="Wingdings" panose="05000000000000000000" pitchFamily="2" charset="2"/>
              </a:rPr>
              <a:t> ligger </a:t>
            </a:r>
            <a:r>
              <a:rPr lang="en-US" dirty="0" err="1">
                <a:sym typeface="Wingdings" panose="05000000000000000000" pitchFamily="2" charset="2"/>
              </a:rPr>
              <a:t>mellem</a:t>
            </a:r>
            <a:r>
              <a:rPr lang="en-US" dirty="0">
                <a:sym typeface="Wingdings" panose="05000000000000000000" pitchFamily="2" charset="2"/>
              </a:rPr>
              <a:t> 56.66 </a:t>
            </a:r>
            <a:r>
              <a:rPr lang="en-US" dirty="0" err="1">
                <a:sym typeface="Wingdings" panose="05000000000000000000" pitchFamily="2" charset="2"/>
              </a:rPr>
              <a:t>og</a:t>
            </a:r>
            <a:r>
              <a:rPr lang="en-US" dirty="0">
                <a:sym typeface="Wingdings" panose="05000000000000000000" pitchFamily="2" charset="2"/>
              </a:rPr>
              <a:t> 111.3 km/t. </a:t>
            </a:r>
            <a:r>
              <a:rPr lang="en-US" dirty="0" err="1">
                <a:sym typeface="Wingdings" panose="05000000000000000000" pitchFamily="2" charset="2"/>
              </a:rPr>
              <a:t>og</a:t>
            </a:r>
            <a:r>
              <a:rPr lang="en-US" dirty="0">
                <a:sym typeface="Wingdings" panose="05000000000000000000" pitchFamily="2" charset="2"/>
              </a:rPr>
              <a:t> VIGTIGT  vi </a:t>
            </a:r>
            <a:r>
              <a:rPr lang="en-US" dirty="0" err="1">
                <a:sym typeface="Wingdings" panose="05000000000000000000" pitchFamily="2" charset="2"/>
              </a:rPr>
              <a:t>kan</a:t>
            </a:r>
            <a:r>
              <a:rPr lang="en-US" dirty="0">
                <a:sym typeface="Wingdings" panose="05000000000000000000" pitchFamily="2" charset="2"/>
              </a:rPr>
              <a:t> </a:t>
            </a:r>
            <a:r>
              <a:rPr lang="en-US" dirty="0" err="1">
                <a:sym typeface="Wingdings" panose="05000000000000000000" pitchFamily="2" charset="2"/>
              </a:rPr>
              <a:t>antage</a:t>
            </a:r>
            <a:r>
              <a:rPr lang="en-US" dirty="0">
                <a:sym typeface="Wingdings" panose="05000000000000000000" pitchFamily="2" charset="2"/>
              </a:rPr>
              <a:t> at </a:t>
            </a:r>
            <a:r>
              <a:rPr lang="en-US" dirty="0" err="1">
                <a:sym typeface="Wingdings" panose="05000000000000000000" pitchFamily="2" charset="2"/>
              </a:rPr>
              <a:t>denne</a:t>
            </a:r>
            <a:r>
              <a:rPr lang="en-US" dirty="0">
                <a:sym typeface="Wingdings" panose="05000000000000000000" pitchFamily="2" charset="2"/>
              </a:rPr>
              <a:t> </a:t>
            </a:r>
            <a:r>
              <a:rPr lang="en-US" dirty="0" err="1">
                <a:sym typeface="Wingdings" panose="05000000000000000000" pitchFamily="2" charset="2"/>
              </a:rPr>
              <a:t>fordeling</a:t>
            </a:r>
            <a:r>
              <a:rPr lang="en-US" dirty="0">
                <a:sym typeface="Wingdings" panose="05000000000000000000" pitchFamily="2" charset="2"/>
              </a:rPr>
              <a:t> </a:t>
            </a:r>
            <a:r>
              <a:rPr lang="en-US" dirty="0" err="1">
                <a:sym typeface="Wingdings" panose="05000000000000000000" pitchFamily="2" charset="2"/>
              </a:rPr>
              <a:t>også</a:t>
            </a:r>
            <a:r>
              <a:rPr lang="en-US" dirty="0">
                <a:sym typeface="Wingdings" panose="05000000000000000000" pitchFamily="2" charset="2"/>
              </a:rPr>
              <a:t> </a:t>
            </a:r>
            <a:r>
              <a:rPr lang="en-US" dirty="0" err="1">
                <a:sym typeface="Wingdings" panose="05000000000000000000" pitchFamily="2" charset="2"/>
              </a:rPr>
              <a:t>gælder</a:t>
            </a:r>
            <a:r>
              <a:rPr lang="en-US" dirty="0">
                <a:sym typeface="Wingdings" panose="05000000000000000000" pitchFamily="2" charset="2"/>
              </a:rPr>
              <a:t> I </a:t>
            </a:r>
            <a:r>
              <a:rPr lang="en-US" dirty="0" err="1">
                <a:sym typeface="Wingdings" panose="05000000000000000000" pitchFamily="2" charset="2"/>
              </a:rPr>
              <a:t>baggrundspopulationen</a:t>
            </a:r>
            <a:r>
              <a:rPr lang="en-US" dirty="0">
                <a:sym typeface="Wingdings" panose="05000000000000000000" pitchFamily="2" charset="2"/>
              </a:rPr>
              <a:t> </a:t>
            </a:r>
            <a:r>
              <a:rPr lang="en-US" dirty="0" err="1">
                <a:sym typeface="Wingdings" panose="05000000000000000000" pitchFamily="2" charset="2"/>
              </a:rPr>
              <a:t>dvs</a:t>
            </a:r>
            <a:r>
              <a:rPr lang="en-US" dirty="0">
                <a:sym typeface="Wingdings" panose="05000000000000000000" pitchFamily="2" charset="2"/>
              </a:rPr>
              <a:t>. </a:t>
            </a:r>
            <a:r>
              <a:rPr lang="en-US" dirty="0" err="1">
                <a:sym typeface="Wingdings" panose="05000000000000000000" pitchFamily="2" charset="2"/>
              </a:rPr>
              <a:t>Hvis</a:t>
            </a:r>
            <a:r>
              <a:rPr lang="en-US" dirty="0">
                <a:sym typeface="Wingdings" panose="05000000000000000000" pitchFamily="2" charset="2"/>
              </a:rPr>
              <a:t> vi </a:t>
            </a:r>
            <a:r>
              <a:rPr lang="en-US" dirty="0" err="1">
                <a:sym typeface="Wingdings" panose="05000000000000000000" pitchFamily="2" charset="2"/>
              </a:rPr>
              <a:t>havde</a:t>
            </a:r>
            <a:r>
              <a:rPr lang="en-US" dirty="0">
                <a:sym typeface="Wingdings" panose="05000000000000000000" pitchFamily="2" charset="2"/>
              </a:rPr>
              <a:t> alle </a:t>
            </a:r>
            <a:r>
              <a:rPr lang="en-US" dirty="0" err="1">
                <a:sym typeface="Wingdings" panose="05000000000000000000" pitchFamily="2" charset="2"/>
              </a:rPr>
              <a:t>hastighederne</a:t>
            </a:r>
            <a:r>
              <a:rPr lang="en-US" dirty="0">
                <a:sym typeface="Wingdings" panose="05000000000000000000" pitchFamily="2" charset="2"/>
              </a:rPr>
              <a:t> for alle </a:t>
            </a:r>
            <a:r>
              <a:rPr lang="en-US" dirty="0" err="1">
                <a:sym typeface="Wingdings" panose="05000000000000000000" pitchFamily="2" charset="2"/>
              </a:rPr>
              <a:t>biler</a:t>
            </a:r>
            <a:r>
              <a:rPr lang="en-US" dirty="0">
                <a:sym typeface="Wingdings" panose="05000000000000000000" pitchFamily="2" charset="2"/>
              </a:rPr>
              <a:t> </a:t>
            </a:r>
            <a:r>
              <a:rPr lang="en-US" dirty="0" err="1">
                <a:sym typeface="Wingdings" panose="05000000000000000000" pitchFamily="2" charset="2"/>
              </a:rPr>
              <a:t>på</a:t>
            </a:r>
            <a:r>
              <a:rPr lang="en-US" dirty="0">
                <a:sym typeface="Wingdings" panose="05000000000000000000" pitchFamily="2" charset="2"/>
              </a:rPr>
              <a:t> </a:t>
            </a:r>
            <a:r>
              <a:rPr lang="en-US" dirty="0" err="1">
                <a:sym typeface="Wingdings" panose="05000000000000000000" pitchFamily="2" charset="2"/>
              </a:rPr>
              <a:t>landevejen</a:t>
            </a:r>
            <a:r>
              <a:rPr lang="en-US" dirty="0">
                <a:sym typeface="Wingdings" panose="05000000000000000000" pitchFamily="2" charset="2"/>
              </a:rPr>
              <a:t>. </a:t>
            </a:r>
            <a:endParaRPr lang="da-DK" b="1" dirty="0"/>
          </a:p>
        </p:txBody>
      </p:sp>
    </p:spTree>
    <p:extLst>
      <p:ext uri="{BB962C8B-B14F-4D97-AF65-F5344CB8AC3E}">
        <p14:creationId xmlns:p14="http://schemas.microsoft.com/office/powerpoint/2010/main" val="2332420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89F185-F29E-F7D8-5E62-C0EAE87A3197}"/>
              </a:ext>
            </a:extLst>
          </p:cNvPr>
          <p:cNvSpPr>
            <a:spLocks noGrp="1"/>
          </p:cNvSpPr>
          <p:nvPr>
            <p:ph type="body" idx="1"/>
          </p:nvPr>
        </p:nvSpPr>
        <p:spPr>
          <a:xfrm>
            <a:off x="727650" y="1743897"/>
            <a:ext cx="4079740" cy="2261100"/>
          </a:xfrm>
        </p:spPr>
        <p:txBody>
          <a:bodyPr/>
          <a:lstStyle/>
          <a:p>
            <a:r>
              <a:rPr lang="da-DK" dirty="0"/>
              <a:t>Hvad betyder dette dog?</a:t>
            </a:r>
          </a:p>
          <a:p>
            <a:endParaRPr lang="da-DK" dirty="0"/>
          </a:p>
          <a:p>
            <a:endParaRPr lang="da-DK" dirty="0"/>
          </a:p>
        </p:txBody>
      </p:sp>
      <p:pic>
        <p:nvPicPr>
          <p:cNvPr id="5" name="Picture 4">
            <a:extLst>
              <a:ext uri="{FF2B5EF4-FFF2-40B4-BE49-F238E27FC236}">
                <a16:creationId xmlns:a16="http://schemas.microsoft.com/office/drawing/2014/main" id="{F3818B1F-82A8-5AAF-490C-67BE5FF55C8A}"/>
              </a:ext>
            </a:extLst>
          </p:cNvPr>
          <p:cNvPicPr>
            <a:picLocks noChangeAspect="1"/>
          </p:cNvPicPr>
          <p:nvPr/>
        </p:nvPicPr>
        <p:blipFill>
          <a:blip r:embed="rId2"/>
          <a:stretch>
            <a:fillRect/>
          </a:stretch>
        </p:blipFill>
        <p:spPr>
          <a:xfrm>
            <a:off x="402907" y="147774"/>
            <a:ext cx="8011643" cy="1438476"/>
          </a:xfrm>
          <a:prstGeom prst="rect">
            <a:avLst/>
          </a:prstGeom>
        </p:spPr>
      </p:pic>
      <p:pic>
        <p:nvPicPr>
          <p:cNvPr id="7" name="Picture 6">
            <a:extLst>
              <a:ext uri="{FF2B5EF4-FFF2-40B4-BE49-F238E27FC236}">
                <a16:creationId xmlns:a16="http://schemas.microsoft.com/office/drawing/2014/main" id="{E5FBE71D-3F85-254A-322A-89562AD061DE}"/>
              </a:ext>
            </a:extLst>
          </p:cNvPr>
          <p:cNvPicPr>
            <a:picLocks noChangeAspect="1"/>
          </p:cNvPicPr>
          <p:nvPr/>
        </p:nvPicPr>
        <p:blipFill>
          <a:blip r:embed="rId3"/>
          <a:stretch>
            <a:fillRect/>
          </a:stretch>
        </p:blipFill>
        <p:spPr>
          <a:xfrm>
            <a:off x="345469" y="2389642"/>
            <a:ext cx="4717009" cy="1773002"/>
          </a:xfrm>
          <a:prstGeom prst="rect">
            <a:avLst/>
          </a:prstGeom>
        </p:spPr>
      </p:pic>
      <p:sp>
        <p:nvSpPr>
          <p:cNvPr id="8" name="TextBox 7">
            <a:extLst>
              <a:ext uri="{FF2B5EF4-FFF2-40B4-BE49-F238E27FC236}">
                <a16:creationId xmlns:a16="http://schemas.microsoft.com/office/drawing/2014/main" id="{CA4BF39D-343C-CB21-200A-C7BBE063EA9D}"/>
              </a:ext>
            </a:extLst>
          </p:cNvPr>
          <p:cNvSpPr txBox="1"/>
          <p:nvPr/>
        </p:nvSpPr>
        <p:spPr>
          <a:xfrm>
            <a:off x="5468293" y="1771057"/>
            <a:ext cx="3476531" cy="3108543"/>
          </a:xfrm>
          <a:prstGeom prst="rect">
            <a:avLst/>
          </a:prstGeom>
          <a:noFill/>
        </p:spPr>
        <p:txBody>
          <a:bodyPr wrap="square" rtlCol="0">
            <a:spAutoFit/>
          </a:bodyPr>
          <a:lstStyle/>
          <a:p>
            <a:r>
              <a:rPr lang="da-DK" dirty="0"/>
              <a:t>Tilbage til hæmoglobin-niveauerne.</a:t>
            </a:r>
          </a:p>
          <a:p>
            <a:endParaRPr lang="da-DK" dirty="0"/>
          </a:p>
          <a:p>
            <a:r>
              <a:rPr lang="da-DK" dirty="0"/>
              <a:t>Dette var en tilfældig stikprøve ud fra en hel population af kvinder med forskellige hæmoglobin-værdier. </a:t>
            </a:r>
          </a:p>
          <a:p>
            <a:endParaRPr lang="da-DK" dirty="0"/>
          </a:p>
          <a:p>
            <a:r>
              <a:rPr lang="da-DK" dirty="0"/>
              <a:t>Dvs. stikprøven estimerer gennemsnittet af populationen, men ikke præcist </a:t>
            </a:r>
            <a:r>
              <a:rPr lang="da-DK" dirty="0">
                <a:sym typeface="Wingdings" panose="05000000000000000000" pitchFamily="2" charset="2"/>
              </a:rPr>
              <a:t> hvis vi tog en ny stikprøve af samme størrelse ville vi få et nyt gennemsnit!</a:t>
            </a:r>
          </a:p>
          <a:p>
            <a:endParaRPr lang="da-DK" dirty="0">
              <a:sym typeface="Wingdings" panose="05000000000000000000" pitchFamily="2" charset="2"/>
            </a:endParaRPr>
          </a:p>
          <a:p>
            <a:r>
              <a:rPr lang="da-DK" dirty="0">
                <a:sym typeface="Wingdings" panose="05000000000000000000" pitchFamily="2" charset="2"/>
              </a:rPr>
              <a:t>Alle disse gennemsnit ligger normalfordelt omkring gennemsnittet af populationen. </a:t>
            </a:r>
          </a:p>
          <a:p>
            <a:endParaRPr lang="da-DK" dirty="0">
              <a:sym typeface="Wingdings" panose="05000000000000000000" pitchFamily="2" charset="2"/>
            </a:endParaRPr>
          </a:p>
        </p:txBody>
      </p:sp>
    </p:spTree>
    <p:extLst>
      <p:ext uri="{BB962C8B-B14F-4D97-AF65-F5344CB8AC3E}">
        <p14:creationId xmlns:p14="http://schemas.microsoft.com/office/powerpoint/2010/main" val="2343589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descr="A group of people standing next to a graph&#10;&#10;Description automatically generated">
            <a:extLst>
              <a:ext uri="{FF2B5EF4-FFF2-40B4-BE49-F238E27FC236}">
                <a16:creationId xmlns:a16="http://schemas.microsoft.com/office/drawing/2014/main" id="{8C02E508-0E4B-2385-DC8D-359481B2127D}"/>
              </a:ext>
            </a:extLst>
          </p:cNvPr>
          <p:cNvPicPr>
            <a:picLocks noChangeAspect="1"/>
          </p:cNvPicPr>
          <p:nvPr/>
        </p:nvPicPr>
        <p:blipFill rotWithShape="1">
          <a:blip r:embed="rId2"/>
          <a:srcRect l="29364" t="39110"/>
          <a:stretch/>
        </p:blipFill>
        <p:spPr>
          <a:xfrm>
            <a:off x="2346341" y="3626981"/>
            <a:ext cx="2225659" cy="1438921"/>
          </a:xfrm>
          <a:prstGeom prst="rect">
            <a:avLst/>
          </a:prstGeom>
        </p:spPr>
      </p:pic>
      <p:sp>
        <p:nvSpPr>
          <p:cNvPr id="2" name="Title 1">
            <a:extLst>
              <a:ext uri="{FF2B5EF4-FFF2-40B4-BE49-F238E27FC236}">
                <a16:creationId xmlns:a16="http://schemas.microsoft.com/office/drawing/2014/main" id="{8A3CFAEE-73A9-12E3-4BF0-BCEA568D9669}"/>
              </a:ext>
            </a:extLst>
          </p:cNvPr>
          <p:cNvSpPr>
            <a:spLocks noGrp="1"/>
          </p:cNvSpPr>
          <p:nvPr>
            <p:ph type="title"/>
          </p:nvPr>
        </p:nvSpPr>
        <p:spPr>
          <a:xfrm>
            <a:off x="431060" y="657662"/>
            <a:ext cx="7688700" cy="535200"/>
          </a:xfrm>
        </p:spPr>
        <p:txBody>
          <a:bodyPr>
            <a:normAutofit fontScale="90000"/>
          </a:bodyPr>
          <a:lstStyle/>
          <a:p>
            <a:r>
              <a:rPr lang="da-DK" dirty="0"/>
              <a:t>Alle kvinders hæmoglobin niveauer (POPULATIONEN)</a:t>
            </a:r>
          </a:p>
        </p:txBody>
      </p:sp>
      <p:pic>
        <p:nvPicPr>
          <p:cNvPr id="4" name="Picture 3">
            <a:extLst>
              <a:ext uri="{FF2B5EF4-FFF2-40B4-BE49-F238E27FC236}">
                <a16:creationId xmlns:a16="http://schemas.microsoft.com/office/drawing/2014/main" id="{A73F94E3-5F36-130A-319F-4822FEB7F1DB}"/>
              </a:ext>
            </a:extLst>
          </p:cNvPr>
          <p:cNvPicPr>
            <a:picLocks noChangeAspect="1"/>
          </p:cNvPicPr>
          <p:nvPr/>
        </p:nvPicPr>
        <p:blipFill>
          <a:blip r:embed="rId3"/>
          <a:stretch>
            <a:fillRect/>
          </a:stretch>
        </p:blipFill>
        <p:spPr>
          <a:xfrm>
            <a:off x="0" y="3461853"/>
            <a:ext cx="1423880" cy="535200"/>
          </a:xfrm>
          <a:prstGeom prst="rect">
            <a:avLst/>
          </a:prstGeom>
        </p:spPr>
      </p:pic>
      <p:pic>
        <p:nvPicPr>
          <p:cNvPr id="5" name="Picture 4">
            <a:extLst>
              <a:ext uri="{FF2B5EF4-FFF2-40B4-BE49-F238E27FC236}">
                <a16:creationId xmlns:a16="http://schemas.microsoft.com/office/drawing/2014/main" id="{477E13BD-81AA-134D-D96F-792C549F8329}"/>
              </a:ext>
            </a:extLst>
          </p:cNvPr>
          <p:cNvPicPr>
            <a:picLocks noChangeAspect="1"/>
          </p:cNvPicPr>
          <p:nvPr/>
        </p:nvPicPr>
        <p:blipFill>
          <a:blip r:embed="rId3"/>
          <a:stretch>
            <a:fillRect/>
          </a:stretch>
        </p:blipFill>
        <p:spPr>
          <a:xfrm>
            <a:off x="880050" y="2625651"/>
            <a:ext cx="1423880" cy="535200"/>
          </a:xfrm>
          <a:prstGeom prst="rect">
            <a:avLst/>
          </a:prstGeom>
        </p:spPr>
      </p:pic>
      <p:pic>
        <p:nvPicPr>
          <p:cNvPr id="6" name="Picture 5">
            <a:extLst>
              <a:ext uri="{FF2B5EF4-FFF2-40B4-BE49-F238E27FC236}">
                <a16:creationId xmlns:a16="http://schemas.microsoft.com/office/drawing/2014/main" id="{7BE27560-75ED-EC9A-0B88-CDCE9F897372}"/>
              </a:ext>
            </a:extLst>
          </p:cNvPr>
          <p:cNvPicPr>
            <a:picLocks noChangeAspect="1"/>
          </p:cNvPicPr>
          <p:nvPr/>
        </p:nvPicPr>
        <p:blipFill>
          <a:blip r:embed="rId3"/>
          <a:stretch>
            <a:fillRect/>
          </a:stretch>
        </p:blipFill>
        <p:spPr>
          <a:xfrm>
            <a:off x="2112972" y="3337909"/>
            <a:ext cx="1511486" cy="568129"/>
          </a:xfrm>
          <a:prstGeom prst="rect">
            <a:avLst/>
          </a:prstGeom>
        </p:spPr>
      </p:pic>
      <p:pic>
        <p:nvPicPr>
          <p:cNvPr id="7" name="Picture 6">
            <a:extLst>
              <a:ext uri="{FF2B5EF4-FFF2-40B4-BE49-F238E27FC236}">
                <a16:creationId xmlns:a16="http://schemas.microsoft.com/office/drawing/2014/main" id="{1044EE55-6AA5-99D3-38B2-48D23B5B917E}"/>
              </a:ext>
            </a:extLst>
          </p:cNvPr>
          <p:cNvPicPr>
            <a:picLocks noChangeAspect="1"/>
          </p:cNvPicPr>
          <p:nvPr/>
        </p:nvPicPr>
        <p:blipFill>
          <a:blip r:embed="rId3"/>
          <a:stretch>
            <a:fillRect/>
          </a:stretch>
        </p:blipFill>
        <p:spPr>
          <a:xfrm>
            <a:off x="3790562" y="2608394"/>
            <a:ext cx="1562876" cy="587445"/>
          </a:xfrm>
          <a:prstGeom prst="rect">
            <a:avLst/>
          </a:prstGeom>
        </p:spPr>
      </p:pic>
      <p:pic>
        <p:nvPicPr>
          <p:cNvPr id="8" name="Picture 7">
            <a:extLst>
              <a:ext uri="{FF2B5EF4-FFF2-40B4-BE49-F238E27FC236}">
                <a16:creationId xmlns:a16="http://schemas.microsoft.com/office/drawing/2014/main" id="{4FA13007-2CEB-C2BB-15C8-309B98BD6A2A}"/>
              </a:ext>
            </a:extLst>
          </p:cNvPr>
          <p:cNvPicPr>
            <a:picLocks noChangeAspect="1"/>
          </p:cNvPicPr>
          <p:nvPr/>
        </p:nvPicPr>
        <p:blipFill>
          <a:blip r:embed="rId3"/>
          <a:stretch>
            <a:fillRect/>
          </a:stretch>
        </p:blipFill>
        <p:spPr>
          <a:xfrm>
            <a:off x="4648867" y="3318593"/>
            <a:ext cx="1562876" cy="587445"/>
          </a:xfrm>
          <a:prstGeom prst="rect">
            <a:avLst/>
          </a:prstGeom>
        </p:spPr>
      </p:pic>
      <p:pic>
        <p:nvPicPr>
          <p:cNvPr id="9" name="Picture 8">
            <a:extLst>
              <a:ext uri="{FF2B5EF4-FFF2-40B4-BE49-F238E27FC236}">
                <a16:creationId xmlns:a16="http://schemas.microsoft.com/office/drawing/2014/main" id="{02F25D8D-1091-0FA9-8FDF-35254892CF2D}"/>
              </a:ext>
            </a:extLst>
          </p:cNvPr>
          <p:cNvPicPr>
            <a:picLocks noChangeAspect="1"/>
          </p:cNvPicPr>
          <p:nvPr/>
        </p:nvPicPr>
        <p:blipFill>
          <a:blip r:embed="rId3"/>
          <a:stretch>
            <a:fillRect/>
          </a:stretch>
        </p:blipFill>
        <p:spPr>
          <a:xfrm>
            <a:off x="6211743" y="2625651"/>
            <a:ext cx="1562876" cy="587445"/>
          </a:xfrm>
          <a:prstGeom prst="rect">
            <a:avLst/>
          </a:prstGeom>
        </p:spPr>
      </p:pic>
      <p:cxnSp>
        <p:nvCxnSpPr>
          <p:cNvPr id="10" name="Straight Arrow Connector 9">
            <a:extLst>
              <a:ext uri="{FF2B5EF4-FFF2-40B4-BE49-F238E27FC236}">
                <a16:creationId xmlns:a16="http://schemas.microsoft.com/office/drawing/2014/main" id="{1A2B9086-D3AB-CEC1-2569-89D4DEFC40A4}"/>
              </a:ext>
            </a:extLst>
          </p:cNvPr>
          <p:cNvCxnSpPr>
            <a:cxnSpLocks/>
          </p:cNvCxnSpPr>
          <p:nvPr/>
        </p:nvCxnSpPr>
        <p:spPr>
          <a:xfrm flipH="1">
            <a:off x="431060" y="1303699"/>
            <a:ext cx="1500211" cy="2158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6FB62B5-C51E-FAD5-F3B9-5D20D33122CF}"/>
              </a:ext>
            </a:extLst>
          </p:cNvPr>
          <p:cNvCxnSpPr>
            <a:cxnSpLocks/>
          </p:cNvCxnSpPr>
          <p:nvPr/>
        </p:nvCxnSpPr>
        <p:spPr>
          <a:xfrm flipH="1">
            <a:off x="1931271" y="1377061"/>
            <a:ext cx="681137" cy="1160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573E68-6A42-EB28-E857-435B4D42945A}"/>
              </a:ext>
            </a:extLst>
          </p:cNvPr>
          <p:cNvCxnSpPr>
            <a:cxnSpLocks/>
          </p:cNvCxnSpPr>
          <p:nvPr/>
        </p:nvCxnSpPr>
        <p:spPr>
          <a:xfrm flipH="1">
            <a:off x="2824540" y="1303699"/>
            <a:ext cx="134465" cy="1909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05E4492-A612-ED2B-9DA6-C8684C48A0E4}"/>
              </a:ext>
            </a:extLst>
          </p:cNvPr>
          <p:cNvCxnSpPr>
            <a:cxnSpLocks/>
          </p:cNvCxnSpPr>
          <p:nvPr/>
        </p:nvCxnSpPr>
        <p:spPr>
          <a:xfrm>
            <a:off x="4261953" y="1305355"/>
            <a:ext cx="151524" cy="1266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74E1AF7-515C-EDA4-3460-1BF6FA3AD334}"/>
              </a:ext>
            </a:extLst>
          </p:cNvPr>
          <p:cNvCxnSpPr>
            <a:cxnSpLocks/>
          </p:cNvCxnSpPr>
          <p:nvPr/>
        </p:nvCxnSpPr>
        <p:spPr>
          <a:xfrm>
            <a:off x="5957180" y="1303699"/>
            <a:ext cx="1018880" cy="1266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321CD05-B2BE-D7BD-BE76-1D3DA5A3CC0F}"/>
              </a:ext>
            </a:extLst>
          </p:cNvPr>
          <p:cNvCxnSpPr>
            <a:cxnSpLocks/>
          </p:cNvCxnSpPr>
          <p:nvPr/>
        </p:nvCxnSpPr>
        <p:spPr>
          <a:xfrm>
            <a:off x="4980227" y="1407932"/>
            <a:ext cx="583110" cy="1805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DCDE3F62-84CF-4AE9-52DA-DDD23D5C3614}"/>
              </a:ext>
            </a:extLst>
          </p:cNvPr>
          <p:cNvSpPr txBox="1">
            <a:spLocks/>
          </p:cNvSpPr>
          <p:nvPr/>
        </p:nvSpPr>
        <p:spPr>
          <a:xfrm>
            <a:off x="0" y="3939615"/>
            <a:ext cx="1423880" cy="406827"/>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da-DK" sz="1100" dirty="0"/>
              <a:t>Stikprøve 1 u= 10</a:t>
            </a:r>
          </a:p>
        </p:txBody>
      </p:sp>
      <p:sp>
        <p:nvSpPr>
          <p:cNvPr id="26" name="Title 1">
            <a:extLst>
              <a:ext uri="{FF2B5EF4-FFF2-40B4-BE49-F238E27FC236}">
                <a16:creationId xmlns:a16="http://schemas.microsoft.com/office/drawing/2014/main" id="{40CEE68E-81DE-1130-C985-AE40C75F2E23}"/>
              </a:ext>
            </a:extLst>
          </p:cNvPr>
          <p:cNvSpPr txBox="1">
            <a:spLocks/>
          </p:cNvSpPr>
          <p:nvPr/>
        </p:nvSpPr>
        <p:spPr>
          <a:xfrm>
            <a:off x="2384514" y="3839203"/>
            <a:ext cx="1302681" cy="473547"/>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da-DK" sz="1100" dirty="0"/>
              <a:t>Stikprøve 2 u= 14</a:t>
            </a:r>
          </a:p>
        </p:txBody>
      </p:sp>
      <p:sp>
        <p:nvSpPr>
          <p:cNvPr id="27" name="Title 1">
            <a:extLst>
              <a:ext uri="{FF2B5EF4-FFF2-40B4-BE49-F238E27FC236}">
                <a16:creationId xmlns:a16="http://schemas.microsoft.com/office/drawing/2014/main" id="{A6E8AAC5-5E28-3839-0EBA-CF9AAD3EECE8}"/>
              </a:ext>
            </a:extLst>
          </p:cNvPr>
          <p:cNvSpPr txBox="1">
            <a:spLocks/>
          </p:cNvSpPr>
          <p:nvPr/>
        </p:nvSpPr>
        <p:spPr>
          <a:xfrm>
            <a:off x="1016965" y="3075716"/>
            <a:ext cx="1450178" cy="406827"/>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da-DK" sz="1100" dirty="0"/>
              <a:t>Stikprøve 3 u=11</a:t>
            </a:r>
          </a:p>
        </p:txBody>
      </p:sp>
      <p:sp>
        <p:nvSpPr>
          <p:cNvPr id="28" name="Title 1">
            <a:extLst>
              <a:ext uri="{FF2B5EF4-FFF2-40B4-BE49-F238E27FC236}">
                <a16:creationId xmlns:a16="http://schemas.microsoft.com/office/drawing/2014/main" id="{C1A41619-427E-0EEB-F74C-CF98FF8F1DFB}"/>
              </a:ext>
            </a:extLst>
          </p:cNvPr>
          <p:cNvSpPr txBox="1">
            <a:spLocks/>
          </p:cNvSpPr>
          <p:nvPr/>
        </p:nvSpPr>
        <p:spPr>
          <a:xfrm>
            <a:off x="4011562" y="3087039"/>
            <a:ext cx="1585471" cy="395504"/>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da-DK" sz="1100" dirty="0"/>
              <a:t>Stikprøve 4 u= 12</a:t>
            </a:r>
          </a:p>
        </p:txBody>
      </p:sp>
      <p:sp>
        <p:nvSpPr>
          <p:cNvPr id="29" name="Title 1">
            <a:extLst>
              <a:ext uri="{FF2B5EF4-FFF2-40B4-BE49-F238E27FC236}">
                <a16:creationId xmlns:a16="http://schemas.microsoft.com/office/drawing/2014/main" id="{7D36122C-D65B-60DB-A0B5-F22938AE40AA}"/>
              </a:ext>
            </a:extLst>
          </p:cNvPr>
          <p:cNvSpPr txBox="1">
            <a:spLocks/>
          </p:cNvSpPr>
          <p:nvPr/>
        </p:nvSpPr>
        <p:spPr>
          <a:xfrm>
            <a:off x="4913412" y="3827330"/>
            <a:ext cx="1298331" cy="307777"/>
          </a:xfrm>
          <a:prstGeom prst="rect">
            <a:avLst/>
          </a:prstGeom>
          <a:noFill/>
          <a:ln>
            <a:noFill/>
          </a:ln>
        </p:spPr>
        <p:txBody>
          <a:bodyPr spcFirstLastPara="1" wrap="square" lIns="91425" tIns="91425" rIns="91425" bIns="91425" anchor="t" anchorCtr="0">
            <a:normAutofit fontScale="9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da-DK" sz="1100" dirty="0"/>
              <a:t>Stikprøve 5 u= 11</a:t>
            </a:r>
          </a:p>
        </p:txBody>
      </p:sp>
      <p:sp>
        <p:nvSpPr>
          <p:cNvPr id="30" name="Title 1">
            <a:extLst>
              <a:ext uri="{FF2B5EF4-FFF2-40B4-BE49-F238E27FC236}">
                <a16:creationId xmlns:a16="http://schemas.microsoft.com/office/drawing/2014/main" id="{9B636479-7649-689C-A1DD-A5AEB7DAD92B}"/>
              </a:ext>
            </a:extLst>
          </p:cNvPr>
          <p:cNvSpPr txBox="1">
            <a:spLocks/>
          </p:cNvSpPr>
          <p:nvPr/>
        </p:nvSpPr>
        <p:spPr>
          <a:xfrm>
            <a:off x="6553156" y="3195838"/>
            <a:ext cx="1341466" cy="379726"/>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da-DK" sz="1100" dirty="0"/>
              <a:t>Stikprøve 6 u= 9</a:t>
            </a:r>
          </a:p>
        </p:txBody>
      </p:sp>
      <p:sp>
        <p:nvSpPr>
          <p:cNvPr id="32" name="TextBox 31">
            <a:extLst>
              <a:ext uri="{FF2B5EF4-FFF2-40B4-BE49-F238E27FC236}">
                <a16:creationId xmlns:a16="http://schemas.microsoft.com/office/drawing/2014/main" id="{CB549276-CB5F-187D-2933-9441B940D9B4}"/>
              </a:ext>
            </a:extLst>
          </p:cNvPr>
          <p:cNvSpPr txBox="1"/>
          <p:nvPr/>
        </p:nvSpPr>
        <p:spPr>
          <a:xfrm>
            <a:off x="7560709" y="1346090"/>
            <a:ext cx="1562876" cy="307777"/>
          </a:xfrm>
          <a:prstGeom prst="rect">
            <a:avLst/>
          </a:prstGeom>
          <a:noFill/>
        </p:spPr>
        <p:txBody>
          <a:bodyPr wrap="square" rtlCol="0">
            <a:spAutoFit/>
          </a:bodyPr>
          <a:lstStyle/>
          <a:p>
            <a:r>
              <a:rPr lang="da-DK" i="1" dirty="0"/>
              <a:t>u= gennemsnit</a:t>
            </a:r>
          </a:p>
        </p:txBody>
      </p:sp>
      <p:cxnSp>
        <p:nvCxnSpPr>
          <p:cNvPr id="33" name="Straight Arrow Connector 32">
            <a:extLst>
              <a:ext uri="{FF2B5EF4-FFF2-40B4-BE49-F238E27FC236}">
                <a16:creationId xmlns:a16="http://schemas.microsoft.com/office/drawing/2014/main" id="{1A542F0B-33D5-5F5B-2319-54B88AC2E210}"/>
              </a:ext>
            </a:extLst>
          </p:cNvPr>
          <p:cNvCxnSpPr>
            <a:cxnSpLocks/>
          </p:cNvCxnSpPr>
          <p:nvPr/>
        </p:nvCxnSpPr>
        <p:spPr>
          <a:xfrm>
            <a:off x="1136887" y="4039149"/>
            <a:ext cx="2259840" cy="273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98B353C-5504-F8BD-1E5D-FB139F4B25F7}"/>
              </a:ext>
            </a:extLst>
          </p:cNvPr>
          <p:cNvCxnSpPr>
            <a:cxnSpLocks/>
          </p:cNvCxnSpPr>
          <p:nvPr/>
        </p:nvCxnSpPr>
        <p:spPr>
          <a:xfrm>
            <a:off x="1665755" y="3397295"/>
            <a:ext cx="2077659" cy="420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1F984EB-2A3F-D7B9-FA19-5CF847A19A4F}"/>
              </a:ext>
            </a:extLst>
          </p:cNvPr>
          <p:cNvCxnSpPr>
            <a:cxnSpLocks/>
          </p:cNvCxnSpPr>
          <p:nvPr/>
        </p:nvCxnSpPr>
        <p:spPr>
          <a:xfrm flipH="1">
            <a:off x="4007959" y="3385701"/>
            <a:ext cx="405518" cy="865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6BB3C31-493F-8175-E559-EEE46A92F876}"/>
              </a:ext>
            </a:extLst>
          </p:cNvPr>
          <p:cNvCxnSpPr>
            <a:cxnSpLocks/>
          </p:cNvCxnSpPr>
          <p:nvPr/>
        </p:nvCxnSpPr>
        <p:spPr>
          <a:xfrm flipH="1">
            <a:off x="3356557" y="3549885"/>
            <a:ext cx="3830449" cy="1156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3587FB29-0CED-0B52-8CD5-5C81E63E34B1}"/>
              </a:ext>
            </a:extLst>
          </p:cNvPr>
          <p:cNvSpPr txBox="1"/>
          <p:nvPr/>
        </p:nvSpPr>
        <p:spPr>
          <a:xfrm>
            <a:off x="5166510" y="4059222"/>
            <a:ext cx="3619100" cy="954107"/>
          </a:xfrm>
          <a:prstGeom prst="rect">
            <a:avLst/>
          </a:prstGeom>
          <a:noFill/>
        </p:spPr>
        <p:txBody>
          <a:bodyPr wrap="square" rtlCol="0">
            <a:spAutoFit/>
          </a:bodyPr>
          <a:lstStyle/>
          <a:p>
            <a:r>
              <a:rPr lang="da-DK" dirty="0"/>
              <a:t>Dvs. at hvis vi tog uendelige stikprøver fra populationen med hver deres gennemsnit så ville de fordele sig omkring u (gnmsnit) med en spredning på </a:t>
            </a:r>
          </a:p>
        </p:txBody>
      </p:sp>
      <p:pic>
        <p:nvPicPr>
          <p:cNvPr id="56" name="Picture 55">
            <a:extLst>
              <a:ext uri="{FF2B5EF4-FFF2-40B4-BE49-F238E27FC236}">
                <a16:creationId xmlns:a16="http://schemas.microsoft.com/office/drawing/2014/main" id="{A3D8E660-94DE-047C-442A-4C7BE62A6994}"/>
              </a:ext>
            </a:extLst>
          </p:cNvPr>
          <p:cNvPicPr>
            <a:picLocks noChangeAspect="1"/>
          </p:cNvPicPr>
          <p:nvPr/>
        </p:nvPicPr>
        <p:blipFill>
          <a:blip r:embed="rId4"/>
          <a:stretch>
            <a:fillRect/>
          </a:stretch>
        </p:blipFill>
        <p:spPr>
          <a:xfrm>
            <a:off x="1688425" y="1307324"/>
            <a:ext cx="2840591" cy="2167267"/>
          </a:xfrm>
          <a:prstGeom prst="rect">
            <a:avLst/>
          </a:prstGeom>
        </p:spPr>
      </p:pic>
      <p:cxnSp>
        <p:nvCxnSpPr>
          <p:cNvPr id="58" name="Straight Arrow Connector 57">
            <a:extLst>
              <a:ext uri="{FF2B5EF4-FFF2-40B4-BE49-F238E27FC236}">
                <a16:creationId xmlns:a16="http://schemas.microsoft.com/office/drawing/2014/main" id="{F1A5A1AE-E512-85DE-C96E-BCCB4C42C10E}"/>
              </a:ext>
            </a:extLst>
          </p:cNvPr>
          <p:cNvCxnSpPr/>
          <p:nvPr/>
        </p:nvCxnSpPr>
        <p:spPr>
          <a:xfrm flipH="1" flipV="1">
            <a:off x="4007959" y="2625651"/>
            <a:ext cx="3136058" cy="2263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74ADA2C9-D35C-A946-BEA8-861861668800}"/>
              </a:ext>
            </a:extLst>
          </p:cNvPr>
          <p:cNvSpPr txBox="1"/>
          <p:nvPr/>
        </p:nvSpPr>
        <p:spPr>
          <a:xfrm>
            <a:off x="3035854" y="1237462"/>
            <a:ext cx="2548123" cy="523220"/>
          </a:xfrm>
          <a:prstGeom prst="rect">
            <a:avLst/>
          </a:prstGeom>
          <a:noFill/>
        </p:spPr>
        <p:txBody>
          <a:bodyPr wrap="square" rtlCol="0">
            <a:spAutoFit/>
          </a:bodyPr>
          <a:lstStyle/>
          <a:p>
            <a:r>
              <a:rPr lang="da-DK" dirty="0"/>
              <a:t>Alle stikprøver med n=20 trukket tilfældigt</a:t>
            </a:r>
          </a:p>
        </p:txBody>
      </p:sp>
    </p:spTree>
    <p:extLst>
      <p:ext uri="{BB962C8B-B14F-4D97-AF65-F5344CB8AC3E}">
        <p14:creationId xmlns:p14="http://schemas.microsoft.com/office/powerpoint/2010/main" val="37917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P spid="32" grpId="0"/>
      <p:bldP spid="54" grpId="0"/>
      <p:bldP spid="5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7650" y="535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err="1"/>
              <a:t>Formålet</a:t>
            </a:r>
            <a:r>
              <a:rPr lang="en" dirty="0"/>
              <a:t> med </a:t>
            </a:r>
            <a:r>
              <a:rPr lang="en" dirty="0" err="1"/>
              <a:t>statisik</a:t>
            </a:r>
            <a:endParaRPr dirty="0"/>
          </a:p>
        </p:txBody>
      </p:sp>
      <p:sp>
        <p:nvSpPr>
          <p:cNvPr id="93" name="Google Shape;93;p14"/>
          <p:cNvSpPr txBox="1">
            <a:spLocks noGrp="1"/>
          </p:cNvSpPr>
          <p:nvPr>
            <p:ph type="body" idx="1"/>
          </p:nvPr>
        </p:nvSpPr>
        <p:spPr>
          <a:xfrm>
            <a:off x="727650" y="1340615"/>
            <a:ext cx="7688700" cy="3548243"/>
          </a:xfrm>
          <a:prstGeom prst="rect">
            <a:avLst/>
          </a:prstGeom>
        </p:spPr>
        <p:txBody>
          <a:bodyPr spcFirstLastPara="1" wrap="square" lIns="91425" tIns="91425" rIns="91425" bIns="91425" anchor="t" anchorCtr="0">
            <a:normAutofit fontScale="92500" lnSpcReduction="20000"/>
          </a:bodyPr>
          <a:lstStyle/>
          <a:p>
            <a:pPr marL="146050" indent="0">
              <a:buNone/>
            </a:pPr>
            <a:r>
              <a:rPr lang="da-DK" sz="1800" i="1" dirty="0">
                <a:effectLst/>
                <a:latin typeface="AdvP4041A"/>
              </a:rPr>
              <a:t>”</a:t>
            </a:r>
            <a:r>
              <a:rPr lang="da-DK" sz="1800" i="1" dirty="0" err="1">
                <a:effectLst/>
                <a:latin typeface="AdvP4041A"/>
              </a:rPr>
              <a:t>Statistics</a:t>
            </a:r>
            <a:r>
              <a:rPr lang="da-DK" sz="1800" i="1" dirty="0">
                <a:effectLst/>
                <a:latin typeface="AdvP4041A"/>
              </a:rPr>
              <a:t> </a:t>
            </a:r>
            <a:r>
              <a:rPr lang="da-DK" sz="1800" i="1" dirty="0">
                <a:effectLst/>
                <a:latin typeface="AdvP40418"/>
              </a:rPr>
              <a:t>is the science of </a:t>
            </a:r>
            <a:r>
              <a:rPr lang="da-DK" sz="1800" i="1" dirty="0" err="1">
                <a:effectLst/>
                <a:latin typeface="AdvP40418"/>
              </a:rPr>
              <a:t>collecting</a:t>
            </a:r>
            <a:r>
              <a:rPr lang="da-DK" sz="1800" i="1" dirty="0">
                <a:effectLst/>
                <a:latin typeface="AdvP40418"/>
              </a:rPr>
              <a:t>, </a:t>
            </a:r>
            <a:r>
              <a:rPr lang="da-DK" sz="1800" i="1" dirty="0" err="1">
                <a:effectLst/>
                <a:latin typeface="AdvP40418"/>
              </a:rPr>
              <a:t>summarizing</a:t>
            </a:r>
            <a:r>
              <a:rPr lang="da-DK" sz="1800" i="1" dirty="0">
                <a:effectLst/>
                <a:latin typeface="AdvP40418"/>
              </a:rPr>
              <a:t>, </a:t>
            </a:r>
            <a:r>
              <a:rPr lang="da-DK" sz="1800" i="1" dirty="0" err="1">
                <a:effectLst/>
                <a:latin typeface="AdvP40418"/>
              </a:rPr>
              <a:t>presenting</a:t>
            </a:r>
            <a:r>
              <a:rPr lang="da-DK" sz="1800" i="1" dirty="0">
                <a:effectLst/>
                <a:latin typeface="AdvP40418"/>
              </a:rPr>
              <a:t> and </a:t>
            </a:r>
            <a:r>
              <a:rPr lang="da-DK" sz="1800" i="1" dirty="0" err="1">
                <a:effectLst/>
                <a:latin typeface="AdvP40418"/>
              </a:rPr>
              <a:t>interpreting</a:t>
            </a:r>
            <a:r>
              <a:rPr lang="da-DK" sz="1800" i="1" dirty="0">
                <a:effectLst/>
                <a:latin typeface="AdvP40418"/>
              </a:rPr>
              <a:t> data, and of </a:t>
            </a:r>
            <a:r>
              <a:rPr lang="da-DK" sz="1800" i="1" dirty="0" err="1">
                <a:effectLst/>
                <a:latin typeface="AdvP40418"/>
              </a:rPr>
              <a:t>using</a:t>
            </a:r>
            <a:r>
              <a:rPr lang="da-DK" sz="1800" i="1" dirty="0">
                <a:effectLst/>
                <a:latin typeface="AdvP40418"/>
              </a:rPr>
              <a:t> </a:t>
            </a:r>
            <a:r>
              <a:rPr lang="da-DK" sz="1800" i="1" dirty="0" err="1">
                <a:effectLst/>
                <a:latin typeface="AdvP40418"/>
              </a:rPr>
              <a:t>them</a:t>
            </a:r>
            <a:r>
              <a:rPr lang="da-DK" sz="1800" i="1" dirty="0">
                <a:effectLst/>
                <a:latin typeface="AdvP40418"/>
              </a:rPr>
              <a:t> to </a:t>
            </a:r>
            <a:r>
              <a:rPr lang="da-DK" sz="1800" i="1" dirty="0" err="1">
                <a:effectLst/>
                <a:latin typeface="AdvP40418"/>
              </a:rPr>
              <a:t>estimate</a:t>
            </a:r>
            <a:r>
              <a:rPr lang="da-DK" sz="1800" i="1" dirty="0">
                <a:effectLst/>
                <a:latin typeface="AdvP40418"/>
              </a:rPr>
              <a:t> the magnitude of associations and test </a:t>
            </a:r>
            <a:r>
              <a:rPr lang="da-DK" sz="1800" i="1" dirty="0" err="1">
                <a:effectLst/>
                <a:latin typeface="AdvP40418"/>
              </a:rPr>
              <a:t>hypotheses</a:t>
            </a:r>
            <a:r>
              <a:rPr lang="da-DK" sz="1800" i="1" dirty="0">
                <a:effectLst/>
                <a:latin typeface="AdvP40418"/>
              </a:rPr>
              <a:t>. It has a central </a:t>
            </a:r>
            <a:r>
              <a:rPr lang="da-DK" sz="1800" i="1" dirty="0" err="1">
                <a:effectLst/>
                <a:latin typeface="AdvP40418"/>
              </a:rPr>
              <a:t>role</a:t>
            </a:r>
            <a:r>
              <a:rPr lang="da-DK" sz="1800" i="1" dirty="0">
                <a:effectLst/>
                <a:latin typeface="AdvP40418"/>
              </a:rPr>
              <a:t> in </a:t>
            </a:r>
            <a:r>
              <a:rPr lang="da-DK" sz="1800" i="1" dirty="0" err="1">
                <a:effectLst/>
                <a:latin typeface="AdvP40418"/>
              </a:rPr>
              <a:t>medical</a:t>
            </a:r>
            <a:r>
              <a:rPr lang="da-DK" sz="1800" i="1" dirty="0">
                <a:effectLst/>
                <a:latin typeface="AdvP40418"/>
              </a:rPr>
              <a:t> </a:t>
            </a:r>
            <a:r>
              <a:rPr lang="da-DK" sz="1800" i="1" dirty="0" err="1">
                <a:effectLst/>
                <a:latin typeface="AdvP40418"/>
              </a:rPr>
              <a:t>investigations</a:t>
            </a:r>
            <a:r>
              <a:rPr lang="da-DK" sz="1800" i="1" dirty="0">
                <a:latin typeface="AdvP40418"/>
              </a:rPr>
              <a:t>”</a:t>
            </a:r>
            <a:r>
              <a:rPr lang="da-DK" sz="1800" i="1" dirty="0">
                <a:effectLst/>
                <a:latin typeface="AdvP40418"/>
              </a:rPr>
              <a:t> </a:t>
            </a:r>
          </a:p>
          <a:p>
            <a:pPr marL="146050" indent="0">
              <a:buNone/>
            </a:pPr>
            <a:endParaRPr lang="en" dirty="0"/>
          </a:p>
          <a:p>
            <a:pPr marL="146050" lvl="0" indent="0" algn="l" rtl="0">
              <a:spcBef>
                <a:spcPts val="0"/>
              </a:spcBef>
              <a:spcAft>
                <a:spcPts val="0"/>
              </a:spcAft>
              <a:buSzPts val="1300"/>
              <a:buNone/>
            </a:pPr>
            <a:endParaRPr lang="en" dirty="0"/>
          </a:p>
          <a:p>
            <a:pPr marL="146050" lvl="0" indent="0" algn="l" rtl="0">
              <a:spcBef>
                <a:spcPts val="0"/>
              </a:spcBef>
              <a:spcAft>
                <a:spcPts val="0"/>
              </a:spcAft>
              <a:buSzPts val="1300"/>
              <a:buNone/>
            </a:pPr>
            <a:r>
              <a:rPr lang="en" dirty="0" err="1"/>
              <a:t>Dvs</a:t>
            </a:r>
            <a:r>
              <a:rPr lang="en" dirty="0"/>
              <a:t> </a:t>
            </a:r>
            <a:r>
              <a:rPr lang="en" dirty="0">
                <a:sym typeface="Wingdings" pitchFamily="2" charset="2"/>
              </a:rPr>
              <a:t> </a:t>
            </a:r>
            <a:r>
              <a:rPr lang="en" dirty="0" err="1">
                <a:sym typeface="Wingdings" pitchFamily="2" charset="2"/>
              </a:rPr>
              <a:t>Statistik</a:t>
            </a:r>
            <a:r>
              <a:rPr lang="en" dirty="0">
                <a:sym typeface="Wingdings" pitchFamily="2" charset="2"/>
              </a:rPr>
              <a:t> </a:t>
            </a:r>
            <a:r>
              <a:rPr lang="en" dirty="0" err="1">
                <a:sym typeface="Wingdings" pitchFamily="2" charset="2"/>
              </a:rPr>
              <a:t>bruges</a:t>
            </a:r>
            <a:r>
              <a:rPr lang="en" dirty="0">
                <a:sym typeface="Wingdings" pitchFamily="2" charset="2"/>
              </a:rPr>
              <a:t> </a:t>
            </a:r>
            <a:r>
              <a:rPr lang="en" dirty="0" err="1">
                <a:sym typeface="Wingdings" pitchFamily="2" charset="2"/>
              </a:rPr>
              <a:t>til</a:t>
            </a:r>
            <a:r>
              <a:rPr lang="en" dirty="0">
                <a:sym typeface="Wingdings" pitchFamily="2" charset="2"/>
              </a:rPr>
              <a:t> at </a:t>
            </a:r>
            <a:r>
              <a:rPr lang="en" b="1" dirty="0" err="1">
                <a:sym typeface="Wingdings" pitchFamily="2" charset="2"/>
              </a:rPr>
              <a:t>forstå</a:t>
            </a:r>
            <a:r>
              <a:rPr lang="en" dirty="0">
                <a:sym typeface="Wingdings" pitchFamily="2" charset="2"/>
              </a:rPr>
              <a:t>, </a:t>
            </a:r>
            <a:r>
              <a:rPr lang="en" b="1" dirty="0" err="1">
                <a:sym typeface="Wingdings" pitchFamily="2" charset="2"/>
              </a:rPr>
              <a:t>estimere</a:t>
            </a:r>
            <a:r>
              <a:rPr lang="en" dirty="0">
                <a:sym typeface="Wingdings" pitchFamily="2" charset="2"/>
              </a:rPr>
              <a:t> </a:t>
            </a:r>
            <a:r>
              <a:rPr lang="en" dirty="0" err="1">
                <a:sym typeface="Wingdings" pitchFamily="2" charset="2"/>
              </a:rPr>
              <a:t>og</a:t>
            </a:r>
            <a:r>
              <a:rPr lang="en" dirty="0">
                <a:sym typeface="Wingdings" pitchFamily="2" charset="2"/>
              </a:rPr>
              <a:t> </a:t>
            </a:r>
            <a:r>
              <a:rPr lang="en" b="1" dirty="0" err="1">
                <a:sym typeface="Wingdings" pitchFamily="2" charset="2"/>
              </a:rPr>
              <a:t>udlede</a:t>
            </a:r>
            <a:r>
              <a:rPr lang="en" dirty="0">
                <a:sym typeface="Wingdings" pitchFamily="2" charset="2"/>
              </a:rPr>
              <a:t> information </a:t>
            </a:r>
            <a:r>
              <a:rPr lang="en" dirty="0" err="1">
                <a:sym typeface="Wingdings" pitchFamily="2" charset="2"/>
              </a:rPr>
              <a:t>baseret</a:t>
            </a:r>
            <a:r>
              <a:rPr lang="en" dirty="0">
                <a:sym typeface="Wingdings" pitchFamily="2" charset="2"/>
              </a:rPr>
              <a:t> </a:t>
            </a:r>
            <a:r>
              <a:rPr lang="en" dirty="0" err="1">
                <a:sym typeface="Wingdings" pitchFamily="2" charset="2"/>
              </a:rPr>
              <a:t>på</a:t>
            </a:r>
            <a:r>
              <a:rPr lang="en" dirty="0">
                <a:sym typeface="Wingdings" pitchFamily="2" charset="2"/>
              </a:rPr>
              <a:t> data</a:t>
            </a:r>
            <a:endParaRPr lang="en" dirty="0"/>
          </a:p>
          <a:p>
            <a:pPr marL="146050" lvl="0" indent="0" algn="l" rtl="0">
              <a:spcBef>
                <a:spcPts val="0"/>
              </a:spcBef>
              <a:spcAft>
                <a:spcPts val="0"/>
              </a:spcAft>
              <a:buSzPts val="1300"/>
              <a:buNone/>
            </a:pPr>
            <a:endParaRPr lang="en" dirty="0"/>
          </a:p>
          <a:p>
            <a:pPr marL="146050" lvl="0" indent="0" algn="l" rtl="0">
              <a:spcBef>
                <a:spcPts val="0"/>
              </a:spcBef>
              <a:spcAft>
                <a:spcPts val="0"/>
              </a:spcAft>
              <a:buSzPts val="1300"/>
              <a:buNone/>
            </a:pPr>
            <a:r>
              <a:rPr lang="en" dirty="0" err="1"/>
              <a:t>Deskriptiv</a:t>
            </a:r>
            <a:r>
              <a:rPr lang="en" dirty="0"/>
              <a:t> </a:t>
            </a:r>
            <a:r>
              <a:rPr lang="en" dirty="0" err="1"/>
              <a:t>statistik</a:t>
            </a:r>
            <a:r>
              <a:rPr lang="en" dirty="0"/>
              <a:t> for at </a:t>
            </a:r>
            <a:r>
              <a:rPr lang="en" b="1" dirty="0" err="1"/>
              <a:t>forstå</a:t>
            </a:r>
            <a:r>
              <a:rPr lang="en" dirty="0"/>
              <a:t> data</a:t>
            </a:r>
          </a:p>
          <a:p>
            <a:pPr lvl="1" indent="-311150">
              <a:buSzPts val="1300"/>
              <a:buAutoNum type="arabicPeriod"/>
            </a:pPr>
            <a:r>
              <a:rPr lang="en" dirty="0" err="1"/>
              <a:t>Histogrammer</a:t>
            </a:r>
            <a:endParaRPr lang="en" dirty="0"/>
          </a:p>
          <a:p>
            <a:pPr lvl="1" indent="-311150">
              <a:buSzPts val="1300"/>
              <a:buAutoNum type="arabicPeriod"/>
            </a:pPr>
            <a:r>
              <a:rPr lang="en" dirty="0" err="1"/>
              <a:t>Gennemsnit</a:t>
            </a:r>
            <a:r>
              <a:rPr lang="en" dirty="0"/>
              <a:t>, </a:t>
            </a:r>
            <a:r>
              <a:rPr lang="en" dirty="0" err="1"/>
              <a:t>spredning</a:t>
            </a:r>
            <a:r>
              <a:rPr lang="en" dirty="0"/>
              <a:t> (</a:t>
            </a:r>
            <a:r>
              <a:rPr lang="en" dirty="0" err="1"/>
              <a:t>sd</a:t>
            </a:r>
            <a:r>
              <a:rPr lang="en" dirty="0"/>
              <a:t>), </a:t>
            </a:r>
            <a:r>
              <a:rPr lang="en" dirty="0" err="1"/>
              <a:t>percentiler</a:t>
            </a:r>
            <a:r>
              <a:rPr lang="en" dirty="0"/>
              <a:t>, range</a:t>
            </a:r>
          </a:p>
          <a:p>
            <a:pPr lvl="1" indent="-311150">
              <a:buSzPts val="1300"/>
              <a:buAutoNum type="arabicPeriod"/>
            </a:pPr>
            <a:r>
              <a:rPr lang="da-DK" dirty="0"/>
              <a:t>Estimater og usikkerhed på estimaterne</a:t>
            </a:r>
          </a:p>
          <a:p>
            <a:pPr marL="603250" lvl="1" indent="0">
              <a:buSzPts val="1300"/>
              <a:buNone/>
            </a:pPr>
            <a:endParaRPr dirty="0"/>
          </a:p>
          <a:p>
            <a:pPr marL="146050" lvl="0" indent="0" algn="l" rtl="0">
              <a:spcBef>
                <a:spcPts val="0"/>
              </a:spcBef>
              <a:spcAft>
                <a:spcPts val="0"/>
              </a:spcAft>
              <a:buSzPts val="1300"/>
              <a:buNone/>
            </a:pPr>
            <a:r>
              <a:rPr lang="en" dirty="0" err="1"/>
              <a:t>Statistiske</a:t>
            </a:r>
            <a:r>
              <a:rPr lang="en" dirty="0"/>
              <a:t> </a:t>
            </a:r>
            <a:r>
              <a:rPr lang="en" dirty="0" err="1"/>
              <a:t>inferens</a:t>
            </a:r>
            <a:r>
              <a:rPr lang="en" dirty="0"/>
              <a:t> for at </a:t>
            </a:r>
            <a:r>
              <a:rPr lang="en" b="1" dirty="0" err="1"/>
              <a:t>estimere</a:t>
            </a:r>
            <a:r>
              <a:rPr lang="en" dirty="0"/>
              <a:t> data</a:t>
            </a:r>
          </a:p>
          <a:p>
            <a:pPr lvl="1" indent="-311150">
              <a:buSzPts val="1300"/>
              <a:buFont typeface="Lato"/>
              <a:buAutoNum type="arabicPeriod"/>
            </a:pPr>
            <a:r>
              <a:rPr lang="en" dirty="0" err="1">
                <a:sym typeface="Wingdings" pitchFamily="2" charset="2"/>
              </a:rPr>
              <a:t>Når</a:t>
            </a:r>
            <a:r>
              <a:rPr lang="en" dirty="0">
                <a:sym typeface="Wingdings" pitchFamily="2" charset="2"/>
              </a:rPr>
              <a:t> man </a:t>
            </a:r>
            <a:r>
              <a:rPr lang="en" dirty="0" err="1">
                <a:sym typeface="Wingdings" pitchFamily="2" charset="2"/>
              </a:rPr>
              <a:t>ønsker</a:t>
            </a:r>
            <a:r>
              <a:rPr lang="en" dirty="0">
                <a:sym typeface="Wingdings" pitchFamily="2" charset="2"/>
              </a:rPr>
              <a:t> at </a:t>
            </a:r>
            <a:r>
              <a:rPr lang="en" dirty="0" err="1">
                <a:sym typeface="Wingdings" pitchFamily="2" charset="2"/>
              </a:rPr>
              <a:t>udlede</a:t>
            </a:r>
            <a:r>
              <a:rPr lang="en" dirty="0">
                <a:sym typeface="Wingdings" pitchFamily="2" charset="2"/>
              </a:rPr>
              <a:t> </a:t>
            </a:r>
            <a:r>
              <a:rPr lang="en" dirty="0" err="1">
                <a:sym typeface="Wingdings" pitchFamily="2" charset="2"/>
              </a:rPr>
              <a:t>generel</a:t>
            </a:r>
            <a:r>
              <a:rPr lang="en" dirty="0">
                <a:sym typeface="Wingdings" pitchFamily="2" charset="2"/>
              </a:rPr>
              <a:t> information </a:t>
            </a:r>
            <a:r>
              <a:rPr lang="en" dirty="0" err="1">
                <a:sym typeface="Wingdings" pitchFamily="2" charset="2"/>
              </a:rPr>
              <a:t>fra</a:t>
            </a:r>
            <a:r>
              <a:rPr lang="en" dirty="0">
                <a:sym typeface="Wingdings" pitchFamily="2" charset="2"/>
              </a:rPr>
              <a:t> </a:t>
            </a:r>
            <a:r>
              <a:rPr lang="en" dirty="0" err="1">
                <a:sym typeface="Wingdings" pitchFamily="2" charset="2"/>
              </a:rPr>
              <a:t>en</a:t>
            </a:r>
            <a:r>
              <a:rPr lang="en" dirty="0">
                <a:sym typeface="Wingdings" pitchFamily="2" charset="2"/>
              </a:rPr>
              <a:t> </a:t>
            </a:r>
            <a:r>
              <a:rPr lang="en" dirty="0" err="1">
                <a:sym typeface="Wingdings" pitchFamily="2" charset="2"/>
              </a:rPr>
              <a:t>stikprøve</a:t>
            </a:r>
            <a:endParaRPr lang="en" dirty="0"/>
          </a:p>
          <a:p>
            <a:pPr marL="146050" lvl="0" indent="0" algn="l" rtl="0">
              <a:spcBef>
                <a:spcPts val="0"/>
              </a:spcBef>
              <a:spcAft>
                <a:spcPts val="0"/>
              </a:spcAft>
              <a:buSzPts val="1300"/>
              <a:buNone/>
            </a:pPr>
            <a:endParaRPr lang="en" dirty="0">
              <a:sym typeface="Wingdings" pitchFamily="2" charset="2"/>
            </a:endParaRPr>
          </a:p>
          <a:p>
            <a:pPr marL="146050" lvl="0" indent="0" algn="l" rtl="0">
              <a:spcBef>
                <a:spcPts val="0"/>
              </a:spcBef>
              <a:spcAft>
                <a:spcPts val="0"/>
              </a:spcAft>
              <a:buSzPts val="1300"/>
              <a:buNone/>
            </a:pPr>
            <a:r>
              <a:rPr lang="en" dirty="0" err="1">
                <a:sym typeface="Wingdings" pitchFamily="2" charset="2"/>
              </a:rPr>
              <a:t>Prædiktion</a:t>
            </a:r>
            <a:r>
              <a:rPr lang="en" dirty="0">
                <a:sym typeface="Wingdings" pitchFamily="2" charset="2"/>
              </a:rPr>
              <a:t> for at </a:t>
            </a:r>
            <a:r>
              <a:rPr lang="en" b="1" dirty="0" err="1">
                <a:sym typeface="Wingdings" pitchFamily="2" charset="2"/>
              </a:rPr>
              <a:t>udlede</a:t>
            </a:r>
            <a:r>
              <a:rPr lang="en" b="1" dirty="0">
                <a:sym typeface="Wingdings" pitchFamily="2" charset="2"/>
              </a:rPr>
              <a:t> </a:t>
            </a:r>
            <a:r>
              <a:rPr lang="en" dirty="0" err="1">
                <a:sym typeface="Wingdings" pitchFamily="2" charset="2"/>
              </a:rPr>
              <a:t>en</a:t>
            </a:r>
            <a:r>
              <a:rPr lang="en" dirty="0">
                <a:sym typeface="Wingdings" pitchFamily="2" charset="2"/>
              </a:rPr>
              <a:t> </a:t>
            </a:r>
            <a:r>
              <a:rPr lang="en" dirty="0" err="1">
                <a:sym typeface="Wingdings" pitchFamily="2" charset="2"/>
              </a:rPr>
              <a:t>uafhængig</a:t>
            </a:r>
            <a:r>
              <a:rPr lang="en" dirty="0">
                <a:sym typeface="Wingdings" pitchFamily="2" charset="2"/>
              </a:rPr>
              <a:t> </a:t>
            </a:r>
            <a:r>
              <a:rPr lang="en" dirty="0" err="1">
                <a:sym typeface="Wingdings" pitchFamily="2" charset="2"/>
              </a:rPr>
              <a:t>variabels</a:t>
            </a:r>
            <a:r>
              <a:rPr lang="en" dirty="0">
                <a:sym typeface="Wingdings" pitchFamily="2" charset="2"/>
              </a:rPr>
              <a:t> </a:t>
            </a:r>
            <a:r>
              <a:rPr lang="en" dirty="0" err="1">
                <a:sym typeface="Wingdings" pitchFamily="2" charset="2"/>
              </a:rPr>
              <a:t>indflydelse</a:t>
            </a:r>
            <a:r>
              <a:rPr lang="en" dirty="0">
                <a:sym typeface="Wingdings" pitchFamily="2" charset="2"/>
              </a:rPr>
              <a:t> </a:t>
            </a:r>
            <a:r>
              <a:rPr lang="en" dirty="0" err="1">
                <a:sym typeface="Wingdings" pitchFamily="2" charset="2"/>
              </a:rPr>
              <a:t>på</a:t>
            </a:r>
            <a:r>
              <a:rPr lang="en" dirty="0">
                <a:sym typeface="Wingdings" pitchFamily="2" charset="2"/>
              </a:rPr>
              <a:t> </a:t>
            </a:r>
            <a:r>
              <a:rPr lang="en" dirty="0" err="1">
                <a:sym typeface="Wingdings" pitchFamily="2" charset="2"/>
              </a:rPr>
              <a:t>en</a:t>
            </a:r>
            <a:r>
              <a:rPr lang="en" dirty="0">
                <a:sym typeface="Wingdings" pitchFamily="2" charset="2"/>
              </a:rPr>
              <a:t> </a:t>
            </a:r>
            <a:r>
              <a:rPr lang="en" dirty="0" err="1">
                <a:sym typeface="Wingdings" pitchFamily="2" charset="2"/>
              </a:rPr>
              <a:t>afhængig</a:t>
            </a:r>
            <a:r>
              <a:rPr lang="en" dirty="0">
                <a:sym typeface="Wingdings" pitchFamily="2" charset="2"/>
              </a:rPr>
              <a:t> </a:t>
            </a:r>
            <a:r>
              <a:rPr lang="en" dirty="0" err="1">
                <a:sym typeface="Wingdings" pitchFamily="2" charset="2"/>
              </a:rPr>
              <a:t>variab</a:t>
            </a:r>
            <a:r>
              <a:rPr lang="da-DK" dirty="0">
                <a:sym typeface="Wingdings" pitchFamily="2" charset="2"/>
              </a:rPr>
              <a:t>el eks. højde og lungefunktion</a:t>
            </a:r>
            <a:endParaRPr lang="en" b="1" dirty="0">
              <a:sym typeface="Wingdings" pitchFamily="2" charset="2"/>
            </a:endParaRPr>
          </a:p>
          <a:p>
            <a:pPr lvl="1" indent="-311150">
              <a:buSzPts val="1300"/>
              <a:buAutoNum type="arabicPeriod"/>
            </a:pPr>
            <a:r>
              <a:rPr lang="en" dirty="0">
                <a:sym typeface="Wingdings" pitchFamily="2" charset="2"/>
              </a:rPr>
              <a:t>Man </a:t>
            </a:r>
            <a:r>
              <a:rPr lang="en" dirty="0" err="1">
                <a:sym typeface="Wingdings" pitchFamily="2" charset="2"/>
              </a:rPr>
              <a:t>kan</a:t>
            </a:r>
            <a:r>
              <a:rPr lang="en" dirty="0">
                <a:sym typeface="Wingdings" pitchFamily="2" charset="2"/>
              </a:rPr>
              <a:t> </a:t>
            </a:r>
            <a:r>
              <a:rPr lang="en" dirty="0" err="1">
                <a:sym typeface="Wingdings" pitchFamily="2" charset="2"/>
              </a:rPr>
              <a:t>prædiktere</a:t>
            </a:r>
            <a:r>
              <a:rPr lang="en" dirty="0">
                <a:sym typeface="Wingdings" pitchFamily="2" charset="2"/>
              </a:rPr>
              <a:t> </a:t>
            </a:r>
            <a:r>
              <a:rPr lang="en" dirty="0" err="1">
                <a:sym typeface="Wingdings" pitchFamily="2" charset="2"/>
              </a:rPr>
              <a:t>værdier</a:t>
            </a:r>
            <a:r>
              <a:rPr lang="en" dirty="0">
                <a:sym typeface="Wingdings" pitchFamily="2" charset="2"/>
              </a:rPr>
              <a:t> </a:t>
            </a:r>
            <a:r>
              <a:rPr lang="da-DK" dirty="0">
                <a:sym typeface="Wingdings" pitchFamily="2" charset="2"/>
              </a:rPr>
              <a:t>baseret på sammenhænge mellem data eks. Ved lineær, multipel og </a:t>
            </a:r>
            <a:r>
              <a:rPr lang="da-DK" dirty="0" err="1">
                <a:sym typeface="Wingdings" pitchFamily="2" charset="2"/>
              </a:rPr>
              <a:t>logaritimisk</a:t>
            </a:r>
            <a:r>
              <a:rPr lang="da-DK" dirty="0">
                <a:sym typeface="Wingdings" pitchFamily="2" charset="2"/>
              </a:rPr>
              <a:t> regression. </a:t>
            </a:r>
            <a:endParaRPr lang="en" dirty="0">
              <a:sym typeface="Wingdings" pitchFamily="2" charset="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A0F4E7-CB17-B496-0558-51C5A69592A7}"/>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F6ABF9BB-D517-D7D7-76FA-60C2F28657D0}"/>
              </a:ext>
            </a:extLst>
          </p:cNvPr>
          <p:cNvSpPr>
            <a:spLocks noGrp="1"/>
          </p:cNvSpPr>
          <p:nvPr>
            <p:ph type="body" idx="1"/>
          </p:nvPr>
        </p:nvSpPr>
        <p:spPr>
          <a:xfrm>
            <a:off x="727650" y="1743897"/>
            <a:ext cx="4079740" cy="2261100"/>
          </a:xfrm>
        </p:spPr>
        <p:txBody>
          <a:bodyPr/>
          <a:lstStyle/>
          <a:p>
            <a:r>
              <a:rPr lang="da-DK" dirty="0"/>
              <a:t>Hvad betyder dette dog?</a:t>
            </a:r>
          </a:p>
          <a:p>
            <a:endParaRPr lang="da-DK" dirty="0"/>
          </a:p>
          <a:p>
            <a:endParaRPr lang="da-DK" dirty="0"/>
          </a:p>
        </p:txBody>
      </p:sp>
      <p:pic>
        <p:nvPicPr>
          <p:cNvPr id="5" name="Picture 4">
            <a:extLst>
              <a:ext uri="{FF2B5EF4-FFF2-40B4-BE49-F238E27FC236}">
                <a16:creationId xmlns:a16="http://schemas.microsoft.com/office/drawing/2014/main" id="{4FD76938-700B-FD44-578F-49CCE1B1BFB6}"/>
              </a:ext>
            </a:extLst>
          </p:cNvPr>
          <p:cNvPicPr>
            <a:picLocks noChangeAspect="1"/>
          </p:cNvPicPr>
          <p:nvPr/>
        </p:nvPicPr>
        <p:blipFill>
          <a:blip r:embed="rId2"/>
          <a:stretch>
            <a:fillRect/>
          </a:stretch>
        </p:blipFill>
        <p:spPr>
          <a:xfrm>
            <a:off x="232219" y="263900"/>
            <a:ext cx="8011643" cy="1438476"/>
          </a:xfrm>
          <a:prstGeom prst="rect">
            <a:avLst/>
          </a:prstGeom>
        </p:spPr>
      </p:pic>
      <p:pic>
        <p:nvPicPr>
          <p:cNvPr id="7" name="Picture 6">
            <a:extLst>
              <a:ext uri="{FF2B5EF4-FFF2-40B4-BE49-F238E27FC236}">
                <a16:creationId xmlns:a16="http://schemas.microsoft.com/office/drawing/2014/main" id="{47A49894-155B-46D8-F790-A3D1E51C9CB6}"/>
              </a:ext>
            </a:extLst>
          </p:cNvPr>
          <p:cNvPicPr>
            <a:picLocks noChangeAspect="1"/>
          </p:cNvPicPr>
          <p:nvPr/>
        </p:nvPicPr>
        <p:blipFill>
          <a:blip r:embed="rId3"/>
          <a:stretch>
            <a:fillRect/>
          </a:stretch>
        </p:blipFill>
        <p:spPr>
          <a:xfrm>
            <a:off x="320244" y="2679354"/>
            <a:ext cx="4717009" cy="1773002"/>
          </a:xfrm>
          <a:prstGeom prst="rect">
            <a:avLst/>
          </a:prstGeom>
        </p:spPr>
      </p:pic>
      <p:sp>
        <p:nvSpPr>
          <p:cNvPr id="8" name="TextBox 7">
            <a:extLst>
              <a:ext uri="{FF2B5EF4-FFF2-40B4-BE49-F238E27FC236}">
                <a16:creationId xmlns:a16="http://schemas.microsoft.com/office/drawing/2014/main" id="{B6C78288-641C-2438-A7C0-30D88B8C2196}"/>
              </a:ext>
            </a:extLst>
          </p:cNvPr>
          <p:cNvSpPr txBox="1"/>
          <p:nvPr/>
        </p:nvSpPr>
        <p:spPr>
          <a:xfrm>
            <a:off x="5174737" y="1340611"/>
            <a:ext cx="3476531" cy="3754874"/>
          </a:xfrm>
          <a:prstGeom prst="rect">
            <a:avLst/>
          </a:prstGeom>
          <a:noFill/>
        </p:spPr>
        <p:txBody>
          <a:bodyPr wrap="square" rtlCol="0">
            <a:spAutoFit/>
          </a:bodyPr>
          <a:lstStyle/>
          <a:p>
            <a:r>
              <a:rPr lang="da-DK" dirty="0"/>
              <a:t>Tilbage til hæmoglobin-niveauerne.</a:t>
            </a:r>
          </a:p>
          <a:p>
            <a:endParaRPr lang="da-DK" dirty="0"/>
          </a:p>
          <a:p>
            <a:r>
              <a:rPr lang="da-DK" dirty="0"/>
              <a:t>Dette var en tilfældig stikprøve ud fra en hel population af kvinder med forskellige hæmoglobin-værdier. </a:t>
            </a:r>
          </a:p>
          <a:p>
            <a:endParaRPr lang="da-DK" dirty="0"/>
          </a:p>
          <a:p>
            <a:r>
              <a:rPr lang="da-DK" dirty="0"/>
              <a:t>Dvs. stikprøven estimerer gennemsnittet af populationen, men ikke præcist </a:t>
            </a:r>
            <a:r>
              <a:rPr lang="da-DK" dirty="0">
                <a:sym typeface="Wingdings" panose="05000000000000000000" pitchFamily="2" charset="2"/>
              </a:rPr>
              <a:t> hvis vi tog en ny stikprøve af samme størrelse ville vi få et nyt gennemsnit!</a:t>
            </a:r>
          </a:p>
          <a:p>
            <a:endParaRPr lang="da-DK" dirty="0">
              <a:sym typeface="Wingdings" panose="05000000000000000000" pitchFamily="2" charset="2"/>
            </a:endParaRPr>
          </a:p>
          <a:p>
            <a:r>
              <a:rPr lang="da-DK" dirty="0">
                <a:sym typeface="Wingdings" panose="05000000000000000000" pitchFamily="2" charset="2"/>
              </a:rPr>
              <a:t>Alle disse gennemsnit ligger normalfordelt omkring gennemsnittet af populationen. </a:t>
            </a:r>
          </a:p>
          <a:p>
            <a:endParaRPr lang="da-DK" dirty="0">
              <a:sym typeface="Wingdings" panose="05000000000000000000" pitchFamily="2" charset="2"/>
            </a:endParaRPr>
          </a:p>
          <a:p>
            <a:endParaRPr lang="da-DK" dirty="0">
              <a:sym typeface="Wingdings" panose="05000000000000000000" pitchFamily="2" charset="2"/>
            </a:endParaRPr>
          </a:p>
          <a:p>
            <a:endParaRPr lang="da-DK" dirty="0">
              <a:sym typeface="Wingdings" panose="05000000000000000000" pitchFamily="2" charset="2"/>
            </a:endParaRPr>
          </a:p>
          <a:p>
            <a:endParaRPr lang="da-DK" dirty="0">
              <a:sym typeface="Wingdings" panose="05000000000000000000" pitchFamily="2" charset="2"/>
            </a:endParaRPr>
          </a:p>
        </p:txBody>
      </p:sp>
      <p:sp>
        <p:nvSpPr>
          <p:cNvPr id="2" name="TextBox 1">
            <a:extLst>
              <a:ext uri="{FF2B5EF4-FFF2-40B4-BE49-F238E27FC236}">
                <a16:creationId xmlns:a16="http://schemas.microsoft.com/office/drawing/2014/main" id="{101C0AED-6488-EF1D-B608-17A5E7FF626A}"/>
              </a:ext>
            </a:extLst>
          </p:cNvPr>
          <p:cNvSpPr txBox="1"/>
          <p:nvPr/>
        </p:nvSpPr>
        <p:spPr>
          <a:xfrm>
            <a:off x="492732" y="1042767"/>
            <a:ext cx="6786723" cy="3046988"/>
          </a:xfrm>
          <a:prstGeom prst="rect">
            <a:avLst/>
          </a:prstGeom>
          <a:noFill/>
        </p:spPr>
        <p:txBody>
          <a:bodyPr wrap="square" rtlCol="0">
            <a:spAutoFit/>
          </a:bodyPr>
          <a:lstStyle/>
          <a:p>
            <a:r>
              <a:rPr lang="da-DK" sz="3200" b="1" dirty="0">
                <a:highlight>
                  <a:srgbClr val="FFFF00"/>
                </a:highlight>
              </a:rPr>
              <a:t>SELV HVIS POPULATIONEN IKKE ER NORMALFORDELT!!!</a:t>
            </a:r>
          </a:p>
          <a:p>
            <a:r>
              <a:rPr lang="da-DK" sz="3200" b="1" dirty="0">
                <a:highlight>
                  <a:srgbClr val="FFFF00"/>
                </a:highlight>
              </a:rPr>
              <a:t>Så er fordelingen af stikprøvernes gennemsnit altid!</a:t>
            </a:r>
          </a:p>
          <a:p>
            <a:endParaRPr lang="da-DK" sz="3200" b="1" dirty="0">
              <a:highlight>
                <a:srgbClr val="FFFF00"/>
              </a:highlight>
            </a:endParaRPr>
          </a:p>
          <a:p>
            <a:r>
              <a:rPr lang="da-DK" sz="3200" b="1" dirty="0">
                <a:highlight>
                  <a:srgbClr val="FFFF00"/>
                </a:highlight>
              </a:rPr>
              <a:t>Dette kaldes central limit theorem</a:t>
            </a:r>
          </a:p>
        </p:txBody>
      </p:sp>
      <p:cxnSp>
        <p:nvCxnSpPr>
          <p:cNvPr id="6" name="Straight Arrow Connector 5">
            <a:extLst>
              <a:ext uri="{FF2B5EF4-FFF2-40B4-BE49-F238E27FC236}">
                <a16:creationId xmlns:a16="http://schemas.microsoft.com/office/drawing/2014/main" id="{2E61754C-E224-0335-E91A-9B6167C3CCA4}"/>
              </a:ext>
            </a:extLst>
          </p:cNvPr>
          <p:cNvCxnSpPr/>
          <p:nvPr/>
        </p:nvCxnSpPr>
        <p:spPr>
          <a:xfrm flipH="1" flipV="1">
            <a:off x="5692346" y="1845276"/>
            <a:ext cx="1812324" cy="2010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099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50E367-774D-538E-8AF2-B996264A2CBA}"/>
              </a:ext>
            </a:extLst>
          </p:cNvPr>
          <p:cNvPicPr>
            <a:picLocks noChangeAspect="1"/>
          </p:cNvPicPr>
          <p:nvPr/>
        </p:nvPicPr>
        <p:blipFill>
          <a:blip r:embed="rId2"/>
          <a:stretch>
            <a:fillRect/>
          </a:stretch>
        </p:blipFill>
        <p:spPr>
          <a:xfrm>
            <a:off x="3008402" y="2682323"/>
            <a:ext cx="1813668" cy="1383762"/>
          </a:xfrm>
          <a:prstGeom prst="rect">
            <a:avLst/>
          </a:prstGeom>
        </p:spPr>
      </p:pic>
      <p:sp>
        <p:nvSpPr>
          <p:cNvPr id="2" name="Title 1">
            <a:extLst>
              <a:ext uri="{FF2B5EF4-FFF2-40B4-BE49-F238E27FC236}">
                <a16:creationId xmlns:a16="http://schemas.microsoft.com/office/drawing/2014/main" id="{35C0C770-49F3-CDCE-6DEE-07D4D2CD6F0F}"/>
              </a:ext>
            </a:extLst>
          </p:cNvPr>
          <p:cNvSpPr>
            <a:spLocks noGrp="1"/>
          </p:cNvSpPr>
          <p:nvPr>
            <p:ph type="title"/>
          </p:nvPr>
        </p:nvSpPr>
        <p:spPr>
          <a:xfrm>
            <a:off x="729450" y="629275"/>
            <a:ext cx="7688700" cy="535200"/>
          </a:xfrm>
        </p:spPr>
        <p:txBody>
          <a:bodyPr>
            <a:normAutofit fontScale="90000"/>
          </a:bodyPr>
          <a:lstStyle/>
          <a:p>
            <a:r>
              <a:rPr lang="da-DK" dirty="0"/>
              <a:t>SEM (Standard error of the mean/”SE”)</a:t>
            </a:r>
          </a:p>
        </p:txBody>
      </p:sp>
      <p:sp>
        <p:nvSpPr>
          <p:cNvPr id="3" name="Text Placeholder 2">
            <a:extLst>
              <a:ext uri="{FF2B5EF4-FFF2-40B4-BE49-F238E27FC236}">
                <a16:creationId xmlns:a16="http://schemas.microsoft.com/office/drawing/2014/main" id="{9AFD23C2-EB30-98F9-A389-02CD9D94EE79}"/>
              </a:ext>
            </a:extLst>
          </p:cNvPr>
          <p:cNvSpPr>
            <a:spLocks noGrp="1"/>
          </p:cNvSpPr>
          <p:nvPr>
            <p:ph type="body" idx="1"/>
          </p:nvPr>
        </p:nvSpPr>
        <p:spPr>
          <a:xfrm>
            <a:off x="78411" y="1362182"/>
            <a:ext cx="8595783" cy="3781318"/>
          </a:xfrm>
        </p:spPr>
        <p:txBody>
          <a:bodyPr>
            <a:normAutofit fontScale="92500"/>
          </a:bodyPr>
          <a:lstStyle/>
          <a:p>
            <a:r>
              <a:rPr lang="da-DK" dirty="0"/>
              <a:t>Pga. central limit theorem kan vi altså baseret på få informationer beregne spredningen af gennemsnit og dermed med hvilken sikkerhed og tilhørende interval vores stikprøve gennemsnit afspejler gennemsnittet i baggrundspopulationen. </a:t>
            </a:r>
          </a:p>
          <a:p>
            <a:r>
              <a:rPr lang="da-DK" dirty="0"/>
              <a:t>Eksempelvis med hæmoglobin-niveauerne: </a:t>
            </a:r>
          </a:p>
          <a:p>
            <a:endParaRPr lang="da-DK" dirty="0"/>
          </a:p>
          <a:p>
            <a:r>
              <a:rPr lang="da-DK" dirty="0"/>
              <a:t>En stikprøve fra populationen med n=70, gnmsnit=11.128 og spredning (sd) på 3.7, hvad er SEM og hvad betyder det?</a:t>
            </a:r>
          </a:p>
          <a:p>
            <a:endParaRPr lang="da-DK" dirty="0"/>
          </a:p>
          <a:p>
            <a:endParaRPr lang="da-DK" dirty="0"/>
          </a:p>
          <a:p>
            <a:endParaRPr lang="da-DK" dirty="0"/>
          </a:p>
          <a:p>
            <a:endParaRPr lang="da-DK" dirty="0"/>
          </a:p>
          <a:p>
            <a:endParaRPr lang="da-DK" dirty="0"/>
          </a:p>
          <a:p>
            <a:endParaRPr lang="da-DK" dirty="0"/>
          </a:p>
          <a:p>
            <a:r>
              <a:rPr lang="da-DK" dirty="0"/>
              <a:t>SEM= 3.7/sqrt(70) = ca. 0.44 </a:t>
            </a:r>
          </a:p>
          <a:p>
            <a:r>
              <a:rPr lang="da-DK" dirty="0"/>
              <a:t>Hvad betyder det? Hvad ville der ske hvis stikprøvestørrelsen steg? Hvor konvergerer den mod?</a:t>
            </a:r>
          </a:p>
          <a:p>
            <a:pPr lvl="1"/>
            <a:r>
              <a:rPr lang="da-DK" dirty="0"/>
              <a:t>SVAR = At hvis man tog uendeligt mange forskellige stikprøver-gnmsnit ville disse fordele sig om u med spredning (sd) 0,44. Hvis stikprøve størrelsen stiger stiger nævneren i brøken </a:t>
            </a:r>
            <a:r>
              <a:rPr lang="da-DK" dirty="0">
                <a:sym typeface="Wingdings" panose="05000000000000000000" pitchFamily="2" charset="2"/>
              </a:rPr>
              <a:t> SD falder = mere præcist estimat af gnmsnit i populationen. Konvergerer mod 0 (men rammer selvfølgelig aldrig). </a:t>
            </a:r>
            <a:endParaRPr lang="da-DK" dirty="0"/>
          </a:p>
        </p:txBody>
      </p:sp>
      <p:pic>
        <p:nvPicPr>
          <p:cNvPr id="4" name="Picture 3">
            <a:extLst>
              <a:ext uri="{FF2B5EF4-FFF2-40B4-BE49-F238E27FC236}">
                <a16:creationId xmlns:a16="http://schemas.microsoft.com/office/drawing/2014/main" id="{AB15F2BE-1AB9-DC4A-C3D0-5D8BDAB90DD0}"/>
              </a:ext>
            </a:extLst>
          </p:cNvPr>
          <p:cNvPicPr>
            <a:picLocks noChangeAspect="1"/>
          </p:cNvPicPr>
          <p:nvPr/>
        </p:nvPicPr>
        <p:blipFill>
          <a:blip r:embed="rId3"/>
          <a:stretch>
            <a:fillRect/>
          </a:stretch>
        </p:blipFill>
        <p:spPr>
          <a:xfrm>
            <a:off x="5057399" y="2523363"/>
            <a:ext cx="3818053" cy="1435108"/>
          </a:xfrm>
          <a:prstGeom prst="rect">
            <a:avLst/>
          </a:prstGeom>
        </p:spPr>
      </p:pic>
      <p:pic>
        <p:nvPicPr>
          <p:cNvPr id="6" name="Picture 5" descr="A group of people standing next to a graph&#10;&#10;Description automatically generated">
            <a:extLst>
              <a:ext uri="{FF2B5EF4-FFF2-40B4-BE49-F238E27FC236}">
                <a16:creationId xmlns:a16="http://schemas.microsoft.com/office/drawing/2014/main" id="{89C91774-4C79-FEC1-90CE-B35973456E3D}"/>
              </a:ext>
            </a:extLst>
          </p:cNvPr>
          <p:cNvPicPr>
            <a:picLocks noChangeAspect="1"/>
          </p:cNvPicPr>
          <p:nvPr/>
        </p:nvPicPr>
        <p:blipFill rotWithShape="1">
          <a:blip r:embed="rId4"/>
          <a:srcRect l="29364" t="39110"/>
          <a:stretch/>
        </p:blipFill>
        <p:spPr>
          <a:xfrm>
            <a:off x="1127250" y="1312247"/>
            <a:ext cx="3346005" cy="2163241"/>
          </a:xfrm>
          <a:prstGeom prst="rect">
            <a:avLst/>
          </a:prstGeom>
        </p:spPr>
      </p:pic>
      <p:pic>
        <p:nvPicPr>
          <p:cNvPr id="8" name="Picture 7" descr="A graph of a job satisfaction&#10;&#10;Description automatically generated">
            <a:extLst>
              <a:ext uri="{FF2B5EF4-FFF2-40B4-BE49-F238E27FC236}">
                <a16:creationId xmlns:a16="http://schemas.microsoft.com/office/drawing/2014/main" id="{689525F3-5089-DB71-C176-7C0E78DB1897}"/>
              </a:ext>
            </a:extLst>
          </p:cNvPr>
          <p:cNvPicPr>
            <a:picLocks noChangeAspect="1"/>
          </p:cNvPicPr>
          <p:nvPr/>
        </p:nvPicPr>
        <p:blipFill rotWithShape="1">
          <a:blip r:embed="rId5"/>
          <a:srcRect t="18519" b="10370"/>
          <a:stretch/>
        </p:blipFill>
        <p:spPr>
          <a:xfrm>
            <a:off x="5507742" y="1214410"/>
            <a:ext cx="3329126" cy="1828800"/>
          </a:xfrm>
          <a:prstGeom prst="rect">
            <a:avLst/>
          </a:prstGeom>
        </p:spPr>
      </p:pic>
      <p:cxnSp>
        <p:nvCxnSpPr>
          <p:cNvPr id="10" name="Straight Arrow Connector 9">
            <a:extLst>
              <a:ext uri="{FF2B5EF4-FFF2-40B4-BE49-F238E27FC236}">
                <a16:creationId xmlns:a16="http://schemas.microsoft.com/office/drawing/2014/main" id="{2BCA5265-2025-DAE7-93A4-37482D3ADA7F}"/>
              </a:ext>
            </a:extLst>
          </p:cNvPr>
          <p:cNvCxnSpPr/>
          <p:nvPr/>
        </p:nvCxnSpPr>
        <p:spPr>
          <a:xfrm flipV="1">
            <a:off x="2476867" y="2201860"/>
            <a:ext cx="961901" cy="2547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9E811F6-40A1-312E-16C4-AA2C9EA4CDEE}"/>
              </a:ext>
            </a:extLst>
          </p:cNvPr>
          <p:cNvCxnSpPr>
            <a:cxnSpLocks/>
          </p:cNvCxnSpPr>
          <p:nvPr/>
        </p:nvCxnSpPr>
        <p:spPr>
          <a:xfrm flipV="1">
            <a:off x="6079298" y="1549730"/>
            <a:ext cx="1123772" cy="2976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6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ormal Distribution and Confidence Intervals - AnalystPrep | CFA® Exam  Study Notes">
            <a:extLst>
              <a:ext uri="{FF2B5EF4-FFF2-40B4-BE49-F238E27FC236}">
                <a16:creationId xmlns:a16="http://schemas.microsoft.com/office/drawing/2014/main" id="{4F937DA8-2ED3-13A8-8DB6-8A715881C2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503"/>
          <a:stretch/>
        </p:blipFill>
        <p:spPr bwMode="auto">
          <a:xfrm>
            <a:off x="4093494" y="2889158"/>
            <a:ext cx="4456213" cy="225434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8239F5A-B8AA-29E1-D656-D92ABB17AE18}"/>
              </a:ext>
            </a:extLst>
          </p:cNvPr>
          <p:cNvSpPr>
            <a:spLocks noGrp="1"/>
          </p:cNvSpPr>
          <p:nvPr>
            <p:ph type="title"/>
          </p:nvPr>
        </p:nvSpPr>
        <p:spPr>
          <a:xfrm>
            <a:off x="729450" y="535925"/>
            <a:ext cx="7688700" cy="535200"/>
          </a:xfrm>
        </p:spPr>
        <p:txBody>
          <a:bodyPr>
            <a:normAutofit fontScale="90000"/>
          </a:bodyPr>
          <a:lstStyle/>
          <a:p>
            <a:r>
              <a:rPr lang="da-DK" dirty="0"/>
              <a:t>SEM fortsat</a:t>
            </a:r>
          </a:p>
        </p:txBody>
      </p:sp>
      <p:sp>
        <p:nvSpPr>
          <p:cNvPr id="3" name="Text Placeholder 2">
            <a:extLst>
              <a:ext uri="{FF2B5EF4-FFF2-40B4-BE49-F238E27FC236}">
                <a16:creationId xmlns:a16="http://schemas.microsoft.com/office/drawing/2014/main" id="{A475954A-95C3-3D6C-DA04-E3871CE96543}"/>
              </a:ext>
            </a:extLst>
          </p:cNvPr>
          <p:cNvSpPr>
            <a:spLocks noGrp="1"/>
          </p:cNvSpPr>
          <p:nvPr>
            <p:ph type="body" idx="1"/>
          </p:nvPr>
        </p:nvSpPr>
        <p:spPr>
          <a:xfrm>
            <a:off x="594293" y="1188557"/>
            <a:ext cx="7955414" cy="2558373"/>
          </a:xfrm>
        </p:spPr>
        <p:txBody>
          <a:bodyPr>
            <a:normAutofit/>
          </a:bodyPr>
          <a:lstStyle/>
          <a:p>
            <a:r>
              <a:rPr lang="da-DK" dirty="0"/>
              <a:t>SEM´s normalfordeling har STORE IMPLIKATIONER </a:t>
            </a:r>
            <a:r>
              <a:rPr lang="da-DK" dirty="0">
                <a:sym typeface="Wingdings" panose="05000000000000000000" pitchFamily="2" charset="2"/>
              </a:rPr>
              <a:t> man kan eks. udregne konfidens (sikkerhedsintervaller).</a:t>
            </a:r>
          </a:p>
          <a:p>
            <a:endParaRPr lang="da-DK" dirty="0">
              <a:sym typeface="Wingdings" panose="05000000000000000000" pitchFamily="2" charset="2"/>
            </a:endParaRPr>
          </a:p>
          <a:p>
            <a:r>
              <a:rPr lang="da-DK" dirty="0">
                <a:sym typeface="Wingdings" panose="05000000000000000000" pitchFamily="2" charset="2"/>
              </a:rPr>
              <a:t>Da gennemsnittene jo var normalfordelt kan vi udregne SE og dermed sige med hvor stor spredning </a:t>
            </a:r>
            <a:r>
              <a:rPr lang="da-DK" u="sng" dirty="0">
                <a:sym typeface="Wingdings" panose="05000000000000000000" pitchFamily="2" charset="2"/>
              </a:rPr>
              <a:t>95%</a:t>
            </a:r>
            <a:r>
              <a:rPr lang="da-DK" dirty="0">
                <a:sym typeface="Wingdings" panose="05000000000000000000" pitchFamily="2" charset="2"/>
              </a:rPr>
              <a:t> af de tilfældigt målte gennemsnit lægger sig. Da fordelingen er normalfordelt lægger de sig hhv. </a:t>
            </a:r>
            <a:r>
              <a:rPr lang="da-DK" u="sng" dirty="0">
                <a:sym typeface="Wingdings" panose="05000000000000000000" pitchFamily="2" charset="2"/>
              </a:rPr>
              <a:t>-1.96*(SE) og + 1.96*(SE) </a:t>
            </a:r>
            <a:r>
              <a:rPr lang="da-DK" dirty="0">
                <a:sym typeface="Wingdings" panose="05000000000000000000" pitchFamily="2" charset="2"/>
              </a:rPr>
              <a:t>omkring det egentlige gennemsnit i baggrundspopulationen. Dette kaldes sikkerhedsintervallet. Altså hvis vi tog gennemsnittet med samme N ville vi i 95% af tilfældene få mellem </a:t>
            </a:r>
            <a:r>
              <a:rPr lang="da-DK" u="sng" dirty="0">
                <a:sym typeface="Wingdings" panose="05000000000000000000" pitchFamily="2" charset="2"/>
              </a:rPr>
              <a:t>-1.96*(SE) og + 1.96*(SE) </a:t>
            </a:r>
            <a:endParaRPr lang="da-DK" dirty="0"/>
          </a:p>
        </p:txBody>
      </p:sp>
    </p:spTree>
    <p:extLst>
      <p:ext uri="{BB962C8B-B14F-4D97-AF65-F5344CB8AC3E}">
        <p14:creationId xmlns:p14="http://schemas.microsoft.com/office/powerpoint/2010/main" val="61355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C24D1A-B5F7-E1D7-61F9-17722DC0843F}"/>
              </a:ext>
            </a:extLst>
          </p:cNvPr>
          <p:cNvSpPr>
            <a:spLocks noGrp="1"/>
          </p:cNvSpPr>
          <p:nvPr>
            <p:ph type="title"/>
          </p:nvPr>
        </p:nvSpPr>
        <p:spPr>
          <a:xfrm>
            <a:off x="727650" y="535925"/>
            <a:ext cx="7688700" cy="535200"/>
          </a:xfrm>
        </p:spPr>
        <p:txBody>
          <a:bodyPr>
            <a:normAutofit fontScale="90000"/>
          </a:bodyPr>
          <a:lstStyle/>
          <a:p>
            <a:r>
              <a:rPr lang="da-DK" dirty="0"/>
              <a:t>SEM og konfidensintervaller</a:t>
            </a:r>
          </a:p>
        </p:txBody>
      </p:sp>
      <p:sp>
        <p:nvSpPr>
          <p:cNvPr id="3" name="Pladsholder til tekst 2">
            <a:extLst>
              <a:ext uri="{FF2B5EF4-FFF2-40B4-BE49-F238E27FC236}">
                <a16:creationId xmlns:a16="http://schemas.microsoft.com/office/drawing/2014/main" id="{67B43DF4-C3D6-C7BC-DD9D-DA43E72B7F14}"/>
              </a:ext>
            </a:extLst>
          </p:cNvPr>
          <p:cNvSpPr>
            <a:spLocks noGrp="1"/>
          </p:cNvSpPr>
          <p:nvPr>
            <p:ph type="body" idx="1"/>
          </p:nvPr>
        </p:nvSpPr>
        <p:spPr>
          <a:xfrm>
            <a:off x="524733" y="1441200"/>
            <a:ext cx="7688700" cy="2261100"/>
          </a:xfrm>
        </p:spPr>
        <p:txBody>
          <a:bodyPr/>
          <a:lstStyle/>
          <a:p>
            <a:r>
              <a:rPr lang="da-DK" dirty="0">
                <a:sym typeface="Wingdings" panose="05000000000000000000" pitchFamily="2" charset="2"/>
              </a:rPr>
              <a:t>Udregn nu 95% sikkerhedsintervallet (konfidensintervallet) for hæmoglobin-niveauerne hos kvinder ud fra stikprøven. Du har værdierne: stikprøvestørrelse (n) = 70,  </a:t>
            </a:r>
            <a:r>
              <a:rPr lang="da-DK" dirty="0" err="1">
                <a:sym typeface="Wingdings" panose="05000000000000000000" pitchFamily="2" charset="2"/>
              </a:rPr>
              <a:t>gnmsnit</a:t>
            </a:r>
            <a:r>
              <a:rPr lang="da-DK" dirty="0">
                <a:sym typeface="Wingdings" panose="05000000000000000000" pitchFamily="2" charset="2"/>
              </a:rPr>
              <a:t> (u) = 11.128, spredning (</a:t>
            </a:r>
            <a:r>
              <a:rPr lang="el-GR" dirty="0">
                <a:sym typeface="Wingdings" panose="05000000000000000000" pitchFamily="2" charset="2"/>
              </a:rPr>
              <a:t>δ</a:t>
            </a:r>
            <a:r>
              <a:rPr lang="en-US" dirty="0">
                <a:sym typeface="Wingdings" panose="05000000000000000000" pitchFamily="2" charset="2"/>
              </a:rPr>
              <a:t>) = 3.7 </a:t>
            </a:r>
            <a:r>
              <a:rPr lang="en-US" dirty="0" err="1">
                <a:sym typeface="Wingdings" panose="05000000000000000000" pitchFamily="2" charset="2"/>
              </a:rPr>
              <a:t>og</a:t>
            </a:r>
            <a:r>
              <a:rPr lang="en-US" dirty="0">
                <a:sym typeface="Wingdings" panose="05000000000000000000" pitchFamily="2" charset="2"/>
              </a:rPr>
              <a:t> SEM=0.44</a:t>
            </a:r>
          </a:p>
          <a:p>
            <a:endParaRPr lang="en-US" dirty="0">
              <a:sym typeface="Wingdings" panose="05000000000000000000" pitchFamily="2" charset="2"/>
            </a:endParaRPr>
          </a:p>
          <a:p>
            <a:endParaRPr lang="en-US" dirty="0">
              <a:sym typeface="Wingdings" panose="05000000000000000000" pitchFamily="2" charset="2"/>
            </a:endParaRPr>
          </a:p>
          <a:p>
            <a:endParaRPr lang="da-DK" dirty="0">
              <a:sym typeface="Wingdings" panose="05000000000000000000" pitchFamily="2" charset="2"/>
            </a:endParaRPr>
          </a:p>
          <a:p>
            <a:endParaRPr lang="da-DK" dirty="0"/>
          </a:p>
        </p:txBody>
      </p:sp>
      <p:sp>
        <p:nvSpPr>
          <p:cNvPr id="5" name="Tekstfelt 4">
            <a:extLst>
              <a:ext uri="{FF2B5EF4-FFF2-40B4-BE49-F238E27FC236}">
                <a16:creationId xmlns:a16="http://schemas.microsoft.com/office/drawing/2014/main" id="{9D1C2C0B-B1AE-D88F-F4DC-D8E55C38A47D}"/>
              </a:ext>
            </a:extLst>
          </p:cNvPr>
          <p:cNvSpPr txBox="1"/>
          <p:nvPr/>
        </p:nvSpPr>
        <p:spPr>
          <a:xfrm>
            <a:off x="1354727" y="2754876"/>
            <a:ext cx="6858706" cy="1600438"/>
          </a:xfrm>
          <a:prstGeom prst="rect">
            <a:avLst/>
          </a:prstGeom>
          <a:noFill/>
        </p:spPr>
        <p:txBody>
          <a:bodyPr wrap="square">
            <a:spAutoFit/>
          </a:bodyPr>
          <a:lstStyle/>
          <a:p>
            <a:r>
              <a:rPr lang="en-US" dirty="0" err="1"/>
              <a:t>Løsning</a:t>
            </a:r>
            <a:r>
              <a:rPr lang="en-US" dirty="0"/>
              <a:t>: </a:t>
            </a:r>
            <a:r>
              <a:rPr lang="en-US" dirty="0" err="1"/>
              <a:t>Værdierne</a:t>
            </a:r>
            <a:r>
              <a:rPr lang="en-US" dirty="0"/>
              <a:t> </a:t>
            </a:r>
            <a:r>
              <a:rPr lang="en-US" dirty="0" err="1"/>
              <a:t>lægger</a:t>
            </a:r>
            <a:r>
              <a:rPr lang="en-US" dirty="0"/>
              <a:t> sig </a:t>
            </a:r>
            <a:r>
              <a:rPr lang="en-US" dirty="0" err="1"/>
              <a:t>mlm</a:t>
            </a:r>
            <a:r>
              <a:rPr lang="en-US" dirty="0"/>
              <a:t>. u +/- 1.96* 0.44 </a:t>
            </a:r>
            <a:r>
              <a:rPr lang="en-US" dirty="0" err="1"/>
              <a:t>dvs</a:t>
            </a:r>
            <a:r>
              <a:rPr lang="en-US" dirty="0"/>
              <a:t>. </a:t>
            </a:r>
            <a:r>
              <a:rPr lang="en-US" dirty="0" err="1"/>
              <a:t>mlm</a:t>
            </a:r>
            <a:r>
              <a:rPr lang="en-US" dirty="0"/>
              <a:t>. 11.128-1.96*0.44 </a:t>
            </a:r>
            <a:r>
              <a:rPr lang="en-US" dirty="0" err="1"/>
              <a:t>og</a:t>
            </a:r>
            <a:r>
              <a:rPr lang="en-US" dirty="0"/>
              <a:t> 11.128+1.96*0.44.</a:t>
            </a:r>
          </a:p>
          <a:p>
            <a:endParaRPr lang="en-US" dirty="0"/>
          </a:p>
          <a:p>
            <a:r>
              <a:rPr lang="en-US" dirty="0" err="1"/>
              <a:t>Fortolkning</a:t>
            </a:r>
            <a:r>
              <a:rPr lang="en-US" dirty="0"/>
              <a:t>: </a:t>
            </a:r>
            <a:r>
              <a:rPr lang="en-US" dirty="0" err="1"/>
              <a:t>Intervallet</a:t>
            </a:r>
            <a:r>
              <a:rPr lang="en-US" dirty="0"/>
              <a:t> </a:t>
            </a:r>
            <a:r>
              <a:rPr lang="en-US" dirty="0" err="1"/>
              <a:t>indeholder</a:t>
            </a:r>
            <a:r>
              <a:rPr lang="en-US" dirty="0"/>
              <a:t> med 95% </a:t>
            </a:r>
            <a:r>
              <a:rPr lang="en-US" dirty="0" err="1"/>
              <a:t>sandsynlighed</a:t>
            </a:r>
            <a:r>
              <a:rPr lang="en-US" dirty="0"/>
              <a:t> </a:t>
            </a:r>
            <a:r>
              <a:rPr lang="en-US" dirty="0" err="1"/>
              <a:t>gennemsnittet</a:t>
            </a:r>
            <a:r>
              <a:rPr lang="en-US" dirty="0"/>
              <a:t> (u) </a:t>
            </a:r>
            <a:r>
              <a:rPr lang="en-US" dirty="0" err="1"/>
              <a:t>i</a:t>
            </a:r>
            <a:r>
              <a:rPr lang="en-US" dirty="0"/>
              <a:t> </a:t>
            </a:r>
            <a:r>
              <a:rPr lang="en-US" dirty="0" err="1"/>
              <a:t>baggrundspopulationen</a:t>
            </a:r>
            <a:r>
              <a:rPr lang="en-US" dirty="0"/>
              <a:t>! </a:t>
            </a:r>
            <a:r>
              <a:rPr lang="en-US" dirty="0" err="1"/>
              <a:t>Sagt</a:t>
            </a:r>
            <a:r>
              <a:rPr lang="en-US" dirty="0"/>
              <a:t> </a:t>
            </a:r>
            <a:r>
              <a:rPr lang="en-US" dirty="0" err="1"/>
              <a:t>på</a:t>
            </a:r>
            <a:r>
              <a:rPr lang="en-US" dirty="0"/>
              <a:t> </a:t>
            </a:r>
            <a:r>
              <a:rPr lang="en-US" dirty="0" err="1"/>
              <a:t>en</a:t>
            </a:r>
            <a:r>
              <a:rPr lang="en-US" dirty="0"/>
              <a:t> </a:t>
            </a:r>
            <a:r>
              <a:rPr lang="en-US" dirty="0" err="1"/>
              <a:t>anden</a:t>
            </a:r>
            <a:r>
              <a:rPr lang="en-US" dirty="0"/>
              <a:t> </a:t>
            </a:r>
            <a:r>
              <a:rPr lang="en-US" dirty="0" err="1"/>
              <a:t>måde</a:t>
            </a:r>
            <a:r>
              <a:rPr lang="en-US" dirty="0"/>
              <a:t> (</a:t>
            </a:r>
            <a:r>
              <a:rPr lang="en-US" dirty="0" err="1"/>
              <a:t>og</a:t>
            </a:r>
            <a:r>
              <a:rPr lang="en-US" dirty="0"/>
              <a:t> </a:t>
            </a:r>
            <a:r>
              <a:rPr lang="en-US" dirty="0" err="1"/>
              <a:t>lettere</a:t>
            </a:r>
            <a:r>
              <a:rPr lang="en-US" dirty="0"/>
              <a:t> </a:t>
            </a:r>
            <a:r>
              <a:rPr lang="en-US" dirty="0" err="1"/>
              <a:t>upræcis</a:t>
            </a:r>
            <a:r>
              <a:rPr lang="en-US" dirty="0"/>
              <a:t>) </a:t>
            </a:r>
            <a:r>
              <a:rPr lang="en-US" dirty="0" err="1"/>
              <a:t>måde</a:t>
            </a:r>
            <a:r>
              <a:rPr lang="en-US" dirty="0"/>
              <a:t> der er 95% </a:t>
            </a:r>
            <a:r>
              <a:rPr lang="en-US" dirty="0" err="1"/>
              <a:t>sandsynlighed</a:t>
            </a:r>
            <a:r>
              <a:rPr lang="en-US" dirty="0"/>
              <a:t> for at </a:t>
            </a:r>
            <a:r>
              <a:rPr lang="en-US" dirty="0" err="1"/>
              <a:t>baggrundspopulationens</a:t>
            </a:r>
            <a:r>
              <a:rPr lang="en-US" dirty="0"/>
              <a:t> </a:t>
            </a:r>
            <a:r>
              <a:rPr lang="en-US" dirty="0" err="1"/>
              <a:t>gennemsnit</a:t>
            </a:r>
            <a:r>
              <a:rPr lang="en-US" dirty="0"/>
              <a:t> er </a:t>
            </a:r>
            <a:r>
              <a:rPr lang="en-US" dirty="0" err="1"/>
              <a:t>indeholdt</a:t>
            </a:r>
            <a:r>
              <a:rPr lang="en-US" dirty="0"/>
              <a:t> </a:t>
            </a:r>
            <a:r>
              <a:rPr lang="en-US" dirty="0" err="1"/>
              <a:t>i</a:t>
            </a:r>
            <a:r>
              <a:rPr lang="en-US" dirty="0"/>
              <a:t> </a:t>
            </a:r>
            <a:r>
              <a:rPr lang="en-US" dirty="0" err="1"/>
              <a:t>intervallet</a:t>
            </a:r>
            <a:r>
              <a:rPr lang="en-US" dirty="0"/>
              <a:t>. </a:t>
            </a:r>
            <a:endParaRPr lang="da-DK" dirty="0"/>
          </a:p>
        </p:txBody>
      </p:sp>
    </p:spTree>
    <p:extLst>
      <p:ext uri="{BB962C8B-B14F-4D97-AF65-F5344CB8AC3E}">
        <p14:creationId xmlns:p14="http://schemas.microsoft.com/office/powerpoint/2010/main" val="412640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5A1B49-6355-FFB4-6587-4B0324C66B51}"/>
              </a:ext>
            </a:extLst>
          </p:cNvPr>
          <p:cNvSpPr>
            <a:spLocks noGrp="1"/>
          </p:cNvSpPr>
          <p:nvPr>
            <p:ph type="title"/>
          </p:nvPr>
        </p:nvSpPr>
        <p:spPr>
          <a:xfrm>
            <a:off x="727650" y="535925"/>
            <a:ext cx="7688700" cy="535200"/>
          </a:xfrm>
        </p:spPr>
        <p:txBody>
          <a:bodyPr>
            <a:normAutofit fontScale="90000"/>
          </a:bodyPr>
          <a:lstStyle/>
          <a:p>
            <a:r>
              <a:rPr lang="en-US" dirty="0"/>
              <a:t>SEM </a:t>
            </a:r>
            <a:r>
              <a:rPr lang="en-US" dirty="0" err="1"/>
              <a:t>og</a:t>
            </a:r>
            <a:r>
              <a:rPr lang="en-US" dirty="0"/>
              <a:t> test </a:t>
            </a:r>
            <a:r>
              <a:rPr lang="en-US" dirty="0" err="1"/>
              <a:t>af</a:t>
            </a:r>
            <a:r>
              <a:rPr lang="en-US" dirty="0"/>
              <a:t> </a:t>
            </a:r>
            <a:r>
              <a:rPr lang="en-US" dirty="0" err="1"/>
              <a:t>hypoteser</a:t>
            </a:r>
            <a:endParaRPr lang="da-DK" dirty="0"/>
          </a:p>
        </p:txBody>
      </p:sp>
      <p:sp>
        <p:nvSpPr>
          <p:cNvPr id="3" name="Pladsholder til tekst 2">
            <a:extLst>
              <a:ext uri="{FF2B5EF4-FFF2-40B4-BE49-F238E27FC236}">
                <a16:creationId xmlns:a16="http://schemas.microsoft.com/office/drawing/2014/main" id="{540B95ED-747F-5A7B-7B24-CD308D6D79F8}"/>
              </a:ext>
            </a:extLst>
          </p:cNvPr>
          <p:cNvSpPr>
            <a:spLocks noGrp="1"/>
          </p:cNvSpPr>
          <p:nvPr>
            <p:ph type="body" idx="1"/>
          </p:nvPr>
        </p:nvSpPr>
        <p:spPr>
          <a:xfrm>
            <a:off x="164942" y="1320619"/>
            <a:ext cx="4751908" cy="3552831"/>
          </a:xfrm>
        </p:spPr>
        <p:txBody>
          <a:bodyPr>
            <a:normAutofit fontScale="92500" lnSpcReduction="20000"/>
          </a:bodyPr>
          <a:lstStyle/>
          <a:p>
            <a:pPr marL="146050" indent="0">
              <a:buNone/>
            </a:pPr>
            <a:r>
              <a:rPr lang="da-DK" dirty="0"/>
              <a:t>Idéen med SEM er central indenfor statistik </a:t>
            </a:r>
            <a:r>
              <a:rPr lang="da-DK" dirty="0">
                <a:sym typeface="Wingdings" panose="05000000000000000000" pitchFamily="2" charset="2"/>
              </a:rPr>
              <a:t> Forklarer hvor meget et stikprøvegennemsnit varierer ALENE pga. tilfældig variation. </a:t>
            </a:r>
          </a:p>
          <a:p>
            <a:endParaRPr lang="da-DK" dirty="0">
              <a:sym typeface="Wingdings" panose="05000000000000000000" pitchFamily="2" charset="2"/>
            </a:endParaRPr>
          </a:p>
          <a:p>
            <a:r>
              <a:rPr lang="da-DK" dirty="0">
                <a:sym typeface="Wingdings" panose="05000000000000000000" pitchFamily="2" charset="2"/>
              </a:rPr>
              <a:t>Forklaring: </a:t>
            </a:r>
          </a:p>
          <a:p>
            <a:pPr marL="146050" indent="0">
              <a:buNone/>
            </a:pPr>
            <a:endParaRPr lang="da-DK" dirty="0">
              <a:sym typeface="Wingdings" panose="05000000000000000000" pitchFamily="2" charset="2"/>
            </a:endParaRPr>
          </a:p>
          <a:p>
            <a:pPr marL="146050" indent="0">
              <a:buNone/>
            </a:pPr>
            <a:r>
              <a:rPr lang="da-DK" dirty="0">
                <a:sym typeface="Wingdings" panose="05000000000000000000" pitchFamily="2" charset="2"/>
              </a:rPr>
              <a:t>Hæmoglobindataene blev trukket fra baggrundspopulation, </a:t>
            </a:r>
          </a:p>
          <a:p>
            <a:pPr marL="146050" indent="0">
              <a:buNone/>
            </a:pPr>
            <a:r>
              <a:rPr lang="da-DK" dirty="0">
                <a:sym typeface="Wingdings" panose="05000000000000000000" pitchFamily="2" charset="2"/>
              </a:rPr>
              <a:t>men hvad hvis vi trak igen?</a:t>
            </a:r>
          </a:p>
          <a:p>
            <a:pPr marL="146050" indent="0">
              <a:buNone/>
            </a:pPr>
            <a:endParaRPr lang="da-DK" dirty="0">
              <a:sym typeface="Wingdings" panose="05000000000000000000" pitchFamily="2" charset="2"/>
            </a:endParaRPr>
          </a:p>
          <a:p>
            <a:pPr marL="146050" indent="0">
              <a:buNone/>
            </a:pPr>
            <a:r>
              <a:rPr lang="da-DK" dirty="0">
                <a:sym typeface="Wingdings" panose="05000000000000000000" pitchFamily="2" charset="2"/>
              </a:rPr>
              <a:t>Stikprøve gennemsnittet ville variere mellem det egentlige gennemsnit i baggrundspopulationen med en standard </a:t>
            </a:r>
            <a:r>
              <a:rPr lang="da-DK" dirty="0" err="1">
                <a:sym typeface="Wingdings" panose="05000000000000000000" pitchFamily="2" charset="2"/>
              </a:rPr>
              <a:t>error</a:t>
            </a:r>
            <a:r>
              <a:rPr lang="da-DK" dirty="0">
                <a:sym typeface="Wingdings" panose="05000000000000000000" pitchFamily="2" charset="2"/>
              </a:rPr>
              <a:t> of the </a:t>
            </a:r>
            <a:r>
              <a:rPr lang="da-DK" dirty="0" err="1">
                <a:sym typeface="Wingdings" panose="05000000000000000000" pitchFamily="2" charset="2"/>
              </a:rPr>
              <a:t>mean</a:t>
            </a:r>
            <a:r>
              <a:rPr lang="da-DK" dirty="0">
                <a:sym typeface="Wingdings" panose="05000000000000000000" pitchFamily="2" charset="2"/>
              </a:rPr>
              <a:t> (altså </a:t>
            </a:r>
            <a:r>
              <a:rPr lang="da-DK" dirty="0" err="1">
                <a:sym typeface="Wingdings" panose="05000000000000000000" pitchFamily="2" charset="2"/>
              </a:rPr>
              <a:t>sd</a:t>
            </a:r>
            <a:r>
              <a:rPr lang="da-DK" dirty="0">
                <a:sym typeface="Wingdings" panose="05000000000000000000" pitchFamily="2" charset="2"/>
              </a:rPr>
              <a:t> for stikprøvegennemsnittene)  </a:t>
            </a:r>
            <a:r>
              <a:rPr lang="da-DK" dirty="0" err="1">
                <a:sym typeface="Wingdings" panose="05000000000000000000" pitchFamily="2" charset="2"/>
              </a:rPr>
              <a:t>dvs</a:t>
            </a:r>
            <a:r>
              <a:rPr lang="da-DK" dirty="0">
                <a:sym typeface="Wingdings" panose="05000000000000000000" pitchFamily="2" charset="2"/>
              </a:rPr>
              <a:t> eks ville vi 95% af gangene få gennemsnit mellem 1.96* SEM + /-  u (gennemsnittet i baggrundspopulationen). </a:t>
            </a:r>
          </a:p>
          <a:p>
            <a:pPr marL="146050" indent="0">
              <a:buNone/>
            </a:pPr>
            <a:endParaRPr lang="da-DK" dirty="0">
              <a:sym typeface="Wingdings" panose="05000000000000000000" pitchFamily="2" charset="2"/>
            </a:endParaRPr>
          </a:p>
          <a:p>
            <a:pPr marL="146050" indent="0">
              <a:buNone/>
            </a:pPr>
            <a:r>
              <a:rPr lang="da-DK" dirty="0">
                <a:sym typeface="Wingdings" panose="05000000000000000000" pitchFamily="2" charset="2"/>
              </a:rPr>
              <a:t>Det er altså hvad konfidensintervallet betyder  Det interval hvor gennemsnittet af stikprøver taget på en population vil variere 95% af gangene. </a:t>
            </a:r>
          </a:p>
          <a:p>
            <a:pPr marL="146050" indent="0">
              <a:buNone/>
            </a:pPr>
            <a:endParaRPr lang="da-DK" dirty="0">
              <a:sym typeface="Wingdings" panose="05000000000000000000" pitchFamily="2" charset="2"/>
            </a:endParaRPr>
          </a:p>
          <a:p>
            <a:pPr marL="146050" indent="0">
              <a:buNone/>
            </a:pPr>
            <a:endParaRPr lang="da-DK" dirty="0"/>
          </a:p>
        </p:txBody>
      </p:sp>
      <p:pic>
        <p:nvPicPr>
          <p:cNvPr id="4" name="Picture 6">
            <a:extLst>
              <a:ext uri="{FF2B5EF4-FFF2-40B4-BE49-F238E27FC236}">
                <a16:creationId xmlns:a16="http://schemas.microsoft.com/office/drawing/2014/main" id="{1797938A-5E51-BAA8-9D92-7EA2627B425D}"/>
              </a:ext>
            </a:extLst>
          </p:cNvPr>
          <p:cNvPicPr>
            <a:picLocks noChangeAspect="1"/>
          </p:cNvPicPr>
          <p:nvPr/>
        </p:nvPicPr>
        <p:blipFill rotWithShape="1">
          <a:blip r:embed="rId2"/>
          <a:srcRect t="15910" b="5776"/>
          <a:stretch/>
        </p:blipFill>
        <p:spPr>
          <a:xfrm>
            <a:off x="4916850" y="800100"/>
            <a:ext cx="4062208" cy="1195754"/>
          </a:xfrm>
          <a:prstGeom prst="rect">
            <a:avLst/>
          </a:prstGeom>
        </p:spPr>
      </p:pic>
      <p:sp>
        <p:nvSpPr>
          <p:cNvPr id="5" name="Tekstfelt 4">
            <a:extLst>
              <a:ext uri="{FF2B5EF4-FFF2-40B4-BE49-F238E27FC236}">
                <a16:creationId xmlns:a16="http://schemas.microsoft.com/office/drawing/2014/main" id="{0FDC46AC-E9F0-F54D-6206-21C4BAA7AC5E}"/>
              </a:ext>
            </a:extLst>
          </p:cNvPr>
          <p:cNvSpPr txBox="1"/>
          <p:nvPr/>
        </p:nvSpPr>
        <p:spPr>
          <a:xfrm>
            <a:off x="5064369" y="2355369"/>
            <a:ext cx="3577213" cy="2462213"/>
          </a:xfrm>
          <a:prstGeom prst="rect">
            <a:avLst/>
          </a:prstGeom>
          <a:noFill/>
        </p:spPr>
        <p:txBody>
          <a:bodyPr wrap="square" rtlCol="0">
            <a:spAutoFit/>
          </a:bodyPr>
          <a:lstStyle/>
          <a:p>
            <a:r>
              <a:rPr lang="da-DK" dirty="0"/>
              <a:t>Men hvad så hvis vores stikprøve gennemsnit er uden for </a:t>
            </a:r>
            <a:r>
              <a:rPr lang="da-DK" dirty="0">
                <a:sym typeface="Wingdings" panose="05000000000000000000" pitchFamily="2" charset="2"/>
              </a:rPr>
              <a:t>1.96* SEM + /- u(gennemsnittet i baggrundspopulationen)?</a:t>
            </a:r>
          </a:p>
          <a:p>
            <a:endParaRPr lang="da-DK" dirty="0">
              <a:sym typeface="Wingdings" panose="05000000000000000000" pitchFamily="2" charset="2"/>
            </a:endParaRPr>
          </a:p>
          <a:p>
            <a:r>
              <a:rPr lang="da-DK" dirty="0">
                <a:sym typeface="Wingdings" panose="05000000000000000000" pitchFamily="2" charset="2"/>
              </a:rPr>
              <a:t>Så vil det sige at vi har fået en stikprøve som forekommer sjældnere end 5% af gangene vi trækker tilfældigt Det kan altså være et rent tilfældigt stadig, men det kan også være fordi noget har forstyrret data  EN SIGNIFIKANT ÆNDRING!</a:t>
            </a:r>
            <a:endParaRPr lang="da-DK" dirty="0"/>
          </a:p>
        </p:txBody>
      </p:sp>
    </p:spTree>
    <p:extLst>
      <p:ext uri="{BB962C8B-B14F-4D97-AF65-F5344CB8AC3E}">
        <p14:creationId xmlns:p14="http://schemas.microsoft.com/office/powerpoint/2010/main" val="601395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48D242-BC69-01BF-CCCE-5524BF99DDAE}"/>
              </a:ext>
            </a:extLst>
          </p:cNvPr>
          <p:cNvSpPr>
            <a:spLocks noGrp="1"/>
          </p:cNvSpPr>
          <p:nvPr>
            <p:ph type="title"/>
          </p:nvPr>
        </p:nvSpPr>
        <p:spPr>
          <a:xfrm>
            <a:off x="729450" y="535925"/>
            <a:ext cx="7688700" cy="535200"/>
          </a:xfrm>
        </p:spPr>
        <p:txBody>
          <a:bodyPr>
            <a:normAutofit fontScale="90000"/>
          </a:bodyPr>
          <a:lstStyle/>
          <a:p>
            <a:r>
              <a:rPr lang="da-DK" dirty="0"/>
              <a:t>Testning af hypoteser</a:t>
            </a:r>
          </a:p>
        </p:txBody>
      </p:sp>
      <p:sp>
        <p:nvSpPr>
          <p:cNvPr id="3" name="Pladsholder til tekst 2">
            <a:extLst>
              <a:ext uri="{FF2B5EF4-FFF2-40B4-BE49-F238E27FC236}">
                <a16:creationId xmlns:a16="http://schemas.microsoft.com/office/drawing/2014/main" id="{A0623D18-4ED6-F7ED-2686-53228B5A7410}"/>
              </a:ext>
            </a:extLst>
          </p:cNvPr>
          <p:cNvSpPr>
            <a:spLocks noGrp="1"/>
          </p:cNvSpPr>
          <p:nvPr>
            <p:ph type="body" idx="1"/>
          </p:nvPr>
        </p:nvSpPr>
        <p:spPr>
          <a:xfrm>
            <a:off x="729450" y="1516167"/>
            <a:ext cx="7688700" cy="2261100"/>
          </a:xfrm>
        </p:spPr>
        <p:txBody>
          <a:bodyPr/>
          <a:lstStyle/>
          <a:p>
            <a:pPr marL="146050" indent="0">
              <a:buNone/>
            </a:pPr>
            <a:r>
              <a:rPr lang="da-DK" dirty="0"/>
              <a:t>Vi kan med vores viden om stikprøvegennemsnits tilfældige variation teste hypoteser eksempelvis: </a:t>
            </a:r>
          </a:p>
          <a:p>
            <a:pPr marL="146050" indent="0">
              <a:buNone/>
            </a:pPr>
            <a:endParaRPr lang="da-DK" dirty="0"/>
          </a:p>
          <a:p>
            <a:pPr marL="488950" indent="-342900">
              <a:buAutoNum type="arabicPeriod"/>
            </a:pPr>
            <a:r>
              <a:rPr lang="da-DK" dirty="0"/>
              <a:t>Hypotesen at vi har trukket fra en population med et bestemt gennemsnit? </a:t>
            </a:r>
            <a:r>
              <a:rPr lang="da-DK" dirty="0">
                <a:sym typeface="Wingdings" panose="05000000000000000000" pitchFamily="2" charset="2"/>
              </a:rPr>
              <a:t> 1 sample T-test</a:t>
            </a:r>
          </a:p>
          <a:p>
            <a:pPr marL="488950" indent="-342900">
              <a:buAutoNum type="arabicPeriod"/>
            </a:pPr>
            <a:r>
              <a:rPr lang="da-DK" dirty="0">
                <a:sym typeface="Wingdings" panose="05000000000000000000" pitchFamily="2" charset="2"/>
              </a:rPr>
              <a:t>Hypotesen at to populationers gennemsnit er ens?  2 sample T-test</a:t>
            </a:r>
          </a:p>
          <a:p>
            <a:pPr marL="488950" indent="-342900">
              <a:buAutoNum type="arabicPeriod"/>
            </a:pPr>
            <a:r>
              <a:rPr lang="da-DK" dirty="0">
                <a:sym typeface="Wingdings" panose="05000000000000000000" pitchFamily="2" charset="2"/>
              </a:rPr>
              <a:t>Meget mere!</a:t>
            </a:r>
            <a:endParaRPr lang="da-DK" dirty="0"/>
          </a:p>
        </p:txBody>
      </p:sp>
    </p:spTree>
    <p:extLst>
      <p:ext uri="{BB962C8B-B14F-4D97-AF65-F5344CB8AC3E}">
        <p14:creationId xmlns:p14="http://schemas.microsoft.com/office/powerpoint/2010/main" val="213411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06A05-6066-3ACF-F8B5-61A72719D4FE}"/>
              </a:ext>
            </a:extLst>
          </p:cNvPr>
          <p:cNvSpPr>
            <a:spLocks noGrp="1"/>
          </p:cNvSpPr>
          <p:nvPr>
            <p:ph type="title"/>
          </p:nvPr>
        </p:nvSpPr>
        <p:spPr>
          <a:xfrm>
            <a:off x="727650" y="535925"/>
            <a:ext cx="7688700" cy="535200"/>
          </a:xfrm>
        </p:spPr>
        <p:txBody>
          <a:bodyPr>
            <a:normAutofit fontScale="90000"/>
          </a:bodyPr>
          <a:lstStyle/>
          <a:p>
            <a:r>
              <a:rPr lang="en-US" dirty="0"/>
              <a:t>1 </a:t>
            </a:r>
            <a:r>
              <a:rPr lang="en-US" dirty="0" err="1"/>
              <a:t>stikprøve</a:t>
            </a:r>
            <a:r>
              <a:rPr lang="en-US" dirty="0"/>
              <a:t> test (One sample T-test)</a:t>
            </a:r>
            <a:endParaRPr lang="da-DK" dirty="0"/>
          </a:p>
        </p:txBody>
      </p:sp>
      <p:sp>
        <p:nvSpPr>
          <p:cNvPr id="3" name="Text Placeholder 2">
            <a:extLst>
              <a:ext uri="{FF2B5EF4-FFF2-40B4-BE49-F238E27FC236}">
                <a16:creationId xmlns:a16="http://schemas.microsoft.com/office/drawing/2014/main" id="{299A8114-CFBC-9BD3-8A55-7D4D0EBB1EF0}"/>
              </a:ext>
            </a:extLst>
          </p:cNvPr>
          <p:cNvSpPr>
            <a:spLocks noGrp="1"/>
          </p:cNvSpPr>
          <p:nvPr>
            <p:ph type="body" idx="1"/>
          </p:nvPr>
        </p:nvSpPr>
        <p:spPr>
          <a:xfrm>
            <a:off x="454130" y="1240231"/>
            <a:ext cx="8235739" cy="3610073"/>
          </a:xfrm>
        </p:spPr>
        <p:txBody>
          <a:bodyPr>
            <a:normAutofit fontScale="92500" lnSpcReduction="20000"/>
          </a:bodyPr>
          <a:lstStyle/>
          <a:p>
            <a:r>
              <a:rPr lang="en-US" dirty="0"/>
              <a:t>Vi </a:t>
            </a:r>
            <a:r>
              <a:rPr lang="en-US" dirty="0" err="1"/>
              <a:t>kan</a:t>
            </a:r>
            <a:r>
              <a:rPr lang="en-US" dirty="0"/>
              <a:t> </a:t>
            </a:r>
            <a:r>
              <a:rPr lang="en-US" dirty="0" err="1"/>
              <a:t>spørge</a:t>
            </a:r>
            <a:r>
              <a:rPr lang="en-US" dirty="0"/>
              <a:t>: Kan vi med </a:t>
            </a:r>
            <a:r>
              <a:rPr lang="en-US" dirty="0" err="1"/>
              <a:t>rimelighed</a:t>
            </a:r>
            <a:r>
              <a:rPr lang="en-US" dirty="0"/>
              <a:t> </a:t>
            </a:r>
            <a:r>
              <a:rPr lang="en-US" dirty="0" err="1"/>
              <a:t>antage</a:t>
            </a:r>
            <a:r>
              <a:rPr lang="en-US" dirty="0"/>
              <a:t> at </a:t>
            </a:r>
            <a:r>
              <a:rPr lang="en-US" dirty="0" err="1"/>
              <a:t>baggrundspopulationen</a:t>
            </a:r>
            <a:r>
              <a:rPr lang="en-US" dirty="0"/>
              <a:t> (</a:t>
            </a:r>
            <a:r>
              <a:rPr lang="en-US" dirty="0" err="1"/>
              <a:t>dvs</a:t>
            </a:r>
            <a:r>
              <a:rPr lang="en-US" dirty="0"/>
              <a:t>. alle </a:t>
            </a:r>
            <a:r>
              <a:rPr lang="en-US" dirty="0" err="1"/>
              <a:t>kvinder</a:t>
            </a:r>
            <a:r>
              <a:rPr lang="en-US" dirty="0"/>
              <a:t>) </a:t>
            </a:r>
            <a:r>
              <a:rPr lang="en-US" dirty="0" err="1"/>
              <a:t>har</a:t>
            </a:r>
            <a:r>
              <a:rPr lang="en-US" dirty="0"/>
              <a:t> et </a:t>
            </a:r>
            <a:r>
              <a:rPr lang="en-US" dirty="0" err="1"/>
              <a:t>gennemsnit</a:t>
            </a:r>
            <a:r>
              <a:rPr lang="en-US" dirty="0"/>
              <a:t> </a:t>
            </a:r>
            <a:r>
              <a:rPr lang="en-US" dirty="0" err="1"/>
              <a:t>på</a:t>
            </a:r>
            <a:r>
              <a:rPr lang="en-US" dirty="0"/>
              <a:t> 12? Eller </a:t>
            </a:r>
            <a:r>
              <a:rPr lang="en-US" dirty="0" err="1"/>
              <a:t>sagt</a:t>
            </a:r>
            <a:r>
              <a:rPr lang="en-US" dirty="0"/>
              <a:t> </a:t>
            </a:r>
            <a:r>
              <a:rPr lang="en-US" dirty="0" err="1"/>
              <a:t>på</a:t>
            </a:r>
            <a:r>
              <a:rPr lang="en-US" dirty="0"/>
              <a:t> </a:t>
            </a:r>
            <a:r>
              <a:rPr lang="en-US" dirty="0" err="1"/>
              <a:t>en</a:t>
            </a:r>
            <a:r>
              <a:rPr lang="en-US" dirty="0"/>
              <a:t> </a:t>
            </a:r>
            <a:r>
              <a:rPr lang="en-US" dirty="0" err="1"/>
              <a:t>anden</a:t>
            </a:r>
            <a:r>
              <a:rPr lang="en-US" dirty="0"/>
              <a:t> made </a:t>
            </a:r>
            <a:r>
              <a:rPr lang="en-US" dirty="0">
                <a:sym typeface="Wingdings" panose="05000000000000000000" pitchFamily="2" charset="2"/>
              </a:rPr>
              <a:t> </a:t>
            </a:r>
            <a:r>
              <a:rPr lang="en-US" b="1" dirty="0">
                <a:sym typeface="Wingdings" panose="05000000000000000000" pitchFamily="2" charset="2"/>
              </a:rPr>
              <a:t>HVAD ER SANDSYNLIGHEDEN FOR AT ET GENNEMSNIT PÅ 11.128 ER TRUKKET FRA EN POPULATION MED ET GNS PÅ 12 OG MED EN STIKPRØVE SPREDNING PÅ (SEM) =0.44?</a:t>
            </a: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pPr marL="146050" indent="0">
              <a:buNone/>
            </a:pPr>
            <a:endParaRPr lang="en-US" dirty="0">
              <a:sym typeface="Wingdings" panose="05000000000000000000" pitchFamily="2" charset="2"/>
            </a:endParaRPr>
          </a:p>
          <a:p>
            <a:pPr marL="146050" indent="0">
              <a:buNone/>
            </a:pPr>
            <a:endParaRPr lang="en-US" dirty="0">
              <a:sym typeface="Wingdings" panose="05000000000000000000" pitchFamily="2" charset="2"/>
            </a:endParaRPr>
          </a:p>
          <a:p>
            <a:pPr marL="146050" indent="0">
              <a:buNone/>
            </a:pPr>
            <a:endParaRPr lang="en-US" dirty="0">
              <a:sym typeface="Wingdings" panose="05000000000000000000" pitchFamily="2" charset="2"/>
            </a:endParaRPr>
          </a:p>
          <a:p>
            <a:r>
              <a:rPr lang="en-US" dirty="0"/>
              <a:t>Vi </a:t>
            </a:r>
            <a:r>
              <a:rPr lang="en-US" dirty="0" err="1"/>
              <a:t>bruger</a:t>
            </a:r>
            <a:r>
              <a:rPr lang="en-US" dirty="0"/>
              <a:t> </a:t>
            </a:r>
            <a:r>
              <a:rPr lang="en-US" dirty="0" err="1"/>
              <a:t>hæmoglobin-datasættet</a:t>
            </a:r>
            <a:r>
              <a:rPr lang="en-US" dirty="0"/>
              <a:t> </a:t>
            </a:r>
            <a:r>
              <a:rPr lang="en-US" dirty="0" err="1"/>
              <a:t>igen</a:t>
            </a:r>
            <a:r>
              <a:rPr lang="en-US" dirty="0"/>
              <a:t>. </a:t>
            </a:r>
            <a:r>
              <a:rPr lang="da-DK" dirty="0">
                <a:sym typeface="Wingdings" panose="05000000000000000000" pitchFamily="2" charset="2"/>
              </a:rPr>
              <a:t>Vi har værdierne: stikprøvestørrelse (n) = 70,  gnmsnit (u) = 11.128, spredning (</a:t>
            </a:r>
            <a:r>
              <a:rPr lang="el-GR" dirty="0">
                <a:sym typeface="Wingdings" panose="05000000000000000000" pitchFamily="2" charset="2"/>
              </a:rPr>
              <a:t>δ</a:t>
            </a:r>
            <a:r>
              <a:rPr lang="en-US" dirty="0">
                <a:sym typeface="Wingdings" panose="05000000000000000000" pitchFamily="2" charset="2"/>
              </a:rPr>
              <a:t>) = 3.7 </a:t>
            </a:r>
            <a:r>
              <a:rPr lang="en-US" dirty="0" err="1">
                <a:sym typeface="Wingdings" panose="05000000000000000000" pitchFamily="2" charset="2"/>
              </a:rPr>
              <a:t>og</a:t>
            </a:r>
            <a:r>
              <a:rPr lang="en-US" dirty="0">
                <a:sym typeface="Wingdings" panose="05000000000000000000" pitchFamily="2" charset="2"/>
              </a:rPr>
              <a:t> SEM=0.44</a:t>
            </a:r>
            <a:endParaRPr lang="en-US" dirty="0"/>
          </a:p>
          <a:p>
            <a:endParaRPr lang="en-US" dirty="0"/>
          </a:p>
          <a:p>
            <a:r>
              <a:rPr lang="en-US" dirty="0" err="1"/>
              <a:t>Til</a:t>
            </a:r>
            <a:r>
              <a:rPr lang="en-US" dirty="0"/>
              <a:t> </a:t>
            </a:r>
            <a:r>
              <a:rPr lang="en-US" dirty="0" err="1"/>
              <a:t>dette</a:t>
            </a:r>
            <a:r>
              <a:rPr lang="en-US" dirty="0"/>
              <a:t> </a:t>
            </a:r>
            <a:r>
              <a:rPr lang="en-US" dirty="0" err="1"/>
              <a:t>bruger</a:t>
            </a:r>
            <a:r>
              <a:rPr lang="en-US" dirty="0"/>
              <a:t> vi </a:t>
            </a:r>
            <a:r>
              <a:rPr lang="en-US" dirty="0" err="1"/>
              <a:t>en</a:t>
            </a:r>
            <a:r>
              <a:rPr lang="en-US" dirty="0"/>
              <a:t> 1-stikprøve T-test: </a:t>
            </a:r>
            <a:r>
              <a:rPr lang="en-US" b="1" u="sng" dirty="0"/>
              <a:t>t= (x̄-u)/SEM</a:t>
            </a:r>
            <a:r>
              <a:rPr lang="en-US" dirty="0"/>
              <a:t>    </a:t>
            </a:r>
          </a:p>
          <a:p>
            <a:r>
              <a:rPr lang="en-US" dirty="0" err="1"/>
              <a:t>Forklaring</a:t>
            </a:r>
            <a:r>
              <a:rPr lang="en-US" dirty="0"/>
              <a:t>: Vi </a:t>
            </a:r>
            <a:r>
              <a:rPr lang="en-US" dirty="0" err="1"/>
              <a:t>forestiller</a:t>
            </a:r>
            <a:r>
              <a:rPr lang="en-US" dirty="0"/>
              <a:t> </a:t>
            </a:r>
            <a:r>
              <a:rPr lang="en-US" dirty="0" err="1"/>
              <a:t>os</a:t>
            </a:r>
            <a:r>
              <a:rPr lang="en-US" dirty="0"/>
              <a:t> at vi </a:t>
            </a:r>
            <a:r>
              <a:rPr lang="en-US" dirty="0" err="1"/>
              <a:t>trækker</a:t>
            </a:r>
            <a:r>
              <a:rPr lang="en-US" dirty="0"/>
              <a:t> </a:t>
            </a:r>
            <a:r>
              <a:rPr lang="en-US" dirty="0" err="1"/>
              <a:t>fra</a:t>
            </a:r>
            <a:r>
              <a:rPr lang="en-US" dirty="0"/>
              <a:t> </a:t>
            </a:r>
            <a:r>
              <a:rPr lang="en-US" dirty="0" err="1"/>
              <a:t>en</a:t>
            </a:r>
            <a:r>
              <a:rPr lang="en-US" dirty="0"/>
              <a:t> </a:t>
            </a:r>
            <a:r>
              <a:rPr lang="en-US" dirty="0" err="1"/>
              <a:t>fordeling</a:t>
            </a:r>
            <a:r>
              <a:rPr lang="en-US" dirty="0"/>
              <a:t> med </a:t>
            </a:r>
            <a:r>
              <a:rPr lang="en-US" dirty="0" err="1"/>
              <a:t>gnmsnit</a:t>
            </a:r>
            <a:r>
              <a:rPr lang="en-US" dirty="0"/>
              <a:t> u=12 </a:t>
            </a:r>
            <a:r>
              <a:rPr lang="en-US" dirty="0" err="1"/>
              <a:t>og</a:t>
            </a:r>
            <a:r>
              <a:rPr lang="en-US" dirty="0"/>
              <a:t> </a:t>
            </a:r>
            <a:r>
              <a:rPr lang="en-US" dirty="0" err="1"/>
              <a:t>hvor</a:t>
            </a:r>
            <a:r>
              <a:rPr lang="en-US" dirty="0"/>
              <a:t> </a:t>
            </a:r>
            <a:r>
              <a:rPr lang="en-US" dirty="0" err="1"/>
              <a:t>spredningen</a:t>
            </a:r>
            <a:r>
              <a:rPr lang="en-US" dirty="0"/>
              <a:t> </a:t>
            </a:r>
            <a:r>
              <a:rPr lang="en-US" dirty="0" err="1"/>
              <a:t>af</a:t>
            </a:r>
            <a:r>
              <a:rPr lang="en-US" dirty="0"/>
              <a:t> </a:t>
            </a:r>
            <a:r>
              <a:rPr lang="en-US" dirty="0" err="1"/>
              <a:t>stikprøvegennemsnittene</a:t>
            </a:r>
            <a:r>
              <a:rPr lang="en-US" dirty="0"/>
              <a:t> </a:t>
            </a:r>
            <a:r>
              <a:rPr lang="en-US" b="1" u="sng" dirty="0"/>
              <a:t>x̄ </a:t>
            </a:r>
            <a:r>
              <a:rPr lang="en-US" dirty="0"/>
              <a:t>er SEM. </a:t>
            </a:r>
            <a:r>
              <a:rPr lang="en-US" dirty="0" err="1"/>
              <a:t>Så</a:t>
            </a:r>
            <a:r>
              <a:rPr lang="en-US" dirty="0"/>
              <a:t> </a:t>
            </a:r>
            <a:r>
              <a:rPr lang="en-US" dirty="0" err="1"/>
              <a:t>udregner</a:t>
            </a:r>
            <a:r>
              <a:rPr lang="en-US" dirty="0"/>
              <a:t> vi </a:t>
            </a:r>
            <a:r>
              <a:rPr lang="en-US" dirty="0" err="1"/>
              <a:t>simpelthen</a:t>
            </a:r>
            <a:r>
              <a:rPr lang="en-US" dirty="0"/>
              <a:t> bare </a:t>
            </a:r>
            <a:r>
              <a:rPr lang="en-US" dirty="0" err="1"/>
              <a:t>hvor</a:t>
            </a:r>
            <a:r>
              <a:rPr lang="en-US" dirty="0"/>
              <a:t> mange SEM man </a:t>
            </a:r>
            <a:r>
              <a:rPr lang="en-US" dirty="0" err="1"/>
              <a:t>skal</a:t>
            </a:r>
            <a:r>
              <a:rPr lang="en-US" dirty="0"/>
              <a:t> </a:t>
            </a:r>
            <a:r>
              <a:rPr lang="en-US" dirty="0" err="1"/>
              <a:t>gå</a:t>
            </a:r>
            <a:r>
              <a:rPr lang="en-US" dirty="0"/>
              <a:t> </a:t>
            </a:r>
            <a:r>
              <a:rPr lang="en-US" dirty="0" err="1"/>
              <a:t>ud</a:t>
            </a:r>
            <a:r>
              <a:rPr lang="en-US" dirty="0"/>
              <a:t> </a:t>
            </a:r>
            <a:r>
              <a:rPr lang="en-US" dirty="0" err="1"/>
              <a:t>af</a:t>
            </a:r>
            <a:r>
              <a:rPr lang="en-US" dirty="0"/>
              <a:t> X-</a:t>
            </a:r>
            <a:r>
              <a:rPr lang="en-US" dirty="0" err="1"/>
              <a:t>aksen</a:t>
            </a:r>
            <a:r>
              <a:rPr lang="en-US" dirty="0"/>
              <a:t> for </a:t>
            </a:r>
            <a:r>
              <a:rPr lang="en-US" dirty="0" err="1"/>
              <a:t>tilfældigt</a:t>
            </a:r>
            <a:r>
              <a:rPr lang="en-US" dirty="0"/>
              <a:t> at </a:t>
            </a:r>
            <a:r>
              <a:rPr lang="en-US" dirty="0" err="1"/>
              <a:t>få</a:t>
            </a:r>
            <a:r>
              <a:rPr lang="en-US" dirty="0"/>
              <a:t> </a:t>
            </a:r>
            <a:r>
              <a:rPr lang="en-US" dirty="0" err="1"/>
              <a:t>vores</a:t>
            </a:r>
            <a:r>
              <a:rPr lang="en-US" dirty="0"/>
              <a:t> </a:t>
            </a:r>
            <a:r>
              <a:rPr lang="en-US" dirty="0" err="1"/>
              <a:t>stikprøve</a:t>
            </a:r>
            <a:r>
              <a:rPr lang="en-US" dirty="0"/>
              <a:t> </a:t>
            </a:r>
            <a:r>
              <a:rPr lang="en-US" dirty="0" err="1"/>
              <a:t>gennemsnit</a:t>
            </a:r>
            <a:r>
              <a:rPr lang="en-US" dirty="0"/>
              <a:t>. </a:t>
            </a:r>
            <a:r>
              <a:rPr lang="en-US" dirty="0" err="1"/>
              <a:t>Hvis</a:t>
            </a:r>
            <a:r>
              <a:rPr lang="en-US" dirty="0"/>
              <a:t> man </a:t>
            </a:r>
            <a:r>
              <a:rPr lang="en-US" dirty="0" err="1"/>
              <a:t>skal</a:t>
            </a:r>
            <a:r>
              <a:rPr lang="en-US" dirty="0"/>
              <a:t> </a:t>
            </a:r>
            <a:r>
              <a:rPr lang="en-US" dirty="0" err="1"/>
              <a:t>gå</a:t>
            </a:r>
            <a:r>
              <a:rPr lang="en-US" dirty="0"/>
              <a:t> </a:t>
            </a:r>
            <a:r>
              <a:rPr lang="en-US" dirty="0" err="1"/>
              <a:t>langt</a:t>
            </a:r>
            <a:r>
              <a:rPr lang="en-US" dirty="0"/>
              <a:t> </a:t>
            </a:r>
            <a:r>
              <a:rPr lang="en-US" dirty="0" err="1"/>
              <a:t>ud</a:t>
            </a:r>
            <a:r>
              <a:rPr lang="en-US" dirty="0"/>
              <a:t> er Z </a:t>
            </a:r>
            <a:r>
              <a:rPr lang="en-US" dirty="0" err="1"/>
              <a:t>stor</a:t>
            </a:r>
            <a:r>
              <a:rPr lang="en-US" dirty="0"/>
              <a:t> </a:t>
            </a:r>
            <a:r>
              <a:rPr lang="en-US" dirty="0">
                <a:sym typeface="Wingdings" panose="05000000000000000000" pitchFamily="2" charset="2"/>
              </a:rPr>
              <a:t> </a:t>
            </a:r>
            <a:r>
              <a:rPr lang="en-US" dirty="0" err="1">
                <a:sym typeface="Wingdings" panose="05000000000000000000" pitchFamily="2" charset="2"/>
              </a:rPr>
              <a:t>usandsynligt</a:t>
            </a:r>
            <a:r>
              <a:rPr lang="en-US" dirty="0">
                <a:sym typeface="Wingdings" panose="05000000000000000000" pitchFamily="2" charset="2"/>
              </a:rPr>
              <a:t>. </a:t>
            </a:r>
          </a:p>
          <a:p>
            <a:endParaRPr lang="en-US" dirty="0"/>
          </a:p>
        </p:txBody>
      </p:sp>
      <p:pic>
        <p:nvPicPr>
          <p:cNvPr id="4" name="Picture 3">
            <a:extLst>
              <a:ext uri="{FF2B5EF4-FFF2-40B4-BE49-F238E27FC236}">
                <a16:creationId xmlns:a16="http://schemas.microsoft.com/office/drawing/2014/main" id="{DE1A83D4-0D7C-A2B8-85C1-125EE629AEF8}"/>
              </a:ext>
            </a:extLst>
          </p:cNvPr>
          <p:cNvPicPr>
            <a:picLocks noChangeAspect="1"/>
          </p:cNvPicPr>
          <p:nvPr/>
        </p:nvPicPr>
        <p:blipFill rotWithShape="1">
          <a:blip r:embed="rId2"/>
          <a:srcRect t="15997" b="6195"/>
          <a:stretch/>
        </p:blipFill>
        <p:spPr>
          <a:xfrm>
            <a:off x="2867483" y="2092570"/>
            <a:ext cx="3818053" cy="1116624"/>
          </a:xfrm>
          <a:prstGeom prst="rect">
            <a:avLst/>
          </a:prstGeom>
        </p:spPr>
      </p:pic>
    </p:spTree>
    <p:extLst>
      <p:ext uri="{BB962C8B-B14F-4D97-AF65-F5344CB8AC3E}">
        <p14:creationId xmlns:p14="http://schemas.microsoft.com/office/powerpoint/2010/main" val="162473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195C37-6302-B763-8EBB-38778A207187}"/>
              </a:ext>
            </a:extLst>
          </p:cNvPr>
          <p:cNvSpPr>
            <a:spLocks noGrp="1"/>
          </p:cNvSpPr>
          <p:nvPr>
            <p:ph type="title"/>
          </p:nvPr>
        </p:nvSpPr>
        <p:spPr>
          <a:xfrm>
            <a:off x="729450" y="535925"/>
            <a:ext cx="7688700" cy="535200"/>
          </a:xfrm>
        </p:spPr>
        <p:txBody>
          <a:bodyPr>
            <a:normAutofit fontScale="90000"/>
          </a:bodyPr>
          <a:lstStyle/>
          <a:p>
            <a:r>
              <a:rPr lang="en-US" dirty="0"/>
              <a:t>1 </a:t>
            </a:r>
            <a:r>
              <a:rPr lang="en-US" dirty="0" err="1"/>
              <a:t>stikprøve</a:t>
            </a:r>
            <a:r>
              <a:rPr lang="en-US" dirty="0"/>
              <a:t> test (One sample T-test) </a:t>
            </a:r>
            <a:r>
              <a:rPr lang="en-US" dirty="0" err="1"/>
              <a:t>fortsat</a:t>
            </a:r>
            <a:r>
              <a:rPr lang="en-US" dirty="0"/>
              <a:t>: </a:t>
            </a:r>
            <a:endParaRPr lang="da-DK" dirty="0"/>
          </a:p>
        </p:txBody>
      </p:sp>
      <p:pic>
        <p:nvPicPr>
          <p:cNvPr id="4" name="Picture 5" descr="A group of people standing next to a graph&#10;&#10;Description automatically generated">
            <a:extLst>
              <a:ext uri="{FF2B5EF4-FFF2-40B4-BE49-F238E27FC236}">
                <a16:creationId xmlns:a16="http://schemas.microsoft.com/office/drawing/2014/main" id="{754283A4-B99F-0497-3722-D3992C1CAC38}"/>
              </a:ext>
            </a:extLst>
          </p:cNvPr>
          <p:cNvPicPr>
            <a:picLocks noChangeAspect="1"/>
          </p:cNvPicPr>
          <p:nvPr/>
        </p:nvPicPr>
        <p:blipFill rotWithShape="1">
          <a:blip r:embed="rId2"/>
          <a:srcRect l="46968" t="39110"/>
          <a:stretch/>
        </p:blipFill>
        <p:spPr>
          <a:xfrm>
            <a:off x="5144755" y="2093030"/>
            <a:ext cx="2512088" cy="2163241"/>
          </a:xfrm>
          <a:prstGeom prst="rect">
            <a:avLst/>
          </a:prstGeom>
        </p:spPr>
      </p:pic>
      <p:sp>
        <p:nvSpPr>
          <p:cNvPr id="12" name="Tekstfelt 11">
            <a:extLst>
              <a:ext uri="{FF2B5EF4-FFF2-40B4-BE49-F238E27FC236}">
                <a16:creationId xmlns:a16="http://schemas.microsoft.com/office/drawing/2014/main" id="{BF57259A-6E25-C8BC-A081-DEF86F71ED48}"/>
              </a:ext>
            </a:extLst>
          </p:cNvPr>
          <p:cNvSpPr txBox="1"/>
          <p:nvPr/>
        </p:nvSpPr>
        <p:spPr>
          <a:xfrm>
            <a:off x="831449" y="1254788"/>
            <a:ext cx="7688699" cy="3754874"/>
          </a:xfrm>
          <a:prstGeom prst="rect">
            <a:avLst/>
          </a:prstGeom>
          <a:noFill/>
        </p:spPr>
        <p:txBody>
          <a:bodyPr wrap="square">
            <a:spAutoFit/>
          </a:bodyPr>
          <a:lstStyle/>
          <a:p>
            <a:r>
              <a:rPr lang="en-US" dirty="0"/>
              <a:t>Vi </a:t>
            </a:r>
            <a:r>
              <a:rPr lang="en-US" dirty="0" err="1"/>
              <a:t>kan</a:t>
            </a:r>
            <a:r>
              <a:rPr lang="en-US" dirty="0"/>
              <a:t> </a:t>
            </a:r>
            <a:r>
              <a:rPr lang="en-US" dirty="0" err="1"/>
              <a:t>spørge</a:t>
            </a:r>
            <a:r>
              <a:rPr lang="en-US" dirty="0"/>
              <a:t>: Kan vi med </a:t>
            </a:r>
            <a:r>
              <a:rPr lang="en-US" dirty="0" err="1"/>
              <a:t>rimelighed</a:t>
            </a:r>
            <a:r>
              <a:rPr lang="en-US" dirty="0"/>
              <a:t> </a:t>
            </a:r>
            <a:r>
              <a:rPr lang="en-US" dirty="0" err="1"/>
              <a:t>antage</a:t>
            </a:r>
            <a:r>
              <a:rPr lang="en-US" dirty="0"/>
              <a:t> at </a:t>
            </a:r>
            <a:r>
              <a:rPr lang="en-US" dirty="0" err="1"/>
              <a:t>baggrundspopulationen</a:t>
            </a:r>
            <a:r>
              <a:rPr lang="en-US" dirty="0"/>
              <a:t> (</a:t>
            </a:r>
            <a:r>
              <a:rPr lang="en-US" dirty="0" err="1"/>
              <a:t>dvs</a:t>
            </a:r>
            <a:r>
              <a:rPr lang="en-US" dirty="0"/>
              <a:t>. alle </a:t>
            </a:r>
            <a:r>
              <a:rPr lang="en-US" dirty="0" err="1"/>
              <a:t>kvinder</a:t>
            </a:r>
            <a:r>
              <a:rPr lang="en-US" dirty="0"/>
              <a:t>) </a:t>
            </a:r>
            <a:r>
              <a:rPr lang="en-US" dirty="0" err="1"/>
              <a:t>har</a:t>
            </a:r>
            <a:r>
              <a:rPr lang="en-US" dirty="0"/>
              <a:t> et </a:t>
            </a:r>
            <a:r>
              <a:rPr lang="en-US" dirty="0" err="1"/>
              <a:t>gennemsnit</a:t>
            </a:r>
            <a:r>
              <a:rPr lang="en-US" dirty="0"/>
              <a:t> </a:t>
            </a:r>
            <a:r>
              <a:rPr lang="en-US" dirty="0" err="1"/>
              <a:t>på</a:t>
            </a:r>
            <a:r>
              <a:rPr lang="en-US" dirty="0"/>
              <a:t> 12? Eller </a:t>
            </a:r>
            <a:r>
              <a:rPr lang="en-US" dirty="0" err="1"/>
              <a:t>sagt</a:t>
            </a:r>
            <a:r>
              <a:rPr lang="en-US" dirty="0"/>
              <a:t> </a:t>
            </a:r>
            <a:r>
              <a:rPr lang="en-US" dirty="0" err="1"/>
              <a:t>på</a:t>
            </a:r>
            <a:r>
              <a:rPr lang="en-US" dirty="0"/>
              <a:t> </a:t>
            </a:r>
            <a:r>
              <a:rPr lang="en-US" dirty="0" err="1"/>
              <a:t>en</a:t>
            </a:r>
            <a:r>
              <a:rPr lang="en-US" dirty="0"/>
              <a:t> </a:t>
            </a:r>
            <a:r>
              <a:rPr lang="en-US" dirty="0" err="1"/>
              <a:t>anden</a:t>
            </a:r>
            <a:r>
              <a:rPr lang="en-US" dirty="0"/>
              <a:t> made </a:t>
            </a:r>
          </a:p>
          <a:p>
            <a:r>
              <a:rPr lang="en-US" i="1" dirty="0">
                <a:sym typeface="Wingdings" panose="05000000000000000000" pitchFamily="2" charset="2"/>
              </a:rPr>
              <a:t> HVAD ER SANDSYNLIGHEDEN FOR AT ET GENNEMSNIT PÅ 11.128 ER TRUKKET FRA EN POPULATION MED ET GNS PÅ 12 OG MED EN STIKPRØVE SPREDNING PÅ (SEM) =0.44?</a:t>
            </a:r>
          </a:p>
          <a:p>
            <a:endParaRPr lang="en-US" dirty="0"/>
          </a:p>
          <a:p>
            <a:r>
              <a:rPr lang="en-US" dirty="0"/>
              <a:t>Svar: </a:t>
            </a:r>
          </a:p>
          <a:p>
            <a:r>
              <a:rPr lang="en-US" dirty="0" err="1"/>
              <a:t>Hvordan</a:t>
            </a:r>
            <a:r>
              <a:rPr lang="en-US" dirty="0"/>
              <a:t> </a:t>
            </a:r>
            <a:r>
              <a:rPr lang="en-US" dirty="0" err="1"/>
              <a:t>regner</a:t>
            </a:r>
            <a:r>
              <a:rPr lang="en-US" dirty="0"/>
              <a:t> vi </a:t>
            </a:r>
            <a:r>
              <a:rPr lang="en-US" dirty="0" err="1"/>
              <a:t>sandsynligheden</a:t>
            </a:r>
            <a:r>
              <a:rPr lang="en-US" dirty="0"/>
              <a:t> for </a:t>
            </a:r>
            <a:r>
              <a:rPr lang="en-US" dirty="0" err="1"/>
              <a:t>tilfældigt</a:t>
            </a:r>
            <a:r>
              <a:rPr lang="en-US" dirty="0"/>
              <a:t> at </a:t>
            </a:r>
            <a:r>
              <a:rPr lang="en-US" dirty="0" err="1"/>
              <a:t>trække</a:t>
            </a:r>
            <a:endParaRPr lang="en-US" dirty="0"/>
          </a:p>
          <a:p>
            <a:r>
              <a:rPr lang="en-US" dirty="0"/>
              <a:t>11.128 </a:t>
            </a:r>
            <a:r>
              <a:rPr lang="en-US" dirty="0" err="1"/>
              <a:t>fra</a:t>
            </a:r>
            <a:r>
              <a:rPr lang="en-US" dirty="0"/>
              <a:t> </a:t>
            </a:r>
            <a:r>
              <a:rPr lang="en-US" dirty="0" err="1"/>
              <a:t>en</a:t>
            </a:r>
            <a:r>
              <a:rPr lang="en-US" dirty="0"/>
              <a:t> </a:t>
            </a:r>
            <a:r>
              <a:rPr lang="en-US" dirty="0" err="1"/>
              <a:t>fordeling</a:t>
            </a:r>
            <a:r>
              <a:rPr lang="en-US" dirty="0"/>
              <a:t> der </a:t>
            </a:r>
            <a:r>
              <a:rPr lang="en-US" dirty="0" err="1"/>
              <a:t>varierer</a:t>
            </a:r>
            <a:r>
              <a:rPr lang="en-US" dirty="0"/>
              <a:t> med SEM=0.44 </a:t>
            </a:r>
            <a:r>
              <a:rPr lang="en-US" dirty="0" err="1"/>
              <a:t>og</a:t>
            </a:r>
            <a:r>
              <a:rPr lang="en-US" dirty="0"/>
              <a:t> u=12?</a:t>
            </a:r>
          </a:p>
          <a:p>
            <a:endParaRPr lang="en-US" b="1" u="sng" dirty="0"/>
          </a:p>
          <a:p>
            <a:r>
              <a:rPr lang="en-US" dirty="0" err="1"/>
              <a:t>Ligesom</a:t>
            </a:r>
            <a:r>
              <a:rPr lang="en-US" dirty="0"/>
              <a:t> </a:t>
            </a:r>
            <a:r>
              <a:rPr lang="en-US" dirty="0" err="1"/>
              <a:t>før</a:t>
            </a:r>
            <a:r>
              <a:rPr lang="en-US" dirty="0"/>
              <a:t> </a:t>
            </a:r>
            <a:r>
              <a:rPr lang="en-US" dirty="0" err="1"/>
              <a:t>regner</a:t>
            </a:r>
            <a:r>
              <a:rPr lang="en-US" dirty="0"/>
              <a:t> vi </a:t>
            </a:r>
            <a:r>
              <a:rPr lang="en-US" dirty="0" err="1"/>
              <a:t>hvor</a:t>
            </a:r>
            <a:r>
              <a:rPr lang="en-US" dirty="0"/>
              <a:t> mange SEM 11.128 </a:t>
            </a:r>
            <a:r>
              <a:rPr lang="en-US" dirty="0" err="1"/>
              <a:t>svarer</a:t>
            </a:r>
            <a:r>
              <a:rPr lang="en-US" dirty="0"/>
              <a:t> </a:t>
            </a:r>
            <a:r>
              <a:rPr lang="en-US" dirty="0" err="1"/>
              <a:t>til</a:t>
            </a:r>
            <a:r>
              <a:rPr lang="en-US" dirty="0"/>
              <a:t>:</a:t>
            </a:r>
          </a:p>
          <a:p>
            <a:r>
              <a:rPr lang="en-US" dirty="0" err="1"/>
              <a:t>Antal</a:t>
            </a:r>
            <a:r>
              <a:rPr lang="en-US" dirty="0"/>
              <a:t> SEM er (11.128-12)/0.44 = -1.98 SEM (z)</a:t>
            </a:r>
          </a:p>
          <a:p>
            <a:endParaRPr lang="en-US" b="1" u="sng" dirty="0"/>
          </a:p>
          <a:p>
            <a:endParaRPr lang="en-US" b="1" u="sng" dirty="0"/>
          </a:p>
          <a:p>
            <a:r>
              <a:rPr lang="en-US" b="1" u="sng" dirty="0"/>
              <a:t>t= (x̄-u)/SEM</a:t>
            </a:r>
            <a:r>
              <a:rPr lang="en-US" dirty="0"/>
              <a:t>    </a:t>
            </a:r>
          </a:p>
          <a:p>
            <a:endParaRPr lang="en-US" b="1" u="sng" dirty="0"/>
          </a:p>
          <a:p>
            <a:r>
              <a:rPr lang="en-US" dirty="0" err="1"/>
              <a:t>Hvor</a:t>
            </a:r>
            <a:r>
              <a:rPr lang="en-US" dirty="0"/>
              <a:t> mange </a:t>
            </a:r>
            <a:r>
              <a:rPr lang="en-US" dirty="0" err="1"/>
              <a:t>procent</a:t>
            </a:r>
            <a:r>
              <a:rPr lang="en-US" dirty="0"/>
              <a:t> </a:t>
            </a:r>
            <a:r>
              <a:rPr lang="en-US" dirty="0" err="1"/>
              <a:t>vil</a:t>
            </a:r>
            <a:r>
              <a:rPr lang="en-US" dirty="0"/>
              <a:t> vi </a:t>
            </a:r>
            <a:r>
              <a:rPr lang="en-US" dirty="0" err="1"/>
              <a:t>tilfældigt</a:t>
            </a:r>
            <a:r>
              <a:rPr lang="en-US" dirty="0"/>
              <a:t> </a:t>
            </a:r>
            <a:r>
              <a:rPr lang="en-US" dirty="0" err="1"/>
              <a:t>få</a:t>
            </a:r>
            <a:r>
              <a:rPr lang="en-US" dirty="0"/>
              <a:t> 11.128 </a:t>
            </a:r>
            <a:r>
              <a:rPr lang="en-US" dirty="0" err="1"/>
              <a:t>i</a:t>
            </a:r>
            <a:r>
              <a:rPr lang="en-US" dirty="0"/>
              <a:t> </a:t>
            </a:r>
            <a:r>
              <a:rPr lang="en-US" dirty="0" err="1"/>
              <a:t>gennemsnit</a:t>
            </a:r>
            <a:r>
              <a:rPr lang="en-US" dirty="0"/>
              <a:t> </a:t>
            </a:r>
            <a:r>
              <a:rPr lang="en-US" dirty="0" err="1"/>
              <a:t>ved</a:t>
            </a:r>
            <a:r>
              <a:rPr lang="en-US" dirty="0"/>
              <a:t> ren variation? </a:t>
            </a:r>
            <a:r>
              <a:rPr lang="en-US" dirty="0">
                <a:sym typeface="Wingdings" panose="05000000000000000000" pitchFamily="2" charset="2"/>
              </a:rPr>
              <a:t> </a:t>
            </a:r>
            <a:r>
              <a:rPr lang="en-US" dirty="0"/>
              <a:t> </a:t>
            </a:r>
          </a:p>
        </p:txBody>
      </p:sp>
      <p:cxnSp>
        <p:nvCxnSpPr>
          <p:cNvPr id="14" name="Lige pilforbindelse 13">
            <a:extLst>
              <a:ext uri="{FF2B5EF4-FFF2-40B4-BE49-F238E27FC236}">
                <a16:creationId xmlns:a16="http://schemas.microsoft.com/office/drawing/2014/main" id="{7AF63CD3-A159-255F-5F65-86F081A6A817}"/>
              </a:ext>
            </a:extLst>
          </p:cNvPr>
          <p:cNvCxnSpPr>
            <a:cxnSpLocks/>
          </p:cNvCxnSpPr>
          <p:nvPr/>
        </p:nvCxnSpPr>
        <p:spPr>
          <a:xfrm>
            <a:off x="4383448" y="2093030"/>
            <a:ext cx="2017351" cy="248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Lige pilforbindelse 17">
            <a:extLst>
              <a:ext uri="{FF2B5EF4-FFF2-40B4-BE49-F238E27FC236}">
                <a16:creationId xmlns:a16="http://schemas.microsoft.com/office/drawing/2014/main" id="{D4BD6031-7EE5-BFCF-4E3D-D1C1C86CD574}"/>
              </a:ext>
            </a:extLst>
          </p:cNvPr>
          <p:cNvCxnSpPr/>
          <p:nvPr/>
        </p:nvCxnSpPr>
        <p:spPr>
          <a:xfrm>
            <a:off x="1989574" y="2242269"/>
            <a:ext cx="4561951" cy="681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Lige pilforbindelse 19">
            <a:extLst>
              <a:ext uri="{FF2B5EF4-FFF2-40B4-BE49-F238E27FC236}">
                <a16:creationId xmlns:a16="http://schemas.microsoft.com/office/drawing/2014/main" id="{16D469FD-2589-712A-3564-54777689AA29}"/>
              </a:ext>
            </a:extLst>
          </p:cNvPr>
          <p:cNvCxnSpPr>
            <a:cxnSpLocks/>
          </p:cNvCxnSpPr>
          <p:nvPr/>
        </p:nvCxnSpPr>
        <p:spPr>
          <a:xfrm flipH="1">
            <a:off x="5828045" y="1868993"/>
            <a:ext cx="572754" cy="1784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Lige forbindelse 21">
            <a:extLst>
              <a:ext uri="{FF2B5EF4-FFF2-40B4-BE49-F238E27FC236}">
                <a16:creationId xmlns:a16="http://schemas.microsoft.com/office/drawing/2014/main" id="{261247CA-796C-16C0-FD48-57B0F88480F9}"/>
              </a:ext>
            </a:extLst>
          </p:cNvPr>
          <p:cNvCxnSpPr>
            <a:cxnSpLocks/>
          </p:cNvCxnSpPr>
          <p:nvPr/>
        </p:nvCxnSpPr>
        <p:spPr>
          <a:xfrm>
            <a:off x="5828045" y="3559628"/>
            <a:ext cx="0" cy="336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Lige pilforbindelse 24">
            <a:extLst>
              <a:ext uri="{FF2B5EF4-FFF2-40B4-BE49-F238E27FC236}">
                <a16:creationId xmlns:a16="http://schemas.microsoft.com/office/drawing/2014/main" id="{4ED700F7-4832-51B1-0F1A-201A8F2BDD32}"/>
              </a:ext>
            </a:extLst>
          </p:cNvPr>
          <p:cNvCxnSpPr/>
          <p:nvPr/>
        </p:nvCxnSpPr>
        <p:spPr>
          <a:xfrm flipH="1">
            <a:off x="1647930" y="3888712"/>
            <a:ext cx="914400" cy="36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kstfelt 25">
            <a:extLst>
              <a:ext uri="{FF2B5EF4-FFF2-40B4-BE49-F238E27FC236}">
                <a16:creationId xmlns:a16="http://schemas.microsoft.com/office/drawing/2014/main" id="{8904BE5A-046E-1E8D-4061-E36DD0ABB411}"/>
              </a:ext>
            </a:extLst>
          </p:cNvPr>
          <p:cNvSpPr txBox="1"/>
          <p:nvPr/>
        </p:nvSpPr>
        <p:spPr>
          <a:xfrm>
            <a:off x="2562330" y="3999244"/>
            <a:ext cx="1821118" cy="307777"/>
          </a:xfrm>
          <a:prstGeom prst="rect">
            <a:avLst/>
          </a:prstGeom>
          <a:noFill/>
        </p:spPr>
        <p:txBody>
          <a:bodyPr wrap="square" rtlCol="0">
            <a:spAutoFit/>
          </a:bodyPr>
          <a:lstStyle/>
          <a:p>
            <a:r>
              <a:rPr lang="da-DK" dirty="0"/>
              <a:t>Det er bare formlen!</a:t>
            </a:r>
          </a:p>
        </p:txBody>
      </p:sp>
      <p:pic>
        <p:nvPicPr>
          <p:cNvPr id="30" name="Billede 29">
            <a:extLst>
              <a:ext uri="{FF2B5EF4-FFF2-40B4-BE49-F238E27FC236}">
                <a16:creationId xmlns:a16="http://schemas.microsoft.com/office/drawing/2014/main" id="{A7114463-A3AF-E19E-8E1B-EABBF7E2C414}"/>
              </a:ext>
            </a:extLst>
          </p:cNvPr>
          <p:cNvPicPr>
            <a:picLocks noChangeAspect="1"/>
          </p:cNvPicPr>
          <p:nvPr/>
        </p:nvPicPr>
        <p:blipFill>
          <a:blip r:embed="rId3"/>
          <a:stretch>
            <a:fillRect/>
          </a:stretch>
        </p:blipFill>
        <p:spPr>
          <a:xfrm>
            <a:off x="7212716" y="4546000"/>
            <a:ext cx="1825667" cy="463662"/>
          </a:xfrm>
          <a:prstGeom prst="rect">
            <a:avLst/>
          </a:prstGeom>
        </p:spPr>
      </p:pic>
      <p:cxnSp>
        <p:nvCxnSpPr>
          <p:cNvPr id="32" name="Lige pilforbindelse 31">
            <a:extLst>
              <a:ext uri="{FF2B5EF4-FFF2-40B4-BE49-F238E27FC236}">
                <a16:creationId xmlns:a16="http://schemas.microsoft.com/office/drawing/2014/main" id="{D884B395-83CE-A7E6-F849-CADDCE88C995}"/>
              </a:ext>
            </a:extLst>
          </p:cNvPr>
          <p:cNvCxnSpPr>
            <a:cxnSpLocks/>
          </p:cNvCxnSpPr>
          <p:nvPr/>
        </p:nvCxnSpPr>
        <p:spPr>
          <a:xfrm flipH="1" flipV="1">
            <a:off x="5737609" y="3818374"/>
            <a:ext cx="2200589" cy="582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kstfelt 34">
            <a:extLst>
              <a:ext uri="{FF2B5EF4-FFF2-40B4-BE49-F238E27FC236}">
                <a16:creationId xmlns:a16="http://schemas.microsoft.com/office/drawing/2014/main" id="{3D0838B3-E00D-CBE0-024A-EA19A80C9D9C}"/>
              </a:ext>
            </a:extLst>
          </p:cNvPr>
          <p:cNvSpPr txBox="1"/>
          <p:nvPr/>
        </p:nvSpPr>
        <p:spPr>
          <a:xfrm>
            <a:off x="7481795" y="2165458"/>
            <a:ext cx="1556586" cy="2246769"/>
          </a:xfrm>
          <a:prstGeom prst="rect">
            <a:avLst/>
          </a:prstGeom>
          <a:noFill/>
        </p:spPr>
        <p:txBody>
          <a:bodyPr wrap="square" rtlCol="0">
            <a:spAutoFit/>
          </a:bodyPr>
          <a:lstStyle/>
          <a:p>
            <a:r>
              <a:rPr lang="da-DK" dirty="0"/>
              <a:t>= Usandsynligt! Vi tror altså ikke vi har trukket fra en population med 12 i </a:t>
            </a:r>
            <a:r>
              <a:rPr lang="da-DK" dirty="0" err="1"/>
              <a:t>gnmsnit</a:t>
            </a:r>
            <a:r>
              <a:rPr lang="da-DK" dirty="0"/>
              <a:t>! </a:t>
            </a:r>
            <a:r>
              <a:rPr lang="da-DK" dirty="0">
                <a:sym typeface="Wingdings" panose="05000000000000000000" pitchFamily="2" charset="2"/>
              </a:rPr>
              <a:t> vi forkaster hypotesen! På et 5% signifikansniveau</a:t>
            </a:r>
            <a:endParaRPr lang="da-DK" dirty="0"/>
          </a:p>
        </p:txBody>
      </p:sp>
    </p:spTree>
    <p:extLst>
      <p:ext uri="{BB962C8B-B14F-4D97-AF65-F5344CB8AC3E}">
        <p14:creationId xmlns:p14="http://schemas.microsoft.com/office/powerpoint/2010/main" val="47781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1A9C-518E-77C1-B751-E35A4337DB6E}"/>
              </a:ext>
            </a:extLst>
          </p:cNvPr>
          <p:cNvSpPr>
            <a:spLocks noGrp="1"/>
          </p:cNvSpPr>
          <p:nvPr>
            <p:ph type="title"/>
          </p:nvPr>
        </p:nvSpPr>
        <p:spPr>
          <a:xfrm>
            <a:off x="727650" y="305776"/>
            <a:ext cx="7688700" cy="535200"/>
          </a:xfrm>
        </p:spPr>
        <p:txBody>
          <a:bodyPr>
            <a:normAutofit fontScale="90000"/>
          </a:bodyPr>
          <a:lstStyle/>
          <a:p>
            <a:r>
              <a:rPr lang="en-US" dirty="0"/>
              <a:t>2 sample T-test (</a:t>
            </a:r>
            <a:r>
              <a:rPr lang="en-US" dirty="0" err="1"/>
              <a:t>hypotesen</a:t>
            </a:r>
            <a:r>
              <a:rPr lang="en-US" dirty="0"/>
              <a:t> at to </a:t>
            </a:r>
            <a:r>
              <a:rPr lang="en-US" dirty="0" err="1"/>
              <a:t>populationers</a:t>
            </a:r>
            <a:r>
              <a:rPr lang="en-US" dirty="0"/>
              <a:t> </a:t>
            </a:r>
            <a:r>
              <a:rPr lang="en-US" dirty="0" err="1"/>
              <a:t>gennemsnit</a:t>
            </a:r>
            <a:r>
              <a:rPr lang="en-US" dirty="0"/>
              <a:t> er </a:t>
            </a:r>
            <a:r>
              <a:rPr lang="en-US" dirty="0" err="1"/>
              <a:t>ens</a:t>
            </a:r>
            <a:r>
              <a:rPr lang="en-US" dirty="0"/>
              <a:t>)</a:t>
            </a:r>
            <a:endParaRPr lang="da-DK" dirty="0"/>
          </a:p>
        </p:txBody>
      </p:sp>
      <p:sp>
        <p:nvSpPr>
          <p:cNvPr id="5" name="Pladsholder til tekst 4">
            <a:extLst>
              <a:ext uri="{FF2B5EF4-FFF2-40B4-BE49-F238E27FC236}">
                <a16:creationId xmlns:a16="http://schemas.microsoft.com/office/drawing/2014/main" id="{793BCEE1-F93D-1285-2238-D47F316396AA}"/>
              </a:ext>
            </a:extLst>
          </p:cNvPr>
          <p:cNvSpPr>
            <a:spLocks noGrp="1"/>
          </p:cNvSpPr>
          <p:nvPr>
            <p:ph type="body" idx="1"/>
          </p:nvPr>
        </p:nvSpPr>
        <p:spPr>
          <a:xfrm>
            <a:off x="729450" y="1526215"/>
            <a:ext cx="8344212" cy="3497961"/>
          </a:xfrm>
        </p:spPr>
        <p:txBody>
          <a:bodyPr>
            <a:normAutofit fontScale="92500" lnSpcReduction="10000"/>
          </a:bodyPr>
          <a:lstStyle/>
          <a:p>
            <a:r>
              <a:rPr lang="da-DK" dirty="0"/>
              <a:t>Vi kan spørge: Er der forskel på ældre og yngres (&lt;25år) lungefunktion?</a:t>
            </a:r>
          </a:p>
          <a:p>
            <a:r>
              <a:rPr lang="da-DK" dirty="0"/>
              <a:t>Vi tager en stikprøve af ældre og yngre og får værdierne: </a:t>
            </a:r>
          </a:p>
          <a:p>
            <a:endParaRPr lang="da-DK" dirty="0"/>
          </a:p>
          <a:p>
            <a:pPr marL="146050" indent="0">
              <a:buNone/>
            </a:pPr>
            <a:r>
              <a:rPr lang="da-DK" dirty="0"/>
              <a:t>Yngre: Stikprøvestørrelse: N=200, middelværdi 1.72, SD=0.32 </a:t>
            </a:r>
          </a:p>
          <a:p>
            <a:pPr marL="146050" indent="0">
              <a:buNone/>
            </a:pPr>
            <a:r>
              <a:rPr lang="da-DK" dirty="0"/>
              <a:t>Ældre: Stikprøvestørrelse: N=255, middelværdi 1.48, SD=0.28.</a:t>
            </a:r>
          </a:p>
          <a:p>
            <a:pPr marL="146050" indent="0">
              <a:buNone/>
            </a:pPr>
            <a:endParaRPr lang="da-DK" dirty="0"/>
          </a:p>
          <a:p>
            <a:pPr marL="146050" indent="0">
              <a:buNone/>
            </a:pPr>
            <a:r>
              <a:rPr lang="da-DK" dirty="0"/>
              <a:t>Hmm det ser jo ud som om yngre har bedre lungefunktion ud fra gennemsnittene: 1.72-1.48 = 0.24L?</a:t>
            </a:r>
          </a:p>
          <a:p>
            <a:pPr marL="146050" indent="0">
              <a:buNone/>
            </a:pPr>
            <a:endParaRPr lang="da-DK" dirty="0"/>
          </a:p>
          <a:p>
            <a:pPr marL="146050" indent="0">
              <a:buNone/>
            </a:pPr>
            <a:r>
              <a:rPr lang="da-DK" dirty="0"/>
              <a:t>Men vi ved også at stikprøve-gennemsnit varierer! De varierer jo </a:t>
            </a:r>
            <a:r>
              <a:rPr lang="da-DK" u="sng" dirty="0"/>
              <a:t>altid </a:t>
            </a:r>
            <a:r>
              <a:rPr lang="da-DK" dirty="0"/>
              <a:t>(central limit </a:t>
            </a:r>
            <a:r>
              <a:rPr lang="da-DK" dirty="0" err="1"/>
              <a:t>theorem</a:t>
            </a:r>
            <a:r>
              <a:rPr lang="da-DK" dirty="0"/>
              <a:t>) som en normalfordeling med spredningen SEM= </a:t>
            </a:r>
            <a:r>
              <a:rPr lang="da-DK" dirty="0" err="1"/>
              <a:t>sd</a:t>
            </a:r>
            <a:r>
              <a:rPr lang="da-DK" dirty="0"/>
              <a:t>/</a:t>
            </a:r>
            <a:r>
              <a:rPr lang="da-DK" dirty="0" err="1"/>
              <a:t>sqrt</a:t>
            </a:r>
            <a:r>
              <a:rPr lang="da-DK" dirty="0"/>
              <a:t>(n). </a:t>
            </a:r>
          </a:p>
          <a:p>
            <a:pPr marL="146050" indent="0">
              <a:buNone/>
            </a:pPr>
            <a:endParaRPr lang="da-DK" dirty="0"/>
          </a:p>
          <a:p>
            <a:pPr marL="146050" indent="0">
              <a:buNone/>
            </a:pPr>
            <a:r>
              <a:rPr lang="da-DK" dirty="0"/>
              <a:t>Det kunne altså bare være rent tilfældigt at vi har fået en ”dårlig” stikprøve af ældre og en ”god” stikprøve af yngre?!</a:t>
            </a:r>
          </a:p>
          <a:p>
            <a:pPr marL="146050" indent="0">
              <a:buNone/>
            </a:pPr>
            <a:endParaRPr lang="da-DK" dirty="0"/>
          </a:p>
          <a:p>
            <a:pPr marL="146050" indent="0">
              <a:buNone/>
            </a:pPr>
            <a:r>
              <a:rPr lang="da-DK" dirty="0"/>
              <a:t>Altså kunne baggrundspopulationerne af ældre være den samme som for yngre!?</a:t>
            </a:r>
          </a:p>
          <a:p>
            <a:pPr marL="146050" indent="0">
              <a:buNone/>
            </a:pPr>
            <a:endParaRPr lang="da-DK" dirty="0"/>
          </a:p>
          <a:p>
            <a:pPr marL="146050" indent="0">
              <a:buNone/>
            </a:pPr>
            <a:r>
              <a:rPr lang="da-DK" dirty="0"/>
              <a:t>Vi må teste det!!!</a:t>
            </a:r>
          </a:p>
          <a:p>
            <a:pPr marL="146050" indent="0">
              <a:buNone/>
            </a:pPr>
            <a:endParaRPr lang="da-DK" dirty="0"/>
          </a:p>
          <a:p>
            <a:pPr marL="146050" indent="0">
              <a:buNone/>
            </a:pPr>
            <a:endParaRPr lang="da-DK" dirty="0"/>
          </a:p>
        </p:txBody>
      </p:sp>
    </p:spTree>
    <p:extLst>
      <p:ext uri="{BB962C8B-B14F-4D97-AF65-F5344CB8AC3E}">
        <p14:creationId xmlns:p14="http://schemas.microsoft.com/office/powerpoint/2010/main" val="274345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A62C15-08FC-A0B5-CF90-35599444EA11}"/>
              </a:ext>
            </a:extLst>
          </p:cNvPr>
          <p:cNvSpPr>
            <a:spLocks noGrp="1"/>
          </p:cNvSpPr>
          <p:nvPr>
            <p:ph type="title"/>
          </p:nvPr>
        </p:nvSpPr>
        <p:spPr>
          <a:xfrm>
            <a:off x="649063" y="404250"/>
            <a:ext cx="7688700" cy="535200"/>
          </a:xfrm>
        </p:spPr>
        <p:txBody>
          <a:bodyPr>
            <a:normAutofit fontScale="90000"/>
          </a:bodyPr>
          <a:lstStyle/>
          <a:p>
            <a:r>
              <a:rPr lang="en-US" dirty="0"/>
              <a:t>2 sample T-test (</a:t>
            </a:r>
            <a:r>
              <a:rPr lang="en-US" dirty="0" err="1"/>
              <a:t>hypotesen</a:t>
            </a:r>
            <a:r>
              <a:rPr lang="en-US" dirty="0"/>
              <a:t> at to </a:t>
            </a:r>
            <a:r>
              <a:rPr lang="en-US" dirty="0" err="1"/>
              <a:t>populationers</a:t>
            </a:r>
            <a:r>
              <a:rPr lang="en-US" dirty="0"/>
              <a:t> </a:t>
            </a:r>
            <a:r>
              <a:rPr lang="en-US" dirty="0" err="1"/>
              <a:t>gennemsnit</a:t>
            </a:r>
            <a:r>
              <a:rPr lang="en-US" dirty="0"/>
              <a:t> er </a:t>
            </a:r>
            <a:r>
              <a:rPr lang="en-US" dirty="0" err="1"/>
              <a:t>ens</a:t>
            </a:r>
            <a:r>
              <a:rPr lang="en-US" dirty="0"/>
              <a:t>)</a:t>
            </a:r>
            <a:endParaRPr lang="da-DK" dirty="0"/>
          </a:p>
        </p:txBody>
      </p:sp>
      <p:sp>
        <p:nvSpPr>
          <p:cNvPr id="3" name="Pladsholder til tekst 2">
            <a:extLst>
              <a:ext uri="{FF2B5EF4-FFF2-40B4-BE49-F238E27FC236}">
                <a16:creationId xmlns:a16="http://schemas.microsoft.com/office/drawing/2014/main" id="{83E87A82-ED86-E2E1-436C-5EA3933B8038}"/>
              </a:ext>
            </a:extLst>
          </p:cNvPr>
          <p:cNvSpPr>
            <a:spLocks noGrp="1"/>
          </p:cNvSpPr>
          <p:nvPr>
            <p:ph type="body" idx="1"/>
          </p:nvPr>
        </p:nvSpPr>
        <p:spPr>
          <a:xfrm>
            <a:off x="727650" y="1441200"/>
            <a:ext cx="7688700" cy="3532734"/>
          </a:xfrm>
        </p:spPr>
        <p:txBody>
          <a:bodyPr>
            <a:normAutofit fontScale="92500" lnSpcReduction="20000"/>
          </a:bodyPr>
          <a:lstStyle/>
          <a:p>
            <a:endParaRPr lang="da-DK" dirty="0"/>
          </a:p>
          <a:p>
            <a:pPr marL="146050" indent="0">
              <a:buNone/>
            </a:pPr>
            <a:r>
              <a:rPr lang="da-DK" dirty="0"/>
              <a:t>Yngre: Stikprøvestørrelse: N=200, middelværdi 1.72, SD=0.32 </a:t>
            </a:r>
          </a:p>
          <a:p>
            <a:pPr marL="146050" indent="0">
              <a:buNone/>
            </a:pPr>
            <a:r>
              <a:rPr lang="da-DK" dirty="0"/>
              <a:t>Ældre: Stikprøvestørrelse: N=255, middelværdi 1.48, SD=0.28.</a:t>
            </a:r>
          </a:p>
          <a:p>
            <a:pPr marL="146050" indent="0">
              <a:buNone/>
            </a:pPr>
            <a:endParaRPr lang="da-DK" dirty="0"/>
          </a:p>
          <a:p>
            <a:r>
              <a:rPr lang="da-DK" dirty="0"/>
              <a:t>Men hvordan tester vi? Hver gruppe varierer jo forskelligt i SEM omkring deres baggrundspopulationers gennemsnit </a:t>
            </a:r>
            <a:r>
              <a:rPr lang="da-DK" dirty="0">
                <a:sym typeface="Wingdings" panose="05000000000000000000" pitchFamily="2" charset="2"/>
              </a:rPr>
              <a:t> fordi N og SD er forskelligt i de to grupper!</a:t>
            </a:r>
            <a:endParaRPr lang="da-DK" dirty="0"/>
          </a:p>
          <a:p>
            <a:pPr marL="146050" indent="0">
              <a:buNone/>
            </a:pPr>
            <a:endParaRPr lang="da-DK" dirty="0"/>
          </a:p>
          <a:p>
            <a:pPr marL="146050" indent="0">
              <a:buNone/>
            </a:pPr>
            <a:r>
              <a:rPr lang="da-DK" b="1" dirty="0"/>
              <a:t>Løsning: </a:t>
            </a:r>
          </a:p>
          <a:p>
            <a:pPr marL="146050" indent="0">
              <a:buNone/>
            </a:pPr>
            <a:endParaRPr lang="da-DK" dirty="0"/>
          </a:p>
          <a:p>
            <a:pPr marL="146050" indent="0">
              <a:buNone/>
            </a:pPr>
            <a:r>
              <a:rPr lang="da-DK" b="1" dirty="0"/>
              <a:t>ANALYSE AF KONFIDENSINTERVALLER: </a:t>
            </a:r>
          </a:p>
          <a:p>
            <a:pPr marL="146050" indent="0">
              <a:buNone/>
            </a:pPr>
            <a:r>
              <a:rPr lang="da-DK" dirty="0"/>
              <a:t>Vi kan se på hver gruppes konfidensintervaller (sikkerhedsintervaller) og se på om de overlapper!</a:t>
            </a:r>
          </a:p>
          <a:p>
            <a:pPr marL="146050" indent="0">
              <a:buNone/>
            </a:pPr>
            <a:endParaRPr lang="da-DK" dirty="0"/>
          </a:p>
          <a:p>
            <a:pPr marL="146050" indent="0">
              <a:buNone/>
            </a:pPr>
            <a:r>
              <a:rPr lang="da-DK" b="1" dirty="0"/>
              <a:t>ANALYSE AF DIFFERENSEN: </a:t>
            </a:r>
            <a:r>
              <a:rPr lang="da-DK" dirty="0"/>
              <a:t>Vi ser på SEM af </a:t>
            </a:r>
            <a:r>
              <a:rPr lang="da-DK" u="sng" dirty="0"/>
              <a:t>forskellen mellem </a:t>
            </a:r>
            <a:r>
              <a:rPr lang="da-DK" dirty="0"/>
              <a:t>de to grupper! Dvs. vi ser på hvor meget vi kan stole på forskellen 0.24L, da vi jo ved at begge grupper tilfældigt findes omkring gennemsnittet med hver deres SEM! Dermed kan vi eksempelvis regne ud hvad 95% intervallet er for 0.24L og dermed hvor gennemsnittet med 95% sandsynlighed ligger!</a:t>
            </a:r>
          </a:p>
          <a:p>
            <a:pPr marL="146050" indent="0">
              <a:buNone/>
            </a:pPr>
            <a:endParaRPr lang="da-DK" dirty="0"/>
          </a:p>
          <a:p>
            <a:pPr marL="146050" indent="0">
              <a:buNone/>
            </a:pPr>
            <a:r>
              <a:rPr lang="da-DK" b="1" dirty="0"/>
              <a:t>2- sample T-test: Se slide. </a:t>
            </a:r>
          </a:p>
          <a:p>
            <a:endParaRPr lang="da-DK" dirty="0"/>
          </a:p>
        </p:txBody>
      </p:sp>
    </p:spTree>
    <p:extLst>
      <p:ext uri="{BB962C8B-B14F-4D97-AF65-F5344CB8AC3E}">
        <p14:creationId xmlns:p14="http://schemas.microsoft.com/office/powerpoint/2010/main" val="358030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Typer af data</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dirty="0"/>
              <a:t>-  </a:t>
            </a:r>
            <a:r>
              <a:rPr lang="en" dirty="0" err="1"/>
              <a:t>Kvantitative</a:t>
            </a:r>
            <a:r>
              <a:rPr lang="en" dirty="0"/>
              <a:t> (</a:t>
            </a:r>
            <a:r>
              <a:rPr lang="en" b="1" dirty="0" err="1"/>
              <a:t>kontinuerte</a:t>
            </a:r>
            <a:r>
              <a:rPr lang="en" dirty="0"/>
              <a:t>, </a:t>
            </a:r>
            <a:r>
              <a:rPr lang="en" dirty="0" err="1"/>
              <a:t>diskret</a:t>
            </a:r>
            <a:r>
              <a:rPr lang="en" dirty="0"/>
              <a:t>, </a:t>
            </a:r>
            <a:r>
              <a:rPr lang="en" dirty="0" err="1"/>
              <a:t>numerisk</a:t>
            </a:r>
            <a:r>
              <a:rPr lang="en" dirty="0"/>
              <a:t>) data</a:t>
            </a:r>
            <a:endParaRPr dirty="0"/>
          </a:p>
          <a:p>
            <a:pPr marL="0" lvl="0" indent="457200" algn="l" rtl="0">
              <a:spcBef>
                <a:spcPts val="1200"/>
              </a:spcBef>
              <a:spcAft>
                <a:spcPts val="0"/>
              </a:spcAft>
              <a:buNone/>
            </a:pPr>
            <a:r>
              <a:rPr lang="en" dirty="0"/>
              <a:t>- </a:t>
            </a:r>
            <a:r>
              <a:rPr lang="en" dirty="0" err="1"/>
              <a:t>højde</a:t>
            </a:r>
            <a:r>
              <a:rPr lang="en" dirty="0"/>
              <a:t>, alder, </a:t>
            </a:r>
            <a:r>
              <a:rPr lang="en" dirty="0" err="1"/>
              <a:t>vægt</a:t>
            </a:r>
            <a:r>
              <a:rPr lang="en" dirty="0"/>
              <a:t>, </a:t>
            </a:r>
            <a:r>
              <a:rPr lang="en" dirty="0" err="1"/>
              <a:t>blodtryk</a:t>
            </a:r>
            <a:endParaRPr dirty="0"/>
          </a:p>
          <a:p>
            <a:pPr marL="0" lvl="0" indent="457200" algn="l" rtl="0">
              <a:spcBef>
                <a:spcPts val="1200"/>
              </a:spcBef>
              <a:spcAft>
                <a:spcPts val="0"/>
              </a:spcAft>
              <a:buNone/>
            </a:pPr>
            <a:r>
              <a:rPr lang="en" dirty="0"/>
              <a:t>- </a:t>
            </a:r>
            <a:r>
              <a:rPr lang="en" dirty="0" err="1"/>
              <a:t>Groft</a:t>
            </a:r>
            <a:r>
              <a:rPr lang="en" dirty="0"/>
              <a:t> </a:t>
            </a:r>
            <a:r>
              <a:rPr lang="en" dirty="0" err="1"/>
              <a:t>sagt</a:t>
            </a:r>
            <a:r>
              <a:rPr lang="en" dirty="0"/>
              <a:t>: data der </a:t>
            </a:r>
            <a:r>
              <a:rPr lang="en" dirty="0" err="1"/>
              <a:t>udtrykkes</a:t>
            </a:r>
            <a:r>
              <a:rPr lang="en" dirty="0"/>
              <a:t> </a:t>
            </a:r>
            <a:r>
              <a:rPr lang="en" dirty="0" err="1"/>
              <a:t>som</a:t>
            </a:r>
            <a:r>
              <a:rPr lang="en" dirty="0"/>
              <a:t> </a:t>
            </a:r>
            <a:r>
              <a:rPr lang="en" dirty="0" err="1"/>
              <a:t>sekvenser</a:t>
            </a:r>
            <a:r>
              <a:rPr lang="en" dirty="0"/>
              <a:t> </a:t>
            </a:r>
            <a:r>
              <a:rPr lang="en" dirty="0" err="1"/>
              <a:t>af</a:t>
            </a:r>
            <a:r>
              <a:rPr lang="en" dirty="0"/>
              <a:t> </a:t>
            </a:r>
            <a:r>
              <a:rPr lang="en" dirty="0" err="1"/>
              <a:t>tal</a:t>
            </a:r>
            <a:endParaRPr dirty="0"/>
          </a:p>
          <a:p>
            <a:pPr marL="0" lvl="0" indent="0" algn="l" rtl="0">
              <a:spcBef>
                <a:spcPts val="1200"/>
              </a:spcBef>
              <a:spcAft>
                <a:spcPts val="0"/>
              </a:spcAft>
              <a:buNone/>
            </a:pPr>
            <a:r>
              <a:rPr lang="en" dirty="0"/>
              <a:t>- </a:t>
            </a:r>
            <a:r>
              <a:rPr lang="en" dirty="0" err="1"/>
              <a:t>Kvalitative</a:t>
            </a:r>
            <a:r>
              <a:rPr lang="en" dirty="0"/>
              <a:t> (</a:t>
            </a:r>
            <a:r>
              <a:rPr lang="en" b="1" dirty="0" err="1"/>
              <a:t>kategoriske</a:t>
            </a:r>
            <a:r>
              <a:rPr lang="en" dirty="0"/>
              <a:t>) data</a:t>
            </a:r>
            <a:endParaRPr dirty="0"/>
          </a:p>
          <a:p>
            <a:pPr marL="0" lvl="0" indent="0" algn="l" rtl="0">
              <a:spcBef>
                <a:spcPts val="1200"/>
              </a:spcBef>
              <a:spcAft>
                <a:spcPts val="0"/>
              </a:spcAft>
              <a:buNone/>
            </a:pPr>
            <a:r>
              <a:rPr lang="en" dirty="0"/>
              <a:t>	- Ja/</a:t>
            </a:r>
            <a:r>
              <a:rPr lang="en" dirty="0" err="1"/>
              <a:t>nej</a:t>
            </a:r>
            <a:r>
              <a:rPr lang="en" dirty="0"/>
              <a:t> variable (gift/</a:t>
            </a:r>
            <a:r>
              <a:rPr lang="en" dirty="0" err="1"/>
              <a:t>ugift</a:t>
            </a:r>
            <a:r>
              <a:rPr lang="en" dirty="0"/>
              <a:t>, </a:t>
            </a:r>
            <a:r>
              <a:rPr lang="en" dirty="0" err="1"/>
              <a:t>mand</a:t>
            </a:r>
            <a:r>
              <a:rPr lang="en" dirty="0"/>
              <a:t>/</a:t>
            </a:r>
            <a:r>
              <a:rPr lang="en" dirty="0" err="1"/>
              <a:t>kvinde</a:t>
            </a:r>
            <a:r>
              <a:rPr lang="en" dirty="0"/>
              <a:t>, </a:t>
            </a:r>
            <a:r>
              <a:rPr lang="en" dirty="0" err="1"/>
              <a:t>ryger</a:t>
            </a:r>
            <a:r>
              <a:rPr lang="en" dirty="0"/>
              <a:t>/</a:t>
            </a:r>
            <a:r>
              <a:rPr lang="en" dirty="0" err="1"/>
              <a:t>ikke-ryger</a:t>
            </a:r>
            <a:r>
              <a:rPr lang="en" dirty="0"/>
              <a:t>)</a:t>
            </a:r>
            <a:endParaRPr dirty="0"/>
          </a:p>
          <a:p>
            <a:pPr marL="0" lvl="0" indent="0" algn="l" rtl="0">
              <a:spcBef>
                <a:spcPts val="1200"/>
              </a:spcBef>
              <a:spcAft>
                <a:spcPts val="1200"/>
              </a:spcAft>
              <a:buNone/>
            </a:pPr>
            <a:r>
              <a:rPr lang="en" dirty="0"/>
              <a:t>	- </a:t>
            </a:r>
            <a:r>
              <a:rPr lang="en" dirty="0" err="1"/>
              <a:t>Terningekast</a:t>
            </a:r>
            <a:r>
              <a:rPr lang="en" dirty="0"/>
              <a:t>, </a:t>
            </a:r>
            <a:r>
              <a:rPr lang="en" dirty="0" err="1"/>
              <a:t>socialklasse</a:t>
            </a:r>
            <a:r>
              <a:rPr lang="en" dirty="0"/>
              <a:t>, </a:t>
            </a:r>
            <a:r>
              <a:rPr lang="en" dirty="0" err="1"/>
              <a:t>hårfarve</a:t>
            </a:r>
            <a:endParaRPr dirty="0"/>
          </a:p>
        </p:txBody>
      </p:sp>
      <p:pic>
        <p:nvPicPr>
          <p:cNvPr id="100" name="Google Shape;100;p15"/>
          <p:cNvPicPr preferRelativeResize="0"/>
          <p:nvPr/>
        </p:nvPicPr>
        <p:blipFill rotWithShape="1">
          <a:blip r:embed="rId3">
            <a:alphaModFix/>
          </a:blip>
          <a:srcRect l="9943" r="9935"/>
          <a:stretch/>
        </p:blipFill>
        <p:spPr>
          <a:xfrm>
            <a:off x="5404050" y="1318650"/>
            <a:ext cx="3739950" cy="2261100"/>
          </a:xfrm>
          <a:prstGeom prst="rect">
            <a:avLst/>
          </a:prstGeom>
          <a:noFill/>
          <a:ln>
            <a:noFill/>
          </a:ln>
        </p:spPr>
      </p:pic>
      <p:sp>
        <p:nvSpPr>
          <p:cNvPr id="2" name="Tekstfelt 1">
            <a:extLst>
              <a:ext uri="{FF2B5EF4-FFF2-40B4-BE49-F238E27FC236}">
                <a16:creationId xmlns:a16="http://schemas.microsoft.com/office/drawing/2014/main" id="{3F1998D7-687D-1188-D6CC-B1D697C1EFC2}"/>
              </a:ext>
            </a:extLst>
          </p:cNvPr>
          <p:cNvSpPr txBox="1"/>
          <p:nvPr/>
        </p:nvSpPr>
        <p:spPr>
          <a:xfrm>
            <a:off x="1607735" y="4491613"/>
            <a:ext cx="4278635" cy="307777"/>
          </a:xfrm>
          <a:prstGeom prst="rect">
            <a:avLst/>
          </a:prstGeom>
          <a:noFill/>
        </p:spPr>
        <p:txBody>
          <a:bodyPr wrap="square" rtlCol="0">
            <a:spAutoFit/>
          </a:bodyPr>
          <a:lstStyle/>
          <a:p>
            <a:r>
              <a:rPr lang="da-DK" dirty="0"/>
              <a:t>Det ser vi på under logistisk regression!</a:t>
            </a:r>
          </a:p>
        </p:txBody>
      </p:sp>
      <p:cxnSp>
        <p:nvCxnSpPr>
          <p:cNvPr id="4" name="Lige pilforbindelse 3">
            <a:extLst>
              <a:ext uri="{FF2B5EF4-FFF2-40B4-BE49-F238E27FC236}">
                <a16:creationId xmlns:a16="http://schemas.microsoft.com/office/drawing/2014/main" id="{3ED77D16-03DF-61F5-E042-6B5EB29F32E3}"/>
              </a:ext>
            </a:extLst>
          </p:cNvPr>
          <p:cNvCxnSpPr/>
          <p:nvPr/>
        </p:nvCxnSpPr>
        <p:spPr>
          <a:xfrm flipH="1" flipV="1">
            <a:off x="1868993" y="3486778"/>
            <a:ext cx="894304" cy="944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824E-CA55-3EDA-45CC-9B5FE4B59439}"/>
              </a:ext>
            </a:extLst>
          </p:cNvPr>
          <p:cNvSpPr>
            <a:spLocks noGrp="1"/>
          </p:cNvSpPr>
          <p:nvPr>
            <p:ph type="title"/>
          </p:nvPr>
        </p:nvSpPr>
        <p:spPr>
          <a:xfrm>
            <a:off x="729450" y="635819"/>
            <a:ext cx="7688700" cy="535200"/>
          </a:xfrm>
        </p:spPr>
        <p:txBody>
          <a:bodyPr>
            <a:normAutofit fontScale="90000"/>
          </a:bodyPr>
          <a:lstStyle/>
          <a:p>
            <a:r>
              <a:rPr lang="da-DK" dirty="0"/>
              <a:t>2 stikprøve test: konfidensintervaller</a:t>
            </a:r>
          </a:p>
        </p:txBody>
      </p:sp>
      <p:sp>
        <p:nvSpPr>
          <p:cNvPr id="3" name="Text Placeholder 2">
            <a:extLst>
              <a:ext uri="{FF2B5EF4-FFF2-40B4-BE49-F238E27FC236}">
                <a16:creationId xmlns:a16="http://schemas.microsoft.com/office/drawing/2014/main" id="{197A3461-BD1F-ADE2-ED2D-A7392AD3BB67}"/>
              </a:ext>
            </a:extLst>
          </p:cNvPr>
          <p:cNvSpPr>
            <a:spLocks noGrp="1"/>
          </p:cNvSpPr>
          <p:nvPr>
            <p:ph type="body" idx="1"/>
          </p:nvPr>
        </p:nvSpPr>
        <p:spPr>
          <a:xfrm>
            <a:off x="727649" y="1817617"/>
            <a:ext cx="7984271" cy="2965397"/>
          </a:xfrm>
        </p:spPr>
        <p:txBody>
          <a:bodyPr>
            <a:normAutofit fontScale="85000" lnSpcReduction="10000"/>
          </a:bodyPr>
          <a:lstStyle/>
          <a:p>
            <a:pPr marL="146050" indent="0">
              <a:buNone/>
            </a:pPr>
            <a:r>
              <a:rPr lang="da-DK" b="1" dirty="0"/>
              <a:t>ANALYSE AF KONFIDENSINTERVALLER: </a:t>
            </a:r>
          </a:p>
          <a:p>
            <a:pPr marL="146050" indent="0">
              <a:buNone/>
            </a:pPr>
            <a:r>
              <a:rPr lang="da-DK" dirty="0"/>
              <a:t>Vi kan se på hver gruppes konfidensintervaller (sikkerhedsintervaller) og se på om de overlapper!</a:t>
            </a:r>
          </a:p>
          <a:p>
            <a:pPr marL="146050" indent="0">
              <a:buNone/>
            </a:pPr>
            <a:endParaRPr lang="da-DK" dirty="0"/>
          </a:p>
          <a:p>
            <a:pPr marL="146050" indent="0">
              <a:buNone/>
            </a:pPr>
            <a:r>
              <a:rPr lang="da-DK" dirty="0"/>
              <a:t>Hvordan udregner vi 95% konfidensintervallet for hver gruppe?</a:t>
            </a:r>
          </a:p>
          <a:p>
            <a:pPr marL="146050" indent="0">
              <a:buNone/>
            </a:pPr>
            <a:endParaRPr lang="da-DK" dirty="0"/>
          </a:p>
          <a:p>
            <a:pPr marL="146050" indent="0">
              <a:buNone/>
            </a:pPr>
            <a:r>
              <a:rPr lang="da-DK" dirty="0"/>
              <a:t>Simpelt </a:t>
            </a:r>
            <a:r>
              <a:rPr lang="da-DK" dirty="0">
                <a:sym typeface="Wingdings" panose="05000000000000000000" pitchFamily="2" charset="2"/>
              </a:rPr>
              <a:t></a:t>
            </a:r>
          </a:p>
          <a:p>
            <a:pPr marL="146050" indent="0">
              <a:buNone/>
            </a:pPr>
            <a:endParaRPr lang="da-DK" dirty="0">
              <a:sym typeface="Wingdings" panose="05000000000000000000" pitchFamily="2" charset="2"/>
            </a:endParaRPr>
          </a:p>
          <a:p>
            <a:pPr marL="146050" indent="0">
              <a:buNone/>
            </a:pPr>
            <a:r>
              <a:rPr lang="da-DK" dirty="0">
                <a:sym typeface="Wingdings" panose="05000000000000000000" pitchFamily="2" charset="2"/>
              </a:rPr>
              <a:t>Yngre = 1.72 +/- 1.96 *SEM.  SEM= 0.32/</a:t>
            </a:r>
            <a:r>
              <a:rPr lang="da-DK" dirty="0" err="1">
                <a:sym typeface="Wingdings" panose="05000000000000000000" pitchFamily="2" charset="2"/>
              </a:rPr>
              <a:t>sqrt</a:t>
            </a:r>
            <a:r>
              <a:rPr lang="da-DK" dirty="0">
                <a:sym typeface="Wingdings" panose="05000000000000000000" pitchFamily="2" charset="2"/>
              </a:rPr>
              <a:t>(200) = 0.022  (1.72 - 1.96*0.022) og (1.72 + 1.96*0.022) = (1.68, 1.72)</a:t>
            </a:r>
          </a:p>
          <a:p>
            <a:pPr marL="146050" indent="0">
              <a:buNone/>
            </a:pPr>
            <a:endParaRPr lang="da-DK" dirty="0">
              <a:sym typeface="Wingdings" panose="05000000000000000000" pitchFamily="2" charset="2"/>
            </a:endParaRPr>
          </a:p>
          <a:p>
            <a:pPr marL="146050" indent="0">
              <a:buNone/>
            </a:pPr>
            <a:r>
              <a:rPr lang="da-DK" dirty="0">
                <a:sym typeface="Wingdings" panose="05000000000000000000" pitchFamily="2" charset="2"/>
              </a:rPr>
              <a:t>Ældre = 1.48 +/- 1.96 *SEM.  SEM= 0.28/</a:t>
            </a:r>
            <a:r>
              <a:rPr lang="da-DK" dirty="0" err="1">
                <a:sym typeface="Wingdings" panose="05000000000000000000" pitchFamily="2" charset="2"/>
              </a:rPr>
              <a:t>sqrt</a:t>
            </a:r>
            <a:r>
              <a:rPr lang="da-DK" dirty="0">
                <a:sym typeface="Wingdings" panose="05000000000000000000" pitchFamily="2" charset="2"/>
              </a:rPr>
              <a:t>(255) = 0.018  (1.48 - 1.96*0.018) og (1.72 + 1.96*0.018) = (1.45, 1.514)</a:t>
            </a:r>
            <a:endParaRPr lang="da-DK" dirty="0"/>
          </a:p>
          <a:p>
            <a:pPr marL="146050" indent="0">
              <a:buNone/>
            </a:pPr>
            <a:endParaRPr lang="da-DK" dirty="0"/>
          </a:p>
          <a:p>
            <a:pPr marL="146050" indent="0">
              <a:buNone/>
            </a:pPr>
            <a:endParaRPr lang="da-DK" dirty="0"/>
          </a:p>
          <a:p>
            <a:pPr marL="146050" indent="0">
              <a:buNone/>
            </a:pPr>
            <a:r>
              <a:rPr lang="da-DK" dirty="0"/>
              <a:t>Konfidensintervallerne overlapper IKKE dvs. at med 95% sandsynlighed er de to baggrundspopulationers gennemsnit ikke ens, da vi jo ved at der er 95% sandsynlighed for at hvert interval indeholder den sande middelværdi i populationerne!</a:t>
            </a:r>
          </a:p>
          <a:p>
            <a:pPr marL="146050" indent="0">
              <a:buNone/>
            </a:pPr>
            <a:endParaRPr lang="da-DK" dirty="0"/>
          </a:p>
        </p:txBody>
      </p:sp>
      <p:sp>
        <p:nvSpPr>
          <p:cNvPr id="5" name="Tekstfelt 4">
            <a:extLst>
              <a:ext uri="{FF2B5EF4-FFF2-40B4-BE49-F238E27FC236}">
                <a16:creationId xmlns:a16="http://schemas.microsoft.com/office/drawing/2014/main" id="{B385ECF0-291D-5A1F-EC56-7FBF487DB482}"/>
              </a:ext>
            </a:extLst>
          </p:cNvPr>
          <p:cNvSpPr txBox="1"/>
          <p:nvPr/>
        </p:nvSpPr>
        <p:spPr>
          <a:xfrm>
            <a:off x="727650" y="1286551"/>
            <a:ext cx="6838759" cy="523220"/>
          </a:xfrm>
          <a:prstGeom prst="rect">
            <a:avLst/>
          </a:prstGeom>
          <a:noFill/>
        </p:spPr>
        <p:txBody>
          <a:bodyPr wrap="square">
            <a:spAutoFit/>
          </a:bodyPr>
          <a:lstStyle/>
          <a:p>
            <a:pPr marL="146050" indent="0">
              <a:buNone/>
            </a:pPr>
            <a:r>
              <a:rPr lang="da-DK" dirty="0"/>
              <a:t>Yngre: Stikprøvestørrelse: N=200, middelværdi 1.72, SD=0.32 </a:t>
            </a:r>
          </a:p>
          <a:p>
            <a:pPr marL="146050" indent="0">
              <a:buNone/>
            </a:pPr>
            <a:r>
              <a:rPr lang="da-DK" dirty="0"/>
              <a:t>Ældre: Stikprøvestørrelse: N=255, middelværdi 1.48, SD=0.28.</a:t>
            </a:r>
          </a:p>
        </p:txBody>
      </p:sp>
    </p:spTree>
    <p:extLst>
      <p:ext uri="{BB962C8B-B14F-4D97-AF65-F5344CB8AC3E}">
        <p14:creationId xmlns:p14="http://schemas.microsoft.com/office/powerpoint/2010/main" val="3031090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8E2FBD-1854-76FD-BD53-CEB80A47E59B}"/>
              </a:ext>
            </a:extLst>
          </p:cNvPr>
          <p:cNvSpPr>
            <a:spLocks noGrp="1"/>
          </p:cNvSpPr>
          <p:nvPr>
            <p:ph type="title"/>
          </p:nvPr>
        </p:nvSpPr>
        <p:spPr>
          <a:xfrm>
            <a:off x="729450" y="535925"/>
            <a:ext cx="7688700" cy="535200"/>
          </a:xfrm>
        </p:spPr>
        <p:txBody>
          <a:bodyPr>
            <a:normAutofit fontScale="90000"/>
          </a:bodyPr>
          <a:lstStyle/>
          <a:p>
            <a:r>
              <a:rPr lang="da-DK" dirty="0"/>
              <a:t>2 stikprøve test: Differens</a:t>
            </a:r>
          </a:p>
        </p:txBody>
      </p:sp>
      <p:sp>
        <p:nvSpPr>
          <p:cNvPr id="3" name="Pladsholder til tekst 2">
            <a:extLst>
              <a:ext uri="{FF2B5EF4-FFF2-40B4-BE49-F238E27FC236}">
                <a16:creationId xmlns:a16="http://schemas.microsoft.com/office/drawing/2014/main" id="{3274B535-745E-14DB-3439-7D90CA006364}"/>
              </a:ext>
            </a:extLst>
          </p:cNvPr>
          <p:cNvSpPr>
            <a:spLocks noGrp="1"/>
          </p:cNvSpPr>
          <p:nvPr>
            <p:ph type="body" idx="1"/>
          </p:nvPr>
        </p:nvSpPr>
        <p:spPr>
          <a:xfrm>
            <a:off x="631006" y="2266088"/>
            <a:ext cx="7881987" cy="2587266"/>
          </a:xfrm>
        </p:spPr>
        <p:txBody>
          <a:bodyPr>
            <a:normAutofit fontScale="92500" lnSpcReduction="20000"/>
          </a:bodyPr>
          <a:lstStyle/>
          <a:p>
            <a:r>
              <a:rPr lang="da-DK" b="1" dirty="0"/>
              <a:t>ANALYSE AF DIFFERENSEN: </a:t>
            </a:r>
            <a:r>
              <a:rPr lang="da-DK" dirty="0"/>
              <a:t>Vi ser på SEM af </a:t>
            </a:r>
            <a:r>
              <a:rPr lang="da-DK" u="sng" dirty="0"/>
              <a:t>forskellen mellem </a:t>
            </a:r>
            <a:r>
              <a:rPr lang="da-DK" dirty="0"/>
              <a:t>de to grupper! Dvs. vi ser på hvor meget vi kan stole på forskellen 0.24L, da vi jo ved at begge grupper tilfældigt findes omkring gennemsnittet med hver deres SEM! Dermed kan vi eksempelvis regne ud hvad 95% intervallet er for 0.24L og dermed hvor gennemsnittet med 95% sandsynlighed ligger!</a:t>
            </a:r>
          </a:p>
          <a:p>
            <a:endParaRPr lang="da-DK" dirty="0"/>
          </a:p>
          <a:p>
            <a:r>
              <a:rPr lang="da-DK" dirty="0"/>
              <a:t>Formlen for SEM for forskellen mellem de to er: </a:t>
            </a:r>
          </a:p>
          <a:p>
            <a:endParaRPr lang="da-DK" dirty="0"/>
          </a:p>
          <a:p>
            <a:r>
              <a:rPr lang="da-DK" dirty="0" err="1"/>
              <a:t>Dvs</a:t>
            </a:r>
            <a:r>
              <a:rPr lang="da-DK" dirty="0"/>
              <a:t> 95% konfidensintervallet for differensen af de to stikprøvegennemsnit er: </a:t>
            </a:r>
          </a:p>
          <a:p>
            <a:endParaRPr lang="da-DK" dirty="0"/>
          </a:p>
          <a:p>
            <a:r>
              <a:rPr lang="da-DK" dirty="0"/>
              <a:t>0.24 +/- 1.96* </a:t>
            </a:r>
            <a:r>
              <a:rPr lang="da-DK" dirty="0" err="1"/>
              <a:t>sqrt</a:t>
            </a:r>
            <a:r>
              <a:rPr lang="da-DK" dirty="0"/>
              <a:t>((0.022)^2+(0.018)^2) = 0.24 +/- 1.96*0.03 </a:t>
            </a:r>
            <a:r>
              <a:rPr lang="da-DK" dirty="0">
                <a:sym typeface="Wingdings" panose="05000000000000000000" pitchFamily="2" charset="2"/>
              </a:rPr>
              <a:t> (0.18,0.3) </a:t>
            </a:r>
          </a:p>
          <a:p>
            <a:pPr marL="146050" indent="0">
              <a:buNone/>
            </a:pPr>
            <a:endParaRPr lang="da-DK" dirty="0"/>
          </a:p>
          <a:p>
            <a:pPr marL="146050" indent="0">
              <a:buNone/>
            </a:pPr>
            <a:r>
              <a:rPr lang="da-DK" dirty="0"/>
              <a:t>Fortolkning: Vi er nu 95% sikrer på at den egentligt forskel mellem de to grupper ligger mellem 0.18 og 0.3. Da konfidensintervallet ikke inkluderer 0 forkaster vi hypotesen at de er ens på et 95% signifikansniveau! </a:t>
            </a:r>
          </a:p>
          <a:p>
            <a:pPr marL="146050" indent="0">
              <a:buNone/>
            </a:pPr>
            <a:endParaRPr lang="da-DK" dirty="0"/>
          </a:p>
          <a:p>
            <a:endParaRPr lang="da-DK" dirty="0"/>
          </a:p>
        </p:txBody>
      </p:sp>
      <p:pic>
        <p:nvPicPr>
          <p:cNvPr id="5" name="Billede 4">
            <a:extLst>
              <a:ext uri="{FF2B5EF4-FFF2-40B4-BE49-F238E27FC236}">
                <a16:creationId xmlns:a16="http://schemas.microsoft.com/office/drawing/2014/main" id="{1E7DB45F-AE7B-F2FA-9D69-7C3C46EFA04E}"/>
              </a:ext>
            </a:extLst>
          </p:cNvPr>
          <p:cNvPicPr>
            <a:picLocks noChangeAspect="1"/>
          </p:cNvPicPr>
          <p:nvPr/>
        </p:nvPicPr>
        <p:blipFill>
          <a:blip r:embed="rId2"/>
          <a:stretch>
            <a:fillRect/>
          </a:stretch>
        </p:blipFill>
        <p:spPr>
          <a:xfrm>
            <a:off x="4814894" y="3010968"/>
            <a:ext cx="3383976" cy="548753"/>
          </a:xfrm>
          <a:prstGeom prst="rect">
            <a:avLst/>
          </a:prstGeom>
        </p:spPr>
      </p:pic>
      <p:sp>
        <p:nvSpPr>
          <p:cNvPr id="7" name="Tekstfelt 6">
            <a:extLst>
              <a:ext uri="{FF2B5EF4-FFF2-40B4-BE49-F238E27FC236}">
                <a16:creationId xmlns:a16="http://schemas.microsoft.com/office/drawing/2014/main" id="{C8207FD5-78C6-DA88-8F69-2CA376D48B35}"/>
              </a:ext>
            </a:extLst>
          </p:cNvPr>
          <p:cNvSpPr txBox="1"/>
          <p:nvPr/>
        </p:nvSpPr>
        <p:spPr>
          <a:xfrm>
            <a:off x="839037" y="1235090"/>
            <a:ext cx="6797710" cy="523220"/>
          </a:xfrm>
          <a:prstGeom prst="rect">
            <a:avLst/>
          </a:prstGeom>
          <a:noFill/>
        </p:spPr>
        <p:txBody>
          <a:bodyPr wrap="square">
            <a:spAutoFit/>
          </a:bodyPr>
          <a:lstStyle/>
          <a:p>
            <a:pPr marL="146050" indent="0">
              <a:buNone/>
            </a:pPr>
            <a:r>
              <a:rPr lang="da-DK" dirty="0"/>
              <a:t>Yngre: Stikprøvestørrelse: N=200, middelværdi 1.72, SD=0.32, SEM = 0.022 </a:t>
            </a:r>
          </a:p>
          <a:p>
            <a:pPr marL="146050" indent="0">
              <a:buNone/>
            </a:pPr>
            <a:r>
              <a:rPr lang="da-DK" dirty="0"/>
              <a:t>Ældre: Stikprøvestørrelse: N=255, middelværdi 1.48, SD=0.28, SEM =0.018</a:t>
            </a:r>
          </a:p>
        </p:txBody>
      </p:sp>
    </p:spTree>
    <p:extLst>
      <p:ext uri="{BB962C8B-B14F-4D97-AF65-F5344CB8AC3E}">
        <p14:creationId xmlns:p14="http://schemas.microsoft.com/office/powerpoint/2010/main" val="2176890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70457A-2BAD-6A0A-6CA4-8B9746506C18}"/>
              </a:ext>
            </a:extLst>
          </p:cNvPr>
          <p:cNvSpPr>
            <a:spLocks noGrp="1"/>
          </p:cNvSpPr>
          <p:nvPr>
            <p:ph type="title"/>
          </p:nvPr>
        </p:nvSpPr>
        <p:spPr>
          <a:xfrm>
            <a:off x="729450" y="615265"/>
            <a:ext cx="7688700" cy="535200"/>
          </a:xfrm>
        </p:spPr>
        <p:txBody>
          <a:bodyPr>
            <a:normAutofit fontScale="90000"/>
          </a:bodyPr>
          <a:lstStyle/>
          <a:p>
            <a:r>
              <a:rPr lang="da-DK" dirty="0"/>
              <a:t>2 stikprøve test: </a:t>
            </a:r>
            <a:r>
              <a:rPr lang="da-DK" dirty="0" err="1"/>
              <a:t>two</a:t>
            </a:r>
            <a:r>
              <a:rPr lang="da-DK" dirty="0"/>
              <a:t> sample T-test</a:t>
            </a:r>
          </a:p>
        </p:txBody>
      </p:sp>
      <p:sp>
        <p:nvSpPr>
          <p:cNvPr id="3" name="Pladsholder til tekst 2">
            <a:extLst>
              <a:ext uri="{FF2B5EF4-FFF2-40B4-BE49-F238E27FC236}">
                <a16:creationId xmlns:a16="http://schemas.microsoft.com/office/drawing/2014/main" id="{15F810C8-D900-F261-1268-1FDC807EA1F3}"/>
              </a:ext>
            </a:extLst>
          </p:cNvPr>
          <p:cNvSpPr>
            <a:spLocks noGrp="1"/>
          </p:cNvSpPr>
          <p:nvPr>
            <p:ph type="body" idx="1"/>
          </p:nvPr>
        </p:nvSpPr>
        <p:spPr>
          <a:xfrm>
            <a:off x="729450" y="1441199"/>
            <a:ext cx="7688700" cy="3221235"/>
          </a:xfrm>
        </p:spPr>
        <p:txBody>
          <a:bodyPr>
            <a:normAutofit fontScale="92500" lnSpcReduction="20000"/>
          </a:bodyPr>
          <a:lstStyle/>
          <a:p>
            <a:r>
              <a:rPr lang="da-DK" dirty="0"/>
              <a:t>En tredje mulighed vi har er at teste hypotesen at vi har trukket  differensen fra en fordeling der havde u=0.  </a:t>
            </a:r>
          </a:p>
          <a:p>
            <a:endParaRPr lang="da-DK" dirty="0"/>
          </a:p>
          <a:p>
            <a:r>
              <a:rPr lang="da-DK" dirty="0"/>
              <a:t>Formlen er: </a:t>
            </a:r>
          </a:p>
          <a:p>
            <a:endParaRPr lang="da-DK" dirty="0"/>
          </a:p>
          <a:p>
            <a:endParaRPr lang="da-DK" dirty="0"/>
          </a:p>
          <a:p>
            <a:r>
              <a:rPr lang="da-DK" dirty="0"/>
              <a:t>Forklaring: Vi tager forskellen mellem yngre og ældres lungefunktion og ser hvor sandsynligt det er at baggrundspopulationernes forskel var 0, ved at se hvor usandsynligt det ville være at få vores differens,  som vi har ud fra de 2 stikprøver dvs. 0.24L, hvis forskellen i baggrundspopulationen var 0. </a:t>
            </a:r>
          </a:p>
          <a:p>
            <a:endParaRPr lang="da-DK" dirty="0"/>
          </a:p>
          <a:p>
            <a:endParaRPr lang="da-DK" dirty="0"/>
          </a:p>
          <a:p>
            <a:r>
              <a:rPr lang="da-DK" dirty="0"/>
              <a:t>Testen er simpel for vi har allerede udregnet nævneren i forrige opgave: </a:t>
            </a:r>
          </a:p>
          <a:p>
            <a:endParaRPr lang="da-DK" dirty="0"/>
          </a:p>
          <a:p>
            <a:r>
              <a:rPr lang="da-DK" dirty="0"/>
              <a:t>0.24/ </a:t>
            </a:r>
            <a:r>
              <a:rPr lang="da-DK" dirty="0" err="1"/>
              <a:t>sqrt</a:t>
            </a:r>
            <a:r>
              <a:rPr lang="da-DK" dirty="0"/>
              <a:t>((0.022)^2+(0.018)^2)  </a:t>
            </a:r>
            <a:r>
              <a:rPr lang="da-DK" dirty="0">
                <a:sym typeface="Wingdings" panose="05000000000000000000" pitchFamily="2" charset="2"/>
              </a:rPr>
              <a:t> 0.24/</a:t>
            </a:r>
            <a:r>
              <a:rPr lang="da-DK" dirty="0"/>
              <a:t>0.03 </a:t>
            </a:r>
            <a:r>
              <a:rPr lang="da-DK" dirty="0">
                <a:sym typeface="Wingdings" panose="05000000000000000000" pitchFamily="2" charset="2"/>
              </a:rPr>
              <a:t> 8 </a:t>
            </a:r>
          </a:p>
          <a:p>
            <a:endParaRPr lang="da-DK" dirty="0">
              <a:sym typeface="Wingdings" panose="05000000000000000000" pitchFamily="2" charset="2"/>
            </a:endParaRPr>
          </a:p>
          <a:p>
            <a:r>
              <a:rPr lang="da-DK" dirty="0"/>
              <a:t>Hvor usandsynligt er en Z-værdi på 8 på en normalfordeling ifølge R: </a:t>
            </a:r>
          </a:p>
        </p:txBody>
      </p:sp>
      <p:pic>
        <p:nvPicPr>
          <p:cNvPr id="5" name="Billede 4">
            <a:extLst>
              <a:ext uri="{FF2B5EF4-FFF2-40B4-BE49-F238E27FC236}">
                <a16:creationId xmlns:a16="http://schemas.microsoft.com/office/drawing/2014/main" id="{9E479F35-0F82-3C1F-85AF-A95038962813}"/>
              </a:ext>
            </a:extLst>
          </p:cNvPr>
          <p:cNvPicPr>
            <a:picLocks noChangeAspect="1"/>
          </p:cNvPicPr>
          <p:nvPr/>
        </p:nvPicPr>
        <p:blipFill>
          <a:blip r:embed="rId2"/>
          <a:stretch>
            <a:fillRect/>
          </a:stretch>
        </p:blipFill>
        <p:spPr>
          <a:xfrm>
            <a:off x="2369012" y="1729757"/>
            <a:ext cx="2074757" cy="697873"/>
          </a:xfrm>
          <a:prstGeom prst="rect">
            <a:avLst/>
          </a:prstGeom>
        </p:spPr>
      </p:pic>
      <p:pic>
        <p:nvPicPr>
          <p:cNvPr id="7" name="Billede 6">
            <a:extLst>
              <a:ext uri="{FF2B5EF4-FFF2-40B4-BE49-F238E27FC236}">
                <a16:creationId xmlns:a16="http://schemas.microsoft.com/office/drawing/2014/main" id="{5BD082CE-6A12-F4B9-7DD7-167C2A5D4839}"/>
              </a:ext>
            </a:extLst>
          </p:cNvPr>
          <p:cNvPicPr>
            <a:picLocks noChangeAspect="1"/>
          </p:cNvPicPr>
          <p:nvPr/>
        </p:nvPicPr>
        <p:blipFill>
          <a:blip r:embed="rId3"/>
          <a:stretch>
            <a:fillRect/>
          </a:stretch>
        </p:blipFill>
        <p:spPr>
          <a:xfrm>
            <a:off x="6088259" y="4127234"/>
            <a:ext cx="2768271" cy="535200"/>
          </a:xfrm>
          <a:prstGeom prst="rect">
            <a:avLst/>
          </a:prstGeom>
        </p:spPr>
      </p:pic>
      <p:cxnSp>
        <p:nvCxnSpPr>
          <p:cNvPr id="9" name="Lige pilforbindelse 8">
            <a:extLst>
              <a:ext uri="{FF2B5EF4-FFF2-40B4-BE49-F238E27FC236}">
                <a16:creationId xmlns:a16="http://schemas.microsoft.com/office/drawing/2014/main" id="{5D352754-A3F2-5C0E-11A3-0A6B89420AA6}"/>
              </a:ext>
            </a:extLst>
          </p:cNvPr>
          <p:cNvCxnSpPr>
            <a:cxnSpLocks/>
            <a:endCxn id="10" idx="3"/>
          </p:cNvCxnSpPr>
          <p:nvPr/>
        </p:nvCxnSpPr>
        <p:spPr>
          <a:xfrm flipH="1">
            <a:off x="3406391" y="4662434"/>
            <a:ext cx="2461846" cy="153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kstfelt 9">
            <a:extLst>
              <a:ext uri="{FF2B5EF4-FFF2-40B4-BE49-F238E27FC236}">
                <a16:creationId xmlns:a16="http://schemas.microsoft.com/office/drawing/2014/main" id="{B18FA387-44F8-7117-C082-FDD1FA713144}"/>
              </a:ext>
            </a:extLst>
          </p:cNvPr>
          <p:cNvSpPr txBox="1"/>
          <p:nvPr/>
        </p:nvSpPr>
        <p:spPr>
          <a:xfrm>
            <a:off x="934497" y="4662434"/>
            <a:ext cx="2471894" cy="307777"/>
          </a:xfrm>
          <a:prstGeom prst="rect">
            <a:avLst/>
          </a:prstGeom>
          <a:noFill/>
        </p:spPr>
        <p:txBody>
          <a:bodyPr wrap="square" rtlCol="0">
            <a:spAutoFit/>
          </a:bodyPr>
          <a:lstStyle/>
          <a:p>
            <a:r>
              <a:rPr lang="da-DK" b="1" dirty="0"/>
              <a:t>MEGET USANDSYNLIGT! </a:t>
            </a:r>
          </a:p>
        </p:txBody>
      </p:sp>
    </p:spTree>
    <p:extLst>
      <p:ext uri="{BB962C8B-B14F-4D97-AF65-F5344CB8AC3E}">
        <p14:creationId xmlns:p14="http://schemas.microsoft.com/office/powerpoint/2010/main" val="321243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04F6A4-F6E6-F0CC-6774-2A0D8F0F1ABD}"/>
              </a:ext>
            </a:extLst>
          </p:cNvPr>
          <p:cNvSpPr>
            <a:spLocks noGrp="1"/>
          </p:cNvSpPr>
          <p:nvPr>
            <p:ph type="title"/>
          </p:nvPr>
        </p:nvSpPr>
        <p:spPr>
          <a:xfrm>
            <a:off x="0" y="453363"/>
            <a:ext cx="7688700" cy="535200"/>
          </a:xfrm>
        </p:spPr>
        <p:txBody>
          <a:bodyPr>
            <a:normAutofit fontScale="90000"/>
          </a:bodyPr>
          <a:lstStyle/>
          <a:p>
            <a:r>
              <a:rPr lang="da-DK" dirty="0"/>
              <a:t>Deskriptiv statistik til at forstå data</a:t>
            </a:r>
          </a:p>
        </p:txBody>
      </p:sp>
      <p:sp>
        <p:nvSpPr>
          <p:cNvPr id="3" name="Pladsholder til tekst 2">
            <a:extLst>
              <a:ext uri="{FF2B5EF4-FFF2-40B4-BE49-F238E27FC236}">
                <a16:creationId xmlns:a16="http://schemas.microsoft.com/office/drawing/2014/main" id="{3301FA19-2B49-7325-0975-95D76D12794A}"/>
              </a:ext>
            </a:extLst>
          </p:cNvPr>
          <p:cNvSpPr>
            <a:spLocks noGrp="1"/>
          </p:cNvSpPr>
          <p:nvPr>
            <p:ph type="body" idx="1"/>
          </p:nvPr>
        </p:nvSpPr>
        <p:spPr>
          <a:xfrm>
            <a:off x="78426" y="1349760"/>
            <a:ext cx="5627430" cy="2261100"/>
          </a:xfrm>
        </p:spPr>
        <p:txBody>
          <a:bodyPr/>
          <a:lstStyle/>
          <a:p>
            <a:pPr marL="146050" indent="0">
              <a:buNone/>
            </a:pPr>
            <a:r>
              <a:rPr lang="da-DK" dirty="0"/>
              <a:t>Nedenstående er hæmoglobin-niveauer fra 70 kvinder. </a:t>
            </a:r>
          </a:p>
          <a:p>
            <a:pPr marL="146050" indent="0">
              <a:buNone/>
            </a:pPr>
            <a:r>
              <a:rPr lang="da-DK" dirty="0"/>
              <a:t>Hvordan kan vi forstå data bedre? Kom med bud!</a:t>
            </a:r>
          </a:p>
        </p:txBody>
      </p:sp>
      <p:pic>
        <p:nvPicPr>
          <p:cNvPr id="4" name="Billede 3">
            <a:extLst>
              <a:ext uri="{FF2B5EF4-FFF2-40B4-BE49-F238E27FC236}">
                <a16:creationId xmlns:a16="http://schemas.microsoft.com/office/drawing/2014/main" id="{C03B2C57-B727-7AD4-C40A-54FFCA8965D5}"/>
              </a:ext>
            </a:extLst>
          </p:cNvPr>
          <p:cNvPicPr>
            <a:picLocks noChangeAspect="1"/>
          </p:cNvPicPr>
          <p:nvPr/>
        </p:nvPicPr>
        <p:blipFill rotWithShape="1">
          <a:blip r:embed="rId2"/>
          <a:srcRect t="25075" b="7514"/>
          <a:stretch/>
        </p:blipFill>
        <p:spPr>
          <a:xfrm>
            <a:off x="78426" y="2191441"/>
            <a:ext cx="5425903" cy="1571667"/>
          </a:xfrm>
          <a:prstGeom prst="rect">
            <a:avLst/>
          </a:prstGeom>
        </p:spPr>
      </p:pic>
      <p:sp>
        <p:nvSpPr>
          <p:cNvPr id="5" name="Tekstfelt 4">
            <a:extLst>
              <a:ext uri="{FF2B5EF4-FFF2-40B4-BE49-F238E27FC236}">
                <a16:creationId xmlns:a16="http://schemas.microsoft.com/office/drawing/2014/main" id="{5D650942-E195-C641-7FED-493FB30495CD}"/>
              </a:ext>
            </a:extLst>
          </p:cNvPr>
          <p:cNvSpPr txBox="1"/>
          <p:nvPr/>
        </p:nvSpPr>
        <p:spPr>
          <a:xfrm>
            <a:off x="5705856" y="699516"/>
            <a:ext cx="3359718" cy="954107"/>
          </a:xfrm>
          <a:prstGeom prst="rect">
            <a:avLst/>
          </a:prstGeom>
          <a:noFill/>
        </p:spPr>
        <p:txBody>
          <a:bodyPr wrap="square" rtlCol="0">
            <a:spAutoFit/>
          </a:bodyPr>
          <a:lstStyle/>
          <a:p>
            <a:pPr marL="342900" indent="-342900">
              <a:buAutoNum type="arabicPeriod"/>
            </a:pPr>
            <a:r>
              <a:rPr lang="da-DK" b="1" dirty="0"/>
              <a:t>Histogram</a:t>
            </a:r>
          </a:p>
          <a:p>
            <a:pPr lvl="3"/>
            <a:r>
              <a:rPr lang="da-DK" dirty="0"/>
              <a:t>       En frekvenstabel, hvor man opgiver   frekvenser af værdier indenfor </a:t>
            </a:r>
            <a:r>
              <a:rPr lang="da-DK" u="sng" dirty="0"/>
              <a:t>ens</a:t>
            </a:r>
            <a:r>
              <a:rPr lang="da-DK" dirty="0"/>
              <a:t> intervaller eks: </a:t>
            </a:r>
            <a:r>
              <a:rPr lang="da-DK" dirty="0">
                <a:sym typeface="Wingdings" pitchFamily="2" charset="2"/>
              </a:rPr>
              <a:t></a:t>
            </a:r>
            <a:endParaRPr lang="da-DK" dirty="0"/>
          </a:p>
        </p:txBody>
      </p:sp>
      <p:pic>
        <p:nvPicPr>
          <p:cNvPr id="6" name="Billede 5">
            <a:extLst>
              <a:ext uri="{FF2B5EF4-FFF2-40B4-BE49-F238E27FC236}">
                <a16:creationId xmlns:a16="http://schemas.microsoft.com/office/drawing/2014/main" id="{F855B30B-543C-74D6-FE07-E84EF5FE3FEC}"/>
              </a:ext>
            </a:extLst>
          </p:cNvPr>
          <p:cNvPicPr>
            <a:picLocks noChangeAspect="1"/>
          </p:cNvPicPr>
          <p:nvPr/>
        </p:nvPicPr>
        <p:blipFill rotWithShape="1">
          <a:blip r:embed="rId3"/>
          <a:srcRect l="7657" b="16188"/>
          <a:stretch/>
        </p:blipFill>
        <p:spPr>
          <a:xfrm>
            <a:off x="5934808" y="1653624"/>
            <a:ext cx="2760957" cy="1571668"/>
          </a:xfrm>
          <a:prstGeom prst="rect">
            <a:avLst/>
          </a:prstGeom>
        </p:spPr>
      </p:pic>
      <p:sp>
        <p:nvSpPr>
          <p:cNvPr id="7" name="Tekstfelt 6">
            <a:extLst>
              <a:ext uri="{FF2B5EF4-FFF2-40B4-BE49-F238E27FC236}">
                <a16:creationId xmlns:a16="http://schemas.microsoft.com/office/drawing/2014/main" id="{504ECAD0-0227-8EF3-10A1-3DDCA08BAB13}"/>
              </a:ext>
            </a:extLst>
          </p:cNvPr>
          <p:cNvSpPr txBox="1"/>
          <p:nvPr/>
        </p:nvSpPr>
        <p:spPr>
          <a:xfrm>
            <a:off x="5843752" y="3610860"/>
            <a:ext cx="3221822" cy="1169551"/>
          </a:xfrm>
          <a:prstGeom prst="rect">
            <a:avLst/>
          </a:prstGeom>
          <a:noFill/>
        </p:spPr>
        <p:txBody>
          <a:bodyPr wrap="square" rtlCol="0">
            <a:spAutoFit/>
          </a:bodyPr>
          <a:lstStyle/>
          <a:p>
            <a:r>
              <a:rPr lang="da-DK" dirty="0"/>
              <a:t>Herfra kan man aflæse: </a:t>
            </a:r>
          </a:p>
          <a:p>
            <a:endParaRPr lang="da-DK" dirty="0"/>
          </a:p>
          <a:p>
            <a:pPr marL="342900" indent="-342900">
              <a:buAutoNum type="arabicPeriod"/>
            </a:pPr>
            <a:r>
              <a:rPr lang="da-DK" dirty="0"/>
              <a:t>Range (8-16)</a:t>
            </a:r>
          </a:p>
          <a:p>
            <a:pPr marL="342900" indent="-342900">
              <a:buAutoNum type="arabicPeriod"/>
            </a:pPr>
            <a:r>
              <a:rPr lang="da-DK" dirty="0"/>
              <a:t>Forstå om data er normalfordelt </a:t>
            </a:r>
            <a:r>
              <a:rPr lang="da-DK" dirty="0">
                <a:sym typeface="Wingdings" pitchFamily="2" charset="2"/>
              </a:rPr>
              <a:t></a:t>
            </a:r>
            <a:endParaRPr lang="da-DK" dirty="0"/>
          </a:p>
        </p:txBody>
      </p:sp>
      <p:pic>
        <p:nvPicPr>
          <p:cNvPr id="8" name="Billede 7">
            <a:extLst>
              <a:ext uri="{FF2B5EF4-FFF2-40B4-BE49-F238E27FC236}">
                <a16:creationId xmlns:a16="http://schemas.microsoft.com/office/drawing/2014/main" id="{5DBF6038-EA0F-D731-74EA-B47F59EAC5EA}"/>
              </a:ext>
            </a:extLst>
          </p:cNvPr>
          <p:cNvPicPr>
            <a:picLocks noChangeAspect="1"/>
          </p:cNvPicPr>
          <p:nvPr/>
        </p:nvPicPr>
        <p:blipFill>
          <a:blip r:embed="rId4"/>
          <a:stretch>
            <a:fillRect/>
          </a:stretch>
        </p:blipFill>
        <p:spPr>
          <a:xfrm>
            <a:off x="6524401" y="4489731"/>
            <a:ext cx="2619599" cy="493333"/>
          </a:xfrm>
          <a:prstGeom prst="rect">
            <a:avLst/>
          </a:prstGeom>
        </p:spPr>
      </p:pic>
    </p:spTree>
    <p:extLst>
      <p:ext uri="{BB962C8B-B14F-4D97-AF65-F5344CB8AC3E}">
        <p14:creationId xmlns:p14="http://schemas.microsoft.com/office/powerpoint/2010/main" val="39904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04F6A4-F6E6-F0CC-6774-2A0D8F0F1ABD}"/>
              </a:ext>
            </a:extLst>
          </p:cNvPr>
          <p:cNvSpPr>
            <a:spLocks noGrp="1"/>
          </p:cNvSpPr>
          <p:nvPr>
            <p:ph type="title"/>
          </p:nvPr>
        </p:nvSpPr>
        <p:spPr>
          <a:xfrm>
            <a:off x="0" y="453363"/>
            <a:ext cx="5127171" cy="535200"/>
          </a:xfrm>
        </p:spPr>
        <p:txBody>
          <a:bodyPr>
            <a:normAutofit fontScale="90000"/>
          </a:bodyPr>
          <a:lstStyle/>
          <a:p>
            <a:r>
              <a:rPr lang="da-DK" dirty="0"/>
              <a:t>Deskriptiv statistik til at forstå data</a:t>
            </a:r>
          </a:p>
        </p:txBody>
      </p:sp>
      <p:sp>
        <p:nvSpPr>
          <p:cNvPr id="3" name="Pladsholder til tekst 2">
            <a:extLst>
              <a:ext uri="{FF2B5EF4-FFF2-40B4-BE49-F238E27FC236}">
                <a16:creationId xmlns:a16="http://schemas.microsoft.com/office/drawing/2014/main" id="{3301FA19-2B49-7325-0975-95D76D12794A}"/>
              </a:ext>
            </a:extLst>
          </p:cNvPr>
          <p:cNvSpPr>
            <a:spLocks noGrp="1"/>
          </p:cNvSpPr>
          <p:nvPr>
            <p:ph type="body" idx="1"/>
          </p:nvPr>
        </p:nvSpPr>
        <p:spPr>
          <a:xfrm>
            <a:off x="78426" y="1349760"/>
            <a:ext cx="5627430" cy="2261100"/>
          </a:xfrm>
        </p:spPr>
        <p:txBody>
          <a:bodyPr/>
          <a:lstStyle/>
          <a:p>
            <a:pPr marL="146050" indent="0">
              <a:buNone/>
            </a:pPr>
            <a:r>
              <a:rPr lang="da-DK" dirty="0"/>
              <a:t>Nedenstående er hæmoglobin-niveauer fra 70 kvinder. </a:t>
            </a:r>
          </a:p>
          <a:p>
            <a:pPr marL="146050" indent="0">
              <a:buNone/>
            </a:pPr>
            <a:r>
              <a:rPr lang="da-DK" dirty="0"/>
              <a:t>Hvordan kan vi forstå data bedre? Kom med bud!</a:t>
            </a:r>
          </a:p>
        </p:txBody>
      </p:sp>
      <p:sp>
        <p:nvSpPr>
          <p:cNvPr id="12" name="Tekstfelt 11">
            <a:extLst>
              <a:ext uri="{FF2B5EF4-FFF2-40B4-BE49-F238E27FC236}">
                <a16:creationId xmlns:a16="http://schemas.microsoft.com/office/drawing/2014/main" id="{A981C5CA-FAD9-519C-DB58-90DE75B95CDD}"/>
              </a:ext>
            </a:extLst>
          </p:cNvPr>
          <p:cNvSpPr txBox="1"/>
          <p:nvPr/>
        </p:nvSpPr>
        <p:spPr>
          <a:xfrm>
            <a:off x="5127171" y="470380"/>
            <a:ext cx="2933433" cy="1169551"/>
          </a:xfrm>
          <a:prstGeom prst="rect">
            <a:avLst/>
          </a:prstGeom>
          <a:noFill/>
        </p:spPr>
        <p:txBody>
          <a:bodyPr wrap="square" rtlCol="0">
            <a:spAutoFit/>
          </a:bodyPr>
          <a:lstStyle/>
          <a:p>
            <a:r>
              <a:rPr lang="da-DK" dirty="0"/>
              <a:t>2. Andre kumulerede frekvensfordelinger eks. baseret på procent i ordnet datasæt. (Der er 70 observationer der hver udgør 100/70= 1.4%) </a:t>
            </a:r>
            <a:r>
              <a:rPr lang="da-DK" dirty="0">
                <a:sym typeface="Wingdings" pitchFamily="2" charset="2"/>
              </a:rPr>
              <a:t></a:t>
            </a:r>
            <a:endParaRPr lang="da-DK" dirty="0"/>
          </a:p>
        </p:txBody>
      </p:sp>
      <p:sp>
        <p:nvSpPr>
          <p:cNvPr id="13" name="Tekstfelt 12">
            <a:extLst>
              <a:ext uri="{FF2B5EF4-FFF2-40B4-BE49-F238E27FC236}">
                <a16:creationId xmlns:a16="http://schemas.microsoft.com/office/drawing/2014/main" id="{BD0E57B8-7E48-31EE-966E-6BAEA9CC9AD9}"/>
              </a:ext>
            </a:extLst>
          </p:cNvPr>
          <p:cNvSpPr txBox="1"/>
          <p:nvPr/>
        </p:nvSpPr>
        <p:spPr>
          <a:xfrm>
            <a:off x="5785339" y="2034943"/>
            <a:ext cx="2852476" cy="2031325"/>
          </a:xfrm>
          <a:prstGeom prst="rect">
            <a:avLst/>
          </a:prstGeom>
          <a:noFill/>
        </p:spPr>
        <p:txBody>
          <a:bodyPr wrap="square" rtlCol="0">
            <a:spAutoFit/>
          </a:bodyPr>
          <a:lstStyle/>
          <a:p>
            <a:r>
              <a:rPr lang="da-DK" dirty="0"/>
              <a:t>Herfra aflæses: </a:t>
            </a:r>
          </a:p>
          <a:p>
            <a:r>
              <a:rPr lang="da-DK" b="1" dirty="0"/>
              <a:t>1. Range</a:t>
            </a:r>
          </a:p>
          <a:p>
            <a:r>
              <a:rPr lang="da-DK" b="1" dirty="0"/>
              <a:t>2. Median</a:t>
            </a:r>
            <a:r>
              <a:rPr lang="da-DK" dirty="0"/>
              <a:t> = midterste værdi=  ((n+1)/2) = 35.5 værdi =11.85</a:t>
            </a:r>
          </a:p>
          <a:p>
            <a:r>
              <a:rPr lang="da-DK" b="1" dirty="0"/>
              <a:t>3.Kvartiler  </a:t>
            </a:r>
            <a:r>
              <a:rPr lang="da-DK" dirty="0"/>
              <a:t>=</a:t>
            </a:r>
          </a:p>
          <a:p>
            <a:r>
              <a:rPr lang="da-DK" dirty="0"/>
              <a:t>Nedre kvartil = (n+1)/4 = 17.75 værdi = 10.9</a:t>
            </a:r>
          </a:p>
          <a:p>
            <a:r>
              <a:rPr lang="da-DK" dirty="0"/>
              <a:t>3 kvartil = (n+1)/4 *3 værdi</a:t>
            </a:r>
          </a:p>
          <a:p>
            <a:endParaRPr lang="da-DK" dirty="0"/>
          </a:p>
        </p:txBody>
      </p:sp>
      <p:pic>
        <p:nvPicPr>
          <p:cNvPr id="5" name="Billede 4">
            <a:extLst>
              <a:ext uri="{FF2B5EF4-FFF2-40B4-BE49-F238E27FC236}">
                <a16:creationId xmlns:a16="http://schemas.microsoft.com/office/drawing/2014/main" id="{3232810D-988A-271C-066C-C87B8F0A07DB}"/>
              </a:ext>
            </a:extLst>
          </p:cNvPr>
          <p:cNvPicPr>
            <a:picLocks noChangeAspect="1"/>
          </p:cNvPicPr>
          <p:nvPr/>
        </p:nvPicPr>
        <p:blipFill rotWithShape="1">
          <a:blip r:embed="rId3"/>
          <a:srcRect t="25075" b="7514"/>
          <a:stretch/>
        </p:blipFill>
        <p:spPr>
          <a:xfrm>
            <a:off x="78426" y="2191441"/>
            <a:ext cx="5425903" cy="1571667"/>
          </a:xfrm>
          <a:prstGeom prst="rect">
            <a:avLst/>
          </a:prstGeom>
        </p:spPr>
      </p:pic>
      <p:pic>
        <p:nvPicPr>
          <p:cNvPr id="1026" name="Picture 2" descr="Sumkurver, kvartilsæt og boksplots (Matematik B, Statistik) – Webmatematik">
            <a:extLst>
              <a:ext uri="{FF2B5EF4-FFF2-40B4-BE49-F238E27FC236}">
                <a16:creationId xmlns:a16="http://schemas.microsoft.com/office/drawing/2014/main" id="{5D6CD892-8524-6B45-0A93-4B7D80F82B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453" y="2085543"/>
            <a:ext cx="3223847" cy="2417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1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7650" y="6252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err="1"/>
              <a:t>Kvantitative</a:t>
            </a:r>
            <a:r>
              <a:rPr lang="en" dirty="0"/>
              <a:t> variable, </a:t>
            </a:r>
            <a:r>
              <a:rPr lang="en" dirty="0" err="1"/>
              <a:t>normalområde</a:t>
            </a:r>
            <a:endParaRPr dirty="0"/>
          </a:p>
        </p:txBody>
      </p:sp>
      <p:sp>
        <p:nvSpPr>
          <p:cNvPr id="106" name="Google Shape;106;p16"/>
          <p:cNvSpPr txBox="1">
            <a:spLocks noGrp="1"/>
          </p:cNvSpPr>
          <p:nvPr>
            <p:ph type="body" idx="1"/>
          </p:nvPr>
        </p:nvSpPr>
        <p:spPr>
          <a:xfrm>
            <a:off x="727650" y="2112525"/>
            <a:ext cx="7688700" cy="4035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err="1"/>
              <a:t>Middelværdi</a:t>
            </a:r>
            <a:r>
              <a:rPr lang="en" dirty="0"/>
              <a:t> (</a:t>
            </a:r>
            <a:r>
              <a:rPr lang="en" dirty="0" err="1"/>
              <a:t>gennemsnit</a:t>
            </a:r>
            <a:r>
              <a:rPr lang="en" dirty="0"/>
              <a:t>): 			</a:t>
            </a:r>
            <a:r>
              <a:rPr lang="en" dirty="0" err="1"/>
              <a:t>μ</a:t>
            </a:r>
            <a:r>
              <a:rPr lang="en" dirty="0"/>
              <a:t> =	</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dirty="0" err="1"/>
              <a:t>Spredning</a:t>
            </a:r>
            <a:r>
              <a:rPr lang="en" dirty="0"/>
              <a:t>/</a:t>
            </a:r>
            <a:r>
              <a:rPr lang="en" dirty="0" err="1"/>
              <a:t>standardafvigelsen</a:t>
            </a:r>
            <a:r>
              <a:rPr lang="en" dirty="0"/>
              <a:t>:  </a:t>
            </a:r>
            <a:r>
              <a:rPr lang="en" dirty="0" err="1"/>
              <a:t>sd</a:t>
            </a:r>
            <a:r>
              <a:rPr lang="en" dirty="0"/>
              <a:t> =</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dirty="0" err="1"/>
              <a:t>Varians</a:t>
            </a:r>
            <a:r>
              <a:rPr lang="en" dirty="0"/>
              <a:t>:  </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dirty="0" err="1"/>
              <a:t>Referenceinterval</a:t>
            </a:r>
            <a:r>
              <a:rPr lang="en" dirty="0"/>
              <a:t>: de 95% </a:t>
            </a:r>
            <a:r>
              <a:rPr lang="en" dirty="0" err="1"/>
              <a:t>midterste</a:t>
            </a:r>
            <a:r>
              <a:rPr lang="en" dirty="0"/>
              <a:t> </a:t>
            </a:r>
            <a:r>
              <a:rPr lang="en" dirty="0" err="1"/>
              <a:t>observationer</a:t>
            </a:r>
            <a:r>
              <a:rPr lang="en" dirty="0"/>
              <a:t>. (μ-1,96σ; μ+1,96σ) </a:t>
            </a:r>
            <a:r>
              <a:rPr lang="en" dirty="0" err="1"/>
              <a:t>hvis</a:t>
            </a:r>
            <a:r>
              <a:rPr lang="en" dirty="0"/>
              <a:t> </a:t>
            </a:r>
            <a:r>
              <a:rPr lang="en" dirty="0" err="1"/>
              <a:t>normalfordelt</a:t>
            </a:r>
            <a:r>
              <a:rPr lang="en" dirty="0"/>
              <a:t>.</a:t>
            </a:r>
            <a:endParaRPr dirty="0"/>
          </a:p>
          <a:p>
            <a:pPr marL="0" lvl="0" indent="0" algn="l" rtl="0">
              <a:spcBef>
                <a:spcPts val="1200"/>
              </a:spcBef>
              <a:spcAft>
                <a:spcPts val="1200"/>
              </a:spcAft>
              <a:buNone/>
            </a:pPr>
            <a:endParaRPr dirty="0"/>
          </a:p>
        </p:txBody>
      </p:sp>
      <p:pic>
        <p:nvPicPr>
          <p:cNvPr id="107" name="Google Shape;107;p16"/>
          <p:cNvPicPr preferRelativeResize="0"/>
          <p:nvPr/>
        </p:nvPicPr>
        <p:blipFill>
          <a:blip r:embed="rId3">
            <a:alphaModFix/>
          </a:blip>
          <a:stretch>
            <a:fillRect/>
          </a:stretch>
        </p:blipFill>
        <p:spPr>
          <a:xfrm>
            <a:off x="3372100" y="1853850"/>
            <a:ext cx="3430925" cy="787675"/>
          </a:xfrm>
          <a:prstGeom prst="rect">
            <a:avLst/>
          </a:prstGeom>
          <a:noFill/>
          <a:ln>
            <a:noFill/>
          </a:ln>
        </p:spPr>
      </p:pic>
      <p:pic>
        <p:nvPicPr>
          <p:cNvPr id="108" name="Google Shape;108;p16"/>
          <p:cNvPicPr preferRelativeResize="0"/>
          <p:nvPr/>
        </p:nvPicPr>
        <p:blipFill>
          <a:blip r:embed="rId4">
            <a:alphaModFix/>
          </a:blip>
          <a:stretch>
            <a:fillRect/>
          </a:stretch>
        </p:blipFill>
        <p:spPr>
          <a:xfrm>
            <a:off x="3372100" y="2551800"/>
            <a:ext cx="2466975" cy="885825"/>
          </a:xfrm>
          <a:prstGeom prst="rect">
            <a:avLst/>
          </a:prstGeom>
          <a:noFill/>
          <a:ln>
            <a:noFill/>
          </a:ln>
        </p:spPr>
      </p:pic>
      <p:pic>
        <p:nvPicPr>
          <p:cNvPr id="109" name="Google Shape;109;p16"/>
          <p:cNvPicPr preferRelativeResize="0"/>
          <p:nvPr/>
        </p:nvPicPr>
        <p:blipFill>
          <a:blip r:embed="rId5">
            <a:alphaModFix/>
          </a:blip>
          <a:stretch>
            <a:fillRect/>
          </a:stretch>
        </p:blipFill>
        <p:spPr>
          <a:xfrm>
            <a:off x="3409950" y="3397000"/>
            <a:ext cx="2324100" cy="733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B70BC4-C042-5A14-CAA8-41C33AFF6252}"/>
              </a:ext>
            </a:extLst>
          </p:cNvPr>
          <p:cNvSpPr>
            <a:spLocks noGrp="1"/>
          </p:cNvSpPr>
          <p:nvPr>
            <p:ph type="title"/>
          </p:nvPr>
        </p:nvSpPr>
        <p:spPr>
          <a:xfrm>
            <a:off x="729450" y="535925"/>
            <a:ext cx="7688700" cy="535200"/>
          </a:xfrm>
        </p:spPr>
        <p:txBody>
          <a:bodyPr>
            <a:normAutofit fontScale="90000"/>
          </a:bodyPr>
          <a:lstStyle/>
          <a:p>
            <a:r>
              <a:rPr lang="da-DK" dirty="0"/>
              <a:t>Gennemsnit (</a:t>
            </a:r>
            <a:r>
              <a:rPr lang="da-DK" dirty="0" err="1"/>
              <a:t>mean</a:t>
            </a:r>
            <a:r>
              <a:rPr lang="da-DK" dirty="0"/>
              <a:t>) og spredning (</a:t>
            </a:r>
            <a:r>
              <a:rPr lang="da-DK" dirty="0" err="1"/>
              <a:t>sd</a:t>
            </a:r>
            <a:r>
              <a:rPr lang="da-DK" dirty="0"/>
              <a:t>)</a:t>
            </a:r>
          </a:p>
        </p:txBody>
      </p:sp>
      <p:sp>
        <p:nvSpPr>
          <p:cNvPr id="3" name="Pladsholder til tekst 2">
            <a:extLst>
              <a:ext uri="{FF2B5EF4-FFF2-40B4-BE49-F238E27FC236}">
                <a16:creationId xmlns:a16="http://schemas.microsoft.com/office/drawing/2014/main" id="{DB0EB95C-7F7D-A4DB-7B85-59C3450BB34E}"/>
              </a:ext>
            </a:extLst>
          </p:cNvPr>
          <p:cNvSpPr>
            <a:spLocks noGrp="1"/>
          </p:cNvSpPr>
          <p:nvPr>
            <p:ph type="body" idx="1"/>
          </p:nvPr>
        </p:nvSpPr>
        <p:spPr>
          <a:xfrm>
            <a:off x="5466206" y="1135222"/>
            <a:ext cx="3481942" cy="2261100"/>
          </a:xfrm>
        </p:spPr>
        <p:txBody>
          <a:bodyPr>
            <a:normAutofit fontScale="92500" lnSpcReduction="20000"/>
          </a:bodyPr>
          <a:lstStyle/>
          <a:p>
            <a:r>
              <a:rPr lang="da-DK" b="1" dirty="0"/>
              <a:t>Gennemsnit (mean)</a:t>
            </a:r>
            <a:r>
              <a:rPr lang="da-DK" dirty="0"/>
              <a:t> er simpelt, den kender vi </a:t>
            </a:r>
            <a:r>
              <a:rPr lang="da-DK" dirty="0">
                <a:sym typeface="Wingdings" pitchFamily="2" charset="2"/>
              </a:rPr>
              <a:t> summen af alle værdier divideret med antallet. = 778.2/70 =11.12</a:t>
            </a:r>
          </a:p>
          <a:p>
            <a:endParaRPr lang="da-DK" dirty="0">
              <a:sym typeface="Wingdings" pitchFamily="2" charset="2"/>
            </a:endParaRPr>
          </a:p>
          <a:p>
            <a:endParaRPr lang="da-DK" dirty="0">
              <a:sym typeface="Wingdings" pitchFamily="2" charset="2"/>
            </a:endParaRPr>
          </a:p>
          <a:p>
            <a:endParaRPr lang="da-DK" dirty="0">
              <a:sym typeface="Wingdings" pitchFamily="2" charset="2"/>
            </a:endParaRPr>
          </a:p>
          <a:p>
            <a:pPr marL="146050" indent="0">
              <a:buNone/>
            </a:pPr>
            <a:endParaRPr lang="da-DK" dirty="0">
              <a:sym typeface="Wingdings" pitchFamily="2" charset="2"/>
            </a:endParaRPr>
          </a:p>
          <a:p>
            <a:r>
              <a:rPr lang="da-DK" b="1" dirty="0"/>
              <a:t>Spredning  </a:t>
            </a:r>
            <a:r>
              <a:rPr lang="da-DK" dirty="0"/>
              <a:t>kan udregnes som </a:t>
            </a:r>
            <a:r>
              <a:rPr lang="da-DK" b="1" dirty="0"/>
              <a:t>varians eller standard deviation </a:t>
            </a:r>
            <a:r>
              <a:rPr lang="da-DK" dirty="0"/>
              <a:t>og er mindre simpelt. Intuitivt tager man den gns. forskel mlm. hver værdi</a:t>
            </a:r>
            <a:r>
              <a:rPr lang="da-DK" b="1" dirty="0"/>
              <a:t> </a:t>
            </a:r>
            <a:r>
              <a:rPr lang="da-DK" dirty="0"/>
              <a:t>og gnmsnittet således </a:t>
            </a:r>
            <a:r>
              <a:rPr lang="da-DK" dirty="0">
                <a:sym typeface="Wingdings" panose="05000000000000000000" pitchFamily="2" charset="2"/>
              </a:rPr>
              <a:t> </a:t>
            </a:r>
            <a:endParaRPr lang="da-DK" dirty="0"/>
          </a:p>
        </p:txBody>
      </p:sp>
      <p:pic>
        <p:nvPicPr>
          <p:cNvPr id="4" name="Billede 3">
            <a:extLst>
              <a:ext uri="{FF2B5EF4-FFF2-40B4-BE49-F238E27FC236}">
                <a16:creationId xmlns:a16="http://schemas.microsoft.com/office/drawing/2014/main" id="{72DFEA4F-E2FB-FCFF-FEC5-6583C1B7E8DF}"/>
              </a:ext>
            </a:extLst>
          </p:cNvPr>
          <p:cNvPicPr>
            <a:picLocks noChangeAspect="1"/>
          </p:cNvPicPr>
          <p:nvPr/>
        </p:nvPicPr>
        <p:blipFill>
          <a:blip r:embed="rId3"/>
          <a:stretch>
            <a:fillRect/>
          </a:stretch>
        </p:blipFill>
        <p:spPr>
          <a:xfrm>
            <a:off x="81666" y="1413452"/>
            <a:ext cx="5043413" cy="2167092"/>
          </a:xfrm>
          <a:prstGeom prst="rect">
            <a:avLst/>
          </a:prstGeom>
        </p:spPr>
      </p:pic>
      <p:sp>
        <p:nvSpPr>
          <p:cNvPr id="9" name="TextBox 8">
            <a:extLst>
              <a:ext uri="{FF2B5EF4-FFF2-40B4-BE49-F238E27FC236}">
                <a16:creationId xmlns:a16="http://schemas.microsoft.com/office/drawing/2014/main" id="{04EDF90C-F32E-FF06-925F-7DC567DD4D2D}"/>
              </a:ext>
            </a:extLst>
          </p:cNvPr>
          <p:cNvSpPr txBox="1"/>
          <p:nvPr/>
        </p:nvSpPr>
        <p:spPr>
          <a:xfrm>
            <a:off x="354227" y="3603446"/>
            <a:ext cx="4160108" cy="738664"/>
          </a:xfrm>
          <a:prstGeom prst="rect">
            <a:avLst/>
          </a:prstGeom>
          <a:noFill/>
        </p:spPr>
        <p:txBody>
          <a:bodyPr wrap="square" rtlCol="0">
            <a:spAutoFit/>
          </a:bodyPr>
          <a:lstStyle/>
          <a:p>
            <a:r>
              <a:rPr lang="da-DK" dirty="0"/>
              <a:t>Intuitivt ville man tage summen af forskellen mlm hver værdi og gnmsnittet, men hvad er problemet her?</a:t>
            </a:r>
          </a:p>
        </p:txBody>
      </p:sp>
      <p:pic>
        <p:nvPicPr>
          <p:cNvPr id="11" name="Picture 10">
            <a:extLst>
              <a:ext uri="{FF2B5EF4-FFF2-40B4-BE49-F238E27FC236}">
                <a16:creationId xmlns:a16="http://schemas.microsoft.com/office/drawing/2014/main" id="{3CEE5BB7-D1DB-3BD2-5D53-9A0A1EBD5FFE}"/>
              </a:ext>
            </a:extLst>
          </p:cNvPr>
          <p:cNvPicPr>
            <a:picLocks noChangeAspect="1"/>
          </p:cNvPicPr>
          <p:nvPr/>
        </p:nvPicPr>
        <p:blipFill>
          <a:blip r:embed="rId4"/>
          <a:stretch>
            <a:fillRect/>
          </a:stretch>
        </p:blipFill>
        <p:spPr>
          <a:xfrm>
            <a:off x="997560" y="4369417"/>
            <a:ext cx="657317" cy="476316"/>
          </a:xfrm>
          <a:prstGeom prst="rect">
            <a:avLst/>
          </a:prstGeom>
        </p:spPr>
      </p:pic>
      <p:sp>
        <p:nvSpPr>
          <p:cNvPr id="12" name="TextBox 11">
            <a:extLst>
              <a:ext uri="{FF2B5EF4-FFF2-40B4-BE49-F238E27FC236}">
                <a16:creationId xmlns:a16="http://schemas.microsoft.com/office/drawing/2014/main" id="{2D52A2D4-F64E-9E61-DD2B-DD74BCB9A4FF}"/>
              </a:ext>
            </a:extLst>
          </p:cNvPr>
          <p:cNvSpPr txBox="1"/>
          <p:nvPr/>
        </p:nvSpPr>
        <p:spPr>
          <a:xfrm>
            <a:off x="1874108" y="4342110"/>
            <a:ext cx="3801763" cy="738664"/>
          </a:xfrm>
          <a:prstGeom prst="rect">
            <a:avLst/>
          </a:prstGeom>
          <a:noFill/>
        </p:spPr>
        <p:txBody>
          <a:bodyPr wrap="square" rtlCol="0">
            <a:spAutoFit/>
          </a:bodyPr>
          <a:lstStyle/>
          <a:p>
            <a:r>
              <a:rPr lang="da-DK" dirty="0"/>
              <a:t>Summen af forskellen ville altid give 0 ! Eks. tallene 5, 8, 10, 17. Gnsmt er 10. (10-5)+(10-8)+(10-10)+(10-17) = 0 !</a:t>
            </a:r>
          </a:p>
        </p:txBody>
      </p:sp>
      <p:sp>
        <p:nvSpPr>
          <p:cNvPr id="13" name="TextBox 12">
            <a:extLst>
              <a:ext uri="{FF2B5EF4-FFF2-40B4-BE49-F238E27FC236}">
                <a16:creationId xmlns:a16="http://schemas.microsoft.com/office/drawing/2014/main" id="{15E4D826-B638-F62F-4575-9D34851A1508}"/>
              </a:ext>
            </a:extLst>
          </p:cNvPr>
          <p:cNvSpPr txBox="1"/>
          <p:nvPr/>
        </p:nvSpPr>
        <p:spPr>
          <a:xfrm>
            <a:off x="5886342" y="3321463"/>
            <a:ext cx="2745056" cy="307777"/>
          </a:xfrm>
          <a:prstGeom prst="rect">
            <a:avLst/>
          </a:prstGeom>
          <a:noFill/>
        </p:spPr>
        <p:txBody>
          <a:bodyPr wrap="square" rtlCol="0">
            <a:spAutoFit/>
          </a:bodyPr>
          <a:lstStyle/>
          <a:p>
            <a:r>
              <a:rPr lang="da-DK" dirty="0"/>
              <a:t>Så hvordan løser vi det?!</a:t>
            </a:r>
          </a:p>
        </p:txBody>
      </p:sp>
      <p:pic>
        <p:nvPicPr>
          <p:cNvPr id="15" name="Picture 14">
            <a:extLst>
              <a:ext uri="{FF2B5EF4-FFF2-40B4-BE49-F238E27FC236}">
                <a16:creationId xmlns:a16="http://schemas.microsoft.com/office/drawing/2014/main" id="{48889E05-8193-348D-5DFB-1667B71C12C5}"/>
              </a:ext>
            </a:extLst>
          </p:cNvPr>
          <p:cNvPicPr>
            <a:picLocks noChangeAspect="1"/>
          </p:cNvPicPr>
          <p:nvPr/>
        </p:nvPicPr>
        <p:blipFill>
          <a:blip r:embed="rId5"/>
          <a:stretch>
            <a:fillRect/>
          </a:stretch>
        </p:blipFill>
        <p:spPr>
          <a:xfrm>
            <a:off x="7137084" y="4487386"/>
            <a:ext cx="1924319" cy="638264"/>
          </a:xfrm>
          <a:prstGeom prst="rect">
            <a:avLst/>
          </a:prstGeom>
        </p:spPr>
      </p:pic>
      <p:sp>
        <p:nvSpPr>
          <p:cNvPr id="17" name="TextBox 16">
            <a:extLst>
              <a:ext uri="{FF2B5EF4-FFF2-40B4-BE49-F238E27FC236}">
                <a16:creationId xmlns:a16="http://schemas.microsoft.com/office/drawing/2014/main" id="{F1C54C56-C593-A7E2-B520-A646A28361F2}"/>
              </a:ext>
            </a:extLst>
          </p:cNvPr>
          <p:cNvSpPr txBox="1"/>
          <p:nvPr/>
        </p:nvSpPr>
        <p:spPr>
          <a:xfrm>
            <a:off x="5895102" y="3758505"/>
            <a:ext cx="2179130" cy="1384995"/>
          </a:xfrm>
          <a:prstGeom prst="rect">
            <a:avLst/>
          </a:prstGeom>
          <a:noFill/>
        </p:spPr>
        <p:txBody>
          <a:bodyPr wrap="square" rtlCol="0">
            <a:spAutoFit/>
          </a:bodyPr>
          <a:lstStyle/>
          <a:p>
            <a:r>
              <a:rPr lang="da-DK" dirty="0"/>
              <a:t>Vi opløfter hver forskel i anden! Smart </a:t>
            </a:r>
            <a:r>
              <a:rPr lang="da-DK" dirty="0">
                <a:sym typeface="Wingdings" panose="05000000000000000000" pitchFamily="2" charset="2"/>
              </a:rPr>
              <a:t> så får vi ingen negative værdier og gnmsnittet bliver ikke 0. DET ER </a:t>
            </a:r>
            <a:r>
              <a:rPr lang="da-DK" b="1" dirty="0">
                <a:sym typeface="Wingdings" panose="05000000000000000000" pitchFamily="2" charset="2"/>
              </a:rPr>
              <a:t>VARIANSEN!</a:t>
            </a:r>
            <a:endParaRPr lang="da-DK" b="1" dirty="0"/>
          </a:p>
        </p:txBody>
      </p:sp>
      <p:pic>
        <p:nvPicPr>
          <p:cNvPr id="2054" name="Picture 6" descr="The formula of mean Mean = Average score = The sum of data value n =... |  Download Scientific Diagram">
            <a:extLst>
              <a:ext uri="{FF2B5EF4-FFF2-40B4-BE49-F238E27FC236}">
                <a16:creationId xmlns:a16="http://schemas.microsoft.com/office/drawing/2014/main" id="{1F1EDC2E-E358-612D-7007-70530B6F78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3885" y="1800006"/>
            <a:ext cx="1221563" cy="53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599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p:bldP spid="12" grpId="0"/>
      <p:bldP spid="13"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22A09-C2DE-268A-19C6-7297FF859BAB}"/>
              </a:ext>
            </a:extLst>
          </p:cNvPr>
          <p:cNvSpPr>
            <a:spLocks noGrp="1"/>
          </p:cNvSpPr>
          <p:nvPr>
            <p:ph type="title"/>
          </p:nvPr>
        </p:nvSpPr>
        <p:spPr>
          <a:xfrm>
            <a:off x="727650" y="725526"/>
            <a:ext cx="7688700" cy="535200"/>
          </a:xfrm>
        </p:spPr>
        <p:txBody>
          <a:bodyPr>
            <a:normAutofit fontScale="90000"/>
          </a:bodyPr>
          <a:lstStyle/>
          <a:p>
            <a:r>
              <a:rPr lang="da-DK" dirty="0"/>
              <a:t>Spredning (sd) fortsat</a:t>
            </a:r>
          </a:p>
        </p:txBody>
      </p:sp>
      <p:sp>
        <p:nvSpPr>
          <p:cNvPr id="3" name="Text Placeholder 2">
            <a:extLst>
              <a:ext uri="{FF2B5EF4-FFF2-40B4-BE49-F238E27FC236}">
                <a16:creationId xmlns:a16="http://schemas.microsoft.com/office/drawing/2014/main" id="{FD9ADE3B-C93E-83AA-EEB3-8AB2E4FB294D}"/>
              </a:ext>
            </a:extLst>
          </p:cNvPr>
          <p:cNvSpPr>
            <a:spLocks noGrp="1"/>
          </p:cNvSpPr>
          <p:nvPr>
            <p:ph type="body" idx="1"/>
          </p:nvPr>
        </p:nvSpPr>
        <p:spPr>
          <a:xfrm>
            <a:off x="727650" y="1337470"/>
            <a:ext cx="7688700" cy="1234280"/>
          </a:xfrm>
        </p:spPr>
        <p:txBody>
          <a:bodyPr/>
          <a:lstStyle/>
          <a:p>
            <a:r>
              <a:rPr lang="da-DK" dirty="0"/>
              <a:t>Men der opstår også et problem med varians som mål for spredning! Hvad er problemet?</a:t>
            </a:r>
          </a:p>
          <a:p>
            <a:endParaRPr lang="da-DK" dirty="0"/>
          </a:p>
          <a:p>
            <a:endParaRPr lang="da-DK" dirty="0"/>
          </a:p>
          <a:p>
            <a:endParaRPr lang="da-DK" dirty="0"/>
          </a:p>
          <a:p>
            <a:endParaRPr lang="da-DK" dirty="0"/>
          </a:p>
          <a:p>
            <a:endParaRPr lang="da-DK" dirty="0"/>
          </a:p>
          <a:p>
            <a:endParaRPr lang="da-DK" dirty="0"/>
          </a:p>
          <a:p>
            <a:endParaRPr lang="da-DK" dirty="0"/>
          </a:p>
        </p:txBody>
      </p:sp>
      <p:pic>
        <p:nvPicPr>
          <p:cNvPr id="4" name="Picture 3">
            <a:extLst>
              <a:ext uri="{FF2B5EF4-FFF2-40B4-BE49-F238E27FC236}">
                <a16:creationId xmlns:a16="http://schemas.microsoft.com/office/drawing/2014/main" id="{71E80708-4E41-DFB8-3D27-A515919EC53C}"/>
              </a:ext>
            </a:extLst>
          </p:cNvPr>
          <p:cNvPicPr>
            <a:picLocks noChangeAspect="1"/>
          </p:cNvPicPr>
          <p:nvPr/>
        </p:nvPicPr>
        <p:blipFill>
          <a:blip r:embed="rId2"/>
          <a:stretch>
            <a:fillRect/>
          </a:stretch>
        </p:blipFill>
        <p:spPr>
          <a:xfrm>
            <a:off x="3372391" y="1829756"/>
            <a:ext cx="1924319" cy="638264"/>
          </a:xfrm>
          <a:prstGeom prst="rect">
            <a:avLst/>
          </a:prstGeom>
        </p:spPr>
      </p:pic>
      <p:sp>
        <p:nvSpPr>
          <p:cNvPr id="5" name="TextBox 4">
            <a:extLst>
              <a:ext uri="{FF2B5EF4-FFF2-40B4-BE49-F238E27FC236}">
                <a16:creationId xmlns:a16="http://schemas.microsoft.com/office/drawing/2014/main" id="{1B433ADD-A7B4-0589-7799-25EA3160B6D2}"/>
              </a:ext>
            </a:extLst>
          </p:cNvPr>
          <p:cNvSpPr txBox="1"/>
          <p:nvPr/>
        </p:nvSpPr>
        <p:spPr>
          <a:xfrm>
            <a:off x="955589" y="2571750"/>
            <a:ext cx="7059827" cy="523220"/>
          </a:xfrm>
          <a:prstGeom prst="rect">
            <a:avLst/>
          </a:prstGeom>
          <a:noFill/>
        </p:spPr>
        <p:txBody>
          <a:bodyPr wrap="square" rtlCol="0">
            <a:spAutoFit/>
          </a:bodyPr>
          <a:lstStyle/>
          <a:p>
            <a:r>
              <a:rPr lang="da-DK" dirty="0"/>
              <a:t>Enheden er kvadreret! Dvs. X^2 dvs. hvis vi bruger variansen til hæmoglobin-niveauer så får vi spredningen ^2 ?!  Hvordan løser vi det? </a:t>
            </a:r>
          </a:p>
        </p:txBody>
      </p:sp>
      <p:sp>
        <p:nvSpPr>
          <p:cNvPr id="6" name="TextBox 5">
            <a:extLst>
              <a:ext uri="{FF2B5EF4-FFF2-40B4-BE49-F238E27FC236}">
                <a16:creationId xmlns:a16="http://schemas.microsoft.com/office/drawing/2014/main" id="{F9A4CB25-5690-D5C8-0E61-DF9262BE2F97}"/>
              </a:ext>
            </a:extLst>
          </p:cNvPr>
          <p:cNvSpPr txBox="1"/>
          <p:nvPr/>
        </p:nvSpPr>
        <p:spPr>
          <a:xfrm>
            <a:off x="763447" y="3229232"/>
            <a:ext cx="7142206" cy="307777"/>
          </a:xfrm>
          <a:prstGeom prst="rect">
            <a:avLst/>
          </a:prstGeom>
          <a:noFill/>
        </p:spPr>
        <p:txBody>
          <a:bodyPr wrap="square" rtlCol="0">
            <a:spAutoFit/>
          </a:bodyPr>
          <a:lstStyle/>
          <a:p>
            <a:r>
              <a:rPr lang="da-DK" dirty="0"/>
              <a:t>Vi tager bare kvadratroden af variansen! </a:t>
            </a:r>
            <a:r>
              <a:rPr lang="da-DK" dirty="0">
                <a:sym typeface="Wingdings" panose="05000000000000000000" pitchFamily="2" charset="2"/>
              </a:rPr>
              <a:t> NEMT! Dette kaldes </a:t>
            </a:r>
            <a:r>
              <a:rPr lang="da-DK" b="1" dirty="0">
                <a:sym typeface="Wingdings" panose="05000000000000000000" pitchFamily="2" charset="2"/>
              </a:rPr>
              <a:t>standard deviationen</a:t>
            </a:r>
            <a:r>
              <a:rPr lang="da-DK" dirty="0">
                <a:sym typeface="Wingdings" panose="05000000000000000000" pitchFamily="2" charset="2"/>
              </a:rPr>
              <a:t>!</a:t>
            </a:r>
            <a:endParaRPr lang="da-DK" dirty="0"/>
          </a:p>
        </p:txBody>
      </p:sp>
      <p:pic>
        <p:nvPicPr>
          <p:cNvPr id="8" name="Picture 7">
            <a:extLst>
              <a:ext uri="{FF2B5EF4-FFF2-40B4-BE49-F238E27FC236}">
                <a16:creationId xmlns:a16="http://schemas.microsoft.com/office/drawing/2014/main" id="{B1A02339-51E8-E8FE-A680-FF4F42A6B359}"/>
              </a:ext>
            </a:extLst>
          </p:cNvPr>
          <p:cNvPicPr>
            <a:picLocks noChangeAspect="1"/>
          </p:cNvPicPr>
          <p:nvPr/>
        </p:nvPicPr>
        <p:blipFill>
          <a:blip r:embed="rId3"/>
          <a:stretch>
            <a:fillRect/>
          </a:stretch>
        </p:blipFill>
        <p:spPr>
          <a:xfrm>
            <a:off x="1486904" y="3607123"/>
            <a:ext cx="1708177" cy="1444253"/>
          </a:xfrm>
          <a:prstGeom prst="rect">
            <a:avLst/>
          </a:prstGeom>
        </p:spPr>
      </p:pic>
      <p:sp>
        <p:nvSpPr>
          <p:cNvPr id="7" name="TextBox 6">
            <a:extLst>
              <a:ext uri="{FF2B5EF4-FFF2-40B4-BE49-F238E27FC236}">
                <a16:creationId xmlns:a16="http://schemas.microsoft.com/office/drawing/2014/main" id="{D42ABA48-16B6-A2E5-B058-835A7C098697}"/>
              </a:ext>
            </a:extLst>
          </p:cNvPr>
          <p:cNvSpPr txBox="1"/>
          <p:nvPr/>
        </p:nvSpPr>
        <p:spPr>
          <a:xfrm>
            <a:off x="3525795" y="3731741"/>
            <a:ext cx="4379858" cy="1169551"/>
          </a:xfrm>
          <a:prstGeom prst="rect">
            <a:avLst/>
          </a:prstGeom>
          <a:noFill/>
        </p:spPr>
        <p:txBody>
          <a:bodyPr wrap="square" rtlCol="0">
            <a:spAutoFit/>
          </a:bodyPr>
          <a:lstStyle/>
          <a:p>
            <a:r>
              <a:rPr lang="da-DK" dirty="0"/>
              <a:t>Vi kan godt bruge disse udtryk til at udregne i hånden, men det tager tid og tester ikke forståelse, derfor er dette aldrig gået til eksamen. I stedet tester eksamen i SEMS om man forstår idéen med standard deviation som mål for spredning!</a:t>
            </a:r>
          </a:p>
        </p:txBody>
      </p:sp>
    </p:spTree>
    <p:extLst>
      <p:ext uri="{BB962C8B-B14F-4D97-AF65-F5344CB8AC3E}">
        <p14:creationId xmlns:p14="http://schemas.microsoft.com/office/powerpoint/2010/main" val="535319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32131-E815-8B0C-52BA-3B7D7BC0F7FB}"/>
              </a:ext>
            </a:extLst>
          </p:cNvPr>
          <p:cNvSpPr>
            <a:spLocks noGrp="1"/>
          </p:cNvSpPr>
          <p:nvPr>
            <p:ph type="title"/>
          </p:nvPr>
        </p:nvSpPr>
        <p:spPr>
          <a:xfrm>
            <a:off x="925263" y="346890"/>
            <a:ext cx="7688700" cy="535200"/>
          </a:xfrm>
        </p:spPr>
        <p:txBody>
          <a:bodyPr>
            <a:normAutofit fontScale="90000"/>
          </a:bodyPr>
          <a:lstStyle/>
          <a:p>
            <a:r>
              <a:rPr lang="da-DK" dirty="0"/>
              <a:t>Normalfordeling og spredning: </a:t>
            </a:r>
          </a:p>
        </p:txBody>
      </p:sp>
      <p:sp>
        <p:nvSpPr>
          <p:cNvPr id="3" name="Text Placeholder 2">
            <a:extLst>
              <a:ext uri="{FF2B5EF4-FFF2-40B4-BE49-F238E27FC236}">
                <a16:creationId xmlns:a16="http://schemas.microsoft.com/office/drawing/2014/main" id="{9412E4A1-AE73-05D3-0659-99321809DACC}"/>
              </a:ext>
            </a:extLst>
          </p:cNvPr>
          <p:cNvSpPr>
            <a:spLocks noGrp="1"/>
          </p:cNvSpPr>
          <p:nvPr>
            <p:ph type="body" idx="1"/>
          </p:nvPr>
        </p:nvSpPr>
        <p:spPr>
          <a:xfrm>
            <a:off x="430870" y="1164033"/>
            <a:ext cx="7688700" cy="2261100"/>
          </a:xfrm>
        </p:spPr>
        <p:txBody>
          <a:bodyPr/>
          <a:lstStyle/>
          <a:p>
            <a:r>
              <a:rPr lang="da-DK" dirty="0"/>
              <a:t>Normalfordeling er en naturligt symmetrisk fordeling som findes mange steder i naturen!</a:t>
            </a:r>
          </a:p>
          <a:p>
            <a:r>
              <a:rPr lang="da-DK" dirty="0"/>
              <a:t>Hvis data er normalfordelt så indeholder </a:t>
            </a:r>
            <a:r>
              <a:rPr lang="da-DK" b="1" u="sng" dirty="0"/>
              <a:t>1</a:t>
            </a:r>
            <a:r>
              <a:rPr lang="da-DK" dirty="0"/>
              <a:t> standard deviation ca. 70% af værdierne og </a:t>
            </a:r>
            <a:r>
              <a:rPr lang="da-DK" b="1" u="sng" dirty="0"/>
              <a:t>1.96</a:t>
            </a:r>
            <a:r>
              <a:rPr lang="da-DK" dirty="0"/>
              <a:t> sd 95% af værdierne:</a:t>
            </a:r>
          </a:p>
          <a:p>
            <a:r>
              <a:rPr lang="da-DK" dirty="0"/>
              <a:t>Dvs. at hvis vi kender SD kan vi regne os frem til intervaller relateret til de procentuelle fordelinger. Kompliceret, </a:t>
            </a:r>
            <a:r>
              <a:rPr lang="da-DK" dirty="0">
                <a:sym typeface="Wingdings" panose="05000000000000000000" pitchFamily="2" charset="2"/>
              </a:rPr>
              <a:t> Helt simpelt sagt kan vi eks beregne i hvilket interval 95% af værdierne ligger (nemlig </a:t>
            </a:r>
            <a:r>
              <a:rPr lang="da-DK" u="sng" dirty="0">
                <a:sym typeface="Wingdings" panose="05000000000000000000" pitchFamily="2" charset="2"/>
              </a:rPr>
              <a:t>u (</a:t>
            </a:r>
            <a:r>
              <a:rPr lang="da-DK" u="sng" dirty="0" err="1">
                <a:sym typeface="Wingdings" panose="05000000000000000000" pitchFamily="2" charset="2"/>
              </a:rPr>
              <a:t>gnmsnit</a:t>
            </a:r>
            <a:r>
              <a:rPr lang="da-DK" u="sng" dirty="0">
                <a:sym typeface="Wingdings" panose="05000000000000000000" pitchFamily="2" charset="2"/>
              </a:rPr>
              <a:t>) + / - 1.96 </a:t>
            </a:r>
            <a:r>
              <a:rPr lang="da-DK" u="sng" dirty="0" err="1">
                <a:sym typeface="Wingdings" panose="05000000000000000000" pitchFamily="2" charset="2"/>
              </a:rPr>
              <a:t>sd</a:t>
            </a:r>
            <a:r>
              <a:rPr lang="da-DK" u="sng" dirty="0">
                <a:sym typeface="Wingdings" panose="05000000000000000000" pitchFamily="2" charset="2"/>
              </a:rPr>
              <a:t> </a:t>
            </a:r>
            <a:r>
              <a:rPr lang="da-DK" dirty="0">
                <a:sym typeface="Wingdings" panose="05000000000000000000" pitchFamily="2" charset="2"/>
              </a:rPr>
              <a:t>)</a:t>
            </a:r>
            <a:endParaRPr lang="da-DK" dirty="0"/>
          </a:p>
        </p:txBody>
      </p:sp>
      <p:pic>
        <p:nvPicPr>
          <p:cNvPr id="7" name="Picture 6" descr="A diagram of a normal distribution with Ryugyong Hotel in the background&#10;&#10;Description automatically generated">
            <a:extLst>
              <a:ext uri="{FF2B5EF4-FFF2-40B4-BE49-F238E27FC236}">
                <a16:creationId xmlns:a16="http://schemas.microsoft.com/office/drawing/2014/main" id="{E944CC0B-5B97-539C-17A7-4D72F10AB8FC}"/>
              </a:ext>
            </a:extLst>
          </p:cNvPr>
          <p:cNvPicPr>
            <a:picLocks noChangeAspect="1"/>
          </p:cNvPicPr>
          <p:nvPr/>
        </p:nvPicPr>
        <p:blipFill>
          <a:blip r:embed="rId3"/>
          <a:stretch>
            <a:fillRect/>
          </a:stretch>
        </p:blipFill>
        <p:spPr>
          <a:xfrm>
            <a:off x="4627819" y="2848917"/>
            <a:ext cx="4085311" cy="2294583"/>
          </a:xfrm>
          <a:prstGeom prst="rect">
            <a:avLst/>
          </a:prstGeom>
        </p:spPr>
      </p:pic>
      <p:cxnSp>
        <p:nvCxnSpPr>
          <p:cNvPr id="9" name="Straight Arrow Connector 8">
            <a:extLst>
              <a:ext uri="{FF2B5EF4-FFF2-40B4-BE49-F238E27FC236}">
                <a16:creationId xmlns:a16="http://schemas.microsoft.com/office/drawing/2014/main" id="{BFFF6088-219B-2691-4448-18A046ACA71A}"/>
              </a:ext>
            </a:extLst>
          </p:cNvPr>
          <p:cNvCxnSpPr/>
          <p:nvPr/>
        </p:nvCxnSpPr>
        <p:spPr>
          <a:xfrm>
            <a:off x="3500984" y="3514626"/>
            <a:ext cx="774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kstfelt 3">
            <a:extLst>
              <a:ext uri="{FF2B5EF4-FFF2-40B4-BE49-F238E27FC236}">
                <a16:creationId xmlns:a16="http://schemas.microsoft.com/office/drawing/2014/main" id="{D75AAA01-7FB7-B050-AAC4-555B559E2005}"/>
              </a:ext>
            </a:extLst>
          </p:cNvPr>
          <p:cNvSpPr txBox="1"/>
          <p:nvPr/>
        </p:nvSpPr>
        <p:spPr>
          <a:xfrm>
            <a:off x="454089" y="2632018"/>
            <a:ext cx="2870595" cy="2893100"/>
          </a:xfrm>
          <a:prstGeom prst="rect">
            <a:avLst/>
          </a:prstGeom>
          <a:noFill/>
        </p:spPr>
        <p:txBody>
          <a:bodyPr wrap="square" rtlCol="0">
            <a:spAutoFit/>
          </a:bodyPr>
          <a:lstStyle/>
          <a:p>
            <a:r>
              <a:rPr lang="da-DK" b="1" dirty="0"/>
              <a:t>1 </a:t>
            </a:r>
            <a:r>
              <a:rPr lang="da-DK" b="1" dirty="0" err="1"/>
              <a:t>sd</a:t>
            </a:r>
            <a:r>
              <a:rPr lang="da-DK" b="1" dirty="0"/>
              <a:t> </a:t>
            </a:r>
            <a:r>
              <a:rPr lang="da-DK" dirty="0"/>
              <a:t>= </a:t>
            </a:r>
            <a:r>
              <a:rPr lang="da-DK" dirty="0" err="1"/>
              <a:t>ca</a:t>
            </a:r>
            <a:r>
              <a:rPr lang="da-DK" dirty="0"/>
              <a:t> 15% af fordelingen ligger udenfor på hver side! Dvs. 70% af værdierne indenfor intervallet. </a:t>
            </a:r>
          </a:p>
          <a:p>
            <a:endParaRPr lang="da-DK" dirty="0"/>
          </a:p>
          <a:p>
            <a:r>
              <a:rPr lang="da-DK" b="1" dirty="0"/>
              <a:t>1.645 </a:t>
            </a:r>
            <a:r>
              <a:rPr lang="da-DK" b="1" dirty="0" err="1"/>
              <a:t>sd</a:t>
            </a:r>
            <a:r>
              <a:rPr lang="da-DK" dirty="0"/>
              <a:t> = ca. 5% ligger udenfor hver side! Dvs. ca. 90% ligger indenfor. </a:t>
            </a:r>
          </a:p>
          <a:p>
            <a:endParaRPr lang="da-DK" dirty="0"/>
          </a:p>
          <a:p>
            <a:r>
              <a:rPr lang="da-DK" b="1" dirty="0"/>
              <a:t>1.96 </a:t>
            </a:r>
            <a:r>
              <a:rPr lang="da-DK" b="1" dirty="0" err="1"/>
              <a:t>sd</a:t>
            </a:r>
            <a:r>
              <a:rPr lang="da-DK" dirty="0"/>
              <a:t> = ca. 2.5% ligger udenfor på hver side</a:t>
            </a:r>
          </a:p>
          <a:p>
            <a:endParaRPr lang="da-DK" dirty="0"/>
          </a:p>
          <a:p>
            <a:endParaRPr lang="da-DK" dirty="0"/>
          </a:p>
        </p:txBody>
      </p:sp>
    </p:spTree>
    <p:extLst>
      <p:ext uri="{BB962C8B-B14F-4D97-AF65-F5344CB8AC3E}">
        <p14:creationId xmlns:p14="http://schemas.microsoft.com/office/powerpoint/2010/main" val="2436895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2660</TotalTime>
  <Words>3523</Words>
  <Application>Microsoft Macintosh PowerPoint</Application>
  <PresentationFormat>Skærmshow (16:9)</PresentationFormat>
  <Paragraphs>330</Paragraphs>
  <Slides>32</Slides>
  <Notes>8</Notes>
  <HiddenSlides>0</HiddenSlides>
  <MMClips>0</MMClips>
  <ScaleCrop>false</ScaleCrop>
  <HeadingPairs>
    <vt:vector size="6" baseType="variant">
      <vt:variant>
        <vt:lpstr>Benyttede skrifttyper</vt:lpstr>
      </vt:variant>
      <vt:variant>
        <vt:i4>5</vt:i4>
      </vt:variant>
      <vt:variant>
        <vt:lpstr>Tema</vt:lpstr>
      </vt:variant>
      <vt:variant>
        <vt:i4>1</vt:i4>
      </vt:variant>
      <vt:variant>
        <vt:lpstr>Slidetitler</vt:lpstr>
      </vt:variant>
      <vt:variant>
        <vt:i4>32</vt:i4>
      </vt:variant>
    </vt:vector>
  </HeadingPairs>
  <TitlesOfParts>
    <vt:vector size="38" baseType="lpstr">
      <vt:lpstr>AdvP40418</vt:lpstr>
      <vt:lpstr>Lato</vt:lpstr>
      <vt:lpstr>AdvP4041A</vt:lpstr>
      <vt:lpstr>Raleway</vt:lpstr>
      <vt:lpstr>Arial</vt:lpstr>
      <vt:lpstr>Streamline</vt:lpstr>
      <vt:lpstr>Modul 1 Introduktion til R og databehandling</vt:lpstr>
      <vt:lpstr>Formålet med statisik</vt:lpstr>
      <vt:lpstr>Typer af data</vt:lpstr>
      <vt:lpstr>Deskriptiv statistik til at forstå data</vt:lpstr>
      <vt:lpstr>Deskriptiv statistik til at forstå data</vt:lpstr>
      <vt:lpstr>Kvantitative variable, normalområde</vt:lpstr>
      <vt:lpstr>Gennemsnit (mean) og spredning (sd)</vt:lpstr>
      <vt:lpstr>Spredning (sd) fortsat</vt:lpstr>
      <vt:lpstr>Normalfordeling og spredning: </vt:lpstr>
      <vt:lpstr>En simpel men brugbar R-funktion!</vt:lpstr>
      <vt:lpstr>Men HOV! hvorfor skriver R 0.975 når det jo er 95% procentilet som 1.96 svarer til og omvendt!</vt:lpstr>
      <vt:lpstr>Opgave i normalfordeling</vt:lpstr>
      <vt:lpstr>Svar spg. 1: </vt:lpstr>
      <vt:lpstr>Svar spg. 2: Hvor mange mænd er mellem 170 og 190 cm? </vt:lpstr>
      <vt:lpstr>Normalfordelingen</vt:lpstr>
      <vt:lpstr>PowerPoint-præsentation</vt:lpstr>
      <vt:lpstr>Du får nedenstående værdier I et R-udskrift. Vi skal regne på datasæt B som er malt hastighed på en landevej. Vi antager at værdierne i datasættet B er normalfordelte. Beregn et interval som indeholder 95% af B´s værdier? </vt:lpstr>
      <vt:lpstr>PowerPoint-præsentation</vt:lpstr>
      <vt:lpstr>Alle kvinders hæmoglobin niveauer (POPULATIONEN)</vt:lpstr>
      <vt:lpstr>PowerPoint-præsentation</vt:lpstr>
      <vt:lpstr>SEM (Standard error of the mean/”SE”)</vt:lpstr>
      <vt:lpstr>SEM fortsat</vt:lpstr>
      <vt:lpstr>SEM og konfidensintervaller</vt:lpstr>
      <vt:lpstr>SEM og test af hypoteser</vt:lpstr>
      <vt:lpstr>Testning af hypoteser</vt:lpstr>
      <vt:lpstr>1 stikprøve test (One sample T-test)</vt:lpstr>
      <vt:lpstr>1 stikprøve test (One sample T-test) fortsat: </vt:lpstr>
      <vt:lpstr>2 sample T-test (hypotesen at to populationers gennemsnit er ens)</vt:lpstr>
      <vt:lpstr>2 sample T-test (hypotesen at to populationers gennemsnit er ens)</vt:lpstr>
      <vt:lpstr>2 stikprøve test: konfidensintervaller</vt:lpstr>
      <vt:lpstr>2 stikprøve test: Differens</vt:lpstr>
      <vt:lpstr>2 stikprøve test: two sample T-test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 1 Introduktion til R og databehandling</dc:title>
  <dc:creator>Philip Ahle Erichsen</dc:creator>
  <cp:lastModifiedBy>Philip Ahle Erichsen</cp:lastModifiedBy>
  <cp:revision>23</cp:revision>
  <dcterms:modified xsi:type="dcterms:W3CDTF">2024-05-03T08:28:10Z</dcterms:modified>
</cp:coreProperties>
</file>