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aleway" panose="020B0604020202020204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21797a37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21797a37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21797a37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21797a37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21797a37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21797a37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18d2bd41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18d2bd41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Eksempel 1, tid til død, kan opleve censur hvis folk forsvinder ud af studiet.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Eksempel 2, for tidlig fødsel, oplever pr. definition censur, hvis de når 37 uger.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Eksempel 3, tid til kokain, oplever censur, hvis de fx aldrig overgår til kokain.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18d2bd41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18d2bd41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informativ censur: i et studie om overlevelse af kræft, hvis patient dropper ud fordi de bliver meget syge, så ville vi nok forvente lavere sandsynlighed for overlevelse.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Ikke-informativ censur: fx type 1 censur, hvor hændelser ikke er sket endnu for alle involverede.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18d2bd41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18d2bd41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18d2bd41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18d2bd41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18d2bd41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18d2bd41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21797a3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21797a3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21797a37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21797a37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1/incidensraten kan tolkes som den gennemsnitlige ventetid på sygdommen. Så 1/0,024 = 41,7 (dvs. individer skal i gennemsnit vente 41,7 år på at få sygdommen).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21797a37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21797a37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 5 - spørgetime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Modellen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 regression er en GLM (ligesom logistisk regression), som bruges på tælledata og antalstabeller. Antagelsen er, at responsvariablen Y er Poisson fordelt samt at logaritmen til dens middelværdi kan modelleres via en lineær kombination af parametre, dvs. Y~Pois(λ) og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Bemærk at middelværdien i en poisson fordeling er λ, men det er variansen også. I almindelig lineær regression var variansen fast uanset middelværdien, men her kan vi have resultater, hvis varians ændrer sig. </a:t>
            </a:r>
            <a:endParaRPr/>
          </a:p>
        </p:txBody>
      </p:sp>
      <p:pic>
        <p:nvPicPr>
          <p:cNvPr id="145" name="Google Shape;145;p22" descr="{&quot;mathml&quot;:&quot;&lt;math style=\&quot;font-family:stix;font-size:16px;\&quot; xmlns=\&quot;http://www.w3.org/1998/Math/MathML\&quot;&gt;&lt;mstyle mathsize=\&quot;16px\&quot;&gt;&lt;mi&gt;log&lt;/mi&gt;&lt;mfenced&gt;&lt;mi&gt;&amp;#x3BB;&lt;/mi&gt;&lt;/mfenced&gt;&lt;mo&gt;&amp;#x2009;&lt;/mo&gt;&lt;mo&gt;=&lt;/mo&gt;&lt;mo&gt;&amp;#x2009;&lt;/mo&gt;&lt;msub&gt;&lt;mi&gt;&amp;#x3B2;&lt;/mi&gt;&lt;mn&gt;0&lt;/mn&gt;&lt;/msub&gt;&lt;mo&gt;+&lt;/mo&gt;&lt;msub&gt;&lt;mi&gt;&amp;#x3B2;&lt;/mi&gt;&lt;mn&gt;1&lt;/mn&gt;&lt;/msub&gt;&lt;msub&gt;&lt;mi&gt;X&lt;/mi&gt;&lt;mn&gt;1&lt;/mn&gt;&lt;/msub&gt;&lt;mo&gt;+&lt;/mo&gt;&lt;mo&gt;.&lt;/mo&gt;&lt;mo&gt;.&lt;/mo&gt;&lt;mo&gt;.&lt;/mo&gt;&lt;mo&gt;+&lt;/mo&gt;&lt;msub&gt;&lt;mi&gt;&amp;#x3B2;&lt;/mi&gt;&lt;mi&gt;k&lt;/mi&gt;&lt;/msub&gt;&lt;msub&gt;&lt;mi&gt;X&lt;/mi&gt;&lt;mi&gt;k&lt;/mi&gt;&lt;/msub&gt;&lt;/mstyle&gt;&lt;/math&gt;&quot;,&quot;truncated&quot;:false}" title="log open parentheses lambda close parentheses thin space equals thin space beta subscript 0 plus beta subscript 1 X subscript 1 plus... plus beta subscript k X subscript 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244" y="2872439"/>
            <a:ext cx="2842768" cy="227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Tage højde for tid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727650" y="18252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Hvis vi gerne vil modellere en rate,  λ/noget, som tager højde for, hvor længe noget er observeret eller hvor mange der er med i studiet eller noget tredje, så kan vi gøre det med et offset() i modellen. Hvorfor er det smart?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1547100" y="2648325"/>
            <a:ext cx="5884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glm(talkonne ~ X + offset(noget),  family = poisson, data = data)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1547100" y="2932600"/>
            <a:ext cx="642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glm(fejloperationer ~ X + offset(antal operationer),  family = poisson, data = data)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1547100" y="3211800"/>
            <a:ext cx="642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glm(antal syge ~ X + offset(antal observeret),  family = poisson, data = data)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925" y="3492500"/>
            <a:ext cx="3961100" cy="15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727650" y="2055075"/>
            <a:ext cx="7688700" cy="23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Ligesom de øvrige “log” regressioner, kan vi tolke på exp(beta). I denne model 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Altså en incidens rate ratio, som kan oversættes til, at der er denne procentdel mere/mindre incidens ved en stigning i X_1.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1" name="Google Shape;161;p24" descr="{&quot;mathml&quot;:&quot;&lt;math style=\&quot;font-family:stix;font-size:16px;\&quot; xmlns=\&quot;http://www.w3.org/1998/Math/MathML\&quot;&gt;&lt;mstyle mathsize=\&quot;16px\&quot;&gt;&lt;mi&gt;log&lt;/mi&gt;&lt;mfenced&gt;&lt;mi&gt;&amp;#x3BB;&lt;/mi&gt;&lt;/mfenced&gt;&lt;mo&gt;&amp;#x2009;&lt;/mo&gt;&lt;mo&gt;=&lt;/mo&gt;&lt;mo&gt;&amp;#x2009;&lt;/mo&gt;&lt;msub&gt;&lt;mi&gt;&amp;#x3B2;&lt;/mi&gt;&lt;mn&gt;0&lt;/mn&gt;&lt;/msub&gt;&lt;mo&gt;+&lt;/mo&gt;&lt;msub&gt;&lt;mi&gt;&amp;#x3B2;&lt;/mi&gt;&lt;mn&gt;1&lt;/mn&gt;&lt;/msub&gt;&lt;msub&gt;&lt;mi&gt;X&lt;/mi&gt;&lt;mn&gt;1&lt;/mn&gt;&lt;/msub&gt;&lt;mo&gt;+&lt;/mo&gt;&lt;mo&gt;.&lt;/mo&gt;&lt;mo&gt;.&lt;/mo&gt;&lt;mo&gt;.&lt;/mo&gt;&lt;mo&gt;+&lt;/mo&gt;&lt;msub&gt;&lt;mi&gt;&amp;#x3B2;&lt;/mi&gt;&lt;mi&gt;k&lt;/mi&gt;&lt;/msub&gt;&lt;msub&gt;&lt;mi&gt;X&lt;/mi&gt;&lt;mi&gt;k&lt;/mi&gt;&lt;/msub&gt;&lt;/mstyle&gt;&lt;/math&gt;&quot;,&quot;truncated&quot;:false}" title="log open parentheses lambda close parentheses thin space equals thin space beta subscript 0 plus beta subscript 1 X subscript 1 plus... plus beta subscript k X subscript 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519" y="1827489"/>
            <a:ext cx="2842768" cy="227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 descr="{&quot;mathml&quot;:&quot;&lt;math style=\&quot;font-family:stix;font-size:16px;\&quot; xmlns=\&quot;http://www.w3.org/1998/Math/MathML\&quot;&gt;&lt;mstyle mathsize=\&quot;16px\&quot;&gt;&lt;msup&gt;&lt;mi&gt;e&lt;/mi&gt;&lt;msub&gt;&lt;mi&gt;&amp;#x3B2;&lt;/mi&gt;&lt;mn&gt;1&lt;/mn&gt;&lt;/msub&gt;&lt;/msup&gt;&lt;mo&gt;&amp;#x2009;&lt;/mo&gt;&lt;mo&gt;=&lt;/mo&gt;&lt;mfrac&gt;&lt;mrow&gt;&lt;mo&gt;&amp;#xA0;&lt;/mo&gt;&lt;msub&gt;&lt;mi&gt;&amp;#x3BB;&lt;/mi&gt;&lt;mrow&gt;&lt;mi&gt;X&lt;/mi&gt;&lt;mo&gt;+&lt;/mo&gt;&lt;mn&gt;1&lt;/mn&gt;&lt;/mrow&gt;&lt;/msub&gt;&lt;/mrow&gt;&lt;msub&gt;&lt;mi&gt;&amp;#x3BB;&lt;/mi&gt;&lt;mi&gt;X&lt;/mi&gt;&lt;/msub&gt;&lt;/mfrac&gt;&lt;/mstyle&gt;&lt;/math&gt;&quot;,&quot;truncated&quot;:false}" title="e to the power of beta subscript 1 end exponent thin space equals fraction numerator space lambda subscript X plus 1 end subscript over denominator lambda subscript X end frac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9100" y="2535810"/>
            <a:ext cx="1117600" cy="58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Overlevelsesanalyse (survival analysis)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Analyse af “tid til event”.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Navnet kommer af studiet af “tid til død”, men kan i praksis bruges om alle former for “tid til x”, fx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Tid til  “for tidlig fødsel”. Her er tidsenheden gestationsalder.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Tid til “skift til kokain”. Her er tidsenheden år fra første brug af hash.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Et af de store problemer med denne slags analyser er censur. Men overlevelsesanalyse kan håndtere censurerede data.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Lineær regression kan ikke håndtere censurerede data (modelantagelser ikke overholdt).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Hvad så med logistisk regression? Event tider er jo numeriske variable?!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Jo.. Men logistisk regression ville kunne sige noget om sandsynligheden for fx for tidlig fødsel, men modellen kan ikke samtidig give svar på, </a:t>
            </a:r>
            <a:r>
              <a:rPr lang="en" i="1"/>
              <a:t>hvornår</a:t>
            </a:r>
            <a:r>
              <a:rPr lang="en"/>
              <a:t> det sker. Men det kan overlevelsesanalyse.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Censur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Klassisk censur i data er højrecensurerering: T &gt; t (event tid T ligger senere end tid t, hvor vi står). Der findes tilsvarende venstrecensur, T &lt;t (event skete før vi opsamlede data) og intervalcensur.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Der findes tre typiske typer censur: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 1: Studiet har prædefineret sluttidspunkt. Hvis event ikke er hændt, er det censureret.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 2: Studiet slutter, når x antal events er hændt. Resten bliver censureret.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 3: Tilfældig censur ikke under studiets kontrol.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Censur antages ikke-informativ.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Overlevelsesfunktion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tiden T har fordelingsfunktion F(t) = P(T ≤ t), dvs. sandsynligheden for, at et event T sker før tid t. Overlevelsesfunktionen er defineret som sandsynligheden for, at eventet </a:t>
            </a:r>
            <a:r>
              <a:rPr lang="en" i="1"/>
              <a:t>ikke </a:t>
            </a:r>
            <a:r>
              <a:rPr lang="en"/>
              <a:t>er sket til tid, hvilket simpelt er S(t) = 1 - F(t) = P(T &gt; t).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 er kontrolgruppen censureret efter dag ~145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Der er også et par censur punkter på den røde graf.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025" y="2608147"/>
            <a:ext cx="3336049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Hazard rate (hazard funktion)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Hazard: Den øjeblikkelige risiko for at opleve et event i overlevelsesanalyser.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Dvs. sandsynligheden for at eventet sker i et lille tidsskridt, hvor vi lader tidsskridtet blive meget lille (t -&gt; 0).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Hazard raten vil være stor på de tidspunkter, hvor overlevelsesfunktionen laver mange hop.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675" y="2538675"/>
            <a:ext cx="31908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Cox regression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Så hvad kan vi bruge hazard funktionen til? Vi kan selvfølgelig lave en statistisk model i R!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Cox modellen skrives som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hvor h_0(t) kaldes for en baseline hazard funktion. Fortolkningen af h_0(t) minder om fortolkningen af interceptet i en lineær model i den forstand, at det er hazarden “når resten af de forklarende er 0 eller på deres referenceniveau”.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 kan måske se, at det minder lidt om logistisk regression (hvis vi tager log(h(t)). Fortolkningen af exp(β) er også tilsvarende, nemlig ændringen i hazard ratio (HR) imellem X og X+1. </a:t>
            </a:r>
            <a:endParaRPr/>
          </a:p>
        </p:txBody>
      </p:sp>
      <p:pic>
        <p:nvPicPr>
          <p:cNvPr id="120" name="Google Shape;120;p18" descr="{&quot;mathml&quot;:&quot;&lt;math style=\&quot;font-family:stix;font-size:16px;\&quot; xmlns=\&quot;http://www.w3.org/1998/Math/MathML\&quot;&gt;&lt;mstyle mathsize=\&quot;16px\&quot;&gt;&lt;mi&gt;h&lt;/mi&gt;&lt;mfenced&gt;&lt;mi&gt;t&lt;/mi&gt;&lt;/mfenced&gt;&lt;mo&gt;&amp;#xA0;&lt;/mo&gt;&lt;mo&gt;=&lt;/mo&gt;&lt;mo&gt;&amp;#x2009;&lt;/mo&gt;&lt;msub&gt;&lt;mi&gt;h&lt;/mi&gt;&lt;mn&gt;0&lt;/mn&gt;&lt;/msub&gt;&lt;mfenced&gt;&lt;mi&gt;t&lt;/mi&gt;&lt;/mfenced&gt;&lt;msup&gt;&lt;mi&gt;e&lt;/mi&gt;&lt;mrow&gt;&lt;msub&gt;&lt;mi&gt;&amp;#x3B2;&lt;/mi&gt;&lt;mn&gt;1&lt;/mn&gt;&lt;/msub&gt;&lt;msub&gt;&lt;mi&gt;X&lt;/mi&gt;&lt;mn&gt;1&lt;/mn&gt;&lt;/msub&gt;&lt;mo&gt;+&lt;/mo&gt;&lt;mo&gt;.&lt;/mo&gt;&lt;mo&gt;.&lt;/mo&gt;&lt;mo&gt;.&lt;/mo&gt;&lt;mo&gt;+&lt;/mo&gt;&lt;msub&gt;&lt;mi&gt;&amp;#x3B2;&lt;/mi&gt;&lt;mi&gt;k&lt;/mi&gt;&lt;/msub&gt;&lt;msub&gt;&lt;mi&gt;X&lt;/mi&gt;&lt;mi&gt;k&lt;/mi&gt;&lt;/msub&gt;&lt;/mrow&gt;&lt;/msup&gt;&lt;/mstyle&gt;&lt;/math&gt;&quot;,&quot;truncated&quot;:false}" title="h open parentheses t close parentheses space equals thin space h subscript 0 open parentheses t close parentheses e to the power of beta subscript 1 X subscript 1 plus... plus beta subscript k X subscript k end exponen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208" y="2413254"/>
            <a:ext cx="2513584" cy="316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Hvad gør man i R?	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Funktionen coxph() bruges i R.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Surv(TIME, EVENT) bruges til at angive tidselementet i datasættet og hvad udfald vi kigger efter.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Modellen vil samlet se sådan ud: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coxph(Surv(TIME, EVENT) ~ prædiktor1+prædiktor2+ osv , data = datasæt)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Med et summary af modellen opnås koefficienter og p-værdi, som vanligt.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Ofte vil man gerne kigge på overlevelsesfunktionen også, hertil anvende Kaplan-Meier estimation.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Incidens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Incidens beskriver antal nye tilfælde af noget, man ønsker at følge. Dvs. Incidens = antal nye tilfælde / total befolkning.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Det kan også være antal nye tilfælde i en gruppe man følger / divideret med antallet i gruppen.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Typisk drejer det sig om antal nye syge med en given sygdom.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Incidensraten tager højde for tidsaspektet, dvs. incidensen normaliseres til en given tidsenhed.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Eksempel: En gruppe på 1000 personer følges over 5 år. På de 5 år bliver 120 syge. Incidensen er 120/1000 = 0,12 (12%).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Incidensraten angivet i år bliver da 0,12/5 = 0,024 (2,4%), fordi studiet var over 5 år.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 regression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poisson regression undersøges som udgangspunkt incidens, dvs. det er bare en tællevariabel.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modellen antages det, at incidens raten er konstant over tid, så det er mindre avanceret end cox regression.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Så det kan nok bruges fint til at undersøge risikoen for at få en sygdom over en 2-årig periode, men nok ikke til at undersøge risikoen for hjerneblødning efter hjerneoperation, hvis der igen undersøges over en 2-årig periode.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1130</Words>
  <Application>Microsoft Office PowerPoint</Application>
  <PresentationFormat>Skærmshow (16:9)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Raleway</vt:lpstr>
      <vt:lpstr>Arial</vt:lpstr>
      <vt:lpstr>Lato</vt:lpstr>
      <vt:lpstr>Streamline</vt:lpstr>
      <vt:lpstr>Modul 5 - spørgetime</vt:lpstr>
      <vt:lpstr>Overlevelsesanalyse (survival analysis)</vt:lpstr>
      <vt:lpstr>Censur</vt:lpstr>
      <vt:lpstr>Overlevelsesfunktion</vt:lpstr>
      <vt:lpstr>Hazard rate (hazard funktion)</vt:lpstr>
      <vt:lpstr>Cox regression</vt:lpstr>
      <vt:lpstr>Hvad gør man i R? </vt:lpstr>
      <vt:lpstr>Incidens</vt:lpstr>
      <vt:lpstr>Poisson regression</vt:lpstr>
      <vt:lpstr>Modellen</vt:lpstr>
      <vt:lpstr>Tage højde for tid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5 - spørgetime</dc:title>
  <dc:creator>Christian B. Knudsen</dc:creator>
  <cp:lastModifiedBy>Christian B. Knudsen</cp:lastModifiedBy>
  <cp:revision>1</cp:revision>
  <dcterms:modified xsi:type="dcterms:W3CDTF">2023-12-06T17:12:33Z</dcterms:modified>
</cp:coreProperties>
</file>