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2" r:id="rId10"/>
    <p:sldId id="260" r:id="rId11"/>
    <p:sldId id="261" r:id="rId12"/>
    <p:sldId id="268" r:id="rId13"/>
    <p:sldId id="267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431BE-8D5B-426D-95B1-1968A09BFDA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EEB08-38A3-4A04-808A-B881AAC3F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5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16776"/>
            <a:ext cx="11939451" cy="285149"/>
          </a:xfrm>
        </p:spPr>
        <p:txBody>
          <a:bodyPr>
            <a:noAutofit/>
          </a:bodyPr>
          <a:lstStyle>
            <a:lvl1pPr>
              <a:defRPr sz="1800" b="1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99" y="460904"/>
            <a:ext cx="12002590" cy="6305656"/>
          </a:xfrm>
        </p:spPr>
        <p:txBody>
          <a:bodyPr/>
          <a:lstStyle>
            <a:lvl1pPr>
              <a:defRPr sz="1600" b="1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>
              <a:defRPr sz="1400" b="1"/>
            </a:lvl2pPr>
            <a:lvl3pPr>
              <a:defRPr sz="1200" b="1"/>
            </a:lvl3pPr>
            <a:lvl4pPr>
              <a:defRPr sz="1100" b="1"/>
            </a:lvl4pPr>
            <a:lvl5pPr>
              <a:defRPr sz="1000" b="1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76200" y="333790"/>
            <a:ext cx="11939451" cy="95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7" descr="대학마크로고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245" y="32479"/>
            <a:ext cx="9350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78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C446-2A18-4B05-A903-3F1577538E7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6FDE-69EA-4820-94B4-0982F5F9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9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C446-2A18-4B05-A903-3F1577538E7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6FDE-69EA-4820-94B4-0982F5F9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lab.research.google.com/notebooks/intro.ipynb#recent=tru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1 - </a:t>
            </a:r>
            <a:r>
              <a:rPr lang="en-US" altLang="ko-KR" dirty="0" err="1" smtClean="0"/>
              <a:t>PyCharm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많은 사람들이 </a:t>
            </a:r>
            <a:r>
              <a:rPr lang="ko-KR" altLang="en-US" dirty="0" err="1" smtClean="0"/>
              <a:t>사용하는파이썬</a:t>
            </a:r>
            <a:r>
              <a:rPr lang="ko-KR" altLang="en-US" dirty="0" smtClean="0"/>
              <a:t> 개발 환경 </a:t>
            </a:r>
            <a:endParaRPr lang="en-US" altLang="ko-KR" dirty="0" smtClean="0"/>
          </a:p>
          <a:p>
            <a:r>
              <a:rPr lang="en-US" altLang="ko-KR" dirty="0" smtClean="0"/>
              <a:t>community </a:t>
            </a:r>
            <a:r>
              <a:rPr lang="ko-KR" altLang="en-US" dirty="0" smtClean="0"/>
              <a:t>버전만 가지고도 </a:t>
            </a:r>
            <a:r>
              <a:rPr lang="ko-KR" altLang="en-US" dirty="0" err="1" smtClean="0"/>
              <a:t>개발가능함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professional </a:t>
            </a:r>
            <a:r>
              <a:rPr lang="ko-KR" altLang="en-US" dirty="0" smtClean="0"/>
              <a:t>버전의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단위로 </a:t>
            </a:r>
            <a:r>
              <a:rPr lang="ko-KR" altLang="en-US" dirty="0" err="1" smtClean="0"/>
              <a:t>갱신가능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별도의 라이브러리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이용하지 않고도 </a:t>
            </a:r>
            <a:r>
              <a:rPr lang="ko-KR" altLang="en-US" dirty="0" err="1" smtClean="0"/>
              <a:t>영성처리</a:t>
            </a:r>
            <a:r>
              <a:rPr lang="ko-KR" altLang="en-US" dirty="0" smtClean="0"/>
              <a:t> 결과 등을 바로 출력 가능 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08" y="1907930"/>
            <a:ext cx="7241375" cy="47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1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-&gt; settings -</a:t>
            </a:r>
            <a:r>
              <a:rPr lang="en-US" altLang="ko-KR" dirty="0" smtClean="0">
                <a:sym typeface="Wingdings" panose="05000000000000000000" pitchFamily="2" charset="2"/>
              </a:rPr>
              <a:t>  </a:t>
            </a:r>
            <a:r>
              <a:rPr lang="en-US" altLang="ko-KR" dirty="0" err="1" smtClean="0">
                <a:sym typeface="Wingdings" panose="05000000000000000000" pitchFamily="2" charset="2"/>
              </a:rPr>
              <a:t>numpy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설치 여부를 확인한다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2" y="952133"/>
            <a:ext cx="11245362" cy="559813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237892" y="764931"/>
            <a:ext cx="870439" cy="2215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2" y="289249"/>
            <a:ext cx="10635532" cy="656875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434618" y="1496291"/>
            <a:ext cx="581033" cy="2955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03054" y="2512291"/>
            <a:ext cx="517236" cy="221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33600" y="2789382"/>
            <a:ext cx="2050473" cy="2770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53673" y="6400800"/>
            <a:ext cx="1265382" cy="323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1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203199"/>
            <a:ext cx="11822546" cy="6585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14182" y="452582"/>
            <a:ext cx="230909" cy="2678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66036" y="424873"/>
            <a:ext cx="775855" cy="3325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3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28480"/>
            <a:ext cx="6487561" cy="60785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61" y="1022361"/>
            <a:ext cx="5324068" cy="51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6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합치기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가로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합치기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5" y="872836"/>
            <a:ext cx="10706100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1" y="2268441"/>
            <a:ext cx="7561421" cy="3190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17" y="4234525"/>
            <a:ext cx="6082813" cy="26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3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합치기 </a:t>
            </a:r>
            <a:r>
              <a:rPr lang="en-US" altLang="ko-KR" dirty="0"/>
              <a:t>– </a:t>
            </a:r>
            <a:r>
              <a:rPr lang="ko-KR" altLang="en-US" dirty="0" smtClean="0"/>
              <a:t>세로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949" y="980786"/>
            <a:ext cx="7667625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7" y="3004994"/>
            <a:ext cx="6358805" cy="25183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82" y="3004994"/>
            <a:ext cx="4627418" cy="36298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5490" y="4156363"/>
            <a:ext cx="1693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 </a:t>
            </a:r>
          </a:p>
          <a:p>
            <a:r>
              <a:rPr lang="en-US" altLang="ko-KR" dirty="0" smtClean="0"/>
              <a:t>= 0: </a:t>
            </a:r>
            <a:r>
              <a:rPr lang="ko-KR" altLang="en-US" dirty="0" smtClean="0"/>
              <a:t>행을 의미</a:t>
            </a:r>
            <a:endParaRPr lang="en-US" altLang="ko-KR" dirty="0" smtClean="0"/>
          </a:p>
          <a:p>
            <a:r>
              <a:rPr lang="en-US" altLang="ko-KR" dirty="0" smtClean="0"/>
              <a:t>= 1: </a:t>
            </a:r>
            <a:r>
              <a:rPr lang="ko-KR" altLang="en-US" dirty="0" smtClean="0"/>
              <a:t>열을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45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형태 바꾸기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212"/>
            <a:ext cx="6566295" cy="25783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20" y="2021031"/>
            <a:ext cx="5072093" cy="33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5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나누기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2473" y="509587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까지를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열의 배열로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6109" y="1336364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를 세로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(axis=1)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[2] </a:t>
            </a:r>
            <a:r>
              <a:rPr lang="ko-KR" altLang="en-US" dirty="0" smtClean="0"/>
              <a:t>요소를 기준으로 나누어라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" y="464826"/>
            <a:ext cx="6352498" cy="2684774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23304"/>
              </p:ext>
            </p:extLst>
          </p:nvPr>
        </p:nvGraphicFramePr>
        <p:xfrm>
          <a:off x="5949601" y="1913358"/>
          <a:ext cx="4230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64">
                  <a:extLst>
                    <a:ext uri="{9D8B030D-6E8A-4147-A177-3AD203B41FA5}">
                      <a16:colId xmlns:a16="http://schemas.microsoft.com/office/drawing/2014/main" val="115526987"/>
                    </a:ext>
                  </a:extLst>
                </a:gridCol>
                <a:gridCol w="1057564">
                  <a:extLst>
                    <a:ext uri="{9D8B030D-6E8A-4147-A177-3AD203B41FA5}">
                      <a16:colId xmlns:a16="http://schemas.microsoft.com/office/drawing/2014/main" val="2704673535"/>
                    </a:ext>
                  </a:extLst>
                </a:gridCol>
                <a:gridCol w="1057564">
                  <a:extLst>
                    <a:ext uri="{9D8B030D-6E8A-4147-A177-3AD203B41FA5}">
                      <a16:colId xmlns:a16="http://schemas.microsoft.com/office/drawing/2014/main" val="1757018446"/>
                    </a:ext>
                  </a:extLst>
                </a:gridCol>
                <a:gridCol w="1057564">
                  <a:extLst>
                    <a:ext uri="{9D8B030D-6E8A-4147-A177-3AD203B41FA5}">
                      <a16:colId xmlns:a16="http://schemas.microsoft.com/office/drawing/2014/main" val="127613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[0][0]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[0][1]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[0][2]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 [0][3]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 [1][0]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 [1][1]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 [1][2]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  [1][3]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67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23" y="3357262"/>
            <a:ext cx="4450196" cy="33376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55855" y="1750457"/>
            <a:ext cx="2208874" cy="1085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4729" y="1750457"/>
            <a:ext cx="2196871" cy="1085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9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상수연산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더하기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" y="842241"/>
            <a:ext cx="5676900" cy="2476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5" y="3976687"/>
            <a:ext cx="5619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</a:t>
            </a:r>
            <a:r>
              <a:rPr lang="en-US" altLang="ko-KR" dirty="0">
                <a:hlinkClick r:id="rId2"/>
              </a:rPr>
              <a:t>https://colab.research.google.com/notebooks/intro.ipynb#recent=true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01925"/>
            <a:ext cx="11217275" cy="64646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18255" y="6096000"/>
            <a:ext cx="785090" cy="3786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2 </a:t>
            </a:r>
            <a:r>
              <a:rPr lang="en-US" altLang="ko-KR" dirty="0"/>
              <a:t>- </a:t>
            </a:r>
            <a:r>
              <a:rPr lang="en-US" altLang="ko-KR" dirty="0" err="1"/>
              <a:t>CoLab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계정만 있으면 </a:t>
            </a:r>
            <a:r>
              <a:rPr lang="en-US" altLang="ko-KR" dirty="0"/>
              <a:t>OK</a:t>
            </a:r>
          </a:p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개발환경을 이용해서 </a:t>
            </a:r>
            <a:r>
              <a:rPr lang="en-US" altLang="ko-KR" dirty="0"/>
              <a:t>web. browser</a:t>
            </a:r>
            <a:r>
              <a:rPr lang="ko-KR" altLang="en-US" dirty="0"/>
              <a:t>와 같은 개발환경 제공 </a:t>
            </a:r>
            <a:endParaRPr lang="en-US" altLang="ko-KR" dirty="0"/>
          </a:p>
          <a:p>
            <a:r>
              <a:rPr lang="ko-KR" altLang="en-US" dirty="0"/>
              <a:t>자신만의 </a:t>
            </a:r>
            <a:r>
              <a:rPr lang="ko-KR" altLang="en-US" dirty="0" err="1"/>
              <a:t>파이썬</a:t>
            </a:r>
            <a:r>
              <a:rPr lang="ko-KR" altLang="en-US" dirty="0"/>
              <a:t> 개발환경을 </a:t>
            </a:r>
            <a:r>
              <a:rPr lang="en-US" altLang="ko-KR" dirty="0"/>
              <a:t>1</a:t>
            </a:r>
            <a:r>
              <a:rPr lang="ko-KR" altLang="en-US" dirty="0"/>
              <a:t>초 만에 가질 수 있도록 구글에서 제공하는 서비스 </a:t>
            </a:r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ko-KR" altLang="en-US" dirty="0"/>
              <a:t>를 비롯한 이미지 처리 라이브러리가 기본적으로 설치되어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무료서비스 </a:t>
            </a:r>
            <a:r>
              <a:rPr lang="en-US" altLang="ko-KR" dirty="0"/>
              <a:t>/ GPU </a:t>
            </a:r>
            <a:r>
              <a:rPr lang="ko-KR" altLang="en-US" dirty="0"/>
              <a:t>런타임 지원 </a:t>
            </a:r>
            <a:r>
              <a:rPr lang="en-US" altLang="ko-KR" dirty="0"/>
              <a:t>– CV</a:t>
            </a:r>
            <a:r>
              <a:rPr lang="ko-KR" altLang="en-US" dirty="0"/>
              <a:t>과 같은 복잡한 연산을 요구하는 작업도 자신의 컴퓨터 성능과 관계없이 가능</a:t>
            </a:r>
            <a:endParaRPr lang="en-US" altLang="ko-KR" dirty="0"/>
          </a:p>
          <a:p>
            <a:r>
              <a:rPr lang="ko-KR" altLang="en-US" dirty="0"/>
              <a:t>구를 서버를 이용하는 개념 </a:t>
            </a:r>
            <a:r>
              <a:rPr lang="en-US" altLang="ko-KR" dirty="0"/>
              <a:t>– </a:t>
            </a:r>
            <a:r>
              <a:rPr lang="ko-KR" altLang="en-US" dirty="0"/>
              <a:t>사용자는 구글에 접속하여 서버에 자신의 소스코드를 </a:t>
            </a:r>
            <a:r>
              <a:rPr lang="ko-KR" altLang="en-US" dirty="0" err="1"/>
              <a:t>업로더</a:t>
            </a:r>
            <a:r>
              <a:rPr lang="ko-KR" altLang="en-US" dirty="0"/>
              <a:t> 하고 서버에서 실행 결과를 내려 받는 형식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자신의</a:t>
            </a:r>
            <a:r>
              <a:rPr lang="en-US" altLang="ko-KR" dirty="0"/>
              <a:t> </a:t>
            </a:r>
            <a:r>
              <a:rPr lang="ko-KR" altLang="en-US" dirty="0"/>
              <a:t>컴퓨터 성능에 관계없이 개발 가능</a:t>
            </a:r>
            <a:endParaRPr lang="en-US" altLang="ko-KR" dirty="0"/>
          </a:p>
          <a:p>
            <a:r>
              <a:rPr lang="ko-KR" altLang="en-US" dirty="0"/>
              <a:t>각 자의 소스코드를 공유하여 협업이 가능   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기본 설치 </a:t>
            </a:r>
            <a:r>
              <a:rPr lang="en-US" altLang="ko-KR" dirty="0"/>
              <a:t>– </a:t>
            </a:r>
            <a:r>
              <a:rPr lang="ko-KR" altLang="en-US" dirty="0"/>
              <a:t>영상 출력을 위해 별도의 라이브러리</a:t>
            </a:r>
            <a:r>
              <a:rPr lang="en-US" altLang="ko-KR" dirty="0"/>
              <a:t> (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사용해야 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08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6" y="599449"/>
            <a:ext cx="8658159" cy="5250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3491" y="3445164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까지의 데이터 중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뽑아서 </a:t>
            </a:r>
            <a:endParaRPr lang="en-US" altLang="ko-KR" dirty="0" smtClean="0"/>
          </a:p>
          <a:p>
            <a:r>
              <a:rPr lang="en-US" altLang="ko-KR" dirty="0" smtClean="0"/>
              <a:t>2x2 </a:t>
            </a:r>
            <a:r>
              <a:rPr lang="ko-KR" altLang="en-US" dirty="0" smtClean="0"/>
              <a:t>배열에 넣는다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392218"/>
            <a:ext cx="738909" cy="729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4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덧셈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7" y="601085"/>
            <a:ext cx="11077575" cy="2238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2" y="3138620"/>
            <a:ext cx="2562225" cy="2019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28" y="2839460"/>
            <a:ext cx="4214236" cy="39793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36655" y="2927927"/>
            <a:ext cx="526472" cy="5357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1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6200" y="460904"/>
            <a:ext cx="12002590" cy="6305656"/>
          </a:xfrm>
        </p:spPr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형태가 다른 배열의 연산이 가능하도록 배열의 형태를 변화시켜 주는 기능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74989"/>
            <a:ext cx="9208655" cy="2254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9016"/>
            <a:ext cx="6717290" cy="3578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90" y="3231974"/>
            <a:ext cx="2609128" cy="35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마스킹</a:t>
            </a:r>
            <a:r>
              <a:rPr lang="ko-KR" altLang="en-US" dirty="0" smtClean="0"/>
              <a:t> 연산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6200" y="552344"/>
            <a:ext cx="12002590" cy="6305656"/>
          </a:xfrm>
        </p:spPr>
        <p:txBody>
          <a:bodyPr/>
          <a:lstStyle/>
          <a:p>
            <a:r>
              <a:rPr lang="ko-KR" altLang="en-US" dirty="0" err="1" smtClean="0"/>
              <a:t>영상처리에</a:t>
            </a:r>
            <a:r>
              <a:rPr lang="ko-KR" altLang="en-US" dirty="0" smtClean="0"/>
              <a:t> 특히 많이 사용됨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배열의 각 원소에 대해 조건을 체크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4" y="1223963"/>
            <a:ext cx="7403523" cy="2544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8437"/>
            <a:ext cx="5745897" cy="2623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615" y="3909710"/>
            <a:ext cx="4356904" cy="28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마스킹</a:t>
            </a:r>
            <a:r>
              <a:rPr lang="ko-KR" altLang="en-US" dirty="0" smtClean="0"/>
              <a:t> 연산 후 다른 값으로 대체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64848"/>
            <a:ext cx="4966855" cy="2444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448" y="464848"/>
            <a:ext cx="3297292" cy="2555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382" y="3201686"/>
            <a:ext cx="67169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arr1[arr2] = 50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arr1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arr2</a:t>
            </a:r>
            <a:r>
              <a:rPr lang="ko-KR" altLang="en-US" dirty="0" smtClean="0"/>
              <a:t>를 넣어주면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arr2</a:t>
            </a:r>
            <a:r>
              <a:rPr lang="ko-KR" altLang="en-US" dirty="0" smtClean="0"/>
              <a:t>에서 참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arr1</a:t>
            </a:r>
            <a:r>
              <a:rPr lang="ko-KR" altLang="en-US" dirty="0" smtClean="0"/>
              <a:t>배열 중 그 값이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보다 작은 요소들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요소의 값들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으로 바뀐다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영상처리에서 많이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배열의 </a:t>
            </a:r>
            <a:r>
              <a:rPr lang="ko-KR" altLang="en-US" dirty="0" err="1" smtClean="0"/>
              <a:t>각요소들을</a:t>
            </a:r>
            <a:r>
              <a:rPr lang="ko-KR" altLang="en-US" dirty="0" smtClean="0"/>
              <a:t> 하나씩 순차적으로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사용해서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보다 작은지 판단 후 그 값을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으로 바꾸는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작업보다 시간이 획기적으로 감소되며 프로그램도 </a:t>
            </a:r>
            <a:r>
              <a:rPr lang="ko-KR" altLang="en-US" dirty="0" err="1" smtClean="0"/>
              <a:t>효율적임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49" y="2359747"/>
            <a:ext cx="4373590" cy="44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연산함수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6" y="533111"/>
            <a:ext cx="5028190" cy="40362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61" y="533111"/>
            <a:ext cx="5075784" cy="4814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95527" y="181032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 고정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행변화</a:t>
            </a:r>
            <a:r>
              <a:rPr lang="ko-KR" altLang="en-US" dirty="0" smtClean="0"/>
              <a:t> 시키며 덧셈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18255" y="2646218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 고정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열변화</a:t>
            </a:r>
            <a:r>
              <a:rPr lang="ko-KR" altLang="en-US" dirty="0" smtClean="0"/>
              <a:t> 시키며 덧셈</a:t>
            </a:r>
            <a:endParaRPr lang="en-US" altLang="ko-KR" dirty="0" smtClean="0"/>
          </a:p>
          <a:p>
            <a:r>
              <a:rPr lang="ko-KR" altLang="en-US" dirty="0" smtClean="0"/>
              <a:t>결과는 </a:t>
            </a:r>
            <a:r>
              <a:rPr lang="en-US" altLang="ko-KR" dirty="0" smtClean="0"/>
              <a:t>1x4</a:t>
            </a:r>
            <a:r>
              <a:rPr lang="ko-KR" altLang="en-US" dirty="0" smtClean="0"/>
              <a:t>형태이나 </a:t>
            </a:r>
            <a:endParaRPr lang="en-US" altLang="ko-KR" dirty="0" smtClean="0"/>
          </a:p>
          <a:p>
            <a:r>
              <a:rPr lang="en-US" altLang="ko-KR" dirty="0" smtClean="0"/>
              <a:t>4x1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reshape</a:t>
            </a:r>
            <a:r>
              <a:rPr lang="ko-KR" altLang="en-US" dirty="0" smtClean="0"/>
              <a:t>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873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save/open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8" y="474094"/>
            <a:ext cx="4316413" cy="18323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5" y="2386160"/>
            <a:ext cx="8454304" cy="43661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42109" y="3669009"/>
            <a:ext cx="1034472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1212" y="36690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압축파일로 저장됨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48117" y="3632064"/>
            <a:ext cx="1126836" cy="3417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68145" y="3071033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arange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형태를 </a:t>
            </a:r>
            <a:r>
              <a:rPr lang="ko-KR" altLang="en-US" dirty="0" err="1" smtClean="0"/>
              <a:t>변형시킬려면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02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9" y="595890"/>
            <a:ext cx="10807758" cy="60081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63855" y="2170545"/>
            <a:ext cx="942109" cy="267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29964" y="2170545"/>
            <a:ext cx="877454" cy="2586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22836" y="3029528"/>
            <a:ext cx="1043709" cy="3417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53018" y="3648364"/>
            <a:ext cx="1570182" cy="3140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14764" y="5532582"/>
            <a:ext cx="2484581" cy="272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6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함수들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50328"/>
            <a:ext cx="5591458" cy="46829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03" y="2598593"/>
            <a:ext cx="3023273" cy="3451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9" y="372198"/>
            <a:ext cx="3452090" cy="1707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1388" y="294511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오름차 정렬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3"/>
          </p:cNvCxnSpPr>
          <p:nvPr/>
        </p:nvCxnSpPr>
        <p:spPr>
          <a:xfrm>
            <a:off x="3166253" y="3099004"/>
            <a:ext cx="3696365" cy="78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3820" y="420827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출력 방향만 반대로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내림차 정렬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479636" y="3558272"/>
            <a:ext cx="2382982" cy="869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874982" y="4618182"/>
            <a:ext cx="4987636" cy="1043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1874982" y="5661891"/>
            <a:ext cx="4987636" cy="877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0216" y="5710168"/>
            <a:ext cx="31486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행을 기준으로 정렬 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행과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학의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각 요소들을 기준으로 오름차 정열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작은 숫자가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행으로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0868" y="4101350"/>
            <a:ext cx="308990" cy="65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60868" y="5140036"/>
            <a:ext cx="310114" cy="762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10207" y="4525818"/>
            <a:ext cx="308990" cy="2702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10207" y="5228894"/>
            <a:ext cx="308990" cy="2702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5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함수들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1" y="494722"/>
            <a:ext cx="4679814" cy="29689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928" y="494722"/>
            <a:ext cx="3196677" cy="16481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928" y="2142836"/>
            <a:ext cx="3554140" cy="17456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41" y="4227921"/>
            <a:ext cx="4725368" cy="14247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928" y="4033970"/>
            <a:ext cx="3833236" cy="19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3 - Repl.it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</a:t>
            </a:r>
            <a:r>
              <a:rPr lang="en-US" altLang="ko-KR" dirty="0"/>
              <a:t> </a:t>
            </a:r>
            <a:r>
              <a:rPr lang="ko-KR" altLang="en-US" dirty="0"/>
              <a:t>필요없이 즉시 </a:t>
            </a:r>
            <a:r>
              <a:rPr lang="ko-KR" altLang="en-US" dirty="0" err="1"/>
              <a:t>파이썬</a:t>
            </a:r>
            <a:r>
              <a:rPr lang="ko-KR" altLang="en-US" dirty="0"/>
              <a:t> 개발 가능</a:t>
            </a:r>
            <a:endParaRPr lang="en-US" altLang="ko-KR" dirty="0"/>
          </a:p>
          <a:p>
            <a:r>
              <a:rPr lang="ko-KR" altLang="en-US" dirty="0"/>
              <a:t>여러 사람이 동시에 하나의 화면에서 코딩이 가능</a:t>
            </a:r>
            <a:endParaRPr lang="en-US" altLang="ko-KR" dirty="0"/>
          </a:p>
          <a:p>
            <a:r>
              <a:rPr lang="ko-KR" altLang="en-US" dirty="0"/>
              <a:t>소스코드 </a:t>
            </a:r>
            <a:r>
              <a:rPr lang="ko-KR" altLang="en-US" dirty="0" err="1"/>
              <a:t>업로더</a:t>
            </a:r>
            <a:r>
              <a:rPr lang="ko-KR" altLang="en-US" dirty="0"/>
              <a:t> 및 저장이 가능</a:t>
            </a:r>
            <a:endParaRPr lang="en-US" altLang="ko-KR" dirty="0"/>
          </a:p>
          <a:p>
            <a:r>
              <a:rPr lang="ko-KR" altLang="en-US" dirty="0"/>
              <a:t>다양한 패키지를 검색하여 설치 가능함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기본 설치 </a:t>
            </a:r>
            <a:r>
              <a:rPr lang="en-US" altLang="ko-KR" dirty="0"/>
              <a:t>– </a:t>
            </a:r>
            <a:r>
              <a:rPr lang="ko-KR" altLang="en-US" dirty="0"/>
              <a:t>영상 출력을 위해 별도의 라이브러리</a:t>
            </a:r>
            <a:r>
              <a:rPr lang="en-US" altLang="ko-KR" dirty="0"/>
              <a:t> (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사용해야 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67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함수들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280"/>
            <a:ext cx="2954034" cy="1483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728" y="1946264"/>
            <a:ext cx="3461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연산을 사용해서 복사할 경우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실제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같은 메모리를 참조한다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즉 이름만 다르고 실제는 같은 변수이다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49" y="587231"/>
            <a:ext cx="4707273" cy="10383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5164" y="1062182"/>
            <a:ext cx="480291" cy="3509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320800" y="1330036"/>
            <a:ext cx="2004291" cy="42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4728" y="1237917"/>
            <a:ext cx="1440872" cy="2491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653711"/>
            <a:ext cx="3008745" cy="17982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164" y="2784707"/>
            <a:ext cx="5612446" cy="1567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5564" y="4551706"/>
            <a:ext cx="100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원본 영상을 보관해야 될 경우 </a:t>
            </a:r>
            <a:r>
              <a:rPr lang="en-US" altLang="ko-KR" dirty="0" smtClean="0">
                <a:solidFill>
                  <a:srgbClr val="FF0000"/>
                </a:solidFill>
              </a:rPr>
              <a:t>=</a:t>
            </a:r>
            <a:r>
              <a:rPr lang="ko-KR" altLang="en-US" dirty="0" smtClean="0">
                <a:solidFill>
                  <a:srgbClr val="FF0000"/>
                </a:solidFill>
              </a:rPr>
              <a:t>연산자만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사용하지 말고 </a:t>
            </a:r>
            <a:r>
              <a:rPr lang="en-US" altLang="ko-KR" dirty="0" smtClean="0">
                <a:solidFill>
                  <a:srgbClr val="FF0000"/>
                </a:solidFill>
              </a:rPr>
              <a:t>copy</a:t>
            </a:r>
            <a:r>
              <a:rPr lang="ko-KR" altLang="en-US" dirty="0" smtClean="0">
                <a:solidFill>
                  <a:srgbClr val="FF0000"/>
                </a:solidFill>
              </a:rPr>
              <a:t>연산자를 반드시 함께 사용할 것</a:t>
            </a:r>
            <a:r>
              <a:rPr lang="en-US" altLang="ko-KR" dirty="0" smtClean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5159374"/>
            <a:ext cx="7046014" cy="10595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842" y="5159374"/>
            <a:ext cx="2330739" cy="110321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320800" y="3144138"/>
            <a:ext cx="932873" cy="2548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32000" y="5791200"/>
            <a:ext cx="1123949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459345" y="3592945"/>
            <a:ext cx="2272146" cy="350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468582" y="4030808"/>
            <a:ext cx="2244436" cy="206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4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pycham</a:t>
            </a:r>
            <a:r>
              <a:rPr lang="ko-KR" altLang="en-US" dirty="0"/>
              <a:t> </a:t>
            </a:r>
            <a:r>
              <a:rPr lang="ko-KR" altLang="en-US" dirty="0" err="1"/>
              <a:t>다운로더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72" y="541098"/>
            <a:ext cx="9286719" cy="61452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29600" y="3398982"/>
            <a:ext cx="1782618" cy="19765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python </a:t>
            </a:r>
            <a:r>
              <a:rPr lang="ko-KR" altLang="en-US" dirty="0" err="1" smtClean="0"/>
              <a:t>다운로더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0" y="795482"/>
            <a:ext cx="11306175" cy="434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0" y="2756044"/>
            <a:ext cx="9906000" cy="38766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00436" y="4479636"/>
            <a:ext cx="766619" cy="3325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3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25"/>
            <a:ext cx="11558618" cy="2064039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934729"/>
            <a:ext cx="8429625" cy="4705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79" y="2365964"/>
            <a:ext cx="5818772" cy="357476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281382" y="6253018"/>
            <a:ext cx="230909" cy="17549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503055" y="6243782"/>
            <a:ext cx="212436" cy="19396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pycham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58" y="740640"/>
            <a:ext cx="4777140" cy="3683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54" y="662853"/>
            <a:ext cx="4702464" cy="36558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670" y="2626921"/>
            <a:ext cx="5298931" cy="41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다차원 배열을 효과적으로 처리할 수 있도록 도와주는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데이터 특히 영상은 배열 형태로 표현됨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따라서 데이터를 처리 하기 위해서는 배열을 다루는 가능이 필수적임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파이썬의</a:t>
            </a:r>
            <a:r>
              <a:rPr lang="ko-KR" altLang="en-US" dirty="0" smtClean="0"/>
              <a:t> 배열인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비해 상당히 빠르고 편리하며 강력한 배열을 다루는 기능을 제공함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06" y="2133966"/>
            <a:ext cx="8181975" cy="42957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297115" y="4852112"/>
            <a:ext cx="8792" cy="1485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62628" y="5691681"/>
            <a:ext cx="57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</a:t>
            </a:r>
            <a:endParaRPr lang="en-US" altLang="ko-KR" dirty="0" smtClean="0"/>
          </a:p>
          <a:p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1882" y="3958687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</a:t>
            </a:r>
            <a:endParaRPr lang="en-US" altLang="ko-KR" dirty="0" smtClean="0"/>
          </a:p>
          <a:p>
            <a:r>
              <a:rPr lang="en-US" altLang="ko-KR" dirty="0" smtClean="0"/>
              <a:t>column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578469" y="4651131"/>
            <a:ext cx="1389185" cy="8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1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6"/>
            <a:ext cx="6971472" cy="44278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37" y="1300739"/>
            <a:ext cx="8220364" cy="54387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97018" y="2179782"/>
            <a:ext cx="1274619" cy="3140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38255" y="1745673"/>
            <a:ext cx="200429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785600" y="1699491"/>
            <a:ext cx="332509" cy="3879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00436" y="2660073"/>
            <a:ext cx="1403928" cy="295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1" y="3942050"/>
            <a:ext cx="3943350" cy="18002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259127" y="6280727"/>
            <a:ext cx="932874" cy="4587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982036" y="5514109"/>
            <a:ext cx="572655" cy="775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3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27818</TotalTime>
  <Words>605</Words>
  <Application>Microsoft Office PowerPoint</Application>
  <PresentationFormat>와이드스크린</PresentationFormat>
  <Paragraphs>98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HY중고딕</vt:lpstr>
      <vt:lpstr>맑은 고딕</vt:lpstr>
      <vt:lpstr>Arial</vt:lpstr>
      <vt:lpstr>Wingdings</vt:lpstr>
      <vt:lpstr>Office 테마</vt:lpstr>
      <vt:lpstr>개발환경1 - PyCharm </vt:lpstr>
      <vt:lpstr>개발환경2 - CoLab</vt:lpstr>
      <vt:lpstr>개발환경3 - Repl.it </vt:lpstr>
      <vt:lpstr>1. pycham 다운로더</vt:lpstr>
      <vt:lpstr>2. python 다운로더</vt:lpstr>
      <vt:lpstr>3. python 설치</vt:lpstr>
      <vt:lpstr>4. pycham 설치</vt:lpstr>
      <vt:lpstr>Numpy 1</vt:lpstr>
      <vt:lpstr>PowerPoint 프레젠테이션</vt:lpstr>
      <vt:lpstr>Numpy 설치 확인</vt:lpstr>
      <vt:lpstr>numpy 설치</vt:lpstr>
      <vt:lpstr>PowerPoint 프레젠테이션</vt:lpstr>
      <vt:lpstr>PowerPoint 프레젠테이션</vt:lpstr>
      <vt:lpstr>배열 합치기 – 가로 </vt:lpstr>
      <vt:lpstr>배열 합치기 – 세로 </vt:lpstr>
      <vt:lpstr>배열 형태 바꾸기</vt:lpstr>
      <vt:lpstr>배열 나누기</vt:lpstr>
      <vt:lpstr>Numpy 상수연산 - 더하기</vt:lpstr>
      <vt:lpstr>CoLab 사용하기 https://colab.research.google.com/notebooks/intro.ipynb#recent=true</vt:lpstr>
      <vt:lpstr>PowerPoint 프레젠테이션</vt:lpstr>
      <vt:lpstr>배열 덧셈 </vt:lpstr>
      <vt:lpstr>PowerPoint 프레젠테이션</vt:lpstr>
      <vt:lpstr>마스킹 연산 </vt:lpstr>
      <vt:lpstr>마스킹 연산 후 다른 값으로 대체</vt:lpstr>
      <vt:lpstr>numpy 연산함수</vt:lpstr>
      <vt:lpstr>numpy save/open</vt:lpstr>
      <vt:lpstr>PowerPoint 프레젠테이션</vt:lpstr>
      <vt:lpstr>유용한 numpy 함수들1</vt:lpstr>
      <vt:lpstr>유용한 numpy 함수들2</vt:lpstr>
      <vt:lpstr>유용한 numpy 함수들3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241</cp:revision>
  <dcterms:created xsi:type="dcterms:W3CDTF">2020-01-21T01:45:08Z</dcterms:created>
  <dcterms:modified xsi:type="dcterms:W3CDTF">2021-04-27T03:13:47Z</dcterms:modified>
</cp:coreProperties>
</file>