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702" r:id="rId2"/>
  </p:sldMasterIdLst>
  <p:notesMasterIdLst>
    <p:notesMasterId r:id="rId11"/>
  </p:notesMasterIdLst>
  <p:sldIdLst>
    <p:sldId id="262" r:id="rId3"/>
    <p:sldId id="258" r:id="rId4"/>
    <p:sldId id="260" r:id="rId5"/>
    <p:sldId id="261" r:id="rId6"/>
    <p:sldId id="257" r:id="rId7"/>
    <p:sldId id="265"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3333" autoAdjust="0"/>
    <p:restoredTop sz="94434" autoAdjust="0"/>
  </p:normalViewPr>
  <p:slideViewPr>
    <p:cSldViewPr snapToGrid="0" snapToObjects="1">
      <p:cViewPr varScale="1">
        <p:scale>
          <a:sx n="68" d="100"/>
          <a:sy n="68" d="100"/>
        </p:scale>
        <p:origin x="72" y="21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73998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dirty="0"/>
          </a:p>
        </p:txBody>
      </p:sp>
    </p:spTree>
    <p:extLst>
      <p:ext uri="{BB962C8B-B14F-4D97-AF65-F5344CB8AC3E}">
        <p14:creationId xmlns:p14="http://schemas.microsoft.com/office/powerpoint/2010/main" val="1871196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4683842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27ED9C8-F09A-4D9E-BEC0-4725162E21FF}"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42626616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731629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27ED9C8-F09A-4D9E-BEC0-4725162E21FF}" type="datetimeFigureOut">
              <a:rPr lang="en-US" smtClean="0"/>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33064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27ED9C8-F09A-4D9E-BEC0-4725162E21FF}" type="datetimeFigureOut">
              <a:rPr lang="en-US" smtClean="0"/>
              <a:t>11/28/2024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051469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27ED9C8-F09A-4D9E-BEC0-4725162E21FF}" type="datetimeFigureOut">
              <a:rPr lang="en-US" smtClean="0"/>
              <a:t>11/28/2024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19614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27ED9C8-F09A-4D9E-BEC0-4725162E21FF}" type="datetimeFigureOut">
              <a:rPr lang="en-US" smtClean="0"/>
              <a:t>11/28/2024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4859897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627ED9C8-F09A-4D9E-BEC0-4725162E21FF}" type="datetimeFigureOut">
              <a:rPr lang="en-US" smtClean="0"/>
              <a:t>11/28/2024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528283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3993361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4173247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005809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497780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123157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7ED9C8-F09A-4D9E-BEC0-4725162E21FF}" type="datetimeFigureOut">
              <a:rPr lang="en-US" smtClean="0"/>
              <a:t>11/28/2024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2298962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7ED9C8-F09A-4D9E-BEC0-4725162E21FF}" type="datetimeFigureOut">
              <a:rPr lang="en-US" smtClean="0"/>
              <a:t>11/28/2024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6036238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329488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971780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image" Target="../media/image4.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7ED9C8-F09A-4D9E-BEC0-4725162E21FF}" type="datetimeFigureOut">
              <a:rPr lang="en-US" smtClean="0"/>
              <a:t>11/28/2024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2964878541"/>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7f0cd599-3f74-436a-96a1-1d7434360683/?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5427" y="2699860"/>
            <a:ext cx="3560129" cy="982187"/>
          </a:xfrm>
        </p:spPr>
        <p:txBody>
          <a:bodyPr/>
          <a:lstStyle/>
          <a:p>
            <a:r>
              <a:rPr lang="en-US" dirty="0" smtClean="0"/>
              <a:t>Sales Insights</a:t>
            </a:r>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9301" t="35792" r="21118" b="27889"/>
          <a:stretch/>
        </p:blipFill>
        <p:spPr>
          <a:xfrm>
            <a:off x="5205045" y="1719035"/>
            <a:ext cx="5992837" cy="29438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94507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 y="367690"/>
            <a:ext cx="10515600" cy="1325563"/>
          </a:xfrm>
        </p:spPr>
        <p:txBody>
          <a:bodyPr>
            <a:normAutofit/>
          </a:bodyPr>
          <a:lstStyle/>
          <a:p>
            <a:r>
              <a:rPr lang="en-US" sz="3600" b="1" dirty="0" smtClean="0"/>
              <a:t>Problem Statement</a:t>
            </a:r>
            <a:endParaRPr lang="en-IN" sz="3600"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6625883" y="1608858"/>
            <a:ext cx="5119100" cy="382905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21920" y="1608858"/>
            <a:ext cx="6096000" cy="3693319"/>
          </a:xfrm>
          <a:prstGeom prst="rect">
            <a:avLst/>
          </a:prstGeom>
        </p:spPr>
        <p:txBody>
          <a:bodyPr>
            <a:spAutoFit/>
          </a:bodyPr>
          <a:lstStyle/>
          <a:p>
            <a:r>
              <a:rPr lang="en-US" dirty="0" err="1" smtClean="0">
                <a:latin typeface="Arial" panose="020B0604020202020204" pitchFamily="34" charset="0"/>
                <a:cs typeface="Arial" panose="020B0604020202020204" pitchFamily="34" charset="0"/>
              </a:rPr>
              <a:t>Atliq</a:t>
            </a:r>
            <a:r>
              <a:rPr lang="en-US" dirty="0" smtClean="0">
                <a:latin typeface="Arial" panose="020B0604020202020204" pitchFamily="34" charset="0"/>
                <a:cs typeface="Arial" panose="020B0604020202020204" pitchFamily="34" charset="0"/>
              </a:rPr>
              <a:t> hardware is a company which supplies computer hardware and peripherals to many of the clients some are called excel </a:t>
            </a:r>
            <a:r>
              <a:rPr lang="en-US" dirty="0" err="1" smtClean="0">
                <a:latin typeface="Arial" panose="020B0604020202020204" pitchFamily="34" charset="0"/>
                <a:cs typeface="Arial" panose="020B0604020202020204" pitchFamily="34" charset="0"/>
              </a:rPr>
              <a:t>stores,nomad</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stores,electricals</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sara</a:t>
            </a:r>
            <a:r>
              <a:rPr lang="en-US" dirty="0" smtClean="0">
                <a:latin typeface="Arial" panose="020B0604020202020204" pitchFamily="34" charset="0"/>
                <a:cs typeface="Arial" panose="020B0604020202020204" pitchFamily="34" charset="0"/>
              </a:rPr>
              <a:t> stores and so on across </a:t>
            </a:r>
            <a:r>
              <a:rPr lang="en-US" dirty="0" err="1" smtClean="0">
                <a:latin typeface="Arial" panose="020B0604020202020204" pitchFamily="34" charset="0"/>
                <a:cs typeface="Arial" panose="020B0604020202020204" pitchFamily="34" charset="0"/>
              </a:rPr>
              <a:t>india</a:t>
            </a:r>
            <a:r>
              <a:rPr lang="en-US" dirty="0" smtClean="0">
                <a:latin typeface="Arial" panose="020B0604020202020204" pitchFamily="34" charset="0"/>
                <a:cs typeface="Arial" panose="020B0604020202020204" pitchFamily="34" charset="0"/>
              </a:rPr>
              <a:t> and they supply all these equipment to them now </a:t>
            </a:r>
            <a:r>
              <a:rPr lang="en-US" dirty="0" err="1" smtClean="0">
                <a:latin typeface="Arial" panose="020B0604020202020204" pitchFamily="34" charset="0"/>
                <a:cs typeface="Arial" panose="020B0604020202020204" pitchFamily="34" charset="0"/>
              </a:rPr>
              <a:t>atliq</a:t>
            </a:r>
            <a:r>
              <a:rPr lang="en-US" dirty="0" smtClean="0">
                <a:latin typeface="Arial" panose="020B0604020202020204" pitchFamily="34" charset="0"/>
                <a:cs typeface="Arial" panose="020B0604020202020204" pitchFamily="34" charset="0"/>
              </a:rPr>
              <a:t> hardware has a head office in </a:t>
            </a:r>
            <a:r>
              <a:rPr lang="en-US" dirty="0" err="1" smtClean="0">
                <a:latin typeface="Arial" panose="020B0604020202020204" pitchFamily="34" charset="0"/>
                <a:cs typeface="Arial" panose="020B0604020202020204" pitchFamily="34" charset="0"/>
              </a:rPr>
              <a:t>delhi</a:t>
            </a:r>
            <a:r>
              <a:rPr lang="en-US" dirty="0" smtClean="0">
                <a:latin typeface="Arial" panose="020B0604020202020204" pitchFamily="34" charset="0"/>
                <a:cs typeface="Arial" panose="020B0604020202020204" pitchFamily="34" charset="0"/>
              </a:rPr>
              <a:t> and they have lot of regional offices </a:t>
            </a:r>
            <a:r>
              <a:rPr lang="en-US" dirty="0" err="1" smtClean="0">
                <a:latin typeface="Arial" panose="020B0604020202020204" pitchFamily="34" charset="0"/>
                <a:cs typeface="Arial" panose="020B0604020202020204" pitchFamily="34" charset="0"/>
              </a:rPr>
              <a:t>throught</a:t>
            </a:r>
            <a:r>
              <a:rPr lang="en-US" dirty="0" smtClean="0">
                <a:latin typeface="Arial" panose="020B0604020202020204" pitchFamily="34" charset="0"/>
                <a:cs typeface="Arial" panose="020B0604020202020204" pitchFamily="34" charset="0"/>
              </a:rPr>
              <a:t> the </a:t>
            </a:r>
            <a:r>
              <a:rPr lang="en-US" dirty="0" err="1" smtClean="0">
                <a:latin typeface="Arial" panose="020B0604020202020204" pitchFamily="34" charset="0"/>
                <a:cs typeface="Arial" panose="020B0604020202020204" pitchFamily="34" charset="0"/>
              </a:rPr>
              <a:t>india</a:t>
            </a:r>
            <a:r>
              <a:rPr lang="en-US" dirty="0" smtClean="0">
                <a:latin typeface="Arial" panose="020B0604020202020204" pitchFamily="34" charset="0"/>
                <a:cs typeface="Arial" panose="020B0604020202020204" pitchFamily="34" charset="0"/>
              </a:rPr>
              <a:t> now </a:t>
            </a:r>
            <a:r>
              <a:rPr lang="en-US" dirty="0" err="1" smtClean="0">
                <a:latin typeface="Arial" panose="020B0604020202020204" pitchFamily="34" charset="0"/>
                <a:cs typeface="Arial" panose="020B0604020202020204" pitchFamily="34" charset="0"/>
              </a:rPr>
              <a:t>bhavan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patel</a:t>
            </a:r>
            <a:r>
              <a:rPr lang="en-US" dirty="0" smtClean="0">
                <a:latin typeface="Arial" panose="020B0604020202020204" pitchFamily="34" charset="0"/>
                <a:cs typeface="Arial" panose="020B0604020202020204" pitchFamily="34" charset="0"/>
              </a:rPr>
              <a:t> is the sales director of </a:t>
            </a:r>
            <a:r>
              <a:rPr lang="en-US" dirty="0" err="1" smtClean="0">
                <a:latin typeface="Arial" panose="020B0604020202020204" pitchFamily="34" charset="0"/>
                <a:cs typeface="Arial" panose="020B0604020202020204" pitchFamily="34" charset="0"/>
              </a:rPr>
              <a:t>atliq</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hardwares</a:t>
            </a:r>
            <a:r>
              <a:rPr lang="en-US" dirty="0" smtClean="0">
                <a:latin typeface="Arial" panose="020B0604020202020204" pitchFamily="34" charset="0"/>
                <a:cs typeface="Arial" panose="020B0604020202020204" pitchFamily="34" charset="0"/>
              </a:rPr>
              <a:t> and he is facing lots of challenges as the market is growing dynamically now the challenge is he is facing an issue in terms of tracking the sales. So the Sales director decides to invest in data analysis project and he would like to build power BI dashboard that can give him real time sales insights.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273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8971" y="585216"/>
            <a:ext cx="9720072" cy="1499616"/>
          </a:xfrm>
        </p:spPr>
        <p:txBody>
          <a:bodyPr/>
          <a:lstStyle/>
          <a:p>
            <a:endParaRPr lang="en-IN" dirty="0"/>
          </a:p>
        </p:txBody>
      </p:sp>
      <p:sp>
        <p:nvSpPr>
          <p:cNvPr id="3" name="Content Placeholder 2"/>
          <p:cNvSpPr>
            <a:spLocks noGrp="1"/>
          </p:cNvSpPr>
          <p:nvPr>
            <p:ph sz="half" idx="1"/>
          </p:nvPr>
        </p:nvSpPr>
        <p:spPr/>
        <p:txBody>
          <a:bodyPr>
            <a:normAutofit/>
          </a:bodyPr>
          <a:lstStyle/>
          <a:p>
            <a:pPr marL="0" indent="0">
              <a:buNone/>
            </a:pPr>
            <a:r>
              <a:rPr lang="en-US" sz="2800" b="1" dirty="0" smtClean="0"/>
              <a:t>Data </a:t>
            </a:r>
            <a:r>
              <a:rPr lang="en-US" sz="2800" b="1" dirty="0"/>
              <a:t>Sources</a:t>
            </a:r>
            <a:endParaRPr lang="en-US" sz="2400" dirty="0"/>
          </a:p>
          <a:p>
            <a:pPr>
              <a:buFont typeface="Wingdings" panose="05000000000000000000" pitchFamily="2" charset="2"/>
              <a:buChar char="q"/>
            </a:pPr>
            <a:r>
              <a:rPr lang="en-US" sz="2400" dirty="0">
                <a:latin typeface="Arial" panose="020B0604020202020204" pitchFamily="34" charset="0"/>
                <a:cs typeface="Arial" panose="020B0604020202020204" pitchFamily="34" charset="0"/>
              </a:rPr>
              <a:t>Sales customers</a:t>
            </a:r>
          </a:p>
          <a:p>
            <a:pPr>
              <a:buFont typeface="Wingdings" panose="05000000000000000000" pitchFamily="2" charset="2"/>
              <a:buChar char="q"/>
            </a:pPr>
            <a:r>
              <a:rPr lang="en-US" sz="2400" dirty="0">
                <a:latin typeface="Arial" panose="020B0604020202020204" pitchFamily="34" charset="0"/>
                <a:cs typeface="Arial" panose="020B0604020202020204" pitchFamily="34" charset="0"/>
              </a:rPr>
              <a:t>Sales date</a:t>
            </a:r>
          </a:p>
          <a:p>
            <a:pPr>
              <a:buFont typeface="Wingdings" panose="05000000000000000000" pitchFamily="2" charset="2"/>
              <a:buChar char="q"/>
            </a:pPr>
            <a:r>
              <a:rPr lang="en-US" sz="2400" dirty="0">
                <a:latin typeface="Arial" panose="020B0604020202020204" pitchFamily="34" charset="0"/>
                <a:cs typeface="Arial" panose="020B0604020202020204" pitchFamily="34" charset="0"/>
              </a:rPr>
              <a:t>Sales markets</a:t>
            </a:r>
          </a:p>
          <a:p>
            <a:pPr>
              <a:buFont typeface="Wingdings" panose="05000000000000000000" pitchFamily="2" charset="2"/>
              <a:buChar char="q"/>
            </a:pPr>
            <a:r>
              <a:rPr lang="en-US" sz="2400" dirty="0">
                <a:latin typeface="Arial" panose="020B0604020202020204" pitchFamily="34" charset="0"/>
                <a:cs typeface="Arial" panose="020B0604020202020204" pitchFamily="34" charset="0"/>
              </a:rPr>
              <a:t>Sales products</a:t>
            </a:r>
          </a:p>
          <a:p>
            <a:pPr>
              <a:buFont typeface="Wingdings" panose="05000000000000000000" pitchFamily="2" charset="2"/>
              <a:buChar char="q"/>
            </a:pPr>
            <a:r>
              <a:rPr lang="en-US" sz="2400" dirty="0">
                <a:latin typeface="Arial" panose="020B0604020202020204" pitchFamily="34" charset="0"/>
                <a:cs typeface="Arial" panose="020B0604020202020204" pitchFamily="34" charset="0"/>
              </a:rPr>
              <a:t>Sales transactions</a:t>
            </a:r>
            <a:endParaRPr lang="en-IN" sz="2400" dirty="0">
              <a:latin typeface="Arial" panose="020B0604020202020204" pitchFamily="34" charset="0"/>
              <a:cs typeface="Arial" panose="020B0604020202020204" pitchFamily="34" charset="0"/>
            </a:endParaRPr>
          </a:p>
          <a:p>
            <a:pPr>
              <a:buFont typeface="Wingdings" panose="05000000000000000000" pitchFamily="2" charset="2"/>
              <a:buChar char="v"/>
            </a:pPr>
            <a:endParaRPr lang="en-US" sz="2400" dirty="0"/>
          </a:p>
        </p:txBody>
      </p:sp>
      <p:sp>
        <p:nvSpPr>
          <p:cNvPr id="4" name="Content Placeholder 3"/>
          <p:cNvSpPr>
            <a:spLocks noGrp="1"/>
          </p:cNvSpPr>
          <p:nvPr>
            <p:ph sz="half" idx="2"/>
          </p:nvPr>
        </p:nvSpPr>
        <p:spPr/>
        <p:txBody>
          <a:bodyPr>
            <a:normAutofit/>
          </a:bodyPr>
          <a:lstStyle/>
          <a:p>
            <a:pPr marL="0" indent="0">
              <a:buNone/>
            </a:pPr>
            <a:r>
              <a:rPr lang="en-US" sz="2800" b="1" dirty="0"/>
              <a:t>Technologies Used:</a:t>
            </a:r>
          </a:p>
          <a:p>
            <a:pPr>
              <a:buFont typeface="Wingdings" panose="05000000000000000000" pitchFamily="2" charset="2"/>
              <a:buChar char="v"/>
            </a:pPr>
            <a:r>
              <a:rPr lang="en-US" sz="2800" dirty="0" err="1"/>
              <a:t>Mysql</a:t>
            </a:r>
            <a:endParaRPr lang="en-US" sz="2800" dirty="0"/>
          </a:p>
          <a:p>
            <a:pPr>
              <a:buFont typeface="Wingdings" panose="05000000000000000000" pitchFamily="2" charset="2"/>
              <a:buChar char="v"/>
            </a:pPr>
            <a:r>
              <a:rPr lang="en-US" sz="2800" dirty="0" err="1"/>
              <a:t>Powerbi</a:t>
            </a:r>
            <a:endParaRPr lang="en-US" sz="2800" dirty="0"/>
          </a:p>
          <a:p>
            <a:endParaRPr lang="en-US" sz="2800" b="1" dirty="0"/>
          </a:p>
          <a:p>
            <a:endParaRPr lang="en-IN" dirty="0"/>
          </a:p>
        </p:txBody>
      </p:sp>
    </p:spTree>
    <p:extLst>
      <p:ext uri="{BB962C8B-B14F-4D97-AF65-F5344CB8AC3E}">
        <p14:creationId xmlns:p14="http://schemas.microsoft.com/office/powerpoint/2010/main" val="2202122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962230"/>
          </a:xfrm>
        </p:spPr>
        <p:txBody>
          <a:bodyPr>
            <a:normAutofit/>
          </a:bodyPr>
          <a:lstStyle/>
          <a:p>
            <a:r>
              <a:rPr lang="en-US" sz="2800" b="1" dirty="0" smtClean="0">
                <a:latin typeface="Arial" panose="020B0604020202020204" pitchFamily="34" charset="0"/>
                <a:cs typeface="Arial" panose="020B0604020202020204" pitchFamily="34" charset="0"/>
              </a:rPr>
              <a:t>Model View(star schema)</a:t>
            </a:r>
            <a:endParaRPr lang="en-IN" sz="2800" b="1"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r="1544"/>
          <a:stretch/>
        </p:blipFill>
        <p:spPr>
          <a:xfrm>
            <a:off x="1024129" y="1547446"/>
            <a:ext cx="9864266" cy="5064369"/>
          </a:xfrm>
        </p:spPr>
      </p:pic>
    </p:spTree>
    <p:extLst>
      <p:ext uri="{BB962C8B-B14F-4D97-AF65-F5344CB8AC3E}">
        <p14:creationId xmlns:p14="http://schemas.microsoft.com/office/powerpoint/2010/main" val="3689917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ard ,Revenue by customer ,card ,Sales Qty by customer ,slicer ,slicer ,Sales Qty by customer ,Sales Qty by Products ,Revenue Trend. Please refer to the notes on this slide for details">
            <a:hlinkClick r:id="rId3"/>
          </p:cNvPr>
          <p:cNvPicPr>
            <a:picLocks noChangeAspect="1"/>
          </p:cNvPicPr>
          <p:nvPr/>
        </p:nvPicPr>
        <p:blipFill>
          <a:blip r:embed="rId4"/>
          <a:stretch>
            <a:fillRect/>
          </a:stretch>
        </p:blipFill>
        <p:spPr>
          <a:xfrm>
            <a:off x="268752" y="1055076"/>
            <a:ext cx="10763250" cy="5634111"/>
          </a:xfrm>
          <a:prstGeom prst="rect">
            <a:avLst/>
          </a:prstGeom>
          <a:noFill/>
        </p:spPr>
      </p:pic>
      <p:sp>
        <p:nvSpPr>
          <p:cNvPr id="4" name="Title" hidden="1"/>
          <p:cNvSpPr>
            <a:spLocks noGrp="1"/>
          </p:cNvSpPr>
          <p:nvPr>
            <p:ph type="title"/>
          </p:nvPr>
        </p:nvSpPr>
        <p:spPr/>
        <p:txBody>
          <a:bodyPr/>
          <a:lstStyle/>
          <a:p>
            <a:r>
              <a:t>Page 1</a:t>
            </a:r>
          </a:p>
        </p:txBody>
      </p:sp>
      <p:sp>
        <p:nvSpPr>
          <p:cNvPr id="2" name="TextBox 1"/>
          <p:cNvSpPr txBox="1"/>
          <p:nvPr/>
        </p:nvSpPr>
        <p:spPr>
          <a:xfrm flipH="1">
            <a:off x="268752" y="292706"/>
            <a:ext cx="3400866" cy="523220"/>
          </a:xfrm>
          <a:prstGeom prst="rect">
            <a:avLst/>
          </a:prstGeom>
          <a:noFill/>
        </p:spPr>
        <p:txBody>
          <a:bodyPr wrap="square" rtlCol="0">
            <a:spAutoFit/>
          </a:bodyPr>
          <a:lstStyle/>
          <a:p>
            <a:r>
              <a:rPr lang="en-US" sz="2800" b="1" dirty="0" smtClean="0">
                <a:latin typeface="Arial" panose="020B0604020202020204" pitchFamily="34" charset="0"/>
                <a:cs typeface="Arial" panose="020B0604020202020204" pitchFamily="34" charset="0"/>
              </a:rPr>
              <a:t>Published report</a:t>
            </a:r>
            <a:endParaRPr lang="en-IN" sz="2800" b="1"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2" y="1361049"/>
            <a:ext cx="3401064" cy="1447800"/>
          </a:xfrm>
        </p:spPr>
        <p:txBody>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Charts used:</a:t>
            </a:r>
            <a:br>
              <a:rPr lang="en-US" dirty="0" smtClean="0"/>
            </a:br>
            <a:r>
              <a:rPr lang="en-US" dirty="0" smtClean="0"/>
              <a:t/>
            </a:r>
            <a:br>
              <a:rPr lang="en-US" dirty="0" smtClean="0"/>
            </a:br>
            <a:r>
              <a:rPr lang="en-US" dirty="0" smtClean="0"/>
              <a:t>Bar chart for revenue by customers and so on</a:t>
            </a:r>
            <a:br>
              <a:rPr lang="en-US" dirty="0" smtClean="0"/>
            </a:br>
            <a:r>
              <a:rPr lang="en-US" dirty="0" smtClean="0"/>
              <a:t>line chart for revenue trend</a:t>
            </a:r>
            <a:endParaRPr lang="en-IN" dirty="0"/>
          </a:p>
        </p:txBody>
      </p:sp>
      <p:sp>
        <p:nvSpPr>
          <p:cNvPr id="3" name="Content Placeholder 2"/>
          <p:cNvSpPr>
            <a:spLocks noGrp="1"/>
          </p:cNvSpPr>
          <p:nvPr>
            <p:ph idx="1"/>
          </p:nvPr>
        </p:nvSpPr>
        <p:spPr>
          <a:xfrm>
            <a:off x="6332062" y="1361049"/>
            <a:ext cx="5195997" cy="4572000"/>
          </a:xfrm>
        </p:spPr>
        <p:txBody>
          <a:bodyPr/>
          <a:lstStyle/>
          <a:p>
            <a:pPr marL="457200" indent="-457200">
              <a:buFont typeface="+mj-lt"/>
              <a:buAutoNum type="arabicPeriod"/>
            </a:pPr>
            <a:endParaRPr lang="en-IN" dirty="0"/>
          </a:p>
        </p:txBody>
      </p:sp>
      <p:sp>
        <p:nvSpPr>
          <p:cNvPr id="4" name="Text Placeholder 3"/>
          <p:cNvSpPr>
            <a:spLocks noGrp="1"/>
          </p:cNvSpPr>
          <p:nvPr>
            <p:ph type="body" sz="half" idx="2"/>
          </p:nvPr>
        </p:nvSpPr>
        <p:spPr>
          <a:xfrm>
            <a:off x="7738633" y="2454030"/>
            <a:ext cx="3401063" cy="2895599"/>
          </a:xfrm>
        </p:spPr>
        <p:txBody>
          <a:bodyPr/>
          <a:lstStyle/>
          <a:p>
            <a:endParaRPr lang="en-IN" dirty="0"/>
          </a:p>
        </p:txBody>
      </p:sp>
    </p:spTree>
    <p:extLst>
      <p:ext uri="{BB962C8B-B14F-4D97-AF65-F5344CB8AC3E}">
        <p14:creationId xmlns:p14="http://schemas.microsoft.com/office/powerpoint/2010/main" val="3783698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2800" b="1" dirty="0" smtClean="0">
                <a:latin typeface="Arial" panose="020B0604020202020204" pitchFamily="34" charset="0"/>
                <a:cs typeface="Arial" panose="020B0604020202020204" pitchFamily="34" charset="0"/>
              </a:rPr>
              <a:t>outcomes:</a:t>
            </a:r>
            <a:endParaRPr lang="en-IN" sz="28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75201" y="1630887"/>
            <a:ext cx="8946541" cy="4195481"/>
          </a:xfrm>
        </p:spPr>
        <p:txBody>
          <a:bodyPr/>
          <a:lstStyle/>
          <a:p>
            <a:pPr fontAlgn="ctr"/>
            <a:r>
              <a:rPr lang="en-US" dirty="0"/>
              <a:t>This dashboard helps the sales director make data-driven decisions about the company's sales strategy. The dashboard provides insights such as: </a:t>
            </a:r>
          </a:p>
          <a:p>
            <a:pPr fontAlgn="ctr"/>
            <a:r>
              <a:rPr lang="en-US" dirty="0"/>
              <a:t>The top five markets for revenue and profit </a:t>
            </a:r>
          </a:p>
          <a:p>
            <a:pPr fontAlgn="ctr"/>
            <a:r>
              <a:rPr lang="en-US" dirty="0"/>
              <a:t>The top five customers and products </a:t>
            </a:r>
          </a:p>
          <a:p>
            <a:pPr fontAlgn="ctr"/>
            <a:r>
              <a:rPr lang="en-US" dirty="0"/>
              <a:t>The years with the highest revenue and profit </a:t>
            </a:r>
          </a:p>
          <a:p>
            <a:pPr fontAlgn="ctr"/>
            <a:r>
              <a:rPr lang="en-US" dirty="0"/>
              <a:t>The zone that contributes the most to revenue </a:t>
            </a:r>
          </a:p>
          <a:p>
            <a:pPr fontAlgn="ctr"/>
            <a:r>
              <a:rPr lang="en-US" dirty="0"/>
              <a:t>The return on investment for certain locations </a:t>
            </a:r>
          </a:p>
          <a:p>
            <a:pPr marL="0" indent="0">
              <a:buNone/>
            </a:pPr>
            <a:endParaRPr lang="en-IN" dirty="0"/>
          </a:p>
        </p:txBody>
      </p:sp>
    </p:spTree>
    <p:extLst>
      <p:ext uri="{BB962C8B-B14F-4D97-AF65-F5344CB8AC3E}">
        <p14:creationId xmlns:p14="http://schemas.microsoft.com/office/powerpoint/2010/main" val="151608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a:t>https://app.powerbi.com/groups/me/reports/7f0cd599-3f74-436a-96a1-1d7434360683/ReportSection?experience=power-bi</a:t>
            </a:r>
            <a:endParaRPr lang="en-IN" dirty="0"/>
          </a:p>
        </p:txBody>
      </p:sp>
    </p:spTree>
    <p:extLst>
      <p:ext uri="{BB962C8B-B14F-4D97-AF65-F5344CB8AC3E}">
        <p14:creationId xmlns:p14="http://schemas.microsoft.com/office/powerpoint/2010/main" val="260222946"/>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1083</TotalTime>
  <Words>174</Words>
  <Application>Microsoft Office PowerPoint</Application>
  <PresentationFormat>Widescreen</PresentationFormat>
  <Paragraphs>24</Paragraphs>
  <Slides>8</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Arial</vt:lpstr>
      <vt:lpstr>Calibri</vt:lpstr>
      <vt:lpstr>Calibri Light</vt:lpstr>
      <vt:lpstr>Century Gothic</vt:lpstr>
      <vt:lpstr>Wingdings</vt:lpstr>
      <vt:lpstr>Wingdings 3</vt:lpstr>
      <vt:lpstr>Custom Design</vt:lpstr>
      <vt:lpstr>Ion</vt:lpstr>
      <vt:lpstr>Sales Insights</vt:lpstr>
      <vt:lpstr>Problem Statement</vt:lpstr>
      <vt:lpstr>PowerPoint Presentation</vt:lpstr>
      <vt:lpstr>Model View(star schema)</vt:lpstr>
      <vt:lpstr>Page 1</vt:lpstr>
      <vt:lpstr>    Charts used:  Bar chart for revenue by customers and so on line chart for revenue trend</vt:lpstr>
      <vt:lpstr> outcomes: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HAPPY HOME</cp:lastModifiedBy>
  <cp:revision>16</cp:revision>
  <dcterms:created xsi:type="dcterms:W3CDTF">2016-09-04T11:54:55Z</dcterms:created>
  <dcterms:modified xsi:type="dcterms:W3CDTF">2024-11-28T14:03:00Z</dcterms:modified>
</cp:coreProperties>
</file>