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9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9" autoAdjust="0"/>
    <p:restoredTop sz="89072" autoAdjust="0"/>
  </p:normalViewPr>
  <p:slideViewPr>
    <p:cSldViewPr snapToGrid="0">
      <p:cViewPr varScale="1">
        <p:scale>
          <a:sx n="75" d="100"/>
          <a:sy n="75" d="100"/>
        </p:scale>
        <p:origin x="10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aboon tongbuasirilai" userId="3a6fbbe2-a5cd-4f36-96f1-1e3cf3325333" providerId="ADAL" clId="{AF75A42B-FB2F-4B53-9356-CF1B5D4F150A}"/>
    <pc:docChg chg="undo redo custSel modSld">
      <pc:chgData name="tanaboon tongbuasirilai" userId="3a6fbbe2-a5cd-4f36-96f1-1e3cf3325333" providerId="ADAL" clId="{AF75A42B-FB2F-4B53-9356-CF1B5D4F150A}" dt="2024-01-24T12:12:42.685" v="5"/>
      <pc:docMkLst>
        <pc:docMk/>
      </pc:docMkLst>
      <pc:sldChg chg="modSp mod">
        <pc:chgData name="tanaboon tongbuasirilai" userId="3a6fbbe2-a5cd-4f36-96f1-1e3cf3325333" providerId="ADAL" clId="{AF75A42B-FB2F-4B53-9356-CF1B5D4F150A}" dt="2024-01-24T12:12:42.685" v="5"/>
        <pc:sldMkLst>
          <pc:docMk/>
          <pc:sldMk cId="109857222" sldId="256"/>
        </pc:sldMkLst>
        <pc:spChg chg="mod">
          <ac:chgData name="tanaboon tongbuasirilai" userId="3a6fbbe2-a5cd-4f36-96f1-1e3cf3325333" providerId="ADAL" clId="{AF75A42B-FB2F-4B53-9356-CF1B5D4F150A}" dt="2024-01-24T12:12:42.685" v="5"/>
          <ac:spMkLst>
            <pc:docMk/>
            <pc:sldMk cId="109857222" sldId="256"/>
            <ac:spMk id="5" creationId="{D29DDB42-63A7-ACAA-8E75-7C0C4F4B99A8}"/>
          </ac:spMkLst>
        </pc:spChg>
      </pc:sldChg>
    </pc:docChg>
  </pc:docChgLst>
  <pc:docChgLst>
    <pc:chgData name="tanaboon tongbuasirilai" userId="3a6fbbe2-a5cd-4f36-96f1-1e3cf3325333" providerId="ADAL" clId="{91DBFE92-BD03-4314-99A6-C4DB54D51854}"/>
    <pc:docChg chg="addSld modSld">
      <pc:chgData name="tanaboon tongbuasirilai" userId="3a6fbbe2-a5cd-4f36-96f1-1e3cf3325333" providerId="ADAL" clId="{91DBFE92-BD03-4314-99A6-C4DB54D51854}" dt="2024-01-05T00:14:50.195" v="3" actId="20577"/>
      <pc:docMkLst>
        <pc:docMk/>
      </pc:docMkLst>
      <pc:sldChg chg="delSp modSp add mod setBg delDesignElem">
        <pc:chgData name="tanaboon tongbuasirilai" userId="3a6fbbe2-a5cd-4f36-96f1-1e3cf3325333" providerId="ADAL" clId="{91DBFE92-BD03-4314-99A6-C4DB54D51854}" dt="2024-01-05T00:14:50.195" v="3" actId="20577"/>
        <pc:sldMkLst>
          <pc:docMk/>
          <pc:sldMk cId="2366643805" sldId="295"/>
        </pc:sldMkLst>
        <pc:spChg chg="mod">
          <ac:chgData name="tanaboon tongbuasirilai" userId="3a6fbbe2-a5cd-4f36-96f1-1e3cf3325333" providerId="ADAL" clId="{91DBFE92-BD03-4314-99A6-C4DB54D51854}" dt="2024-01-05T00:14:50.195" v="3" actId="20577"/>
          <ac:spMkLst>
            <pc:docMk/>
            <pc:sldMk cId="2366643805" sldId="295"/>
            <ac:spMk id="3" creationId="{EC1091DB-8022-3264-11F9-5ABECB797C1B}"/>
          </ac:spMkLst>
        </pc:spChg>
        <pc:spChg chg="del">
          <ac:chgData name="tanaboon tongbuasirilai" userId="3a6fbbe2-a5cd-4f36-96f1-1e3cf3325333" providerId="ADAL" clId="{91DBFE92-BD03-4314-99A6-C4DB54D51854}" dt="2024-01-05T00:14:43.433" v="1"/>
          <ac:spMkLst>
            <pc:docMk/>
            <pc:sldMk cId="2366643805" sldId="295"/>
            <ac:spMk id="9" creationId="{F13C74B1-5B17-4795-BED0-7140497B445A}"/>
          </ac:spMkLst>
        </pc:spChg>
        <pc:spChg chg="del">
          <ac:chgData name="tanaboon tongbuasirilai" userId="3a6fbbe2-a5cd-4f36-96f1-1e3cf3325333" providerId="ADAL" clId="{91DBFE92-BD03-4314-99A6-C4DB54D51854}" dt="2024-01-05T00:14:43.433" v="1"/>
          <ac:spMkLst>
            <pc:docMk/>
            <pc:sldMk cId="2366643805" sldId="295"/>
            <ac:spMk id="11" creationId="{D4974D33-8DC5-464E-8C6D-BE58F0669C17}"/>
          </ac:spMkLst>
        </pc:spChg>
      </pc:sldChg>
    </pc:docChg>
  </pc:docChgLst>
  <pc:docChgLst>
    <pc:chgData name="tanaboon tongbuasirilai" userId="3a6fbbe2-a5cd-4f36-96f1-1e3cf3325333" providerId="ADAL" clId="{90A24C15-C441-4DFB-9114-781CAE773D2F}"/>
    <pc:docChg chg="custSel modSld">
      <pc:chgData name="tanaboon tongbuasirilai" userId="3a6fbbe2-a5cd-4f36-96f1-1e3cf3325333" providerId="ADAL" clId="{90A24C15-C441-4DFB-9114-781CAE773D2F}" dt="2024-07-26T06:19:17.569" v="362"/>
      <pc:docMkLst>
        <pc:docMk/>
      </pc:docMkLst>
      <pc:sldChg chg="modNotesTx">
        <pc:chgData name="tanaboon tongbuasirilai" userId="3a6fbbe2-a5cd-4f36-96f1-1e3cf3325333" providerId="ADAL" clId="{90A24C15-C441-4DFB-9114-781CAE773D2F}" dt="2024-07-26T01:48:20.212" v="54" actId="20577"/>
        <pc:sldMkLst>
          <pc:docMk/>
          <pc:sldMk cId="3436251244" sldId="259"/>
        </pc:sldMkLst>
      </pc:sldChg>
      <pc:sldChg chg="modNotesTx">
        <pc:chgData name="tanaboon tongbuasirilai" userId="3a6fbbe2-a5cd-4f36-96f1-1e3cf3325333" providerId="ADAL" clId="{90A24C15-C441-4DFB-9114-781CAE773D2F}" dt="2024-07-26T01:50:21.834" v="115" actId="20577"/>
        <pc:sldMkLst>
          <pc:docMk/>
          <pc:sldMk cId="2048855706" sldId="260"/>
        </pc:sldMkLst>
      </pc:sldChg>
      <pc:sldChg chg="modNotesTx">
        <pc:chgData name="tanaboon tongbuasirilai" userId="3a6fbbe2-a5cd-4f36-96f1-1e3cf3325333" providerId="ADAL" clId="{90A24C15-C441-4DFB-9114-781CAE773D2F}" dt="2024-07-26T01:52:53.549" v="184" actId="20577"/>
        <pc:sldMkLst>
          <pc:docMk/>
          <pc:sldMk cId="1863183181" sldId="261"/>
        </pc:sldMkLst>
      </pc:sldChg>
      <pc:sldChg chg="modNotesTx">
        <pc:chgData name="tanaboon tongbuasirilai" userId="3a6fbbe2-a5cd-4f36-96f1-1e3cf3325333" providerId="ADAL" clId="{90A24C15-C441-4DFB-9114-781CAE773D2F}" dt="2024-07-26T01:53:44.152" v="254" actId="20577"/>
        <pc:sldMkLst>
          <pc:docMk/>
          <pc:sldMk cId="1909555168" sldId="262"/>
        </pc:sldMkLst>
      </pc:sldChg>
      <pc:sldChg chg="modSp mod modNotesTx">
        <pc:chgData name="tanaboon tongbuasirilai" userId="3a6fbbe2-a5cd-4f36-96f1-1e3cf3325333" providerId="ADAL" clId="{90A24C15-C441-4DFB-9114-781CAE773D2F}" dt="2024-07-26T04:37:39.123" v="302" actId="14100"/>
        <pc:sldMkLst>
          <pc:docMk/>
          <pc:sldMk cId="2180037945" sldId="263"/>
        </pc:sldMkLst>
        <pc:spChg chg="mod">
          <ac:chgData name="tanaboon tongbuasirilai" userId="3a6fbbe2-a5cd-4f36-96f1-1e3cf3325333" providerId="ADAL" clId="{90A24C15-C441-4DFB-9114-781CAE773D2F}" dt="2024-07-26T04:37:31.656" v="300" actId="14100"/>
          <ac:spMkLst>
            <pc:docMk/>
            <pc:sldMk cId="2180037945" sldId="263"/>
            <ac:spMk id="18" creationId="{66BE2A10-919B-8A3D-B951-A2F0F5137916}"/>
          </ac:spMkLst>
        </pc:spChg>
        <pc:cxnChg chg="mod">
          <ac:chgData name="tanaboon tongbuasirilai" userId="3a6fbbe2-a5cd-4f36-96f1-1e3cf3325333" providerId="ADAL" clId="{90A24C15-C441-4DFB-9114-781CAE773D2F}" dt="2024-07-26T04:37:39.123" v="302" actId="14100"/>
          <ac:cxnSpMkLst>
            <pc:docMk/>
            <pc:sldMk cId="2180037945" sldId="263"/>
            <ac:cxnSpMk id="14" creationId="{AC98A23A-CDCF-D1CC-E34C-0C5EE207D49E}"/>
          </ac:cxnSpMkLst>
        </pc:cxnChg>
        <pc:cxnChg chg="mod">
          <ac:chgData name="tanaboon tongbuasirilai" userId="3a6fbbe2-a5cd-4f36-96f1-1e3cf3325333" providerId="ADAL" clId="{90A24C15-C441-4DFB-9114-781CAE773D2F}" dt="2024-07-26T04:37:35.839" v="301" actId="14100"/>
          <ac:cxnSpMkLst>
            <pc:docMk/>
            <pc:sldMk cId="2180037945" sldId="263"/>
            <ac:cxnSpMk id="23" creationId="{70352305-CCF1-A046-095A-B6C66EB04E6E}"/>
          </ac:cxnSpMkLst>
        </pc:cxnChg>
      </pc:sldChg>
      <pc:sldChg chg="modNotesTx">
        <pc:chgData name="tanaboon tongbuasirilai" userId="3a6fbbe2-a5cd-4f36-96f1-1e3cf3325333" providerId="ADAL" clId="{90A24C15-C441-4DFB-9114-781CAE773D2F}" dt="2024-07-26T04:48:36.225" v="323" actId="20577"/>
        <pc:sldMkLst>
          <pc:docMk/>
          <pc:sldMk cId="3392485841" sldId="267"/>
        </pc:sldMkLst>
      </pc:sldChg>
      <pc:sldChg chg="modNotesTx">
        <pc:chgData name="tanaboon tongbuasirilai" userId="3a6fbbe2-a5cd-4f36-96f1-1e3cf3325333" providerId="ADAL" clId="{90A24C15-C441-4DFB-9114-781CAE773D2F}" dt="2024-07-26T04:52:01.070" v="361" actId="20577"/>
        <pc:sldMkLst>
          <pc:docMk/>
          <pc:sldMk cId="2559242256" sldId="269"/>
        </pc:sldMkLst>
      </pc:sldChg>
      <pc:sldChg chg="modSp mod">
        <pc:chgData name="tanaboon tongbuasirilai" userId="3a6fbbe2-a5cd-4f36-96f1-1e3cf3325333" providerId="ADAL" clId="{90A24C15-C441-4DFB-9114-781CAE773D2F}" dt="2024-07-26T06:19:17.569" v="362"/>
        <pc:sldMkLst>
          <pc:docMk/>
          <pc:sldMk cId="2366643805" sldId="295"/>
        </pc:sldMkLst>
        <pc:spChg chg="mod">
          <ac:chgData name="tanaboon tongbuasirilai" userId="3a6fbbe2-a5cd-4f36-96f1-1e3cf3325333" providerId="ADAL" clId="{90A24C15-C441-4DFB-9114-781CAE773D2F}" dt="2024-07-26T06:19:17.569" v="362"/>
          <ac:spMkLst>
            <pc:docMk/>
            <pc:sldMk cId="2366643805" sldId="295"/>
            <ac:spMk id="3" creationId="{EC1091DB-8022-3264-11F9-5ABECB797C1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E7D05-E1F5-4E64-A883-4E7BE4E8DC73}" type="datetimeFigureOut">
              <a:rPr lang="th-TH" smtClean="0"/>
              <a:t>26/07/67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E3FA2-0A7E-4D17-8003-477DAD892FE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7975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E3FA2-0A7E-4D17-8003-477DAD892FEE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8408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อธิบาย </a:t>
            </a:r>
            <a:r>
              <a:rPr lang="en-US" dirty="0"/>
              <a:t>recursive call of </a:t>
            </a:r>
            <a:r>
              <a:rPr lang="en-US" dirty="0" err="1"/>
              <a:t>compute_scattering</a:t>
            </a:r>
            <a:r>
              <a:rPr lang="en-US" dirty="0"/>
              <a:t>()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E3FA2-0A7E-4D17-8003-477DAD892FEE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18037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color </a:t>
            </a:r>
            <a:r>
              <a:rPr lang="th-TH" dirty="0"/>
              <a:t>สีเดียวกัน ?</a:t>
            </a:r>
          </a:p>
          <a:p>
            <a:r>
              <a:rPr lang="en-US" dirty="0"/>
              <a:t>Optical illusion</a:t>
            </a:r>
          </a:p>
          <a:p>
            <a:r>
              <a:rPr lang="en-US" dirty="0"/>
              <a:t>Why noisy ?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E3FA2-0A7E-4D17-8003-477DAD892FEE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66528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effects do we obtain from each of the scattering behaviors ?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E3FA2-0A7E-4D17-8003-477DAD892FEE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38563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None is implemented in material scattering method previously.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E3FA2-0A7E-4D17-8003-477DAD892FEE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84957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it do ?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E3FA2-0A7E-4D17-8003-477DAD892FEE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86439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 we need this ?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E3FA2-0A7E-4D17-8003-477DAD892FEE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10397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 or indirect lighting or both ?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E3FA2-0A7E-4D17-8003-477DAD892FEE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2244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nvidia.com/rtx/ray-tracing/rtxd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3D4660CD-54C0-6E65-6EC0-56E9E1A57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Ray Tracing </a:t>
            </a:r>
            <a:b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 </a:t>
            </a:r>
            <a:b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Entertainment Industry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29DDB42-63A7-ACAA-8E75-7C0C4F4B9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Tanaboon Tongbuasirilai</a:t>
            </a:r>
          </a:p>
          <a:p>
            <a:r>
              <a:rPr lang="en-US" sz="1800" dirty="0">
                <a:solidFill>
                  <a:schemeClr val="tx2"/>
                </a:solidFill>
              </a:rPr>
              <a:t>Dept. Computer Science</a:t>
            </a:r>
          </a:p>
          <a:p>
            <a:r>
              <a:rPr lang="en-US" sz="1800" dirty="0" err="1">
                <a:solidFill>
                  <a:schemeClr val="tx2"/>
                </a:solidFill>
              </a:rPr>
              <a:t>Kasetsart</a:t>
            </a:r>
            <a:r>
              <a:rPr lang="en-US" sz="1800" dirty="0">
                <a:solidFill>
                  <a:schemeClr val="tx2"/>
                </a:solidFill>
              </a:rPr>
              <a:t> University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Week 5</a:t>
            </a:r>
          </a:p>
          <a:p>
            <a:r>
              <a:rPr lang="en-US" sz="1800" dirty="0">
                <a:solidFill>
                  <a:schemeClr val="tx2"/>
                </a:solidFill>
              </a:rPr>
              <a:t>Lighting and shadows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71B2A-8578-22B0-4213-B43F724E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light source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137E64-0EA2-B7BD-C9EC-D6DBDDC95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9464"/>
            <a:ext cx="4466273" cy="30668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B62D34-9A90-554C-B0BB-AB00CF3C0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196" y="2459464"/>
            <a:ext cx="4533592" cy="306684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3DADF26-BD5E-9B51-51B5-0C33EBFF2AF7}"/>
              </a:ext>
            </a:extLst>
          </p:cNvPr>
          <p:cNvSpPr/>
          <p:nvPr/>
        </p:nvSpPr>
        <p:spPr>
          <a:xfrm rot="16200000">
            <a:off x="6644824" y="5009389"/>
            <a:ext cx="1901030" cy="369439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9CC595-3E79-B941-6803-37DD3FAFCB27}"/>
              </a:ext>
            </a:extLst>
          </p:cNvPr>
          <p:cNvSpPr txBox="1"/>
          <p:nvPr/>
        </p:nvSpPr>
        <p:spPr>
          <a:xfrm>
            <a:off x="6364245" y="6169709"/>
            <a:ext cx="4799493" cy="64633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 tells the integrator that this is a light source and no scattering needed.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237355-F122-172C-4EFD-7D5C851DAB99}"/>
              </a:ext>
            </a:extLst>
          </p:cNvPr>
          <p:cNvSpPr/>
          <p:nvPr/>
        </p:nvSpPr>
        <p:spPr>
          <a:xfrm rot="11508946">
            <a:off x="1247136" y="5339354"/>
            <a:ext cx="340206" cy="87445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44663-6B8F-BA12-6FFF-9C5051F2107D}"/>
              </a:ext>
            </a:extLst>
          </p:cNvPr>
          <p:cNvSpPr txBox="1"/>
          <p:nvPr/>
        </p:nvSpPr>
        <p:spPr>
          <a:xfrm>
            <a:off x="715601" y="6295081"/>
            <a:ext cx="2867773" cy="36933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Check if this material is light.</a:t>
            </a:r>
          </a:p>
        </p:txBody>
      </p:sp>
    </p:spTree>
    <p:extLst>
      <p:ext uri="{BB962C8B-B14F-4D97-AF65-F5344CB8AC3E}">
        <p14:creationId xmlns:p14="http://schemas.microsoft.com/office/powerpoint/2010/main" val="2374800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CEBF8-A3A6-778E-C387-13E65A68E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the integrator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A99794-BBFC-FA6C-053F-E716B9750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10" y="2281903"/>
            <a:ext cx="9845893" cy="304064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DD8AB60-E90C-A465-22F2-759E08505112}"/>
              </a:ext>
            </a:extLst>
          </p:cNvPr>
          <p:cNvSpPr/>
          <p:nvPr/>
        </p:nvSpPr>
        <p:spPr>
          <a:xfrm rot="17709184">
            <a:off x="1540723" y="5089738"/>
            <a:ext cx="1032258" cy="5411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30D3B9-9DBF-BAE0-B5C1-D7E9E089B4E7}"/>
              </a:ext>
            </a:extLst>
          </p:cNvPr>
          <p:cNvSpPr txBox="1"/>
          <p:nvPr/>
        </p:nvSpPr>
        <p:spPr>
          <a:xfrm>
            <a:off x="1592548" y="6008914"/>
            <a:ext cx="386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Le when the ray hits a light source.</a:t>
            </a:r>
          </a:p>
        </p:txBody>
      </p:sp>
    </p:spTree>
    <p:extLst>
      <p:ext uri="{BB962C8B-B14F-4D97-AF65-F5344CB8AC3E}">
        <p14:creationId xmlns:p14="http://schemas.microsoft.com/office/powerpoint/2010/main" val="3460856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FFB62F-2AC6-4EC8-22DD-3255386B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A useful method for future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5D7D0-E800-995F-336F-B678186D2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/>
              <a:t>Update the Scene class</a:t>
            </a:r>
          </a:p>
          <a:p>
            <a:pPr lvl="1"/>
            <a:r>
              <a:rPr lang="en-US" sz="1800"/>
              <a:t>Find light objects in the scene.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F277C-F400-5875-D3EE-F832130F8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4" y="2743115"/>
            <a:ext cx="11164824" cy="346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485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2BF79-2BEE-F52B-DA64-3C2C9ECF3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can turn a quad into a light source.</a:t>
            </a:r>
          </a:p>
        </p:txBody>
      </p:sp>
      <p:pic>
        <p:nvPicPr>
          <p:cNvPr id="5" name="Content Placeholder 4" descr="A group of colorful squares&#10;&#10;Description automatically generated">
            <a:extLst>
              <a:ext uri="{FF2B5EF4-FFF2-40B4-BE49-F238E27FC236}">
                <a16:creationId xmlns:a16="http://schemas.microsoft.com/office/drawing/2014/main" id="{63E3EC0B-EF71-2358-E9B9-B0D5299A9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252" y="1919012"/>
            <a:ext cx="3810000" cy="3810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E5047F-1F49-9E0A-D7F9-1A099D5AA651}"/>
              </a:ext>
            </a:extLst>
          </p:cNvPr>
          <p:cNvSpPr txBox="1"/>
          <p:nvPr/>
        </p:nvSpPr>
        <p:spPr>
          <a:xfrm>
            <a:off x="5052252" y="6123543"/>
            <a:ext cx="208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</a:t>
            </a:r>
            <a:r>
              <a:rPr lang="en-US" dirty="0" err="1"/>
              <a:t>spp</a:t>
            </a:r>
            <a:r>
              <a:rPr lang="en-US" dirty="0"/>
              <a:t>, 8 max depth</a:t>
            </a:r>
          </a:p>
        </p:txBody>
      </p:sp>
      <p:pic>
        <p:nvPicPr>
          <p:cNvPr id="8" name="Picture 7" descr="A colorful square with many squares&#10;&#10;Description automatically generated with medium confidence">
            <a:extLst>
              <a:ext uri="{FF2B5EF4-FFF2-40B4-BE49-F238E27FC236}">
                <a16:creationId xmlns:a16="http://schemas.microsoft.com/office/drawing/2014/main" id="{0992379E-FC25-0CA9-274F-4B3B380AA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919012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8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29ED9-B471-654F-5648-07D60591A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we see this Lighting effect.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square with many squares&#10;&#10;Description automatically generated with medium confidence">
            <a:extLst>
              <a:ext uri="{FF2B5EF4-FFF2-40B4-BE49-F238E27FC236}">
                <a16:creationId xmlns:a16="http://schemas.microsoft.com/office/drawing/2014/main" id="{49D4A921-4F96-17A2-12A1-05B7ED1F2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42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9897F-CC6A-AEAA-157E-66DAB06F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technology (RTXDI)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B4985-6A02-217F-FB79-5EAA20FBD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16963"/>
          </a:xfrm>
        </p:spPr>
        <p:txBody>
          <a:bodyPr/>
          <a:lstStyle/>
          <a:p>
            <a:r>
              <a:rPr lang="en-US" dirty="0">
                <a:hlinkClick r:id="rId2"/>
              </a:rPr>
              <a:t>NVIDIA RTXDI | NVIDIA Developer</a:t>
            </a:r>
            <a:endParaRPr lang="en-US" dirty="0"/>
          </a:p>
          <a:p>
            <a:r>
              <a:rPr lang="en-US" dirty="0"/>
              <a:t>RTX Direct Illumination (RTXDI)</a:t>
            </a:r>
          </a:p>
          <a:p>
            <a:pPr lvl="1"/>
            <a:r>
              <a:rPr lang="en-US" dirty="0"/>
              <a:t>Imagine adding millions of dynamic lights to your game environments without worrying about performance or resource constraints. NVIDIA RTX™ Direct Illumination (RTXDI) figures out the most important light samples in a scene and renders them physically accurate. Geometry of any shape can emit light, cast appropriate shadows, and move freely and dynamically.</a:t>
            </a:r>
          </a:p>
        </p:txBody>
      </p:sp>
    </p:spTree>
    <p:extLst>
      <p:ext uri="{BB962C8B-B14F-4D97-AF65-F5344CB8AC3E}">
        <p14:creationId xmlns:p14="http://schemas.microsoft.com/office/powerpoint/2010/main" val="100501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8DDD4-E7F0-5565-6B04-721A58E9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dirty="0"/>
              <a:t>Direct lighting</a:t>
            </a:r>
          </a:p>
        </p:txBody>
      </p:sp>
      <p:sp>
        <p:nvSpPr>
          <p:cNvPr id="205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26AF3-B7C5-3EC4-EA2E-86A010E9F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000"/>
              <a:t>In ray tracing, direct lighting describes the radiance accumulation at the surface point when light can be traced directly without occlusion.</a:t>
            </a:r>
          </a:p>
          <a:p>
            <a:r>
              <a:rPr lang="en-US" sz="2000"/>
              <a:t>This can enhance realism by adding L</a:t>
            </a:r>
            <a:r>
              <a:rPr lang="en-US" sz="2000" baseline="-25000"/>
              <a:t>e</a:t>
            </a:r>
            <a:r>
              <a:rPr lang="en-US" sz="2000"/>
              <a:t> to the integrator.</a:t>
            </a:r>
          </a:p>
          <a:p>
            <a:r>
              <a:rPr lang="en-US" sz="2000"/>
              <a:t>So far we don’t have any L</a:t>
            </a:r>
            <a:r>
              <a:rPr lang="en-US" sz="2000" baseline="-25000"/>
              <a:t>e</a:t>
            </a:r>
            <a:r>
              <a:rPr lang="en-US" sz="2000"/>
              <a:t> term yet. By adding this term, it add more complications to the codes.</a:t>
            </a:r>
          </a:p>
          <a:p>
            <a:r>
              <a:rPr lang="en-US" sz="2000"/>
              <a:t>Hence, for simplicity, we implement a point light instead.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497F126-3C66-85D6-7809-F772D1226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5040" y="640080"/>
            <a:ext cx="4726983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A244B6-F732-AE65-1DBB-E8DB9AA9AD09}"/>
              </a:ext>
            </a:extLst>
          </p:cNvPr>
          <p:cNvSpPr txBox="1"/>
          <p:nvPr/>
        </p:nvSpPr>
        <p:spPr>
          <a:xfrm>
            <a:off x="4991877" y="6492875"/>
            <a:ext cx="7284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www.scratchapixel.com/lessons/3d-basic-rendering/ray-tracing-overview/light-transport-ray-tracing-whitted.html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80276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32944-2CAE-811E-FBFE-2BB7E4F65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Point light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FF26A-B0BE-8A60-3A65-B612E8A93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/>
              <a:t>An object that emit diffuse light.</a:t>
            </a:r>
          </a:p>
          <a:p>
            <a:r>
              <a:rPr lang="en-US" sz="2200"/>
              <a:t>A point light can be defined by a tiny sphere (very small radius).</a:t>
            </a:r>
          </a:p>
          <a:p>
            <a:r>
              <a:rPr lang="en-US" sz="2200"/>
              <a:t>Generating a sphere instance and add ‘diffuse_light’ as its material.</a:t>
            </a:r>
          </a:p>
          <a:p>
            <a:endParaRPr lang="en-US" sz="2200"/>
          </a:p>
        </p:txBody>
      </p:sp>
      <p:pic>
        <p:nvPicPr>
          <p:cNvPr id="5" name="Picture 4" descr="A black background with white and grey rectangles&#10;&#10;Description automatically generated">
            <a:extLst>
              <a:ext uri="{FF2B5EF4-FFF2-40B4-BE49-F238E27FC236}">
                <a16:creationId xmlns:a16="http://schemas.microsoft.com/office/drawing/2014/main" id="{417737F4-FFF8-6AEA-774A-D417AC0CA7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" r="1890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15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25508-3BFC-EC6D-FAA5-2F4F0EDA1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 direct lighting by point light</a:t>
            </a:r>
          </a:p>
        </p:txBody>
      </p:sp>
      <p:pic>
        <p:nvPicPr>
          <p:cNvPr id="5" name="Picture 4" descr="A group of colorful squares with a white square in the middle&#10;&#10;Description automatically generated">
            <a:extLst>
              <a:ext uri="{FF2B5EF4-FFF2-40B4-BE49-F238E27FC236}">
                <a16:creationId xmlns:a16="http://schemas.microsoft.com/office/drawing/2014/main" id="{CA536F5A-77B7-1C61-7E50-3627C18A9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96" y="643466"/>
            <a:ext cx="556873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08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4BC9-0FAB-C34B-CD24-0299A6A8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DF8BC-6670-7148-04B8-B7C9C4B87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need a shadow ?</a:t>
            </a:r>
          </a:p>
          <a:p>
            <a:pPr lvl="1"/>
            <a:r>
              <a:rPr lang="en-US" dirty="0"/>
              <a:t>Enhance realism</a:t>
            </a:r>
          </a:p>
          <a:p>
            <a:pPr lvl="1"/>
            <a:r>
              <a:rPr lang="en-US" dirty="0"/>
              <a:t>Additional clues for shape and positions of 3D objects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D58C3-C861-564C-0B7E-CED47C7074C9}"/>
              </a:ext>
            </a:extLst>
          </p:cNvPr>
          <p:cNvSpPr txBox="1"/>
          <p:nvPr/>
        </p:nvSpPr>
        <p:spPr>
          <a:xfrm>
            <a:off x="7511142" y="6579770"/>
            <a:ext cx="4385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web.cse.ohio-state.edu/~shen.94/681/Site/</a:t>
            </a:r>
            <a:r>
              <a:rPr lang="en-US" sz="1200" dirty="0" err="1"/>
              <a:t>Slides_files</a:t>
            </a:r>
            <a:r>
              <a:rPr lang="en-US" sz="1200" dirty="0"/>
              <a:t>/shadow.pdf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B9AE11-315D-E497-F210-A4CF7628E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354" y="3693384"/>
            <a:ext cx="2631233" cy="23236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164A31-678C-09D9-C379-CB55FD30A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420" y="3693384"/>
            <a:ext cx="2646556" cy="23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2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DDBA5-BCFB-DDF1-2F68-DDD4C5281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Lighting and shadows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30969-5A2F-7E26-28F7-92149320C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What happens when the background color is changed ?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It does not affect to the material reflection (color).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of a group of colorful squares&#10;&#10;Description automatically generated">
            <a:extLst>
              <a:ext uri="{FF2B5EF4-FFF2-40B4-BE49-F238E27FC236}">
                <a16:creationId xmlns:a16="http://schemas.microsoft.com/office/drawing/2014/main" id="{378BD4E0-18BD-3AA2-2E86-3E0187BA7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761" y="581892"/>
            <a:ext cx="2518756" cy="251875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lorful square with many squares&#10;&#10;Description automatically generated with medium confidence">
            <a:extLst>
              <a:ext uri="{FF2B5EF4-FFF2-40B4-BE49-F238E27FC236}">
                <a16:creationId xmlns:a16="http://schemas.microsoft.com/office/drawing/2014/main" id="{9FA07EBA-E114-4B44-738E-03528DE1A8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829" y="3707894"/>
            <a:ext cx="2518756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53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DCC13-F0FB-48E9-F75E-7B5CADF27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Terminology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3F0441-5124-25B6-1A34-633D8A63A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074" y="2633472"/>
            <a:ext cx="8150803" cy="35863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CECD78-B16F-BFBB-BA62-7435F6124968}"/>
              </a:ext>
            </a:extLst>
          </p:cNvPr>
          <p:cNvSpPr txBox="1"/>
          <p:nvPr/>
        </p:nvSpPr>
        <p:spPr>
          <a:xfrm>
            <a:off x="7511142" y="6579770"/>
            <a:ext cx="4385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web.cse.ohio-state.edu/~shen.94/681/Site/</a:t>
            </a:r>
            <a:r>
              <a:rPr lang="en-US" sz="1200" dirty="0" err="1"/>
              <a:t>Slides_files</a:t>
            </a:r>
            <a:r>
              <a:rPr lang="en-US" sz="1200" dirty="0"/>
              <a:t>/shadow.pdf</a:t>
            </a:r>
          </a:p>
        </p:txBody>
      </p:sp>
    </p:spTree>
    <p:extLst>
      <p:ext uri="{BB962C8B-B14F-4D97-AF65-F5344CB8AC3E}">
        <p14:creationId xmlns:p14="http://schemas.microsoft.com/office/powerpoint/2010/main" val="735883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27055-8F44-6FA3-F0E6-41A32D05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5074024"/>
            <a:ext cx="10109199" cy="5980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Hard and Soft shadows</a:t>
            </a:r>
          </a:p>
        </p:txBody>
      </p:sp>
      <p:pic>
        <p:nvPicPr>
          <p:cNvPr id="5" name="Content Placeholder 4" descr="A diagram of a triangle with a line and a point&#10;&#10;Description automatically generated">
            <a:extLst>
              <a:ext uri="{FF2B5EF4-FFF2-40B4-BE49-F238E27FC236}">
                <a16:creationId xmlns:a16="http://schemas.microsoft.com/office/drawing/2014/main" id="{41D64962-EBC0-89AD-92A7-AC81E4988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7" r="3250" b="-2"/>
          <a:stretch/>
        </p:blipFill>
        <p:spPr>
          <a:xfrm>
            <a:off x="20" y="18665"/>
            <a:ext cx="4062634" cy="4172786"/>
          </a:xfrm>
          <a:prstGeom prst="rect">
            <a:avLst/>
          </a:prstGeom>
        </p:spPr>
      </p:pic>
      <p:pic>
        <p:nvPicPr>
          <p:cNvPr id="9" name="Picture 8" descr="A diagram of a triangle with lines and words&#10;&#10;Description automatically generated">
            <a:extLst>
              <a:ext uri="{FF2B5EF4-FFF2-40B4-BE49-F238E27FC236}">
                <a16:creationId xmlns:a16="http://schemas.microsoft.com/office/drawing/2014/main" id="{13C3756F-D333-408C-CFD7-6630917F89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" r="4320" b="-2"/>
          <a:stretch/>
        </p:blipFill>
        <p:spPr>
          <a:xfrm>
            <a:off x="4061976" y="10"/>
            <a:ext cx="4062654" cy="4172778"/>
          </a:xfrm>
          <a:prstGeom prst="rect">
            <a:avLst/>
          </a:prstGeom>
        </p:spPr>
      </p:pic>
      <p:pic>
        <p:nvPicPr>
          <p:cNvPr id="7" name="Picture 6" descr="A diagram of lines and arrows&#10;&#10;Description automatically generated">
            <a:extLst>
              <a:ext uri="{FF2B5EF4-FFF2-40B4-BE49-F238E27FC236}">
                <a16:creationId xmlns:a16="http://schemas.microsoft.com/office/drawing/2014/main" id="{05A6D0FE-3CF2-63B2-B74B-90D7338165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4" r="3788" b="-2"/>
          <a:stretch/>
        </p:blipFill>
        <p:spPr>
          <a:xfrm>
            <a:off x="8124630" y="65316"/>
            <a:ext cx="4067370" cy="417278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67AA61-5C27-F30F-D229-06CBE570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4811517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C0DA8AE-2BEF-A35A-81B1-AAE841F2FCC5}"/>
              </a:ext>
            </a:extLst>
          </p:cNvPr>
          <p:cNvSpPr txBox="1"/>
          <p:nvPr/>
        </p:nvSpPr>
        <p:spPr>
          <a:xfrm>
            <a:off x="7511142" y="6579770"/>
            <a:ext cx="4385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web.cse.ohio-state.edu/~shen.94/681/Site/</a:t>
            </a:r>
            <a:r>
              <a:rPr lang="en-US" sz="1200" dirty="0" err="1"/>
              <a:t>Slides_files</a:t>
            </a:r>
            <a:r>
              <a:rPr lang="en-US" sz="1200" dirty="0"/>
              <a:t>/shadow.pdf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F6AD2BE-77C1-F3E6-8B2D-611EC7BFA7E6}"/>
              </a:ext>
            </a:extLst>
          </p:cNvPr>
          <p:cNvSpPr/>
          <p:nvPr/>
        </p:nvSpPr>
        <p:spPr>
          <a:xfrm>
            <a:off x="587829" y="3545633"/>
            <a:ext cx="2864498" cy="6531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B239A29-9A21-5875-1B70-0C29A204CE0E}"/>
              </a:ext>
            </a:extLst>
          </p:cNvPr>
          <p:cNvSpPr/>
          <p:nvPr/>
        </p:nvSpPr>
        <p:spPr>
          <a:xfrm>
            <a:off x="4817706" y="3545633"/>
            <a:ext cx="2562808" cy="6531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21A401-A142-5172-A6F7-3B7C226AEDA2}"/>
              </a:ext>
            </a:extLst>
          </p:cNvPr>
          <p:cNvSpPr/>
          <p:nvPr/>
        </p:nvSpPr>
        <p:spPr>
          <a:xfrm flipV="1">
            <a:off x="10086391" y="3539101"/>
            <a:ext cx="1729273" cy="4571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2B78F49-CF52-F824-1E95-5C2F6CEE9E4A}"/>
              </a:ext>
            </a:extLst>
          </p:cNvPr>
          <p:cNvSpPr/>
          <p:nvPr/>
        </p:nvSpPr>
        <p:spPr>
          <a:xfrm>
            <a:off x="4441371" y="3539101"/>
            <a:ext cx="365399" cy="718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C6D93A8-6F99-39F6-91F3-142AFE23B774}"/>
              </a:ext>
            </a:extLst>
          </p:cNvPr>
          <p:cNvSpPr/>
          <p:nvPr/>
        </p:nvSpPr>
        <p:spPr>
          <a:xfrm>
            <a:off x="7391450" y="3539101"/>
            <a:ext cx="365399" cy="718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46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420672-0913-9A31-CF32-EA3A78BD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3700"/>
              <a:t>Call of Duty – Ray traced shadows vs Shadow maps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46E56A-52FA-A105-1F48-97585560E13B}"/>
              </a:ext>
            </a:extLst>
          </p:cNvPr>
          <p:cNvSpPr txBox="1"/>
          <p:nvPr/>
        </p:nvSpPr>
        <p:spPr>
          <a:xfrm>
            <a:off x="5997837" y="6493220"/>
            <a:ext cx="6111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www.activision.com/cdn/research/Raytraced_Shadows_in_Call_of_Duty_Modern_Warfare.pdf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F13DFD-7663-4CD0-C2B5-A0F9EC6ED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70286"/>
            <a:ext cx="3286133" cy="18691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68D326-E1CE-C931-BF67-A2695411F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003" y="2080366"/>
            <a:ext cx="3325396" cy="18691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5615F4-AFED-40ED-CA71-1DBA01D30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069" y="2070286"/>
            <a:ext cx="3323503" cy="18792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D8BA51-2591-A163-83B2-5829DED26B0D}"/>
              </a:ext>
            </a:extLst>
          </p:cNvPr>
          <p:cNvSpPr txBox="1"/>
          <p:nvPr/>
        </p:nvSpPr>
        <p:spPr>
          <a:xfrm>
            <a:off x="1756310" y="4102894"/>
            <a:ext cx="1319464" cy="333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 maps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9FC8-7D10-CA2D-2B76-0FB31CAF170D}"/>
              </a:ext>
            </a:extLst>
          </p:cNvPr>
          <p:cNvSpPr txBox="1"/>
          <p:nvPr/>
        </p:nvSpPr>
        <p:spPr>
          <a:xfrm>
            <a:off x="5097976" y="4102894"/>
            <a:ext cx="1799723" cy="333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Ray traced shadows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8403AF-64F2-FDFD-7788-B97376E79D64}"/>
              </a:ext>
            </a:extLst>
          </p:cNvPr>
          <p:cNvSpPr txBox="1"/>
          <p:nvPr/>
        </p:nvSpPr>
        <p:spPr>
          <a:xfrm>
            <a:off x="8702442" y="4264628"/>
            <a:ext cx="2640788" cy="651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Ray traced shadows – </a:t>
            </a:r>
          </a:p>
          <a:p>
            <a:pPr defTabSz="795528">
              <a:spcAft>
                <a:spcPts val="600"/>
              </a:spcAft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sphere light + denoising + blur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07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6490-F200-A2D6-81C8-556A457CF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000">
                <a:cs typeface="Calibri Light"/>
              </a:rPr>
              <a:t>Codes and class assignment !</a:t>
            </a:r>
            <a:endParaRPr lang="en-US" sz="5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091DB-8022-3264-11F9-5ABECB797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 err="1">
                <a:cs typeface="Calibri"/>
              </a:rPr>
              <a:t>Github</a:t>
            </a:r>
            <a:r>
              <a:rPr lang="en-US" sz="2200" dirty="0">
                <a:cs typeface="Calibri"/>
              </a:rPr>
              <a:t> : RT-python-week05</a:t>
            </a:r>
          </a:p>
          <a:p>
            <a:pPr lvl="1">
              <a:spcBef>
                <a:spcPts val="1000"/>
              </a:spcBef>
            </a:pPr>
            <a:r>
              <a:rPr lang="en-US" sz="2200" dirty="0">
                <a:cs typeface="Calibri"/>
              </a:rPr>
              <a:t>https://github.com/KUGA-01418283-Raytracing/RT-python-week05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80D35A66-6723-D3A1-90F4-7E9D0FE6B0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6664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C9ECF-4D76-6A07-A7A4-1D593A22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Background color as a light source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88C96-020B-2DA3-25C6-8C7EFBBC3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When the shot ray hits an object, the ray is scattered according to the material properties.</a:t>
            </a:r>
          </a:p>
          <a:p>
            <a:r>
              <a:rPr lang="en-US" sz="2200"/>
              <a:t>The ray is recursively scattered in the scene.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4DE67F-6163-034D-7C68-4A64F877D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375143"/>
            <a:ext cx="6903720" cy="41077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C411B0-06DD-1ADB-B157-21A3F386FFE0}"/>
              </a:ext>
            </a:extLst>
          </p:cNvPr>
          <p:cNvSpPr txBox="1"/>
          <p:nvPr/>
        </p:nvSpPr>
        <p:spPr>
          <a:xfrm>
            <a:off x="8034436" y="6498565"/>
            <a:ext cx="4065201" cy="27168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>
                <a:solidFill>
                  <a:srgbClr val="FFFFFF"/>
                </a:solidFill>
              </a:rPr>
              <a:t>cs184.eecs.berkeley.edu/sp21/lecture/9-14/ray-tracing</a:t>
            </a:r>
          </a:p>
        </p:txBody>
      </p:sp>
    </p:spTree>
    <p:extLst>
      <p:ext uri="{BB962C8B-B14F-4D97-AF65-F5344CB8AC3E}">
        <p14:creationId xmlns:p14="http://schemas.microsoft.com/office/powerpoint/2010/main" val="1589229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8FE070-7ACB-6000-49B9-1CA7C876F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068388"/>
            <a:ext cx="7186613" cy="2306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4AEC41-294B-91EF-8B02-B1602FE7A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561" y="3482975"/>
            <a:ext cx="8676439" cy="28384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D5CC54-5032-D00A-E284-228D17EA1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Implement recursive call of </a:t>
            </a:r>
            <a:r>
              <a:rPr lang="en-US" sz="1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compute_scattering</a:t>
            </a:r>
            <a:r>
              <a:rPr lang="en-US" sz="1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() method</a:t>
            </a:r>
          </a:p>
        </p:txBody>
      </p:sp>
    </p:spTree>
    <p:extLst>
      <p:ext uri="{BB962C8B-B14F-4D97-AF65-F5344CB8AC3E}">
        <p14:creationId xmlns:p14="http://schemas.microsoft.com/office/powerpoint/2010/main" val="343625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05D085-D84F-79FA-9A60-9E83E15D0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Comparison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olorful square with many squares&#10;&#10;Description automatically generated with medium confidence">
            <a:extLst>
              <a:ext uri="{FF2B5EF4-FFF2-40B4-BE49-F238E27FC236}">
                <a16:creationId xmlns:a16="http://schemas.microsoft.com/office/drawing/2014/main" id="{42990A09-4DE9-B335-5033-4E3D73EA5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356" y="2642616"/>
            <a:ext cx="3605784" cy="3605784"/>
          </a:xfrm>
          <a:prstGeom prst="rect">
            <a:avLst/>
          </a:prstGeom>
        </p:spPr>
      </p:pic>
      <p:pic>
        <p:nvPicPr>
          <p:cNvPr id="5" name="Content Placeholder 4" descr="A group of colored squares&#10;&#10;Description automatically generated">
            <a:extLst>
              <a:ext uri="{FF2B5EF4-FFF2-40B4-BE49-F238E27FC236}">
                <a16:creationId xmlns:a16="http://schemas.microsoft.com/office/drawing/2014/main" id="{DC0C17BF-1F2A-7112-1510-EE86CE006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812" y="2642616"/>
            <a:ext cx="3605784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5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3FE733-F95B-4DF6-AFC5-BEEB3577C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6852464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5F7E0-5733-E357-0ECC-4DF1D3F3D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>
            <a:normAutofit/>
          </a:bodyPr>
          <a:lstStyle/>
          <a:p>
            <a:r>
              <a:rPr lang="en-US" sz="2800" dirty="0"/>
              <a:t>How are rays scattered on (interacted with) objects (materials) 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4" y="2121408"/>
            <a:ext cx="582472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A6DD1-A138-BD08-9CD1-32C587DD1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4" y="2359152"/>
            <a:ext cx="6007608" cy="3429000"/>
          </a:xfrm>
        </p:spPr>
        <p:txBody>
          <a:bodyPr>
            <a:normAutofit/>
          </a:bodyPr>
          <a:lstStyle/>
          <a:p>
            <a:r>
              <a:rPr lang="en-US" sz="2000" dirty="0"/>
              <a:t>Geometric optics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BRDF (Bidirectional Reflectance Distribution Function)</a:t>
            </a:r>
          </a:p>
          <a:p>
            <a:endParaRPr lang="en-US" sz="2000" dirty="0"/>
          </a:p>
        </p:txBody>
      </p:sp>
      <p:pic>
        <p:nvPicPr>
          <p:cNvPr id="4" name="Picture 2" descr="Ray (optics) - Wikipedia">
            <a:extLst>
              <a:ext uri="{FF2B5EF4-FFF2-40B4-BE49-F238E27FC236}">
                <a16:creationId xmlns:a16="http://schemas.microsoft.com/office/drawing/2014/main" id="{B99FEFA3-45FE-DB12-D33E-8ACC51E41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7445" y="633619"/>
            <a:ext cx="4180702" cy="265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ack ball with blue lines and orange lines&#10;&#10;Description automatically generated">
            <a:extLst>
              <a:ext uri="{FF2B5EF4-FFF2-40B4-BE49-F238E27FC236}">
                <a16:creationId xmlns:a16="http://schemas.microsoft.com/office/drawing/2014/main" id="{2600F0A9-6C5C-6077-A2E0-01D1F207D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0658" y="3472468"/>
            <a:ext cx="1650720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8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C92A-0BFD-CF8F-0FC4-638C31DE3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class (previous week)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233F7E-3A91-8805-F012-63773AA32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67" y="1528678"/>
            <a:ext cx="6088908" cy="1714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93FB20-F24D-3323-C63E-475F486ED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526" y="3429000"/>
            <a:ext cx="7910245" cy="3269263"/>
          </a:xfrm>
          <a:prstGeom prst="rect">
            <a:avLst/>
          </a:prstGeom>
        </p:spPr>
      </p:pic>
      <p:pic>
        <p:nvPicPr>
          <p:cNvPr id="11" name="Picture 10" descr="A colorful square with many squares&#10;&#10;Description automatically generated with medium confidence">
            <a:extLst>
              <a:ext uri="{FF2B5EF4-FFF2-40B4-BE49-F238E27FC236}">
                <a16:creationId xmlns:a16="http://schemas.microsoft.com/office/drawing/2014/main" id="{DC2B06FC-467A-F62B-42AC-BC4B5B6A91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803" y="1528678"/>
            <a:ext cx="1714649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55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9000-2917-C8DA-DFA6-FF26D411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material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2D002B-74C3-188B-4D92-8A0EB921E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59" y="1787086"/>
            <a:ext cx="8154107" cy="178323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9D4394-C789-61F2-959A-220B627F035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273420" y="5439747"/>
            <a:ext cx="1379941" cy="105312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8E4D10D-2FE2-2C10-94EF-749BAF245CD2}"/>
              </a:ext>
            </a:extLst>
          </p:cNvPr>
          <p:cNvSpPr/>
          <p:nvPr/>
        </p:nvSpPr>
        <p:spPr>
          <a:xfrm>
            <a:off x="3763912" y="6492875"/>
            <a:ext cx="3778898" cy="20527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98A23A-CDCF-D1CC-E34C-0C5EE207D49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5653361" y="5343350"/>
            <a:ext cx="1509439" cy="11495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B7A5AE-92EE-F73E-EFDE-1AB48FF76626}"/>
              </a:ext>
            </a:extLst>
          </p:cNvPr>
          <p:cNvCxnSpPr>
            <a:stCxn id="10" idx="0"/>
          </p:cNvCxnSpPr>
          <p:nvPr/>
        </p:nvCxnSpPr>
        <p:spPr>
          <a:xfrm flipV="1">
            <a:off x="5653361" y="4777273"/>
            <a:ext cx="0" cy="171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5E99D4E-5C08-9372-2A35-E138B90CE907}"/>
              </a:ext>
            </a:extLst>
          </p:cNvPr>
          <p:cNvSpPr txBox="1"/>
          <p:nvPr/>
        </p:nvSpPr>
        <p:spPr>
          <a:xfrm>
            <a:off x="5234196" y="4325055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6BE2A10-919B-8A3D-B951-A2F0F5137916}"/>
              </a:ext>
            </a:extLst>
          </p:cNvPr>
          <p:cNvSpPr/>
          <p:nvPr/>
        </p:nvSpPr>
        <p:spPr>
          <a:xfrm>
            <a:off x="4043680" y="3560115"/>
            <a:ext cx="3119120" cy="2932760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352305-CCF1-A046-095A-B6C66EB04E6E}"/>
              </a:ext>
            </a:extLst>
          </p:cNvPr>
          <p:cNvCxnSpPr>
            <a:cxnSpLocks/>
          </p:cNvCxnSpPr>
          <p:nvPr/>
        </p:nvCxnSpPr>
        <p:spPr>
          <a:xfrm>
            <a:off x="5653361" y="4777273"/>
            <a:ext cx="1509439" cy="56607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037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EB5601-C86A-695D-FB13-8B5A654CA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Light class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527C7-A605-8E58-5B67-6AF8BD914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An object that can emit light (L</a:t>
            </a:r>
            <a:r>
              <a:rPr lang="en-US" baseline="-25000" dirty="0"/>
              <a:t>e</a:t>
            </a:r>
            <a:r>
              <a:rPr lang="en-US" dirty="0"/>
              <a:t>) is a source of light.</a:t>
            </a:r>
          </a:p>
          <a:p>
            <a:r>
              <a:rPr lang="en-US" dirty="0"/>
              <a:t>A design choice for light source is a special kind of material.</a:t>
            </a:r>
          </a:p>
          <a:p>
            <a:r>
              <a:rPr lang="en-US" dirty="0"/>
              <a:t>The Light class is derived from the Material class.</a:t>
            </a:r>
          </a:p>
          <a:p>
            <a:r>
              <a:rPr lang="en-US" dirty="0"/>
              <a:t>Attributes </a:t>
            </a:r>
          </a:p>
          <a:p>
            <a:pPr lvl="1"/>
            <a:r>
              <a:rPr lang="en-US" dirty="0"/>
              <a:t>Light color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Is this material a light source ?</a:t>
            </a:r>
          </a:p>
          <a:p>
            <a:pPr lvl="1"/>
            <a:r>
              <a:rPr lang="en-US" dirty="0"/>
              <a:t>Light emitting</a:t>
            </a:r>
          </a:p>
        </p:txBody>
      </p:sp>
    </p:spTree>
    <p:extLst>
      <p:ext uri="{BB962C8B-B14F-4D97-AF65-F5344CB8AC3E}">
        <p14:creationId xmlns:p14="http://schemas.microsoft.com/office/powerpoint/2010/main" val="2527276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12659</TotalTime>
  <Words>694</Words>
  <Application>Microsoft Office PowerPoint</Application>
  <PresentationFormat>Widescreen</PresentationFormat>
  <Paragraphs>104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Arial</vt:lpstr>
      <vt:lpstr>Calibri</vt:lpstr>
      <vt:lpstr>Calibri Light</vt:lpstr>
      <vt:lpstr>office theme</vt:lpstr>
      <vt:lpstr>Ray Tracing  in  Entertainment Industry</vt:lpstr>
      <vt:lpstr>Lighting and shadows</vt:lpstr>
      <vt:lpstr>Background color as a light source</vt:lpstr>
      <vt:lpstr>Implement recursive call of compute_scattering() method</vt:lpstr>
      <vt:lpstr>Comparison</vt:lpstr>
      <vt:lpstr>How are rays scattered on (interacted with) objects (materials) ?</vt:lpstr>
      <vt:lpstr>Material class (previous week)</vt:lpstr>
      <vt:lpstr>Update material class</vt:lpstr>
      <vt:lpstr>Light class</vt:lpstr>
      <vt:lpstr>A simple light source</vt:lpstr>
      <vt:lpstr>Updating the integrator</vt:lpstr>
      <vt:lpstr>A useful method for future</vt:lpstr>
      <vt:lpstr>Now we can turn a quad into a light source.</vt:lpstr>
      <vt:lpstr>Why we see this Lighting effect.</vt:lpstr>
      <vt:lpstr>Current technology (RTXDI)</vt:lpstr>
      <vt:lpstr>Direct lighting</vt:lpstr>
      <vt:lpstr>Point light</vt:lpstr>
      <vt:lpstr>Implement direct lighting by point light</vt:lpstr>
      <vt:lpstr>Shadows</vt:lpstr>
      <vt:lpstr>Terminology</vt:lpstr>
      <vt:lpstr>Hard and Soft shadows</vt:lpstr>
      <vt:lpstr>Call of Duty – Ray traced shadows vs Shadow maps</vt:lpstr>
      <vt:lpstr>Codes and class assignment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tanaboon tongbuasirilai</cp:lastModifiedBy>
  <cp:revision>22</cp:revision>
  <dcterms:created xsi:type="dcterms:W3CDTF">2023-10-31T04:10:53Z</dcterms:created>
  <dcterms:modified xsi:type="dcterms:W3CDTF">2024-07-26T06:19:19Z</dcterms:modified>
</cp:coreProperties>
</file>