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7f45ef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7f45ef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e7f45ef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e7f45ef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241bf6a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241bf6a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241bf6a1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241bf6a1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241bf6a1a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241bf6a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e7f45ef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e7f45ef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KeyStroke Logging on Browser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18BIT0101 - Kuhoo Sharma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2925" y="652475"/>
            <a:ext cx="4407600" cy="75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solidFill>
                  <a:srgbClr val="000000"/>
                </a:solidFill>
                <a:latin typeface="Arial"/>
                <a:ea typeface="Arial"/>
                <a:cs typeface="Arial"/>
                <a:sym typeface="Arial"/>
              </a:rPr>
              <a:t>Keylogging</a:t>
            </a:r>
            <a:endParaRPr sz="2400">
              <a:solidFill>
                <a:srgbClr val="000000"/>
              </a:solidFill>
              <a:latin typeface="Arial"/>
              <a:ea typeface="Arial"/>
              <a:cs typeface="Arial"/>
              <a:sym typeface="Arial"/>
            </a:endParaRPr>
          </a:p>
        </p:txBody>
      </p:sp>
      <p:sp>
        <p:nvSpPr>
          <p:cNvPr id="93" name="Google Shape;93;p14"/>
          <p:cNvSpPr txBox="1"/>
          <p:nvPr>
            <p:ph idx="1" type="subTitle"/>
          </p:nvPr>
        </p:nvSpPr>
        <p:spPr>
          <a:xfrm>
            <a:off x="724950" y="2077650"/>
            <a:ext cx="3300900" cy="184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solidFill>
                  <a:srgbClr val="666666"/>
                </a:solidFill>
                <a:latin typeface="Arial"/>
                <a:ea typeface="Arial"/>
                <a:cs typeface="Arial"/>
                <a:sym typeface="Arial"/>
              </a:rPr>
              <a:t>Keystroke loggers</a:t>
            </a:r>
            <a:r>
              <a:rPr lang="en-GB" sz="1400">
                <a:solidFill>
                  <a:srgbClr val="666666"/>
                </a:solidFill>
                <a:latin typeface="Arial"/>
                <a:ea typeface="Arial"/>
                <a:cs typeface="Arial"/>
                <a:sym typeface="Arial"/>
              </a:rPr>
              <a:t> or </a:t>
            </a:r>
            <a:r>
              <a:rPr b="1" lang="en-GB" sz="1400">
                <a:solidFill>
                  <a:srgbClr val="666666"/>
                </a:solidFill>
                <a:latin typeface="Arial"/>
                <a:ea typeface="Arial"/>
                <a:cs typeface="Arial"/>
                <a:sym typeface="Arial"/>
              </a:rPr>
              <a:t>Keyloggers</a:t>
            </a:r>
            <a:r>
              <a:rPr lang="en-GB" sz="1400">
                <a:solidFill>
                  <a:srgbClr val="666666"/>
                </a:solidFill>
                <a:latin typeface="Arial"/>
                <a:ea typeface="Arial"/>
                <a:cs typeface="Arial"/>
                <a:sym typeface="Arial"/>
              </a:rPr>
              <a:t> are the hardware programs or software programs that support close monitoring of the keyboard by recording keystrokes made by a user, often in a covert manner or secretive manner so that users don’t know that their actions/activity is being monitored</a:t>
            </a:r>
            <a:r>
              <a:rPr b="1" baseline="30000" lang="en-GB">
                <a:solidFill>
                  <a:srgbClr val="666666"/>
                </a:solidFill>
                <a:latin typeface="Arial"/>
                <a:ea typeface="Arial"/>
                <a:cs typeface="Arial"/>
                <a:sym typeface="Arial"/>
              </a:rPr>
              <a:t>[</a:t>
            </a:r>
            <a:endParaRPr b="1" sz="2600">
              <a:solidFill>
                <a:srgbClr val="666666"/>
              </a:solidFill>
              <a:latin typeface="Raleway"/>
              <a:ea typeface="Raleway"/>
              <a:cs typeface="Raleway"/>
              <a:sym typeface="Raleway"/>
            </a:endParaRPr>
          </a:p>
          <a:p>
            <a:pPr indent="0" lvl="0" marL="0" rtl="0" algn="l">
              <a:lnSpc>
                <a:spcPct val="80000"/>
              </a:lnSpc>
              <a:spcBef>
                <a:spcPts val="0"/>
              </a:spcBef>
              <a:spcAft>
                <a:spcPts val="0"/>
              </a:spcAft>
              <a:buSzPts val="605"/>
              <a:buNone/>
            </a:pPr>
            <a:r>
              <a:t/>
            </a:r>
            <a:endParaRPr sz="1280"/>
          </a:p>
        </p:txBody>
      </p:sp>
      <p:pic>
        <p:nvPicPr>
          <p:cNvPr id="94" name="Google Shape;94;p14"/>
          <p:cNvPicPr preferRelativeResize="0"/>
          <p:nvPr/>
        </p:nvPicPr>
        <p:blipFill rotWithShape="1">
          <a:blip r:embed="rId3">
            <a:alphaModFix/>
          </a:blip>
          <a:srcRect b="8575" l="0" r="0" t="9904"/>
          <a:stretch/>
        </p:blipFill>
        <p:spPr>
          <a:xfrm>
            <a:off x="5298400" y="1541500"/>
            <a:ext cx="3352350" cy="2486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9625" y="600350"/>
            <a:ext cx="7688100" cy="58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2580"/>
              <a:t>Keylogging on Browser</a:t>
            </a:r>
            <a:endParaRPr sz="2580"/>
          </a:p>
        </p:txBody>
      </p:sp>
      <p:sp>
        <p:nvSpPr>
          <p:cNvPr id="100" name="Google Shape;100;p15"/>
          <p:cNvSpPr txBox="1"/>
          <p:nvPr>
            <p:ph idx="1" type="subTitle"/>
          </p:nvPr>
        </p:nvSpPr>
        <p:spPr>
          <a:xfrm>
            <a:off x="729625" y="1261800"/>
            <a:ext cx="5241600" cy="38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Calibri"/>
                <a:ea typeface="Calibri"/>
                <a:cs typeface="Calibri"/>
                <a:sym typeface="Calibri"/>
              </a:rPr>
              <a:t>Browser Extensions /Plugin</a:t>
            </a:r>
            <a:endParaRPr b="1" sz="17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p:txBody>
      </p:sp>
      <p:pic>
        <p:nvPicPr>
          <p:cNvPr id="101" name="Google Shape;101;p15"/>
          <p:cNvPicPr preferRelativeResize="0"/>
          <p:nvPr/>
        </p:nvPicPr>
        <p:blipFill>
          <a:blip r:embed="rId3">
            <a:alphaModFix/>
          </a:blip>
          <a:stretch>
            <a:fillRect/>
          </a:stretch>
        </p:blipFill>
        <p:spPr>
          <a:xfrm>
            <a:off x="5334708" y="1596725"/>
            <a:ext cx="3593785" cy="2529850"/>
          </a:xfrm>
          <a:prstGeom prst="rect">
            <a:avLst/>
          </a:prstGeom>
          <a:noFill/>
          <a:ln>
            <a:noFill/>
          </a:ln>
        </p:spPr>
      </p:pic>
      <p:sp>
        <p:nvSpPr>
          <p:cNvPr id="102" name="Google Shape;102;p15"/>
          <p:cNvSpPr txBox="1"/>
          <p:nvPr/>
        </p:nvSpPr>
        <p:spPr>
          <a:xfrm>
            <a:off x="371825" y="2168950"/>
            <a:ext cx="4825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Lato"/>
                <a:ea typeface="Lato"/>
                <a:cs typeface="Lato"/>
                <a:sym typeface="Lato"/>
              </a:rPr>
              <a:t>Browser extensions are mini-applications within a browser that add functionality.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GB" sz="1300">
                <a:latin typeface="Lato"/>
                <a:ea typeface="Lato"/>
                <a:cs typeface="Lato"/>
                <a:sym typeface="Lato"/>
              </a:rPr>
              <a:t>They add functionality within one or two clicks. Extensions are very useful, but if the developers have wrong intentions or extensions fall into the wrong hands, it is also very dangerous.</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729625" y="600350"/>
            <a:ext cx="7688100" cy="58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2580"/>
              <a:t>Keylogging on Browser</a:t>
            </a:r>
            <a:endParaRPr sz="2580"/>
          </a:p>
        </p:txBody>
      </p:sp>
      <p:sp>
        <p:nvSpPr>
          <p:cNvPr id="108" name="Google Shape;108;p16"/>
          <p:cNvSpPr txBox="1"/>
          <p:nvPr>
            <p:ph idx="1" type="subTitle"/>
          </p:nvPr>
        </p:nvSpPr>
        <p:spPr>
          <a:xfrm>
            <a:off x="729625" y="1261800"/>
            <a:ext cx="5241600" cy="38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Calibri"/>
                <a:ea typeface="Calibri"/>
                <a:cs typeface="Calibri"/>
                <a:sym typeface="Calibri"/>
              </a:rPr>
              <a:t>Browser Extensions /Plugin</a:t>
            </a:r>
            <a:endParaRPr b="1" sz="17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p:txBody>
      </p:sp>
      <p:sp>
        <p:nvSpPr>
          <p:cNvPr id="109" name="Google Shape;109;p16"/>
          <p:cNvSpPr txBox="1"/>
          <p:nvPr>
            <p:ph idx="1" type="subTitle"/>
          </p:nvPr>
        </p:nvSpPr>
        <p:spPr>
          <a:xfrm>
            <a:off x="5971375" y="1261800"/>
            <a:ext cx="3172500" cy="4010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GB" sz="2200"/>
              <a:t>Why on Browser ?</a:t>
            </a:r>
            <a:endParaRPr b="1" sz="2200"/>
          </a:p>
          <a:p>
            <a:pPr indent="-342900" lvl="0" marL="457200" rtl="0" algn="l">
              <a:lnSpc>
                <a:spcPct val="150000"/>
              </a:lnSpc>
              <a:spcBef>
                <a:spcPts val="120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Capture all keyboard input.</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Log all user activity (websites visited)</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Complete access to DOM</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Can retrieve passwords as well as cookies</a:t>
            </a:r>
            <a:endParaRPr sz="1800">
              <a:solidFill>
                <a:srgbClr val="000000"/>
              </a:solidFill>
              <a:latin typeface="Calibri"/>
              <a:ea typeface="Calibri"/>
              <a:cs typeface="Calibri"/>
              <a:sym typeface="Calibri"/>
            </a:endParaRPr>
          </a:p>
          <a:p>
            <a:pPr indent="0" lvl="0" marL="457200" rtl="0" algn="l">
              <a:lnSpc>
                <a:spcPct val="150000"/>
              </a:lnSpc>
              <a:spcBef>
                <a:spcPts val="1200"/>
              </a:spcBef>
              <a:spcAft>
                <a:spcPts val="1200"/>
              </a:spcAft>
              <a:buNone/>
            </a:pPr>
            <a:r>
              <a:t/>
            </a:r>
            <a:endParaRPr sz="1800">
              <a:solidFill>
                <a:srgbClr val="000000"/>
              </a:solidFill>
              <a:latin typeface="Calibri"/>
              <a:ea typeface="Calibri"/>
              <a:cs typeface="Calibri"/>
              <a:sym typeface="Calibri"/>
            </a:endParaRPr>
          </a:p>
        </p:txBody>
      </p:sp>
      <p:pic>
        <p:nvPicPr>
          <p:cNvPr id="110" name="Google Shape;110;p16"/>
          <p:cNvPicPr preferRelativeResize="0"/>
          <p:nvPr/>
        </p:nvPicPr>
        <p:blipFill>
          <a:blip r:embed="rId3">
            <a:alphaModFix/>
          </a:blip>
          <a:stretch>
            <a:fillRect/>
          </a:stretch>
        </p:blipFill>
        <p:spPr>
          <a:xfrm>
            <a:off x="1007662" y="1783775"/>
            <a:ext cx="4685524" cy="263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729625" y="600350"/>
            <a:ext cx="7688100" cy="58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2580"/>
              <a:t>Keylogging on Browser</a:t>
            </a:r>
            <a:endParaRPr sz="2580"/>
          </a:p>
        </p:txBody>
      </p:sp>
      <p:sp>
        <p:nvSpPr>
          <p:cNvPr id="116" name="Google Shape;116;p17"/>
          <p:cNvSpPr txBox="1"/>
          <p:nvPr>
            <p:ph idx="1" type="subTitle"/>
          </p:nvPr>
        </p:nvSpPr>
        <p:spPr>
          <a:xfrm>
            <a:off x="729625" y="1261800"/>
            <a:ext cx="5241600" cy="38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Calibri"/>
                <a:ea typeface="Calibri"/>
                <a:cs typeface="Calibri"/>
                <a:sym typeface="Calibri"/>
              </a:rPr>
              <a:t>Browser Extensions /Plugin</a:t>
            </a:r>
            <a:endParaRPr b="1" sz="17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p:txBody>
      </p:sp>
      <p:sp>
        <p:nvSpPr>
          <p:cNvPr id="117" name="Google Shape;117;p17"/>
          <p:cNvSpPr txBox="1"/>
          <p:nvPr>
            <p:ph idx="1" type="subTitle"/>
          </p:nvPr>
        </p:nvSpPr>
        <p:spPr>
          <a:xfrm>
            <a:off x="5971375" y="1261800"/>
            <a:ext cx="3172500" cy="4010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GB" sz="2200"/>
              <a:t>Why on Browser ?</a:t>
            </a:r>
            <a:endParaRPr b="1" sz="2200"/>
          </a:p>
          <a:p>
            <a:pPr indent="-342900" lvl="0" marL="457200" rtl="0" algn="l">
              <a:lnSpc>
                <a:spcPct val="150000"/>
              </a:lnSpc>
              <a:spcBef>
                <a:spcPts val="120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Can Act as a Trojan</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Unknowingly monitor the user</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Not detectable by AV unless browser plugin implemented</a:t>
            </a:r>
            <a:endParaRPr sz="1800">
              <a:solidFill>
                <a:srgbClr val="000000"/>
              </a:solidFill>
              <a:latin typeface="Calibri"/>
              <a:ea typeface="Calibri"/>
              <a:cs typeface="Calibri"/>
              <a:sym typeface="Calibri"/>
            </a:endParaRPr>
          </a:p>
          <a:p>
            <a:pPr indent="0" lvl="0" marL="457200" rtl="0" algn="l">
              <a:lnSpc>
                <a:spcPct val="150000"/>
              </a:lnSpc>
              <a:spcBef>
                <a:spcPts val="1200"/>
              </a:spcBef>
              <a:spcAft>
                <a:spcPts val="1200"/>
              </a:spcAft>
              <a:buNone/>
            </a:pPr>
            <a:r>
              <a:t/>
            </a:r>
            <a:endParaRPr b="1" sz="2200"/>
          </a:p>
        </p:txBody>
      </p:sp>
      <p:pic>
        <p:nvPicPr>
          <p:cNvPr id="118" name="Google Shape;118;p17"/>
          <p:cNvPicPr preferRelativeResize="0"/>
          <p:nvPr/>
        </p:nvPicPr>
        <p:blipFill>
          <a:blip r:embed="rId3">
            <a:alphaModFix/>
          </a:blip>
          <a:stretch>
            <a:fillRect/>
          </a:stretch>
        </p:blipFill>
        <p:spPr>
          <a:xfrm>
            <a:off x="3322221" y="3420350"/>
            <a:ext cx="2502900" cy="1316675"/>
          </a:xfrm>
          <a:prstGeom prst="rect">
            <a:avLst/>
          </a:prstGeom>
          <a:noFill/>
          <a:ln>
            <a:noFill/>
          </a:ln>
        </p:spPr>
      </p:pic>
      <p:pic>
        <p:nvPicPr>
          <p:cNvPr id="119" name="Google Shape;119;p17"/>
          <p:cNvPicPr preferRelativeResize="0"/>
          <p:nvPr/>
        </p:nvPicPr>
        <p:blipFill>
          <a:blip r:embed="rId4">
            <a:alphaModFix/>
          </a:blip>
          <a:stretch>
            <a:fillRect/>
          </a:stretch>
        </p:blipFill>
        <p:spPr>
          <a:xfrm>
            <a:off x="729625" y="1913800"/>
            <a:ext cx="2502899" cy="1117370"/>
          </a:xfrm>
          <a:prstGeom prst="rect">
            <a:avLst/>
          </a:prstGeom>
          <a:noFill/>
          <a:ln>
            <a:noFill/>
          </a:ln>
        </p:spPr>
      </p:pic>
      <p:sp>
        <p:nvSpPr>
          <p:cNvPr id="120" name="Google Shape;120;p17"/>
          <p:cNvSpPr txBox="1"/>
          <p:nvPr/>
        </p:nvSpPr>
        <p:spPr>
          <a:xfrm>
            <a:off x="3567550" y="2156125"/>
            <a:ext cx="219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700">
                <a:latin typeface="Lato"/>
                <a:ea typeface="Lato"/>
                <a:cs typeface="Lato"/>
                <a:sym typeface="Lato"/>
              </a:rPr>
              <a:t>← </a:t>
            </a:r>
            <a:r>
              <a:rPr lang="en-GB">
                <a:latin typeface="Lato"/>
                <a:ea typeface="Lato"/>
                <a:cs typeface="Lato"/>
                <a:sym typeface="Lato"/>
              </a:rPr>
              <a:t>FireFox</a:t>
            </a:r>
            <a:endParaRPr>
              <a:latin typeface="Lato"/>
              <a:ea typeface="Lato"/>
              <a:cs typeface="Lato"/>
              <a:sym typeface="Lato"/>
            </a:endParaRPr>
          </a:p>
        </p:txBody>
      </p:sp>
      <p:sp>
        <p:nvSpPr>
          <p:cNvPr id="121" name="Google Shape;121;p17"/>
          <p:cNvSpPr txBox="1"/>
          <p:nvPr/>
        </p:nvSpPr>
        <p:spPr>
          <a:xfrm>
            <a:off x="881425" y="3762925"/>
            <a:ext cx="2199300" cy="6003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GB" sz="2700">
                <a:latin typeface="Lato"/>
                <a:ea typeface="Lato"/>
                <a:cs typeface="Lato"/>
                <a:sym typeface="Lato"/>
              </a:rPr>
              <a:t> </a:t>
            </a:r>
            <a:r>
              <a:rPr lang="en-GB">
                <a:latin typeface="Lato"/>
                <a:ea typeface="Lato"/>
                <a:cs typeface="Lato"/>
                <a:sym typeface="Lato"/>
              </a:rPr>
              <a:t>Chrome </a:t>
            </a:r>
            <a:r>
              <a:rPr lang="en-GB" sz="2700">
                <a:latin typeface="Lato"/>
                <a:ea typeface="Lato"/>
                <a:cs typeface="Lato"/>
                <a:sym typeface="Lato"/>
              </a:rPr>
              <a:t>→ </a:t>
            </a:r>
            <a:endParaRPr sz="2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cxnSp>
        <p:nvCxnSpPr>
          <p:cNvPr id="126" name="Google Shape;126;p18"/>
          <p:cNvCxnSpPr>
            <a:stCxn id="127" idx="6"/>
            <a:endCxn id="128" idx="6"/>
          </p:cNvCxnSpPr>
          <p:nvPr/>
        </p:nvCxnSpPr>
        <p:spPr>
          <a:xfrm>
            <a:off x="726361" y="2790121"/>
            <a:ext cx="5207700" cy="13500"/>
          </a:xfrm>
          <a:prstGeom prst="straightConnector1">
            <a:avLst/>
          </a:prstGeom>
          <a:noFill/>
          <a:ln cap="flat" cmpd="sng" w="19050">
            <a:solidFill>
              <a:schemeClr val="dk1"/>
            </a:solidFill>
            <a:prstDash val="dot"/>
            <a:round/>
            <a:headEnd len="sm" w="sm" type="none"/>
            <a:tailEnd len="sm" w="sm" type="none"/>
          </a:ln>
        </p:spPr>
      </p:cxnSp>
      <p:grpSp>
        <p:nvGrpSpPr>
          <p:cNvPr id="129" name="Google Shape;129;p18"/>
          <p:cNvGrpSpPr/>
          <p:nvPr/>
        </p:nvGrpSpPr>
        <p:grpSpPr>
          <a:xfrm>
            <a:off x="530161" y="1581271"/>
            <a:ext cx="196200" cy="1306800"/>
            <a:chOff x="648675" y="1657471"/>
            <a:chExt cx="196200" cy="1306800"/>
          </a:xfrm>
        </p:grpSpPr>
        <p:sp>
          <p:nvSpPr>
            <p:cNvPr id="127" name="Google Shape;127;p18"/>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8"/>
            <p:cNvCxnSpPr>
              <a:stCxn id="127"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31" name="Google Shape;131;p18"/>
          <p:cNvSpPr txBox="1"/>
          <p:nvPr>
            <p:ph idx="4294967295" type="body"/>
          </p:nvPr>
        </p:nvSpPr>
        <p:spPr>
          <a:xfrm>
            <a:off x="705298" y="1299975"/>
            <a:ext cx="2013600" cy="971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800"/>
              <a:t>Websites visited by user</a:t>
            </a:r>
            <a:endParaRPr sz="1800"/>
          </a:p>
        </p:txBody>
      </p:sp>
      <p:grpSp>
        <p:nvGrpSpPr>
          <p:cNvPr id="132" name="Google Shape;132;p18"/>
          <p:cNvGrpSpPr/>
          <p:nvPr/>
        </p:nvGrpSpPr>
        <p:grpSpPr>
          <a:xfrm>
            <a:off x="1832111" y="2692171"/>
            <a:ext cx="196200" cy="1404905"/>
            <a:chOff x="2512925" y="2768371"/>
            <a:chExt cx="196200" cy="1404905"/>
          </a:xfrm>
        </p:grpSpPr>
        <p:cxnSp>
          <p:nvCxnSpPr>
            <p:cNvPr id="133" name="Google Shape;133;p18"/>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34" name="Google Shape;134;p18"/>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8"/>
          <p:cNvSpPr txBox="1"/>
          <p:nvPr>
            <p:ph idx="4294967295" type="body"/>
          </p:nvPr>
        </p:nvSpPr>
        <p:spPr>
          <a:xfrm>
            <a:off x="2028303" y="3854675"/>
            <a:ext cx="20136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Users keyboard input( passwords, searches etc)</a:t>
            </a:r>
            <a:endParaRPr sz="1800"/>
          </a:p>
        </p:txBody>
      </p:sp>
      <p:grpSp>
        <p:nvGrpSpPr>
          <p:cNvPr id="136" name="Google Shape;136;p18"/>
          <p:cNvGrpSpPr/>
          <p:nvPr/>
        </p:nvGrpSpPr>
        <p:grpSpPr>
          <a:xfrm>
            <a:off x="3134061" y="1502627"/>
            <a:ext cx="196200" cy="1404900"/>
            <a:chOff x="4279200" y="1559371"/>
            <a:chExt cx="196200" cy="1404900"/>
          </a:xfrm>
        </p:grpSpPr>
        <p:cxnSp>
          <p:nvCxnSpPr>
            <p:cNvPr id="137" name="Google Shape;137;p18"/>
            <p:cNvCxnSpPr>
              <a:stCxn id="138"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38" name="Google Shape;138;p18"/>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txBox="1"/>
          <p:nvPr>
            <p:ph idx="4294967295" type="body"/>
          </p:nvPr>
        </p:nvSpPr>
        <p:spPr>
          <a:xfrm>
            <a:off x="3330260"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Activity timing</a:t>
            </a:r>
            <a:endParaRPr sz="1800"/>
          </a:p>
          <a:p>
            <a:pPr indent="0" lvl="0" marL="0" rtl="0" algn="l">
              <a:spcBef>
                <a:spcPts val="0"/>
              </a:spcBef>
              <a:spcAft>
                <a:spcPts val="1200"/>
              </a:spcAft>
              <a:buNone/>
            </a:pPr>
            <a:r>
              <a:t/>
            </a:r>
            <a:endParaRPr sz="1800"/>
          </a:p>
        </p:txBody>
      </p:sp>
      <p:grpSp>
        <p:nvGrpSpPr>
          <p:cNvPr id="140" name="Google Shape;140;p18"/>
          <p:cNvGrpSpPr/>
          <p:nvPr/>
        </p:nvGrpSpPr>
        <p:grpSpPr>
          <a:xfrm>
            <a:off x="4436011" y="2692171"/>
            <a:ext cx="196200" cy="1404905"/>
            <a:chOff x="6045475" y="2768371"/>
            <a:chExt cx="196200" cy="1404905"/>
          </a:xfrm>
        </p:grpSpPr>
        <p:cxnSp>
          <p:nvCxnSpPr>
            <p:cNvPr id="141" name="Google Shape;141;p18"/>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42" name="Google Shape;142;p18"/>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8"/>
          <p:cNvSpPr txBox="1"/>
          <p:nvPr>
            <p:ph idx="4294967295" type="body"/>
          </p:nvPr>
        </p:nvSpPr>
        <p:spPr>
          <a:xfrm>
            <a:off x="4632206"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800"/>
              <a:t>Cookies</a:t>
            </a:r>
            <a:endParaRPr b="1" sz="1800">
              <a:solidFill>
                <a:schemeClr val="dk2"/>
              </a:solidFill>
            </a:endParaRPr>
          </a:p>
        </p:txBody>
      </p:sp>
      <p:sp>
        <p:nvSpPr>
          <p:cNvPr id="144" name="Google Shape;144;p18"/>
          <p:cNvSpPr txBox="1"/>
          <p:nvPr>
            <p:ph type="title"/>
          </p:nvPr>
        </p:nvSpPr>
        <p:spPr>
          <a:xfrm>
            <a:off x="729625" y="600350"/>
            <a:ext cx="7688100" cy="58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2580"/>
              <a:t>Logs :</a:t>
            </a:r>
            <a:endParaRPr sz="2580"/>
          </a:p>
        </p:txBody>
      </p:sp>
      <p:grpSp>
        <p:nvGrpSpPr>
          <p:cNvPr id="145" name="Google Shape;145;p18"/>
          <p:cNvGrpSpPr/>
          <p:nvPr/>
        </p:nvGrpSpPr>
        <p:grpSpPr>
          <a:xfrm>
            <a:off x="5737961" y="1496712"/>
            <a:ext cx="196200" cy="1404900"/>
            <a:chOff x="4279200" y="1559371"/>
            <a:chExt cx="196200" cy="1404900"/>
          </a:xfrm>
        </p:grpSpPr>
        <p:cxnSp>
          <p:nvCxnSpPr>
            <p:cNvPr id="146" name="Google Shape;146;p18"/>
            <p:cNvCxnSpPr>
              <a:stCxn id="128"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28" name="Google Shape;128;p18"/>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8"/>
          <p:cNvSpPr txBox="1"/>
          <p:nvPr>
            <p:ph idx="4294967295" type="body"/>
          </p:nvPr>
        </p:nvSpPr>
        <p:spPr>
          <a:xfrm>
            <a:off x="5934160" y="1299963"/>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Special Keys</a:t>
            </a:r>
            <a:endParaRPr sz="1800"/>
          </a:p>
          <a:p>
            <a:pPr indent="0" lvl="0" marL="0" rtl="0" algn="l">
              <a:spcBef>
                <a:spcPts val="0"/>
              </a:spcBef>
              <a:spcAft>
                <a:spcPts val="1200"/>
              </a:spcAft>
              <a:buNone/>
            </a:pPr>
            <a:r>
              <a:t/>
            </a:r>
            <a:endParaRPr sz="1800"/>
          </a:p>
        </p:txBody>
      </p:sp>
      <p:pic>
        <p:nvPicPr>
          <p:cNvPr id="148" name="Google Shape;148;p18"/>
          <p:cNvPicPr preferRelativeResize="0"/>
          <p:nvPr/>
        </p:nvPicPr>
        <p:blipFill rotWithShape="1">
          <a:blip r:embed="rId3">
            <a:alphaModFix/>
          </a:blip>
          <a:srcRect b="8408" l="0" r="0" t="0"/>
          <a:stretch/>
        </p:blipFill>
        <p:spPr>
          <a:xfrm>
            <a:off x="6249433" y="3002950"/>
            <a:ext cx="2621101" cy="135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ctrTitle"/>
          </p:nvPr>
        </p:nvSpPr>
        <p:spPr>
          <a:xfrm>
            <a:off x="729625" y="600350"/>
            <a:ext cx="7688100" cy="58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t/>
            </a:r>
            <a:endParaRPr sz="2580"/>
          </a:p>
        </p:txBody>
      </p:sp>
      <p:sp>
        <p:nvSpPr>
          <p:cNvPr id="154" name="Google Shape;154;p19"/>
          <p:cNvSpPr txBox="1"/>
          <p:nvPr>
            <p:ph idx="1" type="subTitle"/>
          </p:nvPr>
        </p:nvSpPr>
        <p:spPr>
          <a:xfrm>
            <a:off x="729627" y="2168446"/>
            <a:ext cx="7688100" cy="5412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GB" sz="4380">
                <a:latin typeface="Raleway"/>
                <a:ea typeface="Raleway"/>
                <a:cs typeface="Raleway"/>
                <a:sym typeface="Raleway"/>
              </a:rPr>
              <a:t>Implementation</a:t>
            </a:r>
            <a:endParaRPr sz="3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