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6" r:id="rId2"/>
    <p:sldId id="257" r:id="rId3"/>
    <p:sldId id="260" r:id="rId4"/>
    <p:sldId id="258" r:id="rId5"/>
    <p:sldId id="262" r:id="rId6"/>
    <p:sldId id="265" r:id="rId7"/>
    <p:sldId id="263" r:id="rId8"/>
    <p:sldId id="264" r:id="rId9"/>
    <p:sldId id="261" r:id="rId10"/>
    <p:sldId id="306" r:id="rId11"/>
    <p:sldId id="26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8969-BEF2-4068-A494-425EC401E3C3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7AC55-943B-43A9-BEC5-7D3001B1307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8969-BEF2-4068-A494-425EC401E3C3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7AC55-943B-43A9-BEC5-7D3001B130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8969-BEF2-4068-A494-425EC401E3C3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7AC55-943B-43A9-BEC5-7D3001B130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8969-BEF2-4068-A494-425EC401E3C3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7AC55-943B-43A9-BEC5-7D3001B130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8969-BEF2-4068-A494-425EC401E3C3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7AC55-943B-43A9-BEC5-7D3001B1307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8969-BEF2-4068-A494-425EC401E3C3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7AC55-943B-43A9-BEC5-7D3001B130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8969-BEF2-4068-A494-425EC401E3C3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7AC55-943B-43A9-BEC5-7D3001B130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8969-BEF2-4068-A494-425EC401E3C3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7AC55-943B-43A9-BEC5-7D3001B130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8969-BEF2-4068-A494-425EC401E3C3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7AC55-943B-43A9-BEC5-7D3001B130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8969-BEF2-4068-A494-425EC401E3C3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7AC55-943B-43A9-BEC5-7D3001B130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8969-BEF2-4068-A494-425EC401E3C3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317AC55-943B-43A9-BEC5-7D3001B13078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8C8969-BEF2-4068-A494-425EC401E3C3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317AC55-943B-43A9-BEC5-7D3001B13078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85800" y="2273704"/>
            <a:ext cx="7772400" cy="206311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Программа двойного диплома </a:t>
            </a:r>
            <a:b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4000" b="1" i="1" dirty="0">
                <a:solidFill>
                  <a:schemeClr val="accent1">
                    <a:lumMod val="50000"/>
                  </a:schemeClr>
                </a:solidFill>
              </a:rPr>
              <a:t>«Менеджмент международного туризма»</a:t>
            </a:r>
          </a:p>
        </p:txBody>
      </p:sp>
      <p:pic>
        <p:nvPicPr>
          <p:cNvPr id="5" name="Picture 6" descr="https://academicpositions.at/uploads/56b/199/56b1995b4809924b4d67e778cb361713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865043"/>
            <a:ext cx="2376263" cy="150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s://upload.wikimedia.org/wikipedia/ru/3/37/%D0%AD%D0%BC%D0%B1%D0%BB%D0%B5%D0%BC%D0%B0_%D0%92%D0%93%D0%A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570" y="954116"/>
            <a:ext cx="1176832" cy="139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5F85B43-DBA0-4CC2-AF0F-01F5A4318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3" y="4421741"/>
            <a:ext cx="2520280" cy="264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37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2" y="548680"/>
            <a:ext cx="8424936" cy="57951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Book Antiqua" pitchFamily="18" charset="0"/>
              </a:rPr>
              <a:t>Наша группа во вконтакте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052736"/>
            <a:ext cx="7620000" cy="4713387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rgbClr val="002060"/>
                </a:solidFill>
                <a:latin typeface="Book Antiqua" pitchFamily="18" charset="0"/>
              </a:rPr>
              <a:t>https://vk.com/</a:t>
            </a:r>
            <a:r>
              <a:rPr lang="en-US" sz="3600" b="0" dirty="0" err="1">
                <a:solidFill>
                  <a:srgbClr val="002060"/>
                </a:solidFill>
                <a:latin typeface="Book Antiqua" pitchFamily="18" charset="0"/>
              </a:rPr>
              <a:t>vsuregecon</a:t>
            </a:r>
            <a:endParaRPr lang="ru-RU" sz="3600" b="0" dirty="0">
              <a:solidFill>
                <a:srgbClr val="002060"/>
              </a:solidFill>
              <a:latin typeface="Book Antiqua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32160"/>
            <a:ext cx="8083376" cy="492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7395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AA1EDA-F1F6-4D0E-A1DD-3F72199B0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32856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Ждем вас в числе студентов нашей кафедры!</a:t>
            </a:r>
          </a:p>
        </p:txBody>
      </p:sp>
    </p:spTree>
    <p:extLst>
      <p:ext uri="{BB962C8B-B14F-4D97-AF65-F5344CB8AC3E}">
        <p14:creationId xmlns:p14="http://schemas.microsoft.com/office/powerpoint/2010/main" val="294449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98072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Менеджмент международного туризма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2204864"/>
            <a:ext cx="8568952" cy="4536504"/>
          </a:xfrm>
        </p:spPr>
        <p:txBody>
          <a:bodyPr/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Срок обучения</a:t>
            </a:r>
            <a:r>
              <a:rPr lang="ru-RU" dirty="0"/>
              <a:t>: 2 года</a:t>
            </a: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Форма обучения: </a:t>
            </a:r>
            <a:r>
              <a:rPr lang="ru-RU" dirty="0"/>
              <a:t>очная</a:t>
            </a: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Факультет </a:t>
            </a:r>
            <a:r>
              <a:rPr lang="ru-RU" dirty="0"/>
              <a:t>международных отношений</a:t>
            </a: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Кафедра</a:t>
            </a:r>
            <a:r>
              <a:rPr lang="ru-RU" dirty="0"/>
              <a:t>: регионоведения и экономики зарубежных стран </a:t>
            </a: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Направление: </a:t>
            </a:r>
            <a:r>
              <a:rPr lang="ru-RU" dirty="0"/>
              <a:t>менеджмент </a:t>
            </a: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Язык обучения: </a:t>
            </a:r>
            <a:r>
              <a:rPr lang="ru-RU" dirty="0"/>
              <a:t>английский/русский</a:t>
            </a:r>
          </a:p>
          <a:p>
            <a:r>
              <a:rPr lang="ru-RU" dirty="0"/>
              <a:t>Преподаватели высокого уровня, теоретики, практики 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1030" name="Picture 6" descr="https://blood5.ru/wp-content/uploads/2018/10/hat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830" y="1601293"/>
            <a:ext cx="2202006" cy="104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76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15121"/>
            <a:ext cx="8229600" cy="908328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Условия обучения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323449"/>
            <a:ext cx="8640960" cy="5001151"/>
          </a:xfrm>
        </p:spPr>
        <p:txBody>
          <a:bodyPr/>
          <a:lstStyle/>
          <a:p>
            <a:r>
              <a:rPr lang="ru-RU" sz="3200" dirty="0"/>
              <a:t>Обучение 1-2, 4 семестры в ВГУ</a:t>
            </a:r>
          </a:p>
          <a:p>
            <a:r>
              <a:rPr lang="ru-RU" sz="3200" dirty="0"/>
              <a:t>3 семестр - обучение в </a:t>
            </a:r>
            <a:r>
              <a:rPr lang="ru-RU" sz="3200" dirty="0" err="1"/>
              <a:t>Унивеситете</a:t>
            </a:r>
            <a:r>
              <a:rPr lang="ru-RU" sz="3200" dirty="0"/>
              <a:t> г. </a:t>
            </a:r>
            <a:r>
              <a:rPr lang="ru-RU" sz="3200" dirty="0" err="1"/>
              <a:t>Жироны</a:t>
            </a:r>
            <a:r>
              <a:rPr lang="ru-RU" sz="3200" dirty="0"/>
              <a:t> (Испания)</a:t>
            </a:r>
          </a:p>
          <a:p>
            <a:r>
              <a:rPr lang="ru-RU" sz="3200" dirty="0"/>
              <a:t>Онлайн-защита магистерской диссертации на английском</a:t>
            </a:r>
          </a:p>
          <a:p>
            <a:r>
              <a:rPr lang="ru-RU" sz="3200" dirty="0"/>
              <a:t>Возможность получить стипендию </a:t>
            </a:r>
            <a:r>
              <a:rPr lang="en-US" sz="3200" b="1" dirty="0"/>
              <a:t>ERASMUS+</a:t>
            </a:r>
            <a:r>
              <a:rPr lang="en-US" sz="3200" dirty="0"/>
              <a:t> </a:t>
            </a:r>
            <a:r>
              <a:rPr lang="ru-RU" sz="3200" dirty="0"/>
              <a:t>на семестр включенного обучения в Испании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3076" name="Picture 4" descr="https://im0-tub-ru.yandex.net/i?id=41b7bc59b7d79cc5bd427dc7830aa4d3-l&amp;n=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3" t="15857" r="4144" b="8129"/>
          <a:stretch/>
        </p:blipFill>
        <p:spPr bwMode="auto">
          <a:xfrm>
            <a:off x="5724128" y="5118732"/>
            <a:ext cx="3419872" cy="1769585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186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96806"/>
            <a:ext cx="8229600" cy="943962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Дисциплины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40560"/>
          </a:xfrm>
        </p:spPr>
        <p:txBody>
          <a:bodyPr>
            <a:noAutofit/>
          </a:bodyPr>
          <a:lstStyle/>
          <a:p>
            <a:r>
              <a:rPr lang="ru-RU" sz="3200" dirty="0"/>
              <a:t>Маркетинг туристических продуктов</a:t>
            </a:r>
          </a:p>
          <a:p>
            <a:r>
              <a:rPr lang="ru-RU" sz="3200" dirty="0"/>
              <a:t>Устойчивое развитие в туризме</a:t>
            </a:r>
          </a:p>
          <a:p>
            <a:r>
              <a:rPr lang="ru-RU" sz="3200" dirty="0" err="1"/>
              <a:t>Туризмология</a:t>
            </a:r>
            <a:endParaRPr lang="ru-RU" sz="3200" dirty="0"/>
          </a:p>
          <a:p>
            <a:r>
              <a:rPr lang="ru-RU" sz="3200" dirty="0"/>
              <a:t>Финансовый менеджмент туристических продуктов</a:t>
            </a:r>
          </a:p>
          <a:p>
            <a:r>
              <a:rPr lang="ru-RU" sz="3200" dirty="0"/>
              <a:t>Поведение потребителей и сегментация и другие</a:t>
            </a:r>
          </a:p>
          <a:p>
            <a:r>
              <a:rPr lang="ru-RU" sz="3200" dirty="0"/>
              <a:t>Виды работ: проектная работа, решение кейсов, практическая работа</a:t>
            </a:r>
          </a:p>
        </p:txBody>
      </p:sp>
    </p:spTree>
    <p:extLst>
      <p:ext uri="{BB962C8B-B14F-4D97-AF65-F5344CB8AC3E}">
        <p14:creationId xmlns:p14="http://schemas.microsoft.com/office/powerpoint/2010/main" val="340029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919438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Обучение в г. </a:t>
            </a:r>
            <a:r>
              <a:rPr lang="ru-RU" b="1" dirty="0" err="1">
                <a:solidFill>
                  <a:schemeClr val="accent2">
                    <a:lumMod val="50000"/>
                  </a:schemeClr>
                </a:solidFill>
              </a:rPr>
              <a:t>Жироне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240" y="1752925"/>
            <a:ext cx="8229600" cy="4389120"/>
          </a:xfrm>
        </p:spPr>
        <p:txBody>
          <a:bodyPr>
            <a:normAutofit/>
          </a:bodyPr>
          <a:lstStyle/>
          <a:p>
            <a:r>
              <a:rPr lang="ru-RU" sz="2800" dirty="0"/>
              <a:t>Регион с самой развитой в                                           стране туристической сферой</a:t>
            </a:r>
          </a:p>
          <a:p>
            <a:r>
              <a:rPr lang="ru-RU" sz="2800" dirty="0"/>
              <a:t>Обучение на </a:t>
            </a:r>
            <a:r>
              <a:rPr lang="ru-RU" sz="2800" b="1" dirty="0"/>
              <a:t>факультете туризма </a:t>
            </a:r>
          </a:p>
          <a:p>
            <a:r>
              <a:rPr lang="ru-RU" sz="2800" dirty="0"/>
              <a:t>Кампус расположен в Старом </a:t>
            </a:r>
          </a:p>
          <a:p>
            <a:pPr marL="0" indent="0">
              <a:buNone/>
            </a:pPr>
            <a:r>
              <a:rPr lang="ru-RU" sz="2800" dirty="0"/>
              <a:t>   Городе – историческом центре г. </a:t>
            </a:r>
            <a:r>
              <a:rPr lang="ru-RU" sz="2800" dirty="0" err="1"/>
              <a:t>Жироны</a:t>
            </a:r>
            <a:endParaRPr lang="ru-RU" sz="2800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7" name="Picture 2" descr="D:\Camera Roll\испания\P90119-13352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55" b="16913"/>
          <a:stretch/>
        </p:blipFill>
        <p:spPr bwMode="auto">
          <a:xfrm>
            <a:off x="4644008" y="4446706"/>
            <a:ext cx="4422994" cy="200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Группа 8"/>
          <p:cNvGrpSpPr/>
          <p:nvPr/>
        </p:nvGrpSpPr>
        <p:grpSpPr>
          <a:xfrm>
            <a:off x="6156176" y="1460803"/>
            <a:ext cx="2910826" cy="2338083"/>
            <a:chOff x="6054436" y="692696"/>
            <a:chExt cx="3054068" cy="2390200"/>
          </a:xfrm>
        </p:grpSpPr>
        <p:pic>
          <p:nvPicPr>
            <p:cNvPr id="2050" name="Picture 2" descr="http://xn--2015-43d1cb3bqt2n.xn--p1ai/wp-content/uploads/2016/01/Kataloniya-na-karte-Ispanii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10" r="1089"/>
            <a:stretch/>
          </p:blipFill>
          <p:spPr bwMode="auto">
            <a:xfrm>
              <a:off x="6054436" y="692696"/>
              <a:ext cx="3054068" cy="239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Овал 5"/>
            <p:cNvSpPr/>
            <p:nvPr/>
          </p:nvSpPr>
          <p:spPr>
            <a:xfrm>
              <a:off x="8100392" y="1700808"/>
              <a:ext cx="648072" cy="186988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2052" name="Picture 4" descr="https://onlineurope.com/uploads/store/2017/03/2629_F29_Universidad_de_Girona_Catalonia_Espan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530930"/>
            <a:ext cx="3713496" cy="178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12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Обучение в г. </a:t>
            </a:r>
            <a:r>
              <a:rPr lang="ru-RU" b="1" dirty="0" err="1"/>
              <a:t>Жироне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393840"/>
            <a:ext cx="8229600" cy="4767808"/>
          </a:xfrm>
        </p:spPr>
        <p:txBody>
          <a:bodyPr/>
          <a:lstStyle/>
          <a:p>
            <a:r>
              <a:rPr lang="ru-RU" sz="2800" dirty="0"/>
              <a:t>Обязательные дисциплины в рамках курса программы </a:t>
            </a:r>
            <a:r>
              <a:rPr lang="en-US" sz="2800" dirty="0"/>
              <a:t>Master in Tourism Management and Planning</a:t>
            </a:r>
            <a:endParaRPr lang="ru-RU" sz="2800" dirty="0"/>
          </a:p>
          <a:p>
            <a:r>
              <a:rPr lang="ru-RU" sz="2800" dirty="0"/>
              <a:t>Возможность выбора сторонних дисциплин факультета </a:t>
            </a:r>
          </a:p>
          <a:p>
            <a:r>
              <a:rPr lang="ru-RU" sz="2800" dirty="0"/>
              <a:t>Обучение полностью                                                                 на английском языке </a:t>
            </a:r>
          </a:p>
          <a:p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4" r="6086"/>
          <a:stretch/>
        </p:blipFill>
        <p:spPr bwMode="auto">
          <a:xfrm>
            <a:off x="4536940" y="3645024"/>
            <a:ext cx="4586673" cy="3044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6247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Обучение в г. </a:t>
            </a:r>
            <a:r>
              <a:rPr lang="ru-RU" b="1" dirty="0" err="1">
                <a:solidFill>
                  <a:schemeClr val="accent2">
                    <a:lumMod val="50000"/>
                  </a:schemeClr>
                </a:solidFill>
              </a:rPr>
              <a:t>Жироне</a:t>
            </a:r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440160"/>
            <a:ext cx="8788998" cy="4697760"/>
          </a:xfrm>
        </p:spPr>
        <p:txBody>
          <a:bodyPr>
            <a:normAutofit/>
          </a:bodyPr>
          <a:lstStyle/>
          <a:p>
            <a:r>
              <a:rPr lang="ru-RU" sz="2800" dirty="0"/>
              <a:t>На всех занятиях используются мультимедийные технологии</a:t>
            </a:r>
          </a:p>
          <a:p>
            <a:r>
              <a:rPr lang="ru-RU" sz="2800" dirty="0"/>
              <a:t>Основные виды работы на занятиях: индивидуальные и групповые проекты</a:t>
            </a:r>
          </a:p>
          <a:p>
            <a:r>
              <a:rPr lang="ru-RU" sz="2800" dirty="0"/>
              <a:t>Организация </a:t>
            </a:r>
            <a:r>
              <a:rPr lang="en-US" sz="2800" b="1" dirty="0"/>
              <a:t>Field trips </a:t>
            </a:r>
            <a:r>
              <a:rPr lang="ru-RU" sz="2800" b="1" dirty="0"/>
              <a:t>                                     </a:t>
            </a:r>
            <a:r>
              <a:rPr lang="ru-RU" sz="2800" dirty="0"/>
              <a:t>(практических групповых поездок)</a:t>
            </a:r>
          </a:p>
          <a:p>
            <a:r>
              <a:rPr lang="ru-RU" sz="2800" dirty="0"/>
              <a:t>Доступ ко всем материалам курсов                                            в режиме онлайн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" r="53675" b="-227"/>
          <a:stretch/>
        </p:blipFill>
        <p:spPr bwMode="auto">
          <a:xfrm>
            <a:off x="2652869" y="5301208"/>
            <a:ext cx="3151584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 descr="D:\Camera Roll\испания\P90319-17563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" t="40635" r="6096" b="8148"/>
          <a:stretch/>
        </p:blipFill>
        <p:spPr bwMode="auto">
          <a:xfrm>
            <a:off x="6300192" y="4334981"/>
            <a:ext cx="2843808" cy="212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949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Обучение в </a:t>
            </a:r>
            <a:r>
              <a:rPr lang="ru-RU" b="1" dirty="0" err="1">
                <a:solidFill>
                  <a:schemeClr val="accent2">
                    <a:lumMod val="50000"/>
                  </a:schemeClr>
                </a:solidFill>
              </a:rPr>
              <a:t>Жироне</a:t>
            </a:r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/>
          <a:lstStyle/>
          <a:p>
            <a:r>
              <a:rPr lang="ru-RU" sz="2800" dirty="0"/>
              <a:t>Постоянное сопровождение со стороны отдела международного сотрудничества</a:t>
            </a:r>
          </a:p>
          <a:p>
            <a:r>
              <a:rPr lang="ru-RU" sz="2800" dirty="0"/>
              <a:t>В рамках курса каталанского языка и культуры проводятся различные мероприятия и экскурсии: бесплатная экскурсия в Барселону, вечер знакомства с каталонской кухней и т.д. </a:t>
            </a:r>
          </a:p>
          <a:p>
            <a:r>
              <a:rPr lang="ru-RU" sz="2800" dirty="0"/>
              <a:t>Возможность получить диплом                                                об уровне каталанского языка </a:t>
            </a:r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16" b="26234"/>
          <a:stretch/>
        </p:blipFill>
        <p:spPr bwMode="auto">
          <a:xfrm>
            <a:off x="5902042" y="4725144"/>
            <a:ext cx="3170226" cy="178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611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Студенческое сообщество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5048" y="1700808"/>
            <a:ext cx="6053136" cy="4013800"/>
          </a:xfrm>
        </p:spPr>
        <p:txBody>
          <a:bodyPr>
            <a:noAutofit/>
          </a:bodyPr>
          <a:lstStyle/>
          <a:p>
            <a:r>
              <a:rPr lang="ru-RU" sz="2800" dirty="0"/>
              <a:t>Предоставление </a:t>
            </a:r>
            <a:r>
              <a:rPr lang="en-US" sz="2800" dirty="0"/>
              <a:t>buddy </a:t>
            </a:r>
            <a:r>
              <a:rPr lang="ru-RU" sz="2800" dirty="0"/>
              <a:t>(помощника) каждому иностранному студенту</a:t>
            </a:r>
          </a:p>
          <a:p>
            <a:r>
              <a:rPr lang="ru-RU" sz="2800" dirty="0"/>
              <a:t>Участие в международной студенческой организации </a:t>
            </a:r>
            <a:r>
              <a:rPr lang="en-US" sz="2800" b="1" dirty="0"/>
              <a:t>ERASMUS</a:t>
            </a:r>
            <a:endParaRPr lang="ru-RU" sz="2800" b="1" dirty="0"/>
          </a:p>
          <a:p>
            <a:r>
              <a:rPr lang="ru-RU" sz="2800" dirty="0"/>
              <a:t>Знакомство со студентами из более чем 40 стран </a:t>
            </a:r>
          </a:p>
          <a:p>
            <a:r>
              <a:rPr lang="ru-RU" sz="2800" dirty="0"/>
              <a:t>Организация различных групповых поездок, мероприятий </a:t>
            </a:r>
          </a:p>
        </p:txBody>
      </p:sp>
      <p:pic>
        <p:nvPicPr>
          <p:cNvPr id="7170" name="Picture 2" descr="D:\Camera Roll\испания\P90331-12534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5" t="3598" r="5815"/>
          <a:stretch/>
        </p:blipFill>
        <p:spPr bwMode="auto">
          <a:xfrm>
            <a:off x="6228184" y="1844824"/>
            <a:ext cx="2740768" cy="436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263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3701</TotalTime>
  <Words>302</Words>
  <Application>Microsoft Office PowerPoint</Application>
  <PresentationFormat>Экран (4:3)</PresentationFormat>
  <Paragraphs>47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Book Antiqua</vt:lpstr>
      <vt:lpstr>Calibri</vt:lpstr>
      <vt:lpstr>Constantia</vt:lpstr>
      <vt:lpstr>Wingdings 2</vt:lpstr>
      <vt:lpstr>Поток</vt:lpstr>
      <vt:lpstr>Презентация PowerPoint</vt:lpstr>
      <vt:lpstr>Менеджмент международного туризма</vt:lpstr>
      <vt:lpstr>Условия обучения</vt:lpstr>
      <vt:lpstr>Дисциплины программы</vt:lpstr>
      <vt:lpstr>Обучение в г. Жироне</vt:lpstr>
      <vt:lpstr>Обучение в г. Жироне</vt:lpstr>
      <vt:lpstr>Обучение в г. Жироне </vt:lpstr>
      <vt:lpstr>Обучение в Жироне </vt:lpstr>
      <vt:lpstr>Студенческое сообщество </vt:lpstr>
      <vt:lpstr>Наша группа во вконтакте</vt:lpstr>
      <vt:lpstr>Ждем вас в числе студентов нашей кафедры!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Магистерская программа двойного диплома  «Менеджмент международного туризма»</dc:title>
  <dc:creator>Карина</dc:creator>
  <cp:lastModifiedBy>Журбина Наталья</cp:lastModifiedBy>
  <cp:revision>27</cp:revision>
  <dcterms:created xsi:type="dcterms:W3CDTF">2020-03-28T10:17:54Z</dcterms:created>
  <dcterms:modified xsi:type="dcterms:W3CDTF">2020-06-17T17:31:27Z</dcterms:modified>
</cp:coreProperties>
</file>