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5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06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8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34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2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5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4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1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0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6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8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380B-C7C1-4DAB-99F8-1B66198FD5C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545336"/>
            <a:ext cx="8915399" cy="1503829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the E-Retail factors Affecting Customers Retention and Consumers purchasing decision in Indian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98864" y="4777379"/>
            <a:ext cx="2305748" cy="818749"/>
          </a:xfrm>
        </p:spPr>
        <p:txBody>
          <a:bodyPr/>
          <a:lstStyle/>
          <a:p>
            <a:pPr algn="ctr"/>
            <a:r>
              <a:rPr lang="en-IN" b="1" dirty="0"/>
              <a:t>Submitted by</a:t>
            </a:r>
            <a:r>
              <a:rPr lang="en-IN" b="1" dirty="0" smtClean="0"/>
              <a:t>:                            </a:t>
            </a:r>
            <a:r>
              <a:rPr lang="en-IN" b="1" dirty="0"/>
              <a:t>KULDEEP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59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</a:t>
            </a:r>
            <a:r>
              <a:rPr lang="en-US" dirty="0" smtClean="0"/>
              <a:t>Smartphone for </a:t>
            </a:r>
            <a:r>
              <a:rPr lang="en-US" dirty="0"/>
              <a:t>online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9996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</a:t>
            </a:r>
            <a:r>
              <a:rPr lang="en-US" dirty="0" smtClean="0"/>
              <a:t>Google Chrome for Exploring products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</a:t>
            </a:r>
            <a:r>
              <a:rPr lang="en-US" dirty="0" smtClean="0"/>
              <a:t>take more than 15 min to make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</a:t>
            </a:r>
            <a:r>
              <a:rPr lang="en-US" dirty="0" smtClean="0"/>
              <a:t>Credit/Debit card for </a:t>
            </a:r>
            <a:r>
              <a:rPr lang="en-US" dirty="0"/>
              <a:t>online purchase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85832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</a:t>
            </a:r>
            <a:r>
              <a:rPr lang="en-US" dirty="0" smtClean="0"/>
              <a:t>shopper’s abandon because they find better option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836352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strongly agree website content should be easy.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4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agree that Highlighted information is easy to compare.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agree there should be sellers and product information.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5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Strongly agree, website should be easy to navigate.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Mobile Internet for online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06" y="2133600"/>
            <a:ext cx="903281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b="1" dirty="0"/>
              <a:t>In such competitive market retaining customers and winning trust is very big challenge for e-retailers. </a:t>
            </a:r>
          </a:p>
          <a:p>
            <a:pPr lvl="0"/>
            <a:r>
              <a:rPr lang="en-IN" sz="2800" b="1" dirty="0"/>
              <a:t>Understanding various factors that influence buying decision</a:t>
            </a:r>
          </a:p>
          <a:p>
            <a:pPr lvl="0"/>
            <a:r>
              <a:rPr lang="en-IN" sz="2800" b="1" dirty="0"/>
              <a:t>Understanding customer’s perception regarding selected online retailers</a:t>
            </a:r>
            <a:r>
              <a:rPr lang="en-IN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394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Strongly agree</a:t>
            </a:r>
            <a:r>
              <a:rPr lang="en-US" dirty="0" smtClean="0"/>
              <a:t>, Website should be user friendly.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Strongly </a:t>
            </a:r>
            <a:r>
              <a:rPr lang="en-US" dirty="0" smtClean="0"/>
              <a:t>agree</a:t>
            </a:r>
            <a:r>
              <a:rPr lang="en-US" dirty="0"/>
              <a:t> </a:t>
            </a:r>
            <a:r>
              <a:rPr lang="en-US" dirty="0" smtClean="0"/>
              <a:t>to have convenient pay mode.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8017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trust for transaction, for making buying </a:t>
            </a:r>
            <a:r>
              <a:rPr lang="en-US" dirty="0" smtClean="0"/>
              <a:t>decision.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98064"/>
            <a:ext cx="8915400" cy="31131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70868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8873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empathy to customers, affect the chance of buying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34768"/>
            <a:ext cx="8915400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92608"/>
            <a:ext cx="8911687" cy="161239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showing </a:t>
            </a:r>
            <a:r>
              <a:rPr lang="en-US" dirty="0" smtClean="0"/>
              <a:t>privacy </a:t>
            </a:r>
            <a:r>
              <a:rPr lang="en-US" dirty="0"/>
              <a:t>play important role in making buying </a:t>
            </a:r>
            <a:r>
              <a:rPr lang="en-US" dirty="0" smtClean="0"/>
              <a:t>decisions, </a:t>
            </a:r>
            <a:r>
              <a:rPr lang="en-US" dirty="0"/>
              <a:t>majority of the shoppers are strongly agree.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85832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1752"/>
            <a:ext cx="8911687" cy="160324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Responsiveness Communication channels, affect the chance of buying.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3464"/>
            <a:ext cx="8911687" cy="162153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</a:t>
            </a:r>
            <a:r>
              <a:rPr lang="en-US" dirty="0" smtClean="0"/>
              <a:t>shopping </a:t>
            </a:r>
            <a:r>
              <a:rPr lang="en-US" dirty="0"/>
              <a:t>gives </a:t>
            </a:r>
            <a:r>
              <a:rPr lang="en-US" dirty="0" smtClean="0"/>
              <a:t>Monetary </a:t>
            </a:r>
            <a:r>
              <a:rPr lang="en-US" dirty="0"/>
              <a:t>Benefits and </a:t>
            </a:r>
            <a:r>
              <a:rPr lang="en-US" dirty="0" smtClean="0"/>
              <a:t>discounts.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257011"/>
            <a:ext cx="8911687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0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46888"/>
            <a:ext cx="8911687" cy="165811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enjoyment from online </a:t>
            </a:r>
            <a:r>
              <a:rPr lang="en-US" dirty="0" err="1"/>
              <a:t>shoping</a:t>
            </a:r>
            <a:r>
              <a:rPr lang="en-US" dirty="0"/>
              <a:t> online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9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1168"/>
            <a:ext cx="8911687" cy="153924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Return policy affect the buying </a:t>
            </a:r>
            <a:r>
              <a:rPr lang="en-US" dirty="0" smtClean="0"/>
              <a:t>decision.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Gaining access to loyalty programs is a benefit of shopping online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Data Visualization and analysis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In this step we will analyze and visualize our data </a:t>
            </a:r>
          </a:p>
          <a:p>
            <a:r>
              <a:rPr lang="en-US" sz="2400" b="1" dirty="0" smtClean="0"/>
              <a:t>We will use tools available in python for data analysis and visualization.</a:t>
            </a:r>
          </a:p>
          <a:p>
            <a:r>
              <a:rPr lang="en-US" sz="2400" b="1" dirty="0" smtClean="0"/>
              <a:t>We will use </a:t>
            </a:r>
            <a:r>
              <a:rPr lang="en-US" sz="2400" b="1" dirty="0" err="1" smtClean="0"/>
              <a:t>NumPy</a:t>
            </a:r>
            <a:r>
              <a:rPr lang="en-US" sz="2400" b="1" dirty="0" smtClean="0"/>
              <a:t>  for Numerical analysis </a:t>
            </a:r>
          </a:p>
          <a:p>
            <a:r>
              <a:rPr lang="en-US" sz="2400" b="1" dirty="0" smtClean="0"/>
              <a:t>Pandas for performing operation on data frame</a:t>
            </a:r>
          </a:p>
          <a:p>
            <a:r>
              <a:rPr lang="en-US" sz="2400" b="1" dirty="0" err="1" smtClean="0"/>
              <a:t>Matplotlib</a:t>
            </a:r>
            <a:r>
              <a:rPr lang="en-US" sz="2400" b="1" dirty="0" smtClean="0"/>
              <a:t> Provide visualization capability.</a:t>
            </a:r>
          </a:p>
          <a:p>
            <a:r>
              <a:rPr lang="en-US" sz="2400" b="1" dirty="0" smtClean="0"/>
              <a:t>We will use </a:t>
            </a:r>
            <a:r>
              <a:rPr lang="en-US" sz="2400" b="1" dirty="0" err="1" smtClean="0"/>
              <a:t>Seaborn</a:t>
            </a:r>
            <a:r>
              <a:rPr lang="en-US" sz="2400" b="1" dirty="0" smtClean="0"/>
              <a:t> for more enhanced visualization and analysis </a:t>
            </a:r>
            <a:endParaRPr lang="en-US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560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8328"/>
            <a:ext cx="8911687" cy="156667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shoppers are strongly agree Displaying quality Information on the website improves satisfaction of 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26" y="2133600"/>
            <a:ext cx="891578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5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6344"/>
            <a:ext cx="8911687" cy="143865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User derive satisfaction while shopping on a good quality website or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Net Benefit derived from shopping online can lead to users satisfaction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5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shoppers </a:t>
            </a:r>
            <a:r>
              <a:rPr lang="en-US" dirty="0" err="1"/>
              <a:t>strogly</a:t>
            </a:r>
            <a:r>
              <a:rPr lang="en-US" dirty="0"/>
              <a:t> agree that User satisfaction cannot exist without trust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0" y="2133600"/>
            <a:ext cx="883934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6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</a:t>
            </a:r>
            <a:r>
              <a:rPr lang="en-US" dirty="0" err="1"/>
              <a:t>shoping</a:t>
            </a:r>
            <a:r>
              <a:rPr lang="en-US" dirty="0"/>
              <a:t> Offering a wide variety of listed product in several category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7581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0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8056"/>
            <a:ext cx="8911687" cy="1456944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having complete and relevant product information increase chance of buying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shoppers strongly agree that online </a:t>
            </a:r>
            <a:r>
              <a:rPr lang="en-US" dirty="0" err="1"/>
              <a:t>shoping</a:t>
            </a:r>
            <a:r>
              <a:rPr lang="en-US" dirty="0"/>
              <a:t> provide monetary savings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</a:t>
            </a:r>
            <a:r>
              <a:rPr lang="en-US" dirty="0" err="1"/>
              <a:t>agree,There</a:t>
            </a:r>
            <a:r>
              <a:rPr lang="en-US" dirty="0"/>
              <a:t> is Convenience of patronizing the online retailer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472"/>
            <a:ext cx="8911687" cy="155752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Shopping </a:t>
            </a:r>
            <a:r>
              <a:rPr lang="en-US" dirty="0" smtClean="0"/>
              <a:t>online is convenient and Flexible.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57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/>
          </a:bodyPr>
          <a:lstStyle/>
          <a:p>
            <a:r>
              <a:rPr lang="en-US" dirty="0"/>
              <a:t>Majority of the shoppers are agree that Shopping on the website gives you the sense of adventure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4883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50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EDA Steps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During EDA we have first changed our data columns name</a:t>
            </a:r>
          </a:p>
          <a:p>
            <a:r>
              <a:rPr lang="en-US" sz="2400" b="1" dirty="0" smtClean="0"/>
              <a:t>After changing name we will see shape of the data and check the null values present in the data .</a:t>
            </a:r>
          </a:p>
          <a:p>
            <a:r>
              <a:rPr lang="en-US" sz="2400" b="1" dirty="0" smtClean="0"/>
              <a:t>Data is not having any null values and all  the data is object type.</a:t>
            </a:r>
          </a:p>
          <a:p>
            <a:r>
              <a:rPr lang="en-US" sz="2400" b="1" dirty="0" smtClean="0"/>
              <a:t>As the data is object type we will mostly perform count plot.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4963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2024"/>
            <a:ext cx="8911687" cy="171297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online shoppers are having </a:t>
            </a:r>
            <a:r>
              <a:rPr lang="en-US" dirty="0" smtClean="0"/>
              <a:t>Indifferent </a:t>
            </a:r>
            <a:r>
              <a:rPr lang="en-US" dirty="0"/>
              <a:t>views for Shopping on your preferred e-</a:t>
            </a:r>
            <a:r>
              <a:rPr lang="en-US" dirty="0" err="1"/>
              <a:t>tailer</a:t>
            </a:r>
            <a:r>
              <a:rPr lang="en-US" dirty="0"/>
              <a:t> enhances your social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8694"/>
            <a:ext cx="891540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0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7744"/>
            <a:ext cx="8911687" cy="1667256"/>
          </a:xfrm>
        </p:spPr>
        <p:txBody>
          <a:bodyPr>
            <a:normAutofit fontScale="90000"/>
          </a:bodyPr>
          <a:lstStyle/>
          <a:p>
            <a:r>
              <a:rPr lang="en-US" dirty="0"/>
              <a:t>Shoppers having </a:t>
            </a:r>
            <a:r>
              <a:rPr lang="en-US" dirty="0" smtClean="0"/>
              <a:t>Indifferent </a:t>
            </a:r>
            <a:r>
              <a:rPr lang="en-US" dirty="0"/>
              <a:t>view for feel gratification shopping on your favorite </a:t>
            </a:r>
            <a:r>
              <a:rPr lang="en-US" dirty="0" smtClean="0"/>
              <a:t>e-retailer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ajority </a:t>
            </a:r>
            <a:r>
              <a:rPr lang="en-US" dirty="0"/>
              <a:t>of the shoppers are agree to have value of money.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0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shoppers are using multiple retailers for </a:t>
            </a:r>
            <a:r>
              <a:rPr lang="en-US" dirty="0" err="1"/>
              <a:t>shoping</a:t>
            </a:r>
            <a:r>
              <a:rPr lang="en-US" dirty="0"/>
              <a:t> online.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3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website and applications are easy to use.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2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According </a:t>
            </a:r>
            <a:r>
              <a:rPr lang="en-US" dirty="0"/>
              <a:t>Majority of shoppers Amazon and </a:t>
            </a:r>
            <a:r>
              <a:rPr lang="en-US" dirty="0" smtClean="0"/>
              <a:t>Flipkart </a:t>
            </a:r>
            <a:r>
              <a:rPr lang="en-US" dirty="0"/>
              <a:t>having good visual appealing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0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having wild variety of </a:t>
            </a:r>
            <a:r>
              <a:rPr lang="en-US" dirty="0" err="1"/>
              <a:t>prodcts</a:t>
            </a:r>
            <a:r>
              <a:rPr lang="en-US" dirty="0"/>
              <a:t> on offer.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94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4904"/>
            <a:ext cx="8911687" cy="1530096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and </a:t>
            </a:r>
            <a:r>
              <a:rPr lang="en-US" dirty="0" smtClean="0"/>
              <a:t>Flipkart </a:t>
            </a:r>
            <a:r>
              <a:rPr lang="en-US" dirty="0"/>
              <a:t>having Complete, relevant description information of products.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Amazon, </a:t>
            </a:r>
            <a:r>
              <a:rPr lang="en-US" dirty="0" err="1"/>
              <a:t>flipcart</a:t>
            </a:r>
            <a:r>
              <a:rPr lang="en-US" dirty="0"/>
              <a:t> and </a:t>
            </a:r>
            <a:r>
              <a:rPr lang="en-US" dirty="0" err="1"/>
              <a:t>Paytm</a:t>
            </a:r>
            <a:r>
              <a:rPr lang="en-US" dirty="0"/>
              <a:t> having fastest loading website and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599"/>
            <a:ext cx="8915400" cy="38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2296"/>
            <a:ext cx="8911687" cy="1822704"/>
          </a:xfrm>
        </p:spPr>
        <p:txBody>
          <a:bodyPr>
            <a:normAutofit/>
          </a:bodyPr>
          <a:lstStyle/>
          <a:p>
            <a:r>
              <a:rPr lang="en-US" dirty="0"/>
              <a:t>According to majority of the </a:t>
            </a:r>
            <a:r>
              <a:rPr lang="en-US" dirty="0" smtClean="0"/>
              <a:t>shoppers </a:t>
            </a:r>
            <a:r>
              <a:rPr lang="en-US" dirty="0"/>
              <a:t>amazon is more </a:t>
            </a:r>
            <a:r>
              <a:rPr lang="en-US" dirty="0" smtClean="0"/>
              <a:t>Reliable </a:t>
            </a:r>
            <a:r>
              <a:rPr lang="en-US" dirty="0"/>
              <a:t>website or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338"/>
          </a:xfrm>
        </p:spPr>
        <p:txBody>
          <a:bodyPr/>
          <a:lstStyle/>
          <a:p>
            <a:r>
              <a:rPr lang="en-US" dirty="0" smtClean="0"/>
              <a:t>Majority of the Shoppers are Female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7996"/>
            <a:ext cx="7321096" cy="41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2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having Availability of several payment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0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provide Speedy order delivery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5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10312"/>
            <a:ext cx="8911687" cy="169468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recommend Amazon as best retails for </a:t>
            </a:r>
            <a:r>
              <a:rPr lang="en-US" dirty="0" smtClean="0"/>
              <a:t>providing Privacy </a:t>
            </a:r>
            <a:r>
              <a:rPr lang="en-US" dirty="0"/>
              <a:t>of customers’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93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retails provide Security of customer financial </a:t>
            </a:r>
            <a:r>
              <a:rPr lang="en-US" dirty="0" smtClean="0"/>
              <a:t>information, Amazon is on top.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8146"/>
            <a:ext cx="9014524" cy="37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96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 is more </a:t>
            </a:r>
            <a:r>
              <a:rPr lang="en-US" dirty="0" err="1"/>
              <a:t>Perceived_Trustworthiness</a:t>
            </a:r>
            <a:r>
              <a:rPr lang="en-US" dirty="0"/>
              <a:t> than other retailers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1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retailers provide online </a:t>
            </a:r>
            <a:r>
              <a:rPr lang="en-US" dirty="0" err="1"/>
              <a:t>assitance</a:t>
            </a:r>
            <a:r>
              <a:rPr lang="en-US" dirty="0"/>
              <a:t> through multiple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7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Myntra</a:t>
            </a:r>
            <a:r>
              <a:rPr lang="en-US" dirty="0"/>
              <a:t> having Late declaration of price (promotion, sales period)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82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152"/>
            <a:ext cx="8911687" cy="1831848"/>
          </a:xfrm>
        </p:spPr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Myntra</a:t>
            </a:r>
            <a:r>
              <a:rPr lang="en-US" dirty="0"/>
              <a:t> having longer page loading time, </a:t>
            </a:r>
            <a:r>
              <a:rPr lang="en-US" dirty="0" err="1"/>
              <a:t>paytm</a:t>
            </a:r>
            <a:r>
              <a:rPr lang="en-US" dirty="0"/>
              <a:t> is at 2nd place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Snapdeal</a:t>
            </a:r>
            <a:r>
              <a:rPr lang="en-US" dirty="0"/>
              <a:t> having </a:t>
            </a:r>
            <a:r>
              <a:rPr lang="en-US" dirty="0" err="1"/>
              <a:t>Limited_payment_mode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54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Paytm</a:t>
            </a:r>
            <a:r>
              <a:rPr lang="en-US" dirty="0"/>
              <a:t> having </a:t>
            </a:r>
            <a:r>
              <a:rPr lang="en-US" dirty="0" err="1"/>
              <a:t>Long_delivary_period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09625"/>
            <a:ext cx="8987092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the shoppers are between 21-50 Years old.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82335"/>
            <a:ext cx="8911687" cy="43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1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smtClean="0"/>
              <a:t>make </a:t>
            </a:r>
            <a:r>
              <a:rPr lang="en-US" dirty="0" err="1" smtClean="0"/>
              <a:t>Change_in_website</a:t>
            </a:r>
            <a:r>
              <a:rPr lang="en-US" dirty="0" smtClean="0"/>
              <a:t> </a:t>
            </a:r>
            <a:r>
              <a:rPr lang="en-US" dirty="0"/>
              <a:t>according to requirements of user.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1374"/>
            <a:ext cx="89154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59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majority of shoppers Amazon.in is Efficient website.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66780"/>
            <a:ext cx="9069388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4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most </a:t>
            </a:r>
            <a:r>
              <a:rPr lang="en-US" dirty="0" err="1"/>
              <a:t>recomended</a:t>
            </a:r>
            <a:r>
              <a:rPr lang="en-US" dirty="0"/>
              <a:t> retailers.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4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Age group 21- 50 years are </a:t>
            </a:r>
            <a:r>
              <a:rPr lang="en-US" dirty="0" smtClean="0"/>
              <a:t>actively purchasing </a:t>
            </a:r>
            <a:r>
              <a:rPr lang="en-US" dirty="0"/>
              <a:t>online as compare to age less than 20 and 51 years above.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35883"/>
            <a:ext cx="891540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9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we can see in most of the cities Female buyers are more as compare to male.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19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see Girls taking more exploration time </a:t>
            </a:r>
            <a:r>
              <a:rPr lang="en-US" dirty="0" err="1"/>
              <a:t>befor</a:t>
            </a:r>
            <a:r>
              <a:rPr lang="en-US" dirty="0"/>
              <a:t> making buying decision,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96236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7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females are recommending  Amazon and Flipkart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87092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41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increase in the internet access and mobile shoppers </a:t>
            </a:r>
            <a:r>
              <a:rPr lang="en-US"/>
              <a:t>are </a:t>
            </a:r>
            <a:r>
              <a:rPr lang="en-US" smtClean="0"/>
              <a:t>switching form </a:t>
            </a:r>
            <a:r>
              <a:rPr lang="en-US" dirty="0"/>
              <a:t>offline mode of shopping to online mode of shopping. </a:t>
            </a:r>
            <a:endParaRPr lang="en-US" dirty="0" smtClean="0"/>
          </a:p>
          <a:p>
            <a:r>
              <a:rPr lang="en-US" dirty="0" smtClean="0"/>
              <a:t>Majority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the shoppers find it adventures, time saving and value of money.</a:t>
            </a:r>
          </a:p>
          <a:p>
            <a:r>
              <a:rPr lang="en-US" dirty="0"/>
              <a:t>The main factors which affect the customer’s retentions are </a:t>
            </a:r>
            <a:r>
              <a:rPr lang="en-US" dirty="0" smtClean="0"/>
              <a:t>Trust, return </a:t>
            </a:r>
            <a:r>
              <a:rPr lang="en-US" dirty="0"/>
              <a:t>policy, privacy of the user payment details, Fast delivery </a:t>
            </a:r>
            <a:r>
              <a:rPr lang="en-US" dirty="0" smtClean="0"/>
              <a:t>and </a:t>
            </a:r>
            <a:r>
              <a:rPr lang="en-IN" dirty="0" smtClean="0"/>
              <a:t>return </a:t>
            </a:r>
            <a:r>
              <a:rPr lang="en-IN" dirty="0"/>
              <a:t>policy.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115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7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the shoppers are from Delhi, Noida, Bangalore.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471920"/>
            <a:ext cx="8911686" cy="35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shoppers purchased less than 10 times last year.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the online shopper’s Use Mobile Internet for online purchase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399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81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1422</TotalTime>
  <Words>1056</Words>
  <Application>Microsoft Office PowerPoint</Application>
  <PresentationFormat>Widescreen</PresentationFormat>
  <Paragraphs>84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Century Gothic</vt:lpstr>
      <vt:lpstr>Times New Roman</vt:lpstr>
      <vt:lpstr>Wingdings 3</vt:lpstr>
      <vt:lpstr>Wisp</vt:lpstr>
      <vt:lpstr>Investigation of the E-Retail factors Affecting Customers Retention and Consumers purchasing decision in Indian E-Commerce</vt:lpstr>
      <vt:lpstr>Problem Statement </vt:lpstr>
      <vt:lpstr>Data Visualization and analysis </vt:lpstr>
      <vt:lpstr>EDA Steps</vt:lpstr>
      <vt:lpstr>Majority of the Shoppers are Female</vt:lpstr>
      <vt:lpstr>Majority of the shoppers are between 21-50 Years old. </vt:lpstr>
      <vt:lpstr>Majority of the shoppers are from Delhi, Noida, Bangalore. </vt:lpstr>
      <vt:lpstr>Majority of shoppers purchased less than 10 times last year.</vt:lpstr>
      <vt:lpstr>Majority of the online shopper’s Use Mobile Internet for online purchase </vt:lpstr>
      <vt:lpstr>Majority of the online shopper’s Use Smartphone for online purchase </vt:lpstr>
      <vt:lpstr>Majority of the online shopper’s Use Google Chrome for Exploring products </vt:lpstr>
      <vt:lpstr>Majority of the online shopper’s take more than 15 min to make purchase </vt:lpstr>
      <vt:lpstr>Majority of the online shopper’s Use Credit/Debit card for online purchase </vt:lpstr>
      <vt:lpstr>Majority of the shopper’s abandon because they find better option </vt:lpstr>
      <vt:lpstr>Majority of the online shopper’s strongly agree website content should be easy.</vt:lpstr>
      <vt:lpstr>Majority of the online shopper’s agree that Highlighted information is easy to compare.</vt:lpstr>
      <vt:lpstr>Majority of the online shopper’s agree there should be sellers and product information. </vt:lpstr>
      <vt:lpstr>Majority of the online shopper’s Strongly agree, website should be easy to navigate.</vt:lpstr>
      <vt:lpstr>Majority of the online shopper’s Use Mobile Internet for online purchase </vt:lpstr>
      <vt:lpstr>Majority of the online shopper’s Strongly agree, Website should be user friendly.</vt:lpstr>
      <vt:lpstr>Majority of the online shopper’s Strongly agree to have convenient pay mode.</vt:lpstr>
      <vt:lpstr>Majority of the shoppers are strongly agree to have trust for transaction, for making buying decision.</vt:lpstr>
      <vt:lpstr>Majority of the shoppers are agree that having empathy to customers, affect the chance of buying</vt:lpstr>
      <vt:lpstr>Graphs showing privacy play important role in making buying decisions, majority of the shoppers are strongly agree.</vt:lpstr>
      <vt:lpstr>Majority of the shoppers are agree that having Responsiveness Communication channels, affect the chance of buying.</vt:lpstr>
      <vt:lpstr>Majority of the shoppers are agree that online shopping gives Monetary Benefits and discounts.</vt:lpstr>
      <vt:lpstr>Majority of the shoppers are strongly agree to have enjoyment from online shoping online</vt:lpstr>
      <vt:lpstr>Majority of the shoppers are strongly agree that Return policy affect the buying decision.</vt:lpstr>
      <vt:lpstr>Majority of the shoppers are strongly agree that Gaining access to loyalty programs is a benefit of shopping online</vt:lpstr>
      <vt:lpstr>Majority of shoppers are strongly agree Displaying quality Information on the website improves satisfaction of customers</vt:lpstr>
      <vt:lpstr>Majority of the shoppers are strongly agree User derive satisfaction while shopping on a good quality website or application</vt:lpstr>
      <vt:lpstr>Majority of the shoppers are strongly agree that Net Benefit derived from shopping online can lead to users satisfaction</vt:lpstr>
      <vt:lpstr>Majority of the shoppers strogly agree that User satisfaction cannot exist without trust</vt:lpstr>
      <vt:lpstr>Majority of the shoppers are agree that online shoping Offering a wide variety of listed product in several category</vt:lpstr>
      <vt:lpstr>Majority of the shoppers are strongly agree that having complete and relevant product information increase chance of buying .</vt:lpstr>
      <vt:lpstr>Majority of the shoppers strongly agree that online shoping provide monetary savings</vt:lpstr>
      <vt:lpstr>Majority of the shoppers are agree,There is Convenience of patronizing the online retailer</vt:lpstr>
      <vt:lpstr>Majority of the shoppers are agree that Shopping online is convenient and Flexible.</vt:lpstr>
      <vt:lpstr>Majority of the shoppers are agree that Shopping on the website gives you the sense of adventure</vt:lpstr>
      <vt:lpstr>Majority of the online shoppers are having Indifferent views for Shopping on your preferred e-tailer enhances your social status</vt:lpstr>
      <vt:lpstr>Shoppers having Indifferent view for feel gratification shopping on your favorite e-retailer</vt:lpstr>
      <vt:lpstr>Majority of the shoppers are agree to have value of money.</vt:lpstr>
      <vt:lpstr>Majority of the shoppers are using multiple retailers for shoping online.</vt:lpstr>
      <vt:lpstr>Majority of website and applications are easy to use.</vt:lpstr>
      <vt:lpstr>According Majority of shoppers Amazon and Flipkart having good visual appealing</vt:lpstr>
      <vt:lpstr>Amazon and flipcart are having wild variety of prodcts on offer.</vt:lpstr>
      <vt:lpstr>Amazon and Flipkart having Complete, relevant description information of products.</vt:lpstr>
      <vt:lpstr>Amazon, flipcart and Paytm having fastest loading website and application</vt:lpstr>
      <vt:lpstr>According to majority of the shoppers amazon is more Reliable website or application</vt:lpstr>
      <vt:lpstr>Amazon and Flipcart are having Availability of several payment options</vt:lpstr>
      <vt:lpstr>Amazon provide Speedy order delivery</vt:lpstr>
      <vt:lpstr>Majority of the shoppers recommend Amazon as best retails for providing Privacy of customers’ information</vt:lpstr>
      <vt:lpstr>majority of retails provide Security of customer financial information, Amazon is on top.</vt:lpstr>
      <vt:lpstr>Amazon is more Perceived_Trustworthiness than other retailers</vt:lpstr>
      <vt:lpstr>Majority of the retailers provide online assitance through multiple channels</vt:lpstr>
      <vt:lpstr>According to Majoroty of the shoper Myntra having Late declaration of price (promotion, sales period)</vt:lpstr>
      <vt:lpstr>According to Majoroty of the shoper Myntra having longer page loading time, paytm is at 2nd place</vt:lpstr>
      <vt:lpstr>According to Majoroty of the shoper Snapdeal having Limited_payment_mode</vt:lpstr>
      <vt:lpstr>According to Majoroty of the shoper Paytm having Long_delivary_period</vt:lpstr>
      <vt:lpstr>Amazon make Change_in_website according to requirements of user.</vt:lpstr>
      <vt:lpstr>According to majority of shoppers Amazon.in is Efficient website.</vt:lpstr>
      <vt:lpstr>Amazon and Flipcart are most recomended retailers.</vt:lpstr>
      <vt:lpstr>Age group 21- 50 years are actively purchasing online as compare to age less than 20 and 51 years above.</vt:lpstr>
      <vt:lpstr>Here we can see in most of the cities Female buyers are more as compare to male.</vt:lpstr>
      <vt:lpstr>We can see Girls taking more exploration time befor making buying decision,</vt:lpstr>
      <vt:lpstr>Majority of females are recommending  Amazon and Flipkart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E-Retail factors Affecting Customers Retention and Consumers purchasing decision in Indian E-Commerce</dc:title>
  <dc:creator>Microsoft account</dc:creator>
  <cp:lastModifiedBy>Microsoft account</cp:lastModifiedBy>
  <cp:revision>16</cp:revision>
  <dcterms:created xsi:type="dcterms:W3CDTF">2021-11-14T04:41:34Z</dcterms:created>
  <dcterms:modified xsi:type="dcterms:W3CDTF">2021-11-16T03:59:26Z</dcterms:modified>
</cp:coreProperties>
</file>