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83" r:id="rId15"/>
    <p:sldId id="284" r:id="rId16"/>
    <p:sldId id="271"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9" d="100"/>
          <a:sy n="89" d="100"/>
        </p:scale>
        <p:origin x="3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0500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0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18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63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19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9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16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4617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524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34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2303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IN" dirty="0" smtClean="0"/>
              <a:t>Flight Price Prediction</a:t>
            </a:r>
            <a:endParaRPr lang="en-IN" dirty="0"/>
          </a:p>
        </p:txBody>
      </p:sp>
      <p:sp>
        <p:nvSpPr>
          <p:cNvPr id="3" name="Subtitle 2"/>
          <p:cNvSpPr>
            <a:spLocks noGrp="1"/>
          </p:cNvSpPr>
          <p:nvPr>
            <p:ph type="subTitle" idx="1"/>
          </p:nvPr>
        </p:nvSpPr>
        <p:spPr/>
        <p:txBody>
          <a:bodyPr/>
          <a:lstStyle/>
          <a:p>
            <a:r>
              <a:rPr lang="en-US" dirty="0" smtClean="0"/>
              <a:t>Kuldeep Singh	</a:t>
            </a:r>
          </a:p>
          <a:p>
            <a:endParaRPr lang="en-IN" dirty="0"/>
          </a:p>
        </p:txBody>
      </p:sp>
      <p:pic>
        <p:nvPicPr>
          <p:cNvPr id="4" name="Picture 3"/>
          <p:cNvPicPr>
            <a:picLocks noChangeAspect="1"/>
          </p:cNvPicPr>
          <p:nvPr/>
        </p:nvPicPr>
        <p:blipFill>
          <a:blip r:embed="rId2"/>
          <a:stretch>
            <a:fillRect/>
          </a:stretch>
        </p:blipFill>
        <p:spPr>
          <a:xfrm>
            <a:off x="832738" y="641511"/>
            <a:ext cx="2944623" cy="2145978"/>
          </a:xfrm>
          <a:prstGeom prst="rect">
            <a:avLst/>
          </a:prstGeom>
        </p:spPr>
      </p:pic>
    </p:spTree>
    <p:extLst>
      <p:ext uri="{BB962C8B-B14F-4D97-AF65-F5344CB8AC3E}">
        <p14:creationId xmlns:p14="http://schemas.microsoft.com/office/powerpoint/2010/main" val="17674561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a:bodyPr>
          <a:lstStyle/>
          <a:p>
            <a:pPr marL="0" indent="0">
              <a:buNone/>
            </a:pPr>
            <a:r>
              <a:rPr lang="en-IN" dirty="0" smtClean="0"/>
              <a:t>Departure hour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smtClean="0"/>
              <a:t>The </a:t>
            </a:r>
            <a:r>
              <a:rPr lang="en-US" dirty="0"/>
              <a:t>flight price were cheaper between </a:t>
            </a:r>
            <a:r>
              <a:rPr lang="en-US" dirty="0" smtClean="0"/>
              <a:t>10 </a:t>
            </a:r>
            <a:r>
              <a:rPr lang="en-US" dirty="0"/>
              <a:t>PM to 4 </a:t>
            </a:r>
            <a:r>
              <a:rPr lang="en-US" dirty="0" smtClean="0"/>
              <a:t>AM and costlier during other time periods in a day</a:t>
            </a:r>
            <a:endParaRPr lang="en-IN" dirty="0"/>
          </a:p>
        </p:txBody>
      </p:sp>
      <p:pic>
        <p:nvPicPr>
          <p:cNvPr id="5" name="Picture 4"/>
          <p:cNvPicPr/>
          <p:nvPr/>
        </p:nvPicPr>
        <p:blipFill>
          <a:blip r:embed="rId2"/>
          <a:stretch>
            <a:fillRect/>
          </a:stretch>
        </p:blipFill>
        <p:spPr>
          <a:xfrm>
            <a:off x="2422619" y="1393739"/>
            <a:ext cx="7502377" cy="3212443"/>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lstStyle/>
          <a:p>
            <a:pPr marL="0" indent="0">
              <a:buNone/>
            </a:pPr>
            <a:r>
              <a:rPr lang="en-IN" dirty="0" smtClean="0"/>
              <a:t>Day of week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The flight charges were </a:t>
            </a:r>
            <a:r>
              <a:rPr lang="en-US" dirty="0" smtClean="0"/>
              <a:t>costlier during </a:t>
            </a:r>
            <a:r>
              <a:rPr lang="en-US" dirty="0" smtClean="0"/>
              <a:t>Wednesday, </a:t>
            </a:r>
            <a:r>
              <a:rPr lang="en-US" dirty="0" err="1" smtClean="0"/>
              <a:t>thuresday</a:t>
            </a:r>
            <a:r>
              <a:rPr lang="en-US" dirty="0" smtClean="0"/>
              <a:t> and </a:t>
            </a:r>
            <a:r>
              <a:rPr lang="en-US" dirty="0" smtClean="0"/>
              <a:t>cheaper </a:t>
            </a:r>
            <a:r>
              <a:rPr lang="en-US" dirty="0"/>
              <a:t>on Mondays</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p:txBody>
      </p:sp>
      <p:pic>
        <p:nvPicPr>
          <p:cNvPr id="5" name="Picture 4"/>
          <p:cNvPicPr/>
          <p:nvPr/>
        </p:nvPicPr>
        <p:blipFill>
          <a:blip r:embed="rId2"/>
          <a:stretch>
            <a:fillRect/>
          </a:stretch>
        </p:blipFill>
        <p:spPr>
          <a:xfrm>
            <a:off x="2151570" y="1273145"/>
            <a:ext cx="7894955" cy="3837239"/>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a:bodyPr>
          <a:lstStyle/>
          <a:p>
            <a:pPr marL="0" indent="0">
              <a:buNone/>
            </a:pPr>
            <a:r>
              <a:rPr lang="en-IN" dirty="0" smtClean="0"/>
              <a:t>Duration in </a:t>
            </a:r>
            <a:r>
              <a:rPr lang="en-IN" dirty="0" smtClean="0"/>
              <a:t>Hours</a:t>
            </a:r>
            <a:r>
              <a:rPr lang="en-IN" dirty="0" smtClean="0"/>
              <a:t> </a:t>
            </a:r>
            <a:r>
              <a:rPr lang="en-IN" dirty="0" smtClean="0"/>
              <a:t>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US" dirty="0" smtClean="0"/>
              <a:t>The </a:t>
            </a:r>
            <a:r>
              <a:rPr lang="en-US" dirty="0"/>
              <a:t>duration of the flight is also related to the price, here when the flight duration increases, the price also increases</a:t>
            </a:r>
          </a:p>
          <a:p>
            <a:pPr marL="0" indent="0">
              <a:buNone/>
            </a:pPr>
            <a:endParaRPr lang="en-IN" dirty="0"/>
          </a:p>
        </p:txBody>
      </p:sp>
      <p:pic>
        <p:nvPicPr>
          <p:cNvPr id="5" name="Picture 4"/>
          <p:cNvPicPr/>
          <p:nvPr/>
        </p:nvPicPr>
        <p:blipFill>
          <a:blip r:embed="rId2"/>
          <a:stretch>
            <a:fillRect/>
          </a:stretch>
        </p:blipFill>
        <p:spPr>
          <a:xfrm>
            <a:off x="1137370" y="1826384"/>
            <a:ext cx="9923356" cy="289089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lstStyle/>
          <a:p>
            <a:pPr marL="0" indent="0" algn="just">
              <a:buNone/>
            </a:pPr>
            <a:r>
              <a:rPr lang="en-IN" dirty="0" smtClean="0"/>
              <a:t>Before proceeding with the further steps, I’m encoding the categorical variables so that I can find the correlation coefficients and identify the multicollinearity issue with the dataset.</a:t>
            </a:r>
          </a:p>
          <a:p>
            <a:pPr marL="0" indent="0" algn="just">
              <a:buNone/>
            </a:pPr>
            <a:r>
              <a:rPr lang="en-IN" dirty="0" smtClean="0"/>
              <a:t>In order to perform encoding, I’m using </a:t>
            </a:r>
            <a:r>
              <a:rPr lang="en-IN" dirty="0" err="1" smtClean="0"/>
              <a:t>onehot</a:t>
            </a:r>
            <a:r>
              <a:rPr lang="en-IN" dirty="0" smtClean="0"/>
              <a:t> encoder </a:t>
            </a:r>
            <a:r>
              <a:rPr lang="en-IN" dirty="0" smtClean="0"/>
              <a:t>to convert categorical variables into numeric variables.</a:t>
            </a:r>
          </a:p>
          <a:p>
            <a:pPr marL="0" indent="0" algn="just">
              <a:buNone/>
            </a:pPr>
            <a:endParaRPr lang="en-IN" dirty="0"/>
          </a:p>
        </p:txBody>
      </p:sp>
      <p:pic>
        <p:nvPicPr>
          <p:cNvPr id="5" name="Picture 4"/>
          <p:cNvPicPr/>
          <p:nvPr/>
        </p:nvPicPr>
        <p:blipFill>
          <a:blip r:embed="rId2"/>
          <a:stretch>
            <a:fillRect/>
          </a:stretch>
        </p:blipFill>
        <p:spPr>
          <a:xfrm>
            <a:off x="2464304" y="2724159"/>
            <a:ext cx="7269488" cy="260841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Source</a:t>
            </a:r>
            <a:endParaRPr lang="en-IN" dirty="0"/>
          </a:p>
        </p:txBody>
      </p:sp>
      <p:pic>
        <p:nvPicPr>
          <p:cNvPr id="4" name="Content Placeholder 3"/>
          <p:cNvPicPr>
            <a:picLocks noGrp="1"/>
          </p:cNvPicPr>
          <p:nvPr>
            <p:ph idx="1"/>
          </p:nvPr>
        </p:nvPicPr>
        <p:blipFill>
          <a:blip r:embed="rId2"/>
          <a:stretch>
            <a:fillRect/>
          </a:stretch>
        </p:blipFill>
        <p:spPr>
          <a:xfrm>
            <a:off x="3131461" y="2093976"/>
            <a:ext cx="5935173" cy="2953031"/>
          </a:xfrm>
          <a:prstGeom prst="rect">
            <a:avLst/>
          </a:prstGeom>
        </p:spPr>
      </p:pic>
    </p:spTree>
    <p:extLst>
      <p:ext uri="{BB962C8B-B14F-4D97-AF65-F5344CB8AC3E}">
        <p14:creationId xmlns:p14="http://schemas.microsoft.com/office/powerpoint/2010/main" val="66948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3291078" y="2612663"/>
            <a:ext cx="5615940" cy="2880360"/>
          </a:xfrm>
          <a:prstGeom prst="rect">
            <a:avLst/>
          </a:prstGeom>
        </p:spPr>
      </p:pic>
    </p:spTree>
    <p:extLst>
      <p:ext uri="{BB962C8B-B14F-4D97-AF65-F5344CB8AC3E}">
        <p14:creationId xmlns:p14="http://schemas.microsoft.com/office/powerpoint/2010/main" val="274622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39282"/>
            <a:ext cx="10058400" cy="5932918"/>
          </a:xfrm>
        </p:spPr>
        <p:txBody>
          <a:bodyPr/>
          <a:lstStyle/>
          <a:p>
            <a:pPr marL="0" indent="0" algn="just">
              <a:buNone/>
            </a:pPr>
            <a:r>
              <a:rPr lang="en-US" dirty="0"/>
              <a:t>Now that we have analyzed the correlation between the dependent and independent variables, we can move forward in analyzing the multi-collinearity. </a:t>
            </a:r>
          </a:p>
          <a:p>
            <a:pPr marL="0" indent="0">
              <a:buNone/>
            </a:pPr>
            <a:endParaRPr lang="en-IN" dirty="0"/>
          </a:p>
        </p:txBody>
      </p:sp>
      <p:pic>
        <p:nvPicPr>
          <p:cNvPr id="5" name="Picture 4"/>
          <p:cNvPicPr/>
          <p:nvPr/>
        </p:nvPicPr>
        <p:blipFill>
          <a:blip r:embed="rId2"/>
          <a:stretch>
            <a:fillRect/>
          </a:stretch>
        </p:blipFill>
        <p:spPr>
          <a:xfrm>
            <a:off x="3233293" y="908524"/>
            <a:ext cx="5731510" cy="3314700"/>
          </a:xfrm>
          <a:prstGeom prst="rect">
            <a:avLst/>
          </a:prstGeom>
        </p:spPr>
      </p:pic>
      <p:pic>
        <p:nvPicPr>
          <p:cNvPr id="6" name="Picture 5"/>
          <p:cNvPicPr/>
          <p:nvPr/>
        </p:nvPicPr>
        <p:blipFill>
          <a:blip r:embed="rId3"/>
          <a:stretch>
            <a:fillRect/>
          </a:stretch>
        </p:blipFill>
        <p:spPr>
          <a:xfrm>
            <a:off x="3233293" y="4223224"/>
            <a:ext cx="5791200" cy="240792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smtClean="0"/>
              <a:t>We </a:t>
            </a:r>
            <a:r>
              <a:rPr lang="en-US" dirty="0"/>
              <a:t>assume that all the variables follow normal distribution</a:t>
            </a:r>
          </a:p>
          <a:p>
            <a:r>
              <a:rPr lang="en-US" dirty="0"/>
              <a:t>The multi-collinearity in the dataset will not affect the prediction</a:t>
            </a:r>
            <a:r>
              <a:rPr lang="en-US" dirty="0" smtClean="0"/>
              <a:t>.</a:t>
            </a:r>
            <a:endParaRPr lang="en-US" dirty="0"/>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036672" y="2093976"/>
            <a:ext cx="10124752" cy="3779983"/>
          </a:xfrm>
          <a:prstGeom prst="rect">
            <a:avLst/>
          </a:prstGeom>
        </p:spPr>
      </p:pic>
    </p:spTree>
    <p:extLst>
      <p:ext uri="{BB962C8B-B14F-4D97-AF65-F5344CB8AC3E}">
        <p14:creationId xmlns:p14="http://schemas.microsoft.com/office/powerpoint/2010/main" val="1865734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US" dirty="0"/>
              <a:t>As per the previous slide the chosen best model for the dataset is </a:t>
            </a:r>
            <a:r>
              <a:rPr lang="en-US" dirty="0" smtClean="0"/>
              <a:t>Random Fores</a:t>
            </a:r>
            <a:r>
              <a:rPr lang="en-US" dirty="0" smtClean="0"/>
              <a:t>t </a:t>
            </a:r>
            <a:r>
              <a:rPr lang="en-US" dirty="0" err="1" smtClean="0"/>
              <a:t>Regressor</a:t>
            </a:r>
            <a:r>
              <a:rPr lang="en-US" dirty="0" smtClean="0"/>
              <a:t> </a:t>
            </a:r>
            <a:r>
              <a:rPr lang="en-US" dirty="0"/>
              <a:t>therefore performing Hyper Parameter Tuning on the same.</a:t>
            </a:r>
          </a:p>
          <a:p>
            <a:pPr marL="0" indent="0">
              <a:buNone/>
            </a:pPr>
            <a:r>
              <a:rPr lang="en-US" dirty="0"/>
              <a:t>Below is the plot for Actual and Predicted sale price for </a:t>
            </a:r>
            <a:r>
              <a:rPr lang="en-US" dirty="0" smtClean="0"/>
              <a:t>Hyper </a:t>
            </a:r>
            <a:r>
              <a:rPr lang="en-US" dirty="0"/>
              <a:t>Tuned </a:t>
            </a:r>
            <a:r>
              <a:rPr lang="en-US" dirty="0" smtClean="0"/>
              <a:t>Random Forest </a:t>
            </a:r>
            <a:r>
              <a:rPr lang="en-US" dirty="0" err="1" smtClean="0"/>
              <a:t>Regressor</a:t>
            </a: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676982" y="2303485"/>
            <a:ext cx="6844132" cy="3749365"/>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a:t>
            </a:r>
            <a:r>
              <a:rPr lang="en-US" dirty="0" smtClean="0"/>
              <a:t>Work</a:t>
            </a:r>
            <a:endParaRPr lang="en-US" dirty="0"/>
          </a:p>
        </p:txBody>
      </p:sp>
    </p:spTree>
    <p:extLst>
      <p:ext uri="{BB962C8B-B14F-4D97-AF65-F5344CB8AC3E}">
        <p14:creationId xmlns:p14="http://schemas.microsoft.com/office/powerpoint/2010/main" val="240517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390" y="283932"/>
            <a:ext cx="10058400" cy="1002336"/>
          </a:xfrm>
        </p:spPr>
        <p:txBody>
          <a:bodyPr/>
          <a:lstStyle/>
          <a:p>
            <a:r>
              <a:rPr lang="en-IN" dirty="0"/>
              <a:t>Results and Conclusion</a:t>
            </a:r>
          </a:p>
        </p:txBody>
      </p:sp>
      <p:sp>
        <p:nvSpPr>
          <p:cNvPr id="3" name="Content Placeholder 2"/>
          <p:cNvSpPr>
            <a:spLocks noGrp="1"/>
          </p:cNvSpPr>
          <p:nvPr>
            <p:ph idx="1"/>
          </p:nvPr>
        </p:nvSpPr>
        <p:spPr>
          <a:xfrm>
            <a:off x="984390" y="1222048"/>
            <a:ext cx="10058400" cy="4050792"/>
          </a:xfrm>
        </p:spPr>
        <p:txBody>
          <a:bodyPr>
            <a:normAutofit/>
          </a:bodyPr>
          <a:lstStyle/>
          <a:p>
            <a:pPr marL="0" indent="0">
              <a:buNone/>
            </a:pPr>
            <a:r>
              <a:rPr lang="en-US" dirty="0"/>
              <a:t>We have successfully built a model using multiple </a:t>
            </a:r>
            <a:r>
              <a:rPr lang="en-US" dirty="0" smtClean="0"/>
              <a:t>models, we found </a:t>
            </a:r>
            <a:r>
              <a:rPr lang="en-US" dirty="0"/>
              <a:t>that the </a:t>
            </a:r>
            <a:r>
              <a:rPr lang="en-US" dirty="0" smtClean="0"/>
              <a:t>Random Forest </a:t>
            </a:r>
            <a:r>
              <a:rPr lang="en-US" dirty="0" err="1" smtClean="0"/>
              <a:t>Regressor</a:t>
            </a:r>
            <a:r>
              <a:rPr lang="en-US" dirty="0" smtClean="0"/>
              <a:t> </a:t>
            </a:r>
            <a:r>
              <a:rPr lang="en-US" dirty="0" smtClean="0"/>
              <a:t>model and </a:t>
            </a:r>
            <a:r>
              <a:rPr lang="en-US" dirty="0" smtClean="0"/>
              <a:t>hyper </a:t>
            </a:r>
            <a:r>
              <a:rPr lang="en-US" dirty="0" smtClean="0"/>
              <a:t>parameter tuning on the </a:t>
            </a:r>
            <a:r>
              <a:rPr lang="en-US" dirty="0" smtClean="0"/>
              <a:t>same Performing well . </a:t>
            </a: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pic>
        <p:nvPicPr>
          <p:cNvPr id="5" name="Picture 4"/>
          <p:cNvPicPr/>
          <p:nvPr/>
        </p:nvPicPr>
        <p:blipFill>
          <a:blip r:embed="rId2"/>
          <a:stretch>
            <a:fillRect/>
          </a:stretch>
        </p:blipFill>
        <p:spPr>
          <a:xfrm>
            <a:off x="2489941" y="1848621"/>
            <a:ext cx="7047298" cy="4699000"/>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this work and Scope for Future Work.</a:t>
            </a:r>
            <a:r>
              <a:rPr lang="en-IN" dirty="0"/>
              <a:t> </a:t>
            </a:r>
            <a:endParaRPr lang="en-IN" dirty="0"/>
          </a:p>
        </p:txBody>
      </p:sp>
      <p:sp>
        <p:nvSpPr>
          <p:cNvPr id="3" name="Content Placeholder 2"/>
          <p:cNvSpPr>
            <a:spLocks noGrp="1"/>
          </p:cNvSpPr>
          <p:nvPr>
            <p:ph idx="1"/>
          </p:nvPr>
        </p:nvSpPr>
        <p:spPr/>
        <p:txBody>
          <a:bodyPr/>
          <a:lstStyle/>
          <a:p>
            <a:pPr lvl="0"/>
            <a:r>
              <a:rPr lang="en-IN" dirty="0" smtClean="0"/>
              <a:t>Due </a:t>
            </a:r>
            <a:r>
              <a:rPr lang="en-IN" dirty="0"/>
              <a:t>to unrealistic flight prices in the website, the error might be higher for certain regions and duration of flight. For example, We can see that Delhi to Goa flights are in the range of 7000 to 8000 and for the same date and flight there are prices greater than 10000 </a:t>
            </a:r>
          </a:p>
          <a:p>
            <a:pPr lvl="0"/>
            <a:r>
              <a:rPr lang="en-IN" dirty="0"/>
              <a:t>Due to this there might be good amount of difference than expected in the future prediction in a new dataset. Other than these above limitations, I couldn’t find more scope for improvement</a:t>
            </a:r>
          </a:p>
          <a:p>
            <a:pPr marL="457200" indent="-457200">
              <a:buAutoNum type="arabicPeriod"/>
            </a:pPr>
            <a:endParaRPr lang="en-IN" dirty="0"/>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17972" y="1383228"/>
            <a:ext cx="5962405" cy="4224894"/>
          </a:xfrm>
          <a:prstGeom prst="rect">
            <a:avLst/>
          </a:prstGeom>
        </p:spPr>
      </p:pic>
    </p:spTree>
    <p:extLst>
      <p:ext uri="{BB962C8B-B14F-4D97-AF65-F5344CB8AC3E}">
        <p14:creationId xmlns:p14="http://schemas.microsoft.com/office/powerpoint/2010/main" val="2106291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r>
              <a:rPr lang="en-US" dirty="0" smtClean="0"/>
              <a:t>.</a:t>
            </a:r>
            <a:endParaRPr lang="en-US" dirty="0"/>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r>
              <a:rPr lang="en-US" dirty="0" smtClean="0"/>
              <a:t>.</a:t>
            </a:r>
          </a:p>
          <a:p>
            <a:pPr marL="0" indent="0" algn="just">
              <a:buNone/>
            </a:pPr>
            <a:r>
              <a:rPr lang="en-US" dirty="0" smtClean="0"/>
              <a:t>Data was collected from yatra.com for the period of two weeks for economy, premium and business classes.</a:t>
            </a:r>
            <a:endParaRPr lang="en-IN" dirty="0"/>
          </a:p>
        </p:txBody>
      </p:sp>
    </p:spTree>
    <p:extLst>
      <p:ext uri="{BB962C8B-B14F-4D97-AF65-F5344CB8AC3E}">
        <p14:creationId xmlns:p14="http://schemas.microsoft.com/office/powerpoint/2010/main" val="324642930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pPr algn="just"/>
            <a:r>
              <a:rPr lang="en-US" dirty="0"/>
              <a:t>In this analysis, we will be predicting the </a:t>
            </a:r>
            <a:r>
              <a:rPr lang="en-US" dirty="0" smtClean="0"/>
              <a:t>flight price for various class in domestic flights</a:t>
            </a:r>
            <a:endParaRPr lang="en-US" dirty="0"/>
          </a:p>
          <a:p>
            <a:pPr algn="just"/>
            <a:r>
              <a:rPr lang="en-US" dirty="0"/>
              <a:t>Using this as a base, I have collected the data from </a:t>
            </a:r>
            <a:r>
              <a:rPr lang="en-US" dirty="0" smtClean="0"/>
              <a:t>yatra</a:t>
            </a:r>
            <a:r>
              <a:rPr lang="en-US" dirty="0" smtClean="0"/>
              <a:t>.com </a:t>
            </a:r>
            <a:r>
              <a:rPr lang="en-US" dirty="0" smtClean="0"/>
              <a:t>websites</a:t>
            </a:r>
            <a:r>
              <a:rPr lang="en-US" dirty="0"/>
              <a:t>. The data was collected the period of </a:t>
            </a:r>
            <a:r>
              <a:rPr lang="en-US" dirty="0" smtClean="0"/>
              <a:t>three </a:t>
            </a:r>
            <a:r>
              <a:rPr lang="en-US" dirty="0" smtClean="0"/>
              <a:t>weeks</a:t>
            </a:r>
            <a:r>
              <a:rPr lang="en-US" dirty="0" smtClean="0"/>
              <a:t>. I have included various features like flight class, duration, number of stops between destination and so on</a:t>
            </a:r>
          </a:p>
          <a:p>
            <a:pPr algn="just"/>
            <a:r>
              <a:rPr lang="en-US" dirty="0" smtClean="0"/>
              <a:t>Once </a:t>
            </a:r>
            <a:r>
              <a:rPr lang="en-US" dirty="0"/>
              <a:t>the data is collected, </a:t>
            </a:r>
            <a:r>
              <a:rPr lang="en-US" dirty="0" smtClean="0"/>
              <a:t>we will extract features from it, the data will </a:t>
            </a:r>
            <a:r>
              <a:rPr lang="en-US" dirty="0"/>
              <a:t>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a:t>The dataset </a:t>
            </a:r>
            <a:r>
              <a:rPr lang="en-US" dirty="0" smtClean="0"/>
              <a:t>has 3148 </a:t>
            </a:r>
            <a:r>
              <a:rPr lang="en-US" dirty="0" smtClean="0"/>
              <a:t>rows </a:t>
            </a:r>
            <a:r>
              <a:rPr lang="en-US" dirty="0"/>
              <a:t>and </a:t>
            </a:r>
            <a:r>
              <a:rPr lang="en-US" dirty="0" smtClean="0"/>
              <a:t>10 columns</a:t>
            </a:r>
            <a:r>
              <a:rPr lang="en-US" dirty="0"/>
              <a:t>. Using this dataset we will be training the Machine Learning models on </a:t>
            </a:r>
            <a:r>
              <a:rPr lang="en-US" dirty="0" smtClean="0"/>
              <a:t>80</a:t>
            </a:r>
            <a:r>
              <a:rPr lang="en-US" dirty="0" smtClean="0"/>
              <a:t>% </a:t>
            </a:r>
            <a:r>
              <a:rPr lang="en-US" dirty="0"/>
              <a:t>of the data and the models will be tested on </a:t>
            </a:r>
            <a:r>
              <a:rPr lang="en-US" dirty="0" smtClean="0"/>
              <a:t>20</a:t>
            </a:r>
            <a:r>
              <a:rPr lang="en-US" dirty="0"/>
              <a:t>% data. </a:t>
            </a:r>
          </a:p>
          <a:p>
            <a:r>
              <a:rPr lang="en-US" dirty="0" smtClean="0"/>
              <a:t>There are no missing values in the dataset</a:t>
            </a:r>
            <a:r>
              <a:rPr lang="en-US" dirty="0"/>
              <a:t>.</a:t>
            </a:r>
            <a:r>
              <a:rPr lang="en-US" dirty="0" smtClean="0"/>
              <a:t> However, </a:t>
            </a:r>
            <a:r>
              <a:rPr lang="en-US" dirty="0"/>
              <a:t>we can expect outliers and un-realistic values for certain variables</a:t>
            </a:r>
          </a:p>
          <a:p>
            <a:r>
              <a:rPr lang="en-US" dirty="0" smtClean="0"/>
              <a:t>I’m extracting features like day of week, sessions in a day (i.e., morning, afternoon, night and so on), month, day, departure hour, departure minute and total duration in minutes.</a:t>
            </a:r>
            <a:endParaRPr lang="en-US" dirty="0"/>
          </a:p>
          <a:p>
            <a:endParaRPr lang="en-IN" dirty="0"/>
          </a:p>
        </p:txBody>
      </p:sp>
    </p:spTree>
    <p:extLst>
      <p:ext uri="{BB962C8B-B14F-4D97-AF65-F5344CB8AC3E}">
        <p14:creationId xmlns:p14="http://schemas.microsoft.com/office/powerpoint/2010/main" val="253782672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lstStyle/>
          <a:p>
            <a:pPr marL="0" indent="0" algn="just">
              <a:buNone/>
            </a:pPr>
            <a:r>
              <a:rPr lang="en-US" dirty="0"/>
              <a:t>There are no null values in the dataset and </a:t>
            </a:r>
            <a:r>
              <a:rPr lang="en-US" dirty="0" smtClean="0"/>
              <a:t>there are some categorical data in the dataset. </a:t>
            </a:r>
            <a:r>
              <a:rPr lang="en-US" dirty="0"/>
              <a:t>Below are </a:t>
            </a:r>
            <a:r>
              <a:rPr lang="en-US" dirty="0" smtClean="0"/>
              <a:t>the final </a:t>
            </a:r>
            <a:r>
              <a:rPr lang="en-US" dirty="0"/>
              <a:t>features we gathered </a:t>
            </a:r>
            <a:r>
              <a:rPr lang="en-US" dirty="0" smtClean="0"/>
              <a:t>post feature extraction from the actual collected data</a:t>
            </a:r>
          </a:p>
          <a:p>
            <a:pPr marL="0" indent="0">
              <a:buNone/>
            </a:pP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542253" y="1821370"/>
            <a:ext cx="7113590" cy="3731565"/>
          </a:xfrm>
          <a:prstGeom prst="rect">
            <a:avLst/>
          </a:prstGeom>
        </p:spPr>
      </p:pic>
    </p:spTree>
    <p:extLst>
      <p:ext uri="{BB962C8B-B14F-4D97-AF65-F5344CB8AC3E}">
        <p14:creationId xmlns:p14="http://schemas.microsoft.com/office/powerpoint/2010/main" val="4491568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dirty="0" smtClean="0"/>
              <a:t>Looking at the glimpse of the dataset and proceeding with visualizing the relationship between the variables</a:t>
            </a:r>
          </a:p>
          <a:p>
            <a:pPr marL="0" indent="0">
              <a:buNone/>
            </a:pPr>
            <a:endParaRPr lang="en-IN" dirty="0"/>
          </a:p>
        </p:txBody>
      </p:sp>
      <p:pic>
        <p:nvPicPr>
          <p:cNvPr id="5" name="Picture 4"/>
          <p:cNvPicPr/>
          <p:nvPr/>
        </p:nvPicPr>
        <p:blipFill>
          <a:blip r:embed="rId2"/>
          <a:stretch>
            <a:fillRect/>
          </a:stretch>
        </p:blipFill>
        <p:spPr>
          <a:xfrm>
            <a:off x="2492690" y="1572148"/>
            <a:ext cx="7212716" cy="3787923"/>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lstStyle/>
          <a:p>
            <a:pPr marL="0" indent="0" algn="just">
              <a:buNone/>
            </a:pPr>
            <a:r>
              <a:rPr lang="en-US" dirty="0"/>
              <a:t>We can proceed with finding the correlation of the dependent variable with the independent variables. Let’s look at some of the highly correlated </a:t>
            </a:r>
            <a:r>
              <a:rPr lang="en-US" dirty="0" smtClean="0"/>
              <a:t>variables</a:t>
            </a:r>
          </a:p>
          <a:p>
            <a:pPr marL="0" indent="0" algn="just">
              <a:buNone/>
            </a:pPr>
            <a:r>
              <a:rPr lang="en-US" dirty="0" smtClean="0"/>
              <a:t>Airlines v/s price </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err="1" smtClean="0"/>
              <a:t>Vistara</a:t>
            </a:r>
            <a:r>
              <a:rPr lang="en-US" dirty="0" smtClean="0"/>
              <a:t> </a:t>
            </a:r>
            <a:r>
              <a:rPr lang="en-US" dirty="0" smtClean="0"/>
              <a:t>and has </a:t>
            </a:r>
            <a:r>
              <a:rPr lang="en-US" dirty="0" smtClean="0"/>
              <a:t>the highest price and the lowest </a:t>
            </a:r>
            <a:r>
              <a:rPr lang="en-US" dirty="0" smtClean="0"/>
              <a:t>is Go First.</a:t>
            </a:r>
            <a:endParaRPr lang="en-US" dirty="0"/>
          </a:p>
          <a:p>
            <a:pPr marL="0" indent="0">
              <a:buNone/>
            </a:pPr>
            <a:endParaRPr lang="en-IN" dirty="0"/>
          </a:p>
        </p:txBody>
      </p:sp>
      <p:pic>
        <p:nvPicPr>
          <p:cNvPr id="6" name="Picture 5"/>
          <p:cNvPicPr/>
          <p:nvPr/>
        </p:nvPicPr>
        <p:blipFill>
          <a:blip r:embed="rId2"/>
          <a:stretch>
            <a:fillRect/>
          </a:stretch>
        </p:blipFill>
        <p:spPr>
          <a:xfrm>
            <a:off x="3002556" y="1924346"/>
            <a:ext cx="7226759" cy="2976649"/>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a:bodyPr>
          <a:lstStyle/>
          <a:p>
            <a:pPr marL="0" indent="0">
              <a:buNone/>
            </a:pPr>
            <a:r>
              <a:rPr lang="en-IN" dirty="0" smtClean="0"/>
              <a:t>Stops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US" dirty="0"/>
          </a:p>
          <a:p>
            <a:pPr marL="0" indent="0">
              <a:buNone/>
            </a:pPr>
            <a:r>
              <a:rPr lang="en-US" dirty="0" smtClean="0"/>
              <a:t>We can see flights with zero stops are having very less price, the fare increase as the stops increase.</a:t>
            </a:r>
            <a:endParaRPr lang="en-IN" dirty="0"/>
          </a:p>
        </p:txBody>
      </p:sp>
      <p:pic>
        <p:nvPicPr>
          <p:cNvPr id="5" name="Picture 4"/>
          <p:cNvPicPr/>
          <p:nvPr/>
        </p:nvPicPr>
        <p:blipFill>
          <a:blip r:embed="rId2"/>
          <a:stretch>
            <a:fillRect/>
          </a:stretch>
        </p:blipFill>
        <p:spPr>
          <a:xfrm>
            <a:off x="2266176" y="1015142"/>
            <a:ext cx="7749496" cy="4095243"/>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147</TotalTime>
  <Words>814</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Wingdings</vt:lpstr>
      <vt:lpstr>Wood Type</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Encoding Source</vt:lpstr>
      <vt:lpstr>Encoding Source</vt:lpstr>
      <vt:lpstr>PowerPoint Presentation</vt:lpstr>
      <vt:lpstr>Assumptions</vt:lpstr>
      <vt:lpstr>Machine Learning  Models</vt:lpstr>
      <vt:lpstr>PowerPoint Presentation</vt:lpstr>
      <vt:lpstr>Results and Conclusion</vt:lpstr>
      <vt:lpstr>Limitations of this work and Scope for Future Work.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Kuldeep singh</cp:lastModifiedBy>
  <cp:revision>17</cp:revision>
  <dcterms:created xsi:type="dcterms:W3CDTF">2021-11-04T08:39:14Z</dcterms:created>
  <dcterms:modified xsi:type="dcterms:W3CDTF">2022-01-29T15:48:05Z</dcterms:modified>
</cp:coreProperties>
</file>