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8"/>
  </p:notesMasterIdLst>
  <p:sldIdLst>
    <p:sldId id="256" r:id="rId2"/>
    <p:sldId id="257" r:id="rId3"/>
    <p:sldId id="265" r:id="rId4"/>
    <p:sldId id="267" r:id="rId5"/>
    <p:sldId id="258" r:id="rId6"/>
    <p:sldId id="270" r:id="rId7"/>
    <p:sldId id="271" r:id="rId8"/>
    <p:sldId id="272" r:id="rId9"/>
    <p:sldId id="273" r:id="rId10"/>
    <p:sldId id="269" r:id="rId11"/>
    <p:sldId id="268" r:id="rId12"/>
    <p:sldId id="260" r:id="rId13"/>
    <p:sldId id="261" r:id="rId14"/>
    <p:sldId id="262" r:id="rId15"/>
    <p:sldId id="263" r:id="rId16"/>
    <p:sldId id="264"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7"/>
    <p:restoredTop sz="93451"/>
  </p:normalViewPr>
  <p:slideViewPr>
    <p:cSldViewPr snapToGrid="0" snapToObjects="1">
      <p:cViewPr varScale="1">
        <p:scale>
          <a:sx n="153" d="100"/>
          <a:sy n="153" d="100"/>
        </p:scale>
        <p:origin x="7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71475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7053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04108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74803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94376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5815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4964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57657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Shape 28"/>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Shape 4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Writing up your project or thesis</a:t>
            </a:r>
            <a:endParaRPr dirty="0"/>
          </a:p>
        </p:txBody>
      </p:sp>
      <p:sp>
        <p:nvSpPr>
          <p:cNvPr id="68" name="Shape 68"/>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Some advice to get you started with scientific writing, and making a timeline</a:t>
            </a:r>
          </a:p>
        </p:txBody>
      </p:sp>
      <p:sp>
        <p:nvSpPr>
          <p:cNvPr id="2" name="Rectangle 1">
            <a:extLst>
              <a:ext uri="{FF2B5EF4-FFF2-40B4-BE49-F238E27FC236}">
                <a16:creationId xmlns:a16="http://schemas.microsoft.com/office/drawing/2014/main" id="{6E2A7F8B-6651-8A44-8230-FF8707F5EE96}"/>
              </a:ext>
            </a:extLst>
          </p:cNvPr>
          <p:cNvSpPr/>
          <p:nvPr/>
        </p:nvSpPr>
        <p:spPr>
          <a:xfrm>
            <a:off x="390525" y="4517006"/>
            <a:ext cx="6022803" cy="307777"/>
          </a:xfrm>
          <a:prstGeom prst="rect">
            <a:avLst/>
          </a:prstGeom>
        </p:spPr>
        <p:txBody>
          <a:bodyPr wrap="none">
            <a:spAutoFit/>
          </a:bodyPr>
          <a:lstStyle/>
          <a:p>
            <a:pPr lvl="0">
              <a:buClr>
                <a:srgbClr val="FFFFFF"/>
              </a:buClr>
              <a:buSzPts val="1800"/>
            </a:pPr>
            <a:r>
              <a:rPr lang="da-DK" dirty="0">
                <a:solidFill>
                  <a:srgbClr val="FFFFFF"/>
                </a:solidFill>
                <a:latin typeface="Roboto"/>
                <a:ea typeface="Roboto"/>
                <a:sym typeface="Roboto"/>
              </a:rPr>
              <a:t>Kresten Lindorff-Larsen and Amelie Stein, March, 2019 – </a:t>
            </a:r>
            <a:r>
              <a:rPr lang="da-DK" dirty="0" err="1">
                <a:solidFill>
                  <a:srgbClr val="FFFFFF"/>
                </a:solidFill>
                <a:latin typeface="Roboto"/>
                <a:ea typeface="Roboto"/>
                <a:sym typeface="Roboto"/>
              </a:rPr>
              <a:t>updated</a:t>
            </a:r>
            <a:r>
              <a:rPr lang="da-DK" dirty="0">
                <a:solidFill>
                  <a:srgbClr val="FFFFFF"/>
                </a:solidFill>
                <a:latin typeface="Roboto"/>
                <a:ea typeface="Roboto"/>
                <a:sym typeface="Roboto"/>
              </a:rPr>
              <a:t> in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Figures</a:t>
            </a:r>
            <a:endParaRPr/>
          </a:p>
        </p:txBody>
      </p:sp>
      <p:sp>
        <p:nvSpPr>
          <p:cNvPr id="114" name="Shape 114"/>
          <p:cNvSpPr txBox="1">
            <a:spLocks noGrp="1"/>
          </p:cNvSpPr>
          <p:nvPr>
            <p:ph type="body" idx="1"/>
          </p:nvPr>
        </p:nvSpPr>
        <p:spPr>
          <a:xfrm>
            <a:off x="471900" y="1852724"/>
            <a:ext cx="8222100" cy="3132743"/>
          </a:xfrm>
          <a:prstGeom prst="rect">
            <a:avLst/>
          </a:prstGeom>
        </p:spPr>
        <p:txBody>
          <a:bodyPr spcFirstLastPara="1" wrap="square" lIns="91425" tIns="91425" rIns="91425" bIns="91425" anchor="t" anchorCtr="0">
            <a:noAutofit/>
          </a:bodyPr>
          <a:lstStyle/>
          <a:p>
            <a:pPr marL="285750" indent="-285750">
              <a:lnSpc>
                <a:spcPct val="100000"/>
              </a:lnSpc>
              <a:spcAft>
                <a:spcPts val="1200"/>
              </a:spcAft>
            </a:pPr>
            <a:r>
              <a:rPr lang="en-GB" sz="1200" dirty="0"/>
              <a:t>Visualise your data early </a:t>
            </a:r>
            <a:r>
              <a:rPr lang="en-US" sz="1200" dirty="0"/>
              <a:t>—</a:t>
            </a:r>
            <a:r>
              <a:rPr lang="en-GB" sz="1200" dirty="0"/>
              <a:t> look at the raw data, and experiment with concise summaries of illustrating it, to make the main findings obvious for the observer. You’ll use good figures a lot: from individual meetings to presentations. And of course in your thesis.</a:t>
            </a:r>
          </a:p>
          <a:p>
            <a:pPr marL="285750" indent="-285750">
              <a:lnSpc>
                <a:spcPct val="100000"/>
              </a:lnSpc>
              <a:spcAft>
                <a:spcPts val="1200"/>
              </a:spcAft>
            </a:pPr>
            <a:r>
              <a:rPr lang="en-GB" sz="1200" dirty="0"/>
              <a:t>It’s usually best to script or otherwise semi-automate figure making, so that you can easily re-generate them if you get or make an updated dataset.</a:t>
            </a:r>
          </a:p>
          <a:p>
            <a:pPr marL="285750" indent="-285750">
              <a:lnSpc>
                <a:spcPct val="100000"/>
              </a:lnSpc>
              <a:spcAft>
                <a:spcPts val="1200"/>
              </a:spcAft>
            </a:pPr>
            <a:r>
              <a:rPr lang="en-GB" sz="1200" dirty="0"/>
              <a:t>Essentials: label axes &amp; data sources (in legible font size) – often it’s helpful to have additional comments in the script, so that you can trace back what exactly went into the plot. Clear colour schemes, consistent across multiple figures.</a:t>
            </a:r>
          </a:p>
          <a:p>
            <a:pPr marL="285750" indent="-285750">
              <a:lnSpc>
                <a:spcPct val="100000"/>
              </a:lnSpc>
              <a:spcAft>
                <a:spcPts val="1200"/>
              </a:spcAft>
            </a:pPr>
            <a:r>
              <a:rPr lang="en-GB" sz="1200" dirty="0"/>
              <a:t>Don’t spend too much time making preliminary figures pretty, but you might as well make more central figures nice while you remember what it is you are plotting/showing</a:t>
            </a:r>
          </a:p>
          <a:p>
            <a:pPr marL="285750" indent="-285750">
              <a:lnSpc>
                <a:spcPct val="100000"/>
              </a:lnSpc>
              <a:spcAft>
                <a:spcPts val="1200"/>
              </a:spcAft>
            </a:pPr>
            <a:r>
              <a:rPr lang="en-GB" sz="1200" dirty="0"/>
              <a:t>If you want a deep dive into how to make nice figures, check out “</a:t>
            </a:r>
            <a:r>
              <a:rPr lang="en-GB" sz="1200" i="1" dirty="0"/>
              <a:t>Fundamentals of Data Visualization</a:t>
            </a:r>
            <a:r>
              <a:rPr lang="en-GB" sz="1200" dirty="0"/>
              <a:t>” freely available at https://</a:t>
            </a:r>
            <a:r>
              <a:rPr lang="en-GB" sz="1200" dirty="0" err="1"/>
              <a:t>serialmentor.com</a:t>
            </a:r>
            <a:r>
              <a:rPr lang="en-GB" sz="1200" dirty="0"/>
              <a:t>/</a:t>
            </a:r>
            <a:r>
              <a:rPr lang="en-GB" sz="1200" dirty="0" err="1"/>
              <a:t>dataviz</a:t>
            </a:r>
            <a:r>
              <a:rPr lang="en-GB" sz="1200" dirty="0"/>
              <a:t>/</a:t>
            </a:r>
          </a:p>
        </p:txBody>
      </p:sp>
    </p:spTree>
    <p:extLst>
      <p:ext uri="{BB962C8B-B14F-4D97-AF65-F5344CB8AC3E}">
        <p14:creationId xmlns:p14="http://schemas.microsoft.com/office/powerpoint/2010/main" val="391244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Determine actual thesis writing time (X)</a:t>
            </a:r>
            <a:endParaRPr dirty="0"/>
          </a:p>
        </p:txBody>
      </p:sp>
      <p:sp>
        <p:nvSpPr>
          <p:cNvPr id="114" name="Shape 114"/>
          <p:cNvSpPr txBox="1">
            <a:spLocks noGrp="1"/>
          </p:cNvSpPr>
          <p:nvPr>
            <p:ph type="body" idx="1"/>
          </p:nvPr>
        </p:nvSpPr>
        <p:spPr>
          <a:xfrm>
            <a:off x="471900" y="1852725"/>
            <a:ext cx="8222100" cy="27102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t>N: number of pages you need to write</a:t>
            </a:r>
            <a:endParaRPr sz="1600" dirty="0"/>
          </a:p>
          <a:p>
            <a:pPr marL="0" lvl="0" indent="0" rtl="0">
              <a:lnSpc>
                <a:spcPct val="100000"/>
              </a:lnSpc>
              <a:spcBef>
                <a:spcPts val="10"/>
              </a:spcBef>
              <a:spcAft>
                <a:spcPts val="0"/>
              </a:spcAft>
              <a:buNone/>
            </a:pPr>
            <a:r>
              <a:rPr lang="en" sz="1600" dirty="0"/>
              <a:t>P: pages per day you manage to write (including figures)</a:t>
            </a:r>
            <a:endParaRPr sz="1600" dirty="0"/>
          </a:p>
          <a:p>
            <a:pPr marL="0" lvl="0" indent="0" rtl="0">
              <a:lnSpc>
                <a:spcPct val="100000"/>
              </a:lnSpc>
              <a:spcBef>
                <a:spcPts val="10"/>
              </a:spcBef>
              <a:spcAft>
                <a:spcPts val="0"/>
              </a:spcAft>
              <a:buNone/>
            </a:pPr>
            <a:r>
              <a:rPr lang="en" sz="1600" dirty="0"/>
              <a:t>W: How many days per week will you realistically be writing? 5, 6, 7?</a:t>
            </a:r>
            <a:endParaRPr sz="1600" dirty="0"/>
          </a:p>
          <a:p>
            <a:pPr marL="0" lvl="0" indent="0" rtl="0">
              <a:lnSpc>
                <a:spcPct val="100000"/>
              </a:lnSpc>
              <a:spcBef>
                <a:spcPts val="10"/>
              </a:spcBef>
              <a:spcAft>
                <a:spcPts val="0"/>
              </a:spcAft>
              <a:buNone/>
            </a:pPr>
            <a:endParaRPr sz="1600" b="1" dirty="0"/>
          </a:p>
          <a:p>
            <a:pPr marL="0" lvl="0" indent="0" rtl="0">
              <a:lnSpc>
                <a:spcPct val="100000"/>
              </a:lnSpc>
              <a:spcBef>
                <a:spcPts val="10"/>
              </a:spcBef>
              <a:spcAft>
                <a:spcPts val="0"/>
              </a:spcAft>
              <a:buNone/>
            </a:pPr>
            <a:r>
              <a:rPr lang="en" sz="1600" b="1" dirty="0"/>
              <a:t>Plus 2 weeks of “buffer”</a:t>
            </a:r>
            <a:r>
              <a:rPr lang="en" sz="1600" dirty="0"/>
              <a:t>:</a:t>
            </a:r>
            <a:endParaRPr sz="1600" dirty="0"/>
          </a:p>
          <a:p>
            <a:pPr marL="0" lvl="0" indent="0" rtl="0">
              <a:lnSpc>
                <a:spcPct val="100000"/>
              </a:lnSpc>
              <a:spcBef>
                <a:spcPts val="10"/>
              </a:spcBef>
              <a:spcAft>
                <a:spcPts val="0"/>
              </a:spcAft>
              <a:buNone/>
            </a:pPr>
            <a:r>
              <a:rPr lang="en" sz="1600" dirty="0"/>
              <a:t>1 week for computer crashes (remember backup!), illness and other disasters</a:t>
            </a:r>
            <a:endParaRPr sz="1600" dirty="0"/>
          </a:p>
          <a:p>
            <a:pPr marL="0" lvl="0" indent="0" rtl="0">
              <a:lnSpc>
                <a:spcPct val="100000"/>
              </a:lnSpc>
              <a:spcBef>
                <a:spcPts val="10"/>
              </a:spcBef>
              <a:spcAft>
                <a:spcPts val="0"/>
              </a:spcAft>
              <a:buNone/>
            </a:pPr>
            <a:r>
              <a:rPr lang="en" sz="1600" dirty="0"/>
              <a:t>1 week for proofreading and finalizing</a:t>
            </a:r>
            <a:endParaRPr sz="1600" dirty="0"/>
          </a:p>
          <a:p>
            <a:pPr marL="0" lvl="0" indent="0" rtl="0">
              <a:lnSpc>
                <a:spcPct val="100000"/>
              </a:lnSpc>
              <a:spcBef>
                <a:spcPts val="10"/>
              </a:spcBef>
              <a:spcAft>
                <a:spcPts val="0"/>
              </a:spcAft>
              <a:buNone/>
            </a:pPr>
            <a:endParaRPr sz="1600" b="1" dirty="0"/>
          </a:p>
          <a:p>
            <a:pPr marL="0" lvl="0" indent="0" rtl="0">
              <a:lnSpc>
                <a:spcPct val="100000"/>
              </a:lnSpc>
              <a:spcBef>
                <a:spcPts val="10"/>
              </a:spcBef>
              <a:spcAft>
                <a:spcPts val="0"/>
              </a:spcAft>
              <a:buNone/>
            </a:pPr>
            <a:r>
              <a:rPr lang="en" sz="1600" b="1" dirty="0"/>
              <a:t>number of weeks to schedule: </a:t>
            </a:r>
            <a:endParaRPr sz="1600" b="1" dirty="0"/>
          </a:p>
          <a:p>
            <a:pPr marL="0" lvl="0" indent="0" rtl="0">
              <a:lnSpc>
                <a:spcPct val="100000"/>
              </a:lnSpc>
              <a:spcBef>
                <a:spcPts val="10"/>
              </a:spcBef>
              <a:spcAft>
                <a:spcPts val="0"/>
              </a:spcAft>
              <a:buNone/>
            </a:pPr>
            <a:endParaRPr sz="1600" b="1" dirty="0"/>
          </a:p>
          <a:p>
            <a:pPr marL="0" lvl="0" indent="0" rtl="0">
              <a:lnSpc>
                <a:spcPct val="100000"/>
              </a:lnSpc>
              <a:spcBef>
                <a:spcPts val="10"/>
              </a:spcBef>
              <a:spcAft>
                <a:spcPts val="0"/>
              </a:spcAft>
              <a:buNone/>
            </a:pPr>
            <a:r>
              <a:rPr lang="en" sz="1600" b="1" dirty="0"/>
              <a:t>X = N/P/W + 2</a:t>
            </a:r>
            <a:endParaRPr sz="1600" b="1" dirty="0"/>
          </a:p>
          <a:p>
            <a:pPr marL="0" lvl="0" indent="0">
              <a:spcBef>
                <a:spcPts val="10"/>
              </a:spcBef>
              <a:spcAft>
                <a:spcPts val="1600"/>
              </a:spcAft>
              <a:buNone/>
            </a:pPr>
            <a:endParaRPr dirty="0"/>
          </a:p>
        </p:txBody>
      </p:sp>
      <p:sp>
        <p:nvSpPr>
          <p:cNvPr id="115" name="Shape 115"/>
          <p:cNvSpPr txBox="1"/>
          <p:nvPr/>
        </p:nvSpPr>
        <p:spPr>
          <a:xfrm>
            <a:off x="4618500" y="3968100"/>
            <a:ext cx="4525500" cy="1175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10"/>
              </a:spcAft>
              <a:buNone/>
            </a:pPr>
            <a:r>
              <a:rPr lang="en" sz="1600" b="1">
                <a:solidFill>
                  <a:schemeClr val="lt2"/>
                </a:solidFill>
                <a:latin typeface="Roboto"/>
                <a:ea typeface="Roboto"/>
                <a:cs typeface="Roboto"/>
                <a:sym typeface="Roboto"/>
              </a:rPr>
              <a:t>Now calculate the relevant dates backwards from your thesis submission deadline</a:t>
            </a:r>
            <a:endParaRPr sz="16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67800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265500" y="1718250"/>
            <a:ext cx="4045200" cy="1707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What’s the worst that could happen?</a:t>
            </a:r>
            <a:endParaRPr/>
          </a:p>
        </p:txBody>
      </p:sp>
      <p:sp>
        <p:nvSpPr>
          <p:cNvPr id="121" name="Shape 1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spcBef>
                <a:spcPts val="0"/>
              </a:spcBef>
              <a:spcAft>
                <a:spcPts val="0"/>
              </a:spcAft>
              <a:buSzPts val="1800"/>
              <a:buChar char="●"/>
            </a:pPr>
            <a:r>
              <a:rPr lang="en"/>
              <a:t>You’re done 2 weeks ahead of time - hurray!</a:t>
            </a:r>
            <a:endParaRPr/>
          </a:p>
          <a:p>
            <a:pPr marL="457200" lvl="0" indent="-342900">
              <a:spcBef>
                <a:spcPts val="1600"/>
              </a:spcBef>
              <a:spcAft>
                <a:spcPts val="1600"/>
              </a:spcAft>
              <a:buSzPts val="1800"/>
              <a:buChar char="●"/>
            </a:pPr>
            <a:r>
              <a:rPr lang="en"/>
              <a:t>You have time to get feedback and incorporate that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265500" y="1718250"/>
            <a:ext cx="4045200" cy="1707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More likely</a:t>
            </a:r>
            <a:endParaRPr/>
          </a:p>
        </p:txBody>
      </p:sp>
      <p:sp>
        <p:nvSpPr>
          <p:cNvPr id="127" name="Shape 1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Something will take longer</a:t>
            </a:r>
            <a:endParaRPr/>
          </a:p>
          <a:p>
            <a:pPr marL="457200" lvl="0" indent="-342900" rtl="0">
              <a:spcBef>
                <a:spcPts val="1600"/>
              </a:spcBef>
              <a:spcAft>
                <a:spcPts val="1600"/>
              </a:spcAft>
              <a:buSzPts val="1800"/>
              <a:buChar char="●"/>
            </a:pPr>
            <a:r>
              <a:rPr lang="en"/>
              <a:t>You’ll discover this crucial experiment or that important analysis that would really be great to include… and might even have time to do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Keep in mind</a:t>
            </a:r>
            <a:endParaRPr/>
          </a:p>
        </p:txBody>
      </p:sp>
      <p:sp>
        <p:nvSpPr>
          <p:cNvPr id="133" name="Shape 133"/>
          <p:cNvSpPr txBox="1">
            <a:spLocks noGrp="1"/>
          </p:cNvSpPr>
          <p:nvPr>
            <p:ph type="body" idx="1"/>
          </p:nvPr>
        </p:nvSpPr>
        <p:spPr>
          <a:xfrm>
            <a:off x="471900" y="1919074"/>
            <a:ext cx="8222100" cy="3066393"/>
          </a:xfrm>
          <a:prstGeom prst="rect">
            <a:avLst/>
          </a:prstGeom>
        </p:spPr>
        <p:txBody>
          <a:bodyPr spcFirstLastPara="1" wrap="square" lIns="91425" tIns="91425" rIns="91425" bIns="91425" anchor="t" anchorCtr="0">
            <a:noAutofit/>
          </a:bodyPr>
          <a:lstStyle/>
          <a:p>
            <a:pPr lvl="0">
              <a:lnSpc>
                <a:spcPct val="100000"/>
              </a:lnSpc>
              <a:spcAft>
                <a:spcPts val="1200"/>
              </a:spcAft>
            </a:pPr>
            <a:r>
              <a:rPr lang="en" sz="1600" dirty="0"/>
              <a:t>There is a lot of focus on results in science. Nevertheless, it is critical to get your thesis written, and written well. So at some point (see p. 5) you must stop producing results and start writing. Once you’re done writing, you can go back to your research, and include the additional findings in the presentation </a:t>
            </a:r>
            <a:r>
              <a:rPr lang="en-US" sz="1600" dirty="0"/>
              <a:t>—</a:t>
            </a:r>
            <a:r>
              <a:rPr lang="en" sz="1600" dirty="0"/>
              <a:t> or in the thesis, if you were really ahead of schedule.</a:t>
            </a:r>
          </a:p>
          <a:p>
            <a:pPr marL="457200" lvl="0" indent="-342900" rtl="0">
              <a:lnSpc>
                <a:spcPct val="100000"/>
              </a:lnSpc>
              <a:spcAft>
                <a:spcPts val="1200"/>
              </a:spcAft>
              <a:buSzPts val="1800"/>
              <a:buChar char="●"/>
            </a:pPr>
            <a:r>
              <a:rPr lang="en" sz="1600" dirty="0"/>
              <a:t>It is not a good idea to spend your writing period on getting the first half of the thesis polished and the second half hurried (see p. 4). In particular if the second half includes all of your results and the important conclusions</a:t>
            </a:r>
            <a:endParaRPr sz="1600" dirty="0"/>
          </a:p>
          <a:p>
            <a:pPr marL="457200" lvl="0" indent="-342900" rtl="0">
              <a:lnSpc>
                <a:spcPct val="100000"/>
              </a:lnSpc>
              <a:spcAft>
                <a:spcPts val="1200"/>
              </a:spcAft>
              <a:buSzPts val="1800"/>
              <a:buChar char="●"/>
            </a:pPr>
            <a:r>
              <a:rPr lang="en" sz="1600" dirty="0"/>
              <a:t>This is a generic outline and there’s no one-size-fits-all model. Adapt it to your situation (parallel deadlines, family situation,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transfer</a:t>
            </a:r>
            <a:endParaRPr/>
          </a:p>
        </p:txBody>
      </p:sp>
      <p:sp>
        <p:nvSpPr>
          <p:cNvPr id="139" name="Shape 139"/>
          <p:cNvSpPr txBox="1">
            <a:spLocks noGrp="1"/>
          </p:cNvSpPr>
          <p:nvPr>
            <p:ph type="body" idx="1"/>
          </p:nvPr>
        </p:nvSpPr>
        <p:spPr>
          <a:xfrm>
            <a:off x="471900" y="1919075"/>
            <a:ext cx="8222100" cy="3026636"/>
          </a:xfrm>
          <a:prstGeom prst="rect">
            <a:avLst/>
          </a:prstGeom>
        </p:spPr>
        <p:txBody>
          <a:bodyPr spcFirstLastPara="1" wrap="square" lIns="91425" tIns="91425" rIns="91425" bIns="91425" anchor="t" anchorCtr="0">
            <a:noAutofit/>
          </a:bodyPr>
          <a:lstStyle/>
          <a:p>
            <a:pPr marL="457200" lvl="0" indent="-342900" rtl="0">
              <a:lnSpc>
                <a:spcPct val="100000"/>
              </a:lnSpc>
              <a:spcAft>
                <a:spcPts val="1200"/>
              </a:spcAft>
              <a:buSzPts val="1800"/>
              <a:buChar char="●"/>
            </a:pPr>
            <a:r>
              <a:rPr lang="en" sz="1600" dirty="0"/>
              <a:t>Your data and results will likely be used by future students and in publications. This is easiest (and most likely to happen) if you provide us with a clean collection of all final scripts and data in a directory in on the central storage (/storage1/</a:t>
            </a:r>
            <a:r>
              <a:rPr lang="en" sz="1600" dirty="0" err="1"/>
              <a:t>usrname</a:t>
            </a:r>
            <a:r>
              <a:rPr lang="en" sz="1600" dirty="0"/>
              <a:t>). For experimental work, make sure to hand off plasmids, strains etc.</a:t>
            </a:r>
            <a:endParaRPr sz="1600" dirty="0"/>
          </a:p>
          <a:p>
            <a:pPr marL="457200" lvl="0" indent="-342900" rtl="0">
              <a:lnSpc>
                <a:spcPct val="100000"/>
              </a:lnSpc>
              <a:spcAft>
                <a:spcPts val="1200"/>
              </a:spcAft>
              <a:buSzPts val="1800"/>
              <a:buChar char="●"/>
            </a:pPr>
            <a:r>
              <a:rPr lang="en" sz="1600" dirty="0"/>
              <a:t>Put all relevant (complex) command lines into your thesis (Methods or Appendix), or at least in some kind of README files in the folders. For experimental work, remember to hand off </a:t>
            </a:r>
            <a:r>
              <a:rPr lang="en" sz="1600" dirty="0" err="1"/>
              <a:t>labbooks</a:t>
            </a:r>
            <a:r>
              <a:rPr lang="en" sz="1600" dirty="0"/>
              <a:t>.</a:t>
            </a:r>
            <a:endParaRPr sz="1600" dirty="0"/>
          </a:p>
          <a:p>
            <a:pPr marL="457200" lvl="0" indent="-342900" rtl="0">
              <a:lnSpc>
                <a:spcPct val="100000"/>
              </a:lnSpc>
              <a:spcAft>
                <a:spcPts val="1200"/>
              </a:spcAft>
              <a:buSzPts val="1800"/>
              <a:buChar char="●"/>
            </a:pPr>
            <a:r>
              <a:rPr lang="en" sz="1600" dirty="0"/>
              <a:t>Make sure your work is backed up. /storage1 is taken care of, but for your computer you need to take care of it — and/or store copies of all key scripts, datasets, and </a:t>
            </a:r>
            <a:r>
              <a:rPr lang="en" sz="1600"/>
              <a:t>thesis text </a:t>
            </a:r>
            <a:r>
              <a:rPr lang="en" sz="1600" dirty="0"/>
              <a:t>on /storage1. </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The presentation and defense</a:t>
            </a:r>
            <a:endParaRPr dirty="0"/>
          </a:p>
        </p:txBody>
      </p:sp>
      <p:sp>
        <p:nvSpPr>
          <p:cNvPr id="146" name="Shape 146"/>
          <p:cNvSpPr txBox="1"/>
          <p:nvPr/>
        </p:nvSpPr>
        <p:spPr>
          <a:xfrm>
            <a:off x="3729350" y="463050"/>
            <a:ext cx="5106000" cy="4292700"/>
          </a:xfrm>
          <a:prstGeom prst="rect">
            <a:avLst/>
          </a:prstGeom>
          <a:noFill/>
          <a:ln>
            <a:noFill/>
          </a:ln>
        </p:spPr>
        <p:txBody>
          <a:bodyPr spcFirstLastPara="1" wrap="square" lIns="91425" tIns="91425" rIns="91425" bIns="91425" anchor="t" anchorCtr="0">
            <a:noAutofit/>
          </a:bodyPr>
          <a:lstStyle/>
          <a:p>
            <a:pPr marL="457200" lvl="0" indent="-342900" rtl="0">
              <a:lnSpc>
                <a:spcPct val="100000"/>
              </a:lnSpc>
              <a:spcBef>
                <a:spcPts val="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Focus on the key aspects of your contribution, no need to present every detail</a:t>
            </a:r>
          </a:p>
          <a:p>
            <a:pPr marL="457200" lvl="0" indent="-342900" rtl="0">
              <a:lnSpc>
                <a:spcPct val="100000"/>
              </a:lnSpc>
              <a:spcBef>
                <a:spcPts val="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Practice, practice, practice (also with an audience)</a:t>
            </a:r>
          </a:p>
          <a:p>
            <a:pPr marL="457200" lvl="0" indent="-342900" rtl="0">
              <a:lnSpc>
                <a:spcPct val="100000"/>
              </a:lnSpc>
              <a:spcBef>
                <a:spcPts val="100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The presentation is a good time to address issues from the written thesis such as</a:t>
            </a:r>
            <a:endParaRPr sz="1800" dirty="0">
              <a:solidFill>
                <a:schemeClr val="bg1">
                  <a:lumMod val="50000"/>
                </a:schemeClr>
              </a:solidFill>
              <a:latin typeface="Roboto"/>
              <a:ea typeface="Roboto"/>
              <a:cs typeface="Roboto"/>
              <a:sym typeface="Roboto"/>
            </a:endParaRPr>
          </a:p>
          <a:p>
            <a:pPr marL="914400" lvl="1" indent="-342900" rtl="0">
              <a:lnSpc>
                <a:spcPct val="100000"/>
              </a:lnSpc>
              <a:spcBef>
                <a:spcPts val="100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errors you spotted after submission</a:t>
            </a:r>
            <a:endParaRPr sz="1800" dirty="0">
              <a:solidFill>
                <a:schemeClr val="bg1">
                  <a:lumMod val="50000"/>
                </a:schemeClr>
              </a:solidFill>
              <a:latin typeface="Roboto"/>
              <a:ea typeface="Roboto"/>
              <a:cs typeface="Roboto"/>
              <a:sym typeface="Roboto"/>
            </a:endParaRPr>
          </a:p>
          <a:p>
            <a:pPr marL="914400" lvl="1" indent="-342900" rtl="0">
              <a:lnSpc>
                <a:spcPct val="100000"/>
              </a:lnSpc>
              <a:spcBef>
                <a:spcPts val="100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improved figures</a:t>
            </a:r>
            <a:endParaRPr sz="1800" dirty="0">
              <a:solidFill>
                <a:schemeClr val="bg1">
                  <a:lumMod val="50000"/>
                </a:schemeClr>
              </a:solidFill>
              <a:latin typeface="Roboto"/>
              <a:ea typeface="Roboto"/>
              <a:cs typeface="Roboto"/>
              <a:sym typeface="Roboto"/>
            </a:endParaRPr>
          </a:p>
          <a:p>
            <a:pPr marL="914400" lvl="1" indent="-342900" rtl="0">
              <a:lnSpc>
                <a:spcPct val="100000"/>
              </a:lnSpc>
              <a:spcBef>
                <a:spcPts val="100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additional analyses or conclusions, etc.</a:t>
            </a:r>
          </a:p>
          <a:p>
            <a:pPr marL="457200" lvl="0" indent="-342900" rtl="0">
              <a:lnSpc>
                <a:spcPct val="100000"/>
              </a:lnSpc>
              <a:spcBef>
                <a:spcPts val="100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For the subsequent discussion, it’s a good idea to show the PDF of your thesis on the screen, so that everyone can see what’s being discussed.</a:t>
            </a:r>
            <a:endParaRPr sz="1800" dirty="0">
              <a:solidFill>
                <a:schemeClr val="bg1">
                  <a:lumMod val="50000"/>
                </a:schemeClr>
              </a:solidFill>
              <a:latin typeface="Roboto"/>
              <a:ea typeface="Roboto"/>
              <a:cs typeface="Roboto"/>
              <a:sym typeface="Roboto"/>
            </a:endParaRPr>
          </a:p>
          <a:p>
            <a:pPr marL="0" lvl="0" indent="0">
              <a:lnSpc>
                <a:spcPct val="100000"/>
              </a:lnSpc>
              <a:spcBef>
                <a:spcPts val="1000"/>
              </a:spcBef>
              <a:spcAft>
                <a:spcPts val="1000"/>
              </a:spcAft>
              <a:buClr>
                <a:schemeClr val="bg1">
                  <a:lumMod val="50000"/>
                </a:schemeClr>
              </a:buClr>
              <a:buNone/>
            </a:pPr>
            <a:endParaRPr sz="1800" dirty="0">
              <a:solidFill>
                <a:schemeClr val="bg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Read, read, and read some more (also, write)</a:t>
            </a:r>
          </a:p>
        </p:txBody>
      </p:sp>
      <p:sp>
        <p:nvSpPr>
          <p:cNvPr id="74" name="Shape 74"/>
          <p:cNvSpPr txBox="1">
            <a:spLocks noGrp="1"/>
          </p:cNvSpPr>
          <p:nvPr>
            <p:ph type="body" idx="1"/>
          </p:nvPr>
        </p:nvSpPr>
        <p:spPr>
          <a:xfrm>
            <a:off x="471900" y="1919074"/>
            <a:ext cx="8222100" cy="2485701"/>
          </a:xfrm>
          <a:prstGeom prst="rect">
            <a:avLst/>
          </a:prstGeom>
        </p:spPr>
        <p:txBody>
          <a:bodyPr spcFirstLastPara="1" wrap="square" lIns="91425" tIns="91425" rIns="91425" bIns="91425" anchor="t" anchorCtr="0">
            <a:noAutofit/>
          </a:bodyPr>
          <a:lstStyle/>
          <a:p>
            <a:pPr marL="0" lvl="0" indent="0">
              <a:spcAft>
                <a:spcPts val="600"/>
              </a:spcAft>
              <a:buNone/>
            </a:pPr>
            <a:r>
              <a:rPr lang="en-GB" sz="1400" dirty="0"/>
              <a:t>Scientific writing has its own style, and you you should aim to learn this and use this in your thesis. The best ways to learn include:</a:t>
            </a:r>
          </a:p>
          <a:p>
            <a:pPr lvl="0">
              <a:spcAft>
                <a:spcPts val="600"/>
              </a:spcAft>
            </a:pPr>
            <a:r>
              <a:rPr lang="en-GB" sz="1400" b="1" i="1" dirty="0"/>
              <a:t>Reading</a:t>
            </a:r>
            <a:r>
              <a:rPr lang="en-GB" sz="1400" dirty="0"/>
              <a:t> a lot of papers — aim to look at at least one paper per day</a:t>
            </a:r>
            <a:br>
              <a:rPr lang="en-GB" sz="1400" dirty="0"/>
            </a:br>
            <a:r>
              <a:rPr lang="en-GB" sz="1400" dirty="0"/>
              <a:t>(yes, it’ll take a while initially, but you’ll pick up speed)</a:t>
            </a:r>
          </a:p>
          <a:p>
            <a:pPr lvl="1">
              <a:spcBef>
                <a:spcPts val="0"/>
              </a:spcBef>
              <a:spcAft>
                <a:spcPts val="600"/>
              </a:spcAft>
            </a:pPr>
            <a:r>
              <a:rPr lang="en-GB" sz="1100" dirty="0"/>
              <a:t>You might benefit from using some reference manager software (Zotero, Mendeley, Papers, … [</a:t>
            </a:r>
            <a:r>
              <a:rPr lang="en-GB" sz="1100" dirty="0">
                <a:latin typeface="Courier New" panose="02070309020205020404" pitchFamily="49" charset="0"/>
                <a:cs typeface="Courier New" panose="02070309020205020404" pitchFamily="49" charset="0"/>
              </a:rPr>
              <a:t>https://</a:t>
            </a:r>
            <a:r>
              <a:rPr lang="en-GB" sz="1100" dirty="0" err="1">
                <a:latin typeface="Courier New" panose="02070309020205020404" pitchFamily="49" charset="0"/>
                <a:cs typeface="Courier New" panose="02070309020205020404" pitchFamily="49" charset="0"/>
              </a:rPr>
              <a:t>en.wikipedia.org</a:t>
            </a:r>
            <a:r>
              <a:rPr lang="en-GB" sz="1100" dirty="0">
                <a:latin typeface="Courier New" panose="02070309020205020404" pitchFamily="49" charset="0"/>
                <a:cs typeface="Courier New" panose="02070309020205020404" pitchFamily="49" charset="0"/>
              </a:rPr>
              <a:t>/wiki/</a:t>
            </a:r>
            <a:r>
              <a:rPr lang="en-GB" sz="1100" dirty="0" err="1">
                <a:latin typeface="Courier New" panose="02070309020205020404" pitchFamily="49" charset="0"/>
                <a:cs typeface="Courier New" panose="02070309020205020404" pitchFamily="49" charset="0"/>
              </a:rPr>
              <a:t>Comparison_of_reference_management_software</a:t>
            </a:r>
            <a:r>
              <a:rPr lang="en-GB" sz="1100" dirty="0"/>
              <a:t>]) to organize your papers; this will also make it easier to include references while writing</a:t>
            </a:r>
          </a:p>
          <a:p>
            <a:pPr lvl="0">
              <a:spcAft>
                <a:spcPts val="600"/>
              </a:spcAft>
            </a:pPr>
            <a:r>
              <a:rPr lang="en-GB" sz="1400" b="1" i="1" dirty="0"/>
              <a:t>Writing</a:t>
            </a:r>
            <a:r>
              <a:rPr lang="en-GB" sz="1400" dirty="0"/>
              <a:t>, not just the bare minimum — a brief report before you write your actual thesis helps you both get practice, and summarise the key points </a:t>
            </a:r>
          </a:p>
        </p:txBody>
      </p:sp>
      <p:sp>
        <p:nvSpPr>
          <p:cNvPr id="5" name="Shape 74">
            <a:extLst>
              <a:ext uri="{FF2B5EF4-FFF2-40B4-BE49-F238E27FC236}">
                <a16:creationId xmlns:a16="http://schemas.microsoft.com/office/drawing/2014/main" id="{72B9EA8C-6D49-FC44-86B7-C72BAB42249E}"/>
              </a:ext>
            </a:extLst>
          </p:cNvPr>
          <p:cNvSpPr txBox="1">
            <a:spLocks/>
          </p:cNvSpPr>
          <p:nvPr/>
        </p:nvSpPr>
        <p:spPr>
          <a:xfrm>
            <a:off x="854602" y="4437768"/>
            <a:ext cx="8222100" cy="76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lgn="r">
              <a:spcAft>
                <a:spcPts val="600"/>
              </a:spcAft>
              <a:buNone/>
            </a:pPr>
            <a:r>
              <a:rPr lang="en" sz="1400" i="1" dirty="0"/>
              <a:t>“If you want to be a writer, you must do two things above all others: read a lot and write a lot.”</a:t>
            </a:r>
          </a:p>
          <a:p>
            <a:pPr marL="0" indent="0" algn="r">
              <a:spcAft>
                <a:spcPts val="600"/>
              </a:spcAft>
              <a:buNone/>
            </a:pPr>
            <a:r>
              <a:rPr lang="en" sz="1400" i="1" dirty="0"/>
              <a:t>-- Stephen King</a:t>
            </a:r>
            <a:br>
              <a:rPr lang="en" sz="1400" i="1" dirty="0"/>
            </a:br>
            <a:endParaRPr lang="en-GB" sz="1400" i="1" dirty="0"/>
          </a:p>
          <a:p>
            <a:pPr marL="0" indent="0" algn="r">
              <a:spcAft>
                <a:spcPts val="600"/>
              </a:spcAft>
              <a:buFont typeface="Roboto"/>
              <a:buNone/>
            </a:pPr>
            <a:endParaRPr lang="en-GB" sz="1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Some additional sources of information</a:t>
            </a:r>
            <a:endParaRPr/>
          </a:p>
        </p:txBody>
      </p:sp>
      <p:sp>
        <p:nvSpPr>
          <p:cNvPr id="74" name="Shape 7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400" dirty="0"/>
              <a:t>While nothing beats reading (a lot), and finding papers whose style you (and your supervisor) like, there are plenty of additional sources including these papers</a:t>
            </a:r>
            <a:br>
              <a:rPr lang="en-US" sz="1400" dirty="0"/>
            </a:br>
            <a:endParaRPr lang="en-US" sz="1400" dirty="0"/>
          </a:p>
          <a:p>
            <a:r>
              <a:rPr lang="en-GB" sz="1200" i="1" dirty="0"/>
              <a:t>How to write consistently boring scientific literature</a:t>
            </a:r>
            <a:r>
              <a:rPr lang="en-GB" sz="1200" dirty="0"/>
              <a:t>, https://</a:t>
            </a:r>
            <a:r>
              <a:rPr lang="en-GB" sz="1200" dirty="0" err="1"/>
              <a:t>doi.org</a:t>
            </a:r>
            <a:r>
              <a:rPr lang="en-GB" sz="1200" dirty="0"/>
              <a:t>/10.1111/j.2007.0030-1299.15674.x</a:t>
            </a:r>
          </a:p>
          <a:p>
            <a:r>
              <a:rPr lang="da-DK" sz="1200" i="1" dirty="0" err="1"/>
              <a:t>Living</a:t>
            </a:r>
            <a:r>
              <a:rPr lang="da-DK" sz="1200" i="1" dirty="0"/>
              <a:t> Science: Love </a:t>
            </a:r>
            <a:r>
              <a:rPr lang="da-DK" sz="1200" i="1" dirty="0" err="1"/>
              <a:t>writing</a:t>
            </a:r>
            <a:r>
              <a:rPr lang="da-DK" sz="1200" dirty="0"/>
              <a:t>, </a:t>
            </a:r>
            <a:r>
              <a:rPr lang="da-DK" sz="1200" dirty="0" err="1"/>
              <a:t>https</a:t>
            </a:r>
            <a:r>
              <a:rPr lang="da-DK" sz="1200" dirty="0"/>
              <a:t>://</a:t>
            </a:r>
            <a:r>
              <a:rPr lang="da-DK" sz="1200" dirty="0" err="1"/>
              <a:t>doi.org</a:t>
            </a:r>
            <a:r>
              <a:rPr lang="da-DK" sz="1200" dirty="0"/>
              <a:t>/10.7554/eLife.45734</a:t>
            </a:r>
          </a:p>
          <a:p>
            <a:r>
              <a:rPr lang="da-DK" sz="1200" i="1" dirty="0"/>
              <a:t>The art of </a:t>
            </a:r>
            <a:r>
              <a:rPr lang="da-DK" sz="1200" i="1" dirty="0" err="1"/>
              <a:t>writing</a:t>
            </a:r>
            <a:r>
              <a:rPr lang="da-DK" sz="1200" i="1" dirty="0"/>
              <a:t> science</a:t>
            </a:r>
            <a:r>
              <a:rPr lang="da-DK" sz="1200" dirty="0"/>
              <a:t>, </a:t>
            </a:r>
            <a:r>
              <a:rPr lang="da-DK" sz="1200" dirty="0" err="1"/>
              <a:t>https</a:t>
            </a:r>
            <a:r>
              <a:rPr lang="da-DK" sz="1200" dirty="0"/>
              <a:t>://</a:t>
            </a:r>
            <a:r>
              <a:rPr lang="da-DK" sz="1200" dirty="0" err="1"/>
              <a:t>doi.org</a:t>
            </a:r>
            <a:r>
              <a:rPr lang="da-DK" sz="1200" dirty="0"/>
              <a:t>/10.1002/pro.514</a:t>
            </a:r>
          </a:p>
          <a:p>
            <a:r>
              <a:rPr lang="en-GB" sz="1200" i="1" dirty="0"/>
              <a:t>Ten simple rules for structuring papers</a:t>
            </a:r>
            <a:r>
              <a:rPr lang="en-GB" sz="1200" dirty="0"/>
              <a:t>, https://</a:t>
            </a:r>
            <a:r>
              <a:rPr lang="en-GB" sz="1200" dirty="0" err="1"/>
              <a:t>doi.org</a:t>
            </a:r>
            <a:r>
              <a:rPr lang="en-GB" sz="1200" dirty="0"/>
              <a:t>/10.1371/journal.pcbi.1005619</a:t>
            </a:r>
          </a:p>
          <a:p>
            <a:r>
              <a:rPr lang="da-DK" sz="1200" i="1" dirty="0"/>
              <a:t>Ten simple </a:t>
            </a:r>
            <a:r>
              <a:rPr lang="da-DK" sz="1200" i="1" dirty="0" err="1"/>
              <a:t>rules</a:t>
            </a:r>
            <a:r>
              <a:rPr lang="da-DK" sz="1200" i="1" dirty="0"/>
              <a:t> for </a:t>
            </a:r>
            <a:r>
              <a:rPr lang="da-DK" sz="1200" i="1" dirty="0" err="1"/>
              <a:t>developing</a:t>
            </a:r>
            <a:r>
              <a:rPr lang="da-DK" sz="1200" i="1" dirty="0"/>
              <a:t> </a:t>
            </a:r>
            <a:r>
              <a:rPr lang="da-DK" sz="1200" i="1" dirty="0" err="1"/>
              <a:t>good</a:t>
            </a:r>
            <a:r>
              <a:rPr lang="da-DK" sz="1200" i="1" dirty="0"/>
              <a:t> </a:t>
            </a:r>
            <a:r>
              <a:rPr lang="da-DK" sz="1200" i="1" dirty="0" err="1"/>
              <a:t>reading</a:t>
            </a:r>
            <a:r>
              <a:rPr lang="da-DK" sz="1200" i="1" dirty="0"/>
              <a:t> habits </a:t>
            </a:r>
            <a:r>
              <a:rPr lang="da-DK" sz="1200" i="1" dirty="0" err="1"/>
              <a:t>during</a:t>
            </a:r>
            <a:r>
              <a:rPr lang="da-DK" sz="1200" i="1" dirty="0"/>
              <a:t> </a:t>
            </a:r>
            <a:r>
              <a:rPr lang="da-DK" sz="1200" i="1" dirty="0" err="1"/>
              <a:t>graduate</a:t>
            </a:r>
            <a:r>
              <a:rPr lang="da-DK" sz="1200" i="1" dirty="0"/>
              <a:t> </a:t>
            </a:r>
            <a:r>
              <a:rPr lang="da-DK" sz="1200" i="1" dirty="0" err="1"/>
              <a:t>school</a:t>
            </a:r>
            <a:r>
              <a:rPr lang="da-DK" sz="1200" i="1" dirty="0"/>
              <a:t> and </a:t>
            </a:r>
            <a:r>
              <a:rPr lang="da-DK" sz="1200" i="1" dirty="0" err="1"/>
              <a:t>beyond</a:t>
            </a:r>
            <a:br>
              <a:rPr lang="da-DK" sz="1200" dirty="0"/>
            </a:br>
            <a:r>
              <a:rPr lang="da-DK" sz="1200" dirty="0" err="1"/>
              <a:t>https</a:t>
            </a:r>
            <a:r>
              <a:rPr lang="da-DK" sz="1200" dirty="0"/>
              <a:t>://</a:t>
            </a:r>
            <a:r>
              <a:rPr lang="da-DK" sz="1200" dirty="0" err="1"/>
              <a:t>journals.plos.org</a:t>
            </a:r>
            <a:r>
              <a:rPr lang="da-DK" sz="1200" dirty="0"/>
              <a:t>/</a:t>
            </a:r>
            <a:r>
              <a:rPr lang="da-DK" sz="1200" dirty="0" err="1"/>
              <a:t>ploscompbiol</a:t>
            </a:r>
            <a:r>
              <a:rPr lang="da-DK" sz="1200" dirty="0"/>
              <a:t>/</a:t>
            </a:r>
            <a:r>
              <a:rPr lang="da-DK" sz="1200" dirty="0" err="1"/>
              <a:t>article?id</a:t>
            </a:r>
            <a:r>
              <a:rPr lang="da-DK" sz="1200" dirty="0"/>
              <a:t>=10.1371/journal.pcbi.1006467</a:t>
            </a:r>
          </a:p>
          <a:p>
            <a:r>
              <a:rPr lang="da-DK" sz="1200" i="1" dirty="0"/>
              <a:t>Ten simple </a:t>
            </a:r>
            <a:r>
              <a:rPr lang="da-DK" sz="1200" i="1" dirty="0" err="1"/>
              <a:t>rules</a:t>
            </a:r>
            <a:r>
              <a:rPr lang="da-DK" sz="1200" i="1" dirty="0"/>
              <a:t> for </a:t>
            </a:r>
            <a:r>
              <a:rPr lang="da-DK" sz="1200" i="1" dirty="0" err="1"/>
              <a:t>scientists</a:t>
            </a:r>
            <a:r>
              <a:rPr lang="da-DK" sz="1200" i="1" dirty="0"/>
              <a:t>: </a:t>
            </a:r>
            <a:r>
              <a:rPr lang="da-DK" sz="1200" i="1" dirty="0" err="1"/>
              <a:t>Improving</a:t>
            </a:r>
            <a:r>
              <a:rPr lang="da-DK" sz="1200" i="1" dirty="0"/>
              <a:t> </a:t>
            </a:r>
            <a:r>
              <a:rPr lang="da-DK" sz="1200" i="1" dirty="0" err="1"/>
              <a:t>your</a:t>
            </a:r>
            <a:r>
              <a:rPr lang="da-DK" sz="1200" i="1" dirty="0"/>
              <a:t> </a:t>
            </a:r>
            <a:r>
              <a:rPr lang="da-DK" sz="1200" i="1" dirty="0" err="1"/>
              <a:t>writing</a:t>
            </a:r>
            <a:r>
              <a:rPr lang="da-DK" sz="1200" i="1" dirty="0"/>
              <a:t> </a:t>
            </a:r>
            <a:r>
              <a:rPr lang="da-DK" sz="1200" i="1" dirty="0" err="1"/>
              <a:t>productivity</a:t>
            </a:r>
            <a:br>
              <a:rPr lang="da-DK" sz="1200" dirty="0"/>
            </a:br>
            <a:r>
              <a:rPr lang="da-DK" sz="1200" dirty="0" err="1"/>
              <a:t>https</a:t>
            </a:r>
            <a:r>
              <a:rPr lang="da-DK" sz="1200" dirty="0"/>
              <a:t>://</a:t>
            </a:r>
            <a:r>
              <a:rPr lang="da-DK" sz="1200" dirty="0" err="1"/>
              <a:t>journals.plos.org</a:t>
            </a:r>
            <a:r>
              <a:rPr lang="da-DK" sz="1200" dirty="0"/>
              <a:t>/</a:t>
            </a:r>
            <a:r>
              <a:rPr lang="da-DK" sz="1200" dirty="0" err="1"/>
              <a:t>ploscompbiol</a:t>
            </a:r>
            <a:r>
              <a:rPr lang="da-DK" sz="1200" dirty="0"/>
              <a:t>/</a:t>
            </a:r>
            <a:r>
              <a:rPr lang="da-DK" sz="1200" dirty="0" err="1"/>
              <a:t>article?id</a:t>
            </a:r>
            <a:r>
              <a:rPr lang="da-DK" sz="1200" dirty="0"/>
              <a:t>=10.1371/journal.pcbi.1006379</a:t>
            </a:r>
          </a:p>
        </p:txBody>
      </p:sp>
    </p:spTree>
    <p:extLst>
      <p:ext uri="{BB962C8B-B14F-4D97-AF65-F5344CB8AC3E}">
        <p14:creationId xmlns:p14="http://schemas.microsoft.com/office/powerpoint/2010/main" val="177461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Plan your time</a:t>
            </a:r>
            <a:endParaRPr/>
          </a:p>
        </p:txBody>
      </p:sp>
      <p:sp>
        <p:nvSpPr>
          <p:cNvPr id="145" name="Shape 145"/>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dirty="0"/>
              <a:t>Don’t let your thesis look like this</a:t>
            </a:r>
            <a:endParaRPr dirty="0"/>
          </a:p>
        </p:txBody>
      </p:sp>
      <p:pic>
        <p:nvPicPr>
          <p:cNvPr id="6" name="Picture 5">
            <a:extLst>
              <a:ext uri="{FF2B5EF4-FFF2-40B4-BE49-F238E27FC236}">
                <a16:creationId xmlns:a16="http://schemas.microsoft.com/office/drawing/2014/main" id="{779889C9-2277-4040-B5AC-7F82CCAFE686}"/>
              </a:ext>
            </a:extLst>
          </p:cNvPr>
          <p:cNvPicPr>
            <a:picLocks noChangeAspect="1"/>
          </p:cNvPicPr>
          <p:nvPr/>
        </p:nvPicPr>
        <p:blipFill rotWithShape="1">
          <a:blip r:embed="rId3"/>
          <a:srcRect l="14353" r="9284"/>
          <a:stretch/>
        </p:blipFill>
        <p:spPr>
          <a:xfrm flipH="1">
            <a:off x="3689494" y="357800"/>
            <a:ext cx="4965408" cy="4368800"/>
          </a:xfrm>
          <a:prstGeom prst="rect">
            <a:avLst/>
          </a:prstGeom>
        </p:spPr>
      </p:pic>
      <p:sp>
        <p:nvSpPr>
          <p:cNvPr id="7" name="Shape 90">
            <a:extLst>
              <a:ext uri="{FF2B5EF4-FFF2-40B4-BE49-F238E27FC236}">
                <a16:creationId xmlns:a16="http://schemas.microsoft.com/office/drawing/2014/main" id="{6EAD0D09-B453-3149-BF3E-1075005AF13F}"/>
              </a:ext>
            </a:extLst>
          </p:cNvPr>
          <p:cNvSpPr txBox="1">
            <a:spLocks/>
          </p:cNvSpPr>
          <p:nvPr/>
        </p:nvSpPr>
        <p:spPr>
          <a:xfrm>
            <a:off x="3508743" y="4229695"/>
            <a:ext cx="5337545" cy="3996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lgn="ctr">
              <a:spcAft>
                <a:spcPts val="1600"/>
              </a:spcAft>
              <a:buFont typeface="Roboto"/>
              <a:buNone/>
            </a:pPr>
            <a:r>
              <a:rPr lang="en-GB" sz="1600">
                <a:gradFill>
                  <a:gsLst>
                    <a:gs pos="0">
                      <a:schemeClr val="bg1">
                        <a:lumMod val="50000"/>
                      </a:schemeClr>
                    </a:gs>
                    <a:gs pos="74000">
                      <a:schemeClr val="bg1">
                        <a:lumMod val="65000"/>
                      </a:schemeClr>
                    </a:gs>
                    <a:gs pos="83000">
                      <a:schemeClr val="bg1">
                        <a:lumMod val="75000"/>
                      </a:schemeClr>
                    </a:gs>
                    <a:gs pos="100000">
                      <a:schemeClr val="bg1">
                        <a:lumMod val="85000"/>
                      </a:schemeClr>
                    </a:gs>
                  </a:gsLst>
                  <a:lin ang="0" scaled="0"/>
                </a:gradFill>
              </a:rPr>
              <a:t>Introduction-Methods-Results-Discussion-Conclusions</a:t>
            </a:r>
          </a:p>
        </p:txBody>
      </p:sp>
    </p:spTree>
    <p:extLst>
      <p:ext uri="{BB962C8B-B14F-4D97-AF65-F5344CB8AC3E}">
        <p14:creationId xmlns:p14="http://schemas.microsoft.com/office/powerpoint/2010/main" val="63783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80" name="Shape 80"/>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a:solidFill>
                  <a:schemeClr val="lt1"/>
                </a:solidFill>
              </a:rPr>
              <a:t>First week(s)</a:t>
            </a:r>
            <a:endParaRPr sz="1400">
              <a:solidFill>
                <a:schemeClr val="lt1"/>
              </a:solidFill>
            </a:endParaRPr>
          </a:p>
        </p:txBody>
      </p:sp>
      <p:grpSp>
        <p:nvGrpSpPr>
          <p:cNvPr id="81" name="Shape 81"/>
          <p:cNvGrpSpPr/>
          <p:nvPr/>
        </p:nvGrpSpPr>
        <p:grpSpPr>
          <a:xfrm>
            <a:off x="912820" y="1610215"/>
            <a:ext cx="198900" cy="593656"/>
            <a:chOff x="777447" y="1610215"/>
            <a:chExt cx="198900" cy="593656"/>
          </a:xfrm>
        </p:grpSpPr>
        <p:cxnSp>
          <p:nvCxnSpPr>
            <p:cNvPr id="82" name="Shape 82"/>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83" name="Shape 83"/>
            <p:cNvSpPr/>
            <p:nvPr/>
          </p:nvSpPr>
          <p:spPr>
            <a:xfrm>
              <a:off x="777447"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txBox="1">
            <a:spLocks noGrp="1"/>
          </p:cNvSpPr>
          <p:nvPr>
            <p:ph type="body" idx="4294967295"/>
          </p:nvPr>
        </p:nvSpPr>
        <p:spPr>
          <a:xfrm>
            <a:off x="318375" y="390553"/>
            <a:ext cx="2242800" cy="906300"/>
          </a:xfrm>
          <a:prstGeom prst="rect">
            <a:avLst/>
          </a:prstGeom>
        </p:spPr>
        <p:txBody>
          <a:bodyPr spcFirstLastPara="1" wrap="square" lIns="91425" tIns="91425" rIns="91425" bIns="91425" anchor="t" anchorCtr="0">
            <a:noAutofit/>
          </a:bodyPr>
          <a:lstStyle/>
          <a:p>
            <a:pPr marL="0" lvl="0" indent="0">
              <a:spcAft>
                <a:spcPts val="1600"/>
              </a:spcAft>
              <a:buNone/>
            </a:pPr>
            <a:r>
              <a:rPr lang="en" sz="1600" dirty="0"/>
              <a:t>Get started — read literature, learn essential tools</a:t>
            </a:r>
            <a:endParaRPr sz="1600" dirty="0"/>
          </a:p>
        </p:txBody>
      </p:sp>
      <p:sp>
        <p:nvSpPr>
          <p:cNvPr id="85" name="Shape 85"/>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86" name="Shape 86"/>
          <p:cNvSpPr txBox="1">
            <a:spLocks noGrp="1"/>
          </p:cNvSpPr>
          <p:nvPr>
            <p:ph type="body" idx="4294967295"/>
          </p:nvPr>
        </p:nvSpPr>
        <p:spPr>
          <a:xfrm>
            <a:off x="2126327" y="2336550"/>
            <a:ext cx="1641300" cy="470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a:solidFill>
                  <a:schemeClr val="lt1"/>
                </a:solidFill>
              </a:rPr>
              <a:t>~40% of total duration</a:t>
            </a:r>
            <a:endParaRPr sz="1400">
              <a:solidFill>
                <a:schemeClr val="lt1"/>
              </a:solidFill>
            </a:endParaRPr>
          </a:p>
        </p:txBody>
      </p:sp>
      <p:grpSp>
        <p:nvGrpSpPr>
          <p:cNvPr id="87" name="Shape 87"/>
          <p:cNvGrpSpPr/>
          <p:nvPr/>
        </p:nvGrpSpPr>
        <p:grpSpPr>
          <a:xfrm>
            <a:off x="2266282" y="2938958"/>
            <a:ext cx="198900" cy="593656"/>
            <a:chOff x="2223534" y="2938958"/>
            <a:chExt cx="198900" cy="593656"/>
          </a:xfrm>
        </p:grpSpPr>
        <p:cxnSp>
          <p:nvCxnSpPr>
            <p:cNvPr id="88" name="Shape 88"/>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89" name="Shape 89"/>
            <p:cNvSpPr/>
            <p:nvPr/>
          </p:nvSpPr>
          <p:spPr>
            <a:xfrm rot="10800000" flipH="1">
              <a:off x="2223534" y="333371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0" name="Shape 90"/>
          <p:cNvSpPr txBox="1">
            <a:spLocks noGrp="1"/>
          </p:cNvSpPr>
          <p:nvPr>
            <p:ph type="body" idx="4294967295"/>
          </p:nvPr>
        </p:nvSpPr>
        <p:spPr>
          <a:xfrm>
            <a:off x="1244337" y="3757725"/>
            <a:ext cx="2242800" cy="9063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600"/>
              <a:t>Main research phase I</a:t>
            </a:r>
            <a:endParaRPr sz="1600"/>
          </a:p>
        </p:txBody>
      </p:sp>
      <p:sp>
        <p:nvSpPr>
          <p:cNvPr id="91" name="Shape 91"/>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92" name="Shape 92"/>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a:solidFill>
                  <a:schemeClr val="lt1"/>
                </a:solidFill>
              </a:rPr>
              <a:t>A few days</a:t>
            </a:r>
            <a:endParaRPr sz="1400">
              <a:solidFill>
                <a:schemeClr val="lt1"/>
              </a:solidFill>
            </a:endParaRPr>
          </a:p>
        </p:txBody>
      </p:sp>
      <p:grpSp>
        <p:nvGrpSpPr>
          <p:cNvPr id="93" name="Shape 93"/>
          <p:cNvGrpSpPr/>
          <p:nvPr/>
        </p:nvGrpSpPr>
        <p:grpSpPr>
          <a:xfrm>
            <a:off x="4058732" y="1610215"/>
            <a:ext cx="198900" cy="593656"/>
            <a:chOff x="3918084" y="1610215"/>
            <a:chExt cx="198900" cy="593656"/>
          </a:xfrm>
        </p:grpSpPr>
        <p:cxnSp>
          <p:nvCxnSpPr>
            <p:cNvPr id="94" name="Shape 9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95" name="Shape 95"/>
            <p:cNvSpPr/>
            <p:nvPr/>
          </p:nvSpPr>
          <p:spPr>
            <a:xfrm>
              <a:off x="3918084"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7" name="Shape 97"/>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98" name="Shape 98"/>
          <p:cNvSpPr txBox="1">
            <a:spLocks noGrp="1"/>
          </p:cNvSpPr>
          <p:nvPr>
            <p:ph type="body" idx="4294967295"/>
          </p:nvPr>
        </p:nvSpPr>
        <p:spPr>
          <a:xfrm>
            <a:off x="5416700" y="2336550"/>
            <a:ext cx="16947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~40% of total duration </a:t>
            </a:r>
            <a:endParaRPr>
              <a:solidFill>
                <a:schemeClr val="lt1"/>
              </a:solidFill>
            </a:endParaRPr>
          </a:p>
        </p:txBody>
      </p:sp>
      <p:grpSp>
        <p:nvGrpSpPr>
          <p:cNvPr id="99" name="Shape 99"/>
          <p:cNvGrpSpPr/>
          <p:nvPr/>
        </p:nvGrpSpPr>
        <p:grpSpPr>
          <a:xfrm>
            <a:off x="5973070" y="2938958"/>
            <a:ext cx="198900" cy="593656"/>
            <a:chOff x="5958946" y="2938958"/>
            <a:chExt cx="198900" cy="593656"/>
          </a:xfrm>
        </p:grpSpPr>
        <p:cxnSp>
          <p:nvCxnSpPr>
            <p:cNvPr id="100" name="Shape 100"/>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01" name="Shape 101"/>
            <p:cNvSpPr/>
            <p:nvPr/>
          </p:nvSpPr>
          <p:spPr>
            <a:xfrm rot="10800000" flipH="1">
              <a:off x="5958946" y="333371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2" name="Shape 102"/>
          <p:cNvSpPr txBox="1">
            <a:spLocks noGrp="1"/>
          </p:cNvSpPr>
          <p:nvPr>
            <p:ph type="body" idx="4294967295"/>
          </p:nvPr>
        </p:nvSpPr>
        <p:spPr>
          <a:xfrm>
            <a:off x="5126900" y="3757725"/>
            <a:ext cx="3596314" cy="906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dirty="0"/>
              <a:t>Main research phase II</a:t>
            </a:r>
            <a:endParaRPr sz="1600" dirty="0"/>
          </a:p>
          <a:p>
            <a:pPr marL="457200" lvl="0" indent="-317500">
              <a:spcBef>
                <a:spcPts val="0"/>
              </a:spcBef>
              <a:spcAft>
                <a:spcPts val="0"/>
              </a:spcAft>
              <a:buSzPts val="1400"/>
              <a:buChar char="-"/>
            </a:pPr>
            <a:r>
              <a:rPr lang="en" sz="1400" dirty="0"/>
              <a:t>Determine with mid-project report &amp; supervisor what you need to wrap up</a:t>
            </a:r>
            <a:endParaRPr sz="1400" dirty="0"/>
          </a:p>
        </p:txBody>
      </p:sp>
      <p:sp>
        <p:nvSpPr>
          <p:cNvPr id="103" name="Shape 103"/>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104" name="Shape 104"/>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a:solidFill>
                  <a:schemeClr val="lt1"/>
                </a:solidFill>
              </a:rPr>
              <a:t>X weeks</a:t>
            </a:r>
            <a:endParaRPr>
              <a:solidFill>
                <a:schemeClr val="lt1"/>
              </a:solidFill>
            </a:endParaRPr>
          </a:p>
        </p:txBody>
      </p:sp>
      <p:grpSp>
        <p:nvGrpSpPr>
          <p:cNvPr id="105" name="Shape 105"/>
          <p:cNvGrpSpPr/>
          <p:nvPr/>
        </p:nvGrpSpPr>
        <p:grpSpPr>
          <a:xfrm>
            <a:off x="7669807" y="1610215"/>
            <a:ext cx="198900" cy="593656"/>
            <a:chOff x="3918084" y="1610215"/>
            <a:chExt cx="198900" cy="593656"/>
          </a:xfrm>
        </p:grpSpPr>
        <p:cxnSp>
          <p:nvCxnSpPr>
            <p:cNvPr id="106" name="Shape 10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07" name="Shape 107"/>
            <p:cNvSpPr/>
            <p:nvPr/>
          </p:nvSpPr>
          <p:spPr>
            <a:xfrm>
              <a:off x="3918084"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8" name="Shape 108"/>
          <p:cNvSpPr txBox="1">
            <a:spLocks noGrp="1"/>
          </p:cNvSpPr>
          <p:nvPr>
            <p:ph type="body" idx="4294967295"/>
          </p:nvPr>
        </p:nvSpPr>
        <p:spPr>
          <a:xfrm>
            <a:off x="6289819" y="390553"/>
            <a:ext cx="2242800" cy="906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600"/>
              <a:t>Write your thesis, finalize figures and transfer data</a:t>
            </a:r>
            <a:endParaRPr sz="1600"/>
          </a:p>
        </p:txBody>
      </p:sp>
      <p:sp>
        <p:nvSpPr>
          <p:cNvPr id="32" name="Shape 84">
            <a:extLst>
              <a:ext uri="{FF2B5EF4-FFF2-40B4-BE49-F238E27FC236}">
                <a16:creationId xmlns:a16="http://schemas.microsoft.com/office/drawing/2014/main" id="{83005677-CB7B-104B-95CE-7BED36E269F1}"/>
              </a:ext>
            </a:extLst>
          </p:cNvPr>
          <p:cNvSpPr txBox="1">
            <a:spLocks/>
          </p:cNvSpPr>
          <p:nvPr/>
        </p:nvSpPr>
        <p:spPr>
          <a:xfrm>
            <a:off x="3107341" y="390553"/>
            <a:ext cx="2171133" cy="90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lgn="ctr">
              <a:spcAft>
                <a:spcPts val="1600"/>
              </a:spcAft>
              <a:buNone/>
            </a:pPr>
            <a:r>
              <a:rPr lang="en-GB" sz="1600" dirty="0"/>
              <a:t>Mid-project report — a rough outline and some figures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Content</a:t>
            </a:r>
            <a:endParaRPr dirty="0"/>
          </a:p>
        </p:txBody>
      </p:sp>
      <p:sp>
        <p:nvSpPr>
          <p:cNvPr id="145" name="Shape 145"/>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dirty="0"/>
              <a:t>This will obviously vary whether this is a BSc, MSc or PhD thesis. And on the subject, outcomes, the specific rules and what you agree with your supervisor. But here are some general guidelines and topics that should generally be found in a thesis/report.</a:t>
            </a:r>
            <a:endParaRPr dirty="0"/>
          </a:p>
        </p:txBody>
      </p:sp>
      <p:sp>
        <p:nvSpPr>
          <p:cNvPr id="8" name="Shape 74">
            <a:extLst>
              <a:ext uri="{FF2B5EF4-FFF2-40B4-BE49-F238E27FC236}">
                <a16:creationId xmlns:a16="http://schemas.microsoft.com/office/drawing/2014/main" id="{AF4A0D1E-65CD-DB40-BEA7-E5B3A240364C}"/>
              </a:ext>
            </a:extLst>
          </p:cNvPr>
          <p:cNvSpPr txBox="1">
            <a:spLocks/>
          </p:cNvSpPr>
          <p:nvPr/>
        </p:nvSpPr>
        <p:spPr>
          <a:xfrm>
            <a:off x="3403158" y="809204"/>
            <a:ext cx="5653378" cy="42398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1"/>
              </a:buClr>
              <a:buSzPts val="1200"/>
              <a:buFont typeface="Roboto"/>
              <a:buChar char="■"/>
              <a:defRPr sz="1200" b="0" i="0" u="none" strike="noStrike" cap="none">
                <a:solidFill>
                  <a:schemeClr val="lt1"/>
                </a:solidFill>
                <a:latin typeface="Roboto"/>
                <a:ea typeface="Roboto"/>
                <a:cs typeface="Roboto"/>
                <a:sym typeface="Roboto"/>
              </a:defRPr>
            </a:lvl9pPr>
          </a:lstStyle>
          <a:p>
            <a:pPr marL="285750" indent="-285750">
              <a:spcAft>
                <a:spcPts val="600"/>
              </a:spcAft>
              <a:buClr>
                <a:schemeClr val="bg1">
                  <a:lumMod val="50000"/>
                </a:schemeClr>
              </a:buClr>
              <a:buSzPct val="150000"/>
            </a:pPr>
            <a:r>
              <a:rPr lang="en-US" dirty="0">
                <a:solidFill>
                  <a:schemeClr val="bg1">
                    <a:lumMod val="50000"/>
                  </a:schemeClr>
                </a:solidFill>
              </a:rPr>
              <a:t>Cover page (title, name, date, KU ID, department, supervisor, …)</a:t>
            </a:r>
          </a:p>
          <a:p>
            <a:pPr marL="285750" indent="-285750">
              <a:spcAft>
                <a:spcPts val="600"/>
              </a:spcAft>
              <a:buClr>
                <a:schemeClr val="bg1">
                  <a:lumMod val="50000"/>
                </a:schemeClr>
              </a:buClr>
              <a:buSzPct val="150000"/>
            </a:pPr>
            <a:r>
              <a:rPr lang="en-US" dirty="0">
                <a:solidFill>
                  <a:schemeClr val="bg1">
                    <a:lumMod val="50000"/>
                  </a:schemeClr>
                </a:solidFill>
              </a:rPr>
              <a:t>Abstract (~250 words)</a:t>
            </a:r>
          </a:p>
          <a:p>
            <a:pPr marL="285750" indent="-285750">
              <a:spcAft>
                <a:spcPts val="600"/>
              </a:spcAft>
              <a:buClr>
                <a:schemeClr val="bg1">
                  <a:lumMod val="50000"/>
                </a:schemeClr>
              </a:buClr>
              <a:buSzPct val="150000"/>
            </a:pPr>
            <a:r>
              <a:rPr lang="en-US" dirty="0">
                <a:solidFill>
                  <a:schemeClr val="bg1">
                    <a:lumMod val="50000"/>
                  </a:schemeClr>
                </a:solidFill>
              </a:rPr>
              <a:t>List of abbreviations</a:t>
            </a:r>
          </a:p>
          <a:p>
            <a:pPr marL="285750" indent="-285750">
              <a:spcAft>
                <a:spcPts val="600"/>
              </a:spcAft>
              <a:buClr>
                <a:schemeClr val="bg1">
                  <a:lumMod val="50000"/>
                </a:schemeClr>
              </a:buClr>
              <a:buSzPct val="150000"/>
            </a:pPr>
            <a:r>
              <a:rPr lang="en-US" dirty="0">
                <a:solidFill>
                  <a:schemeClr val="bg1">
                    <a:lumMod val="50000"/>
                  </a:schemeClr>
                </a:solidFill>
              </a:rPr>
              <a:t>Table of contents</a:t>
            </a:r>
          </a:p>
          <a:p>
            <a:pPr marL="285750" indent="-285750">
              <a:spcAft>
                <a:spcPts val="600"/>
              </a:spcAft>
              <a:buClr>
                <a:schemeClr val="bg1">
                  <a:lumMod val="50000"/>
                </a:schemeClr>
              </a:buClr>
              <a:buSzPct val="150000"/>
            </a:pPr>
            <a:r>
              <a:rPr lang="en-US" dirty="0">
                <a:solidFill>
                  <a:schemeClr val="bg1">
                    <a:lumMod val="50000"/>
                  </a:schemeClr>
                </a:solidFill>
              </a:rPr>
              <a:t>Introduction</a:t>
            </a:r>
          </a:p>
          <a:p>
            <a:pPr marL="285750" indent="-285750">
              <a:spcAft>
                <a:spcPts val="600"/>
              </a:spcAft>
              <a:buClr>
                <a:schemeClr val="bg1">
                  <a:lumMod val="50000"/>
                </a:schemeClr>
              </a:buClr>
              <a:buSzPct val="150000"/>
            </a:pPr>
            <a:r>
              <a:rPr lang="en-US" dirty="0">
                <a:solidFill>
                  <a:schemeClr val="bg1">
                    <a:lumMod val="50000"/>
                  </a:schemeClr>
                </a:solidFill>
              </a:rPr>
              <a:t>Aims and Motivation of work</a:t>
            </a:r>
          </a:p>
          <a:p>
            <a:pPr marL="285750" indent="-285750">
              <a:spcAft>
                <a:spcPts val="600"/>
              </a:spcAft>
              <a:buClr>
                <a:schemeClr val="bg1">
                  <a:lumMod val="50000"/>
                </a:schemeClr>
              </a:buClr>
              <a:buSzPct val="150000"/>
            </a:pPr>
            <a:r>
              <a:rPr lang="en-US" dirty="0">
                <a:solidFill>
                  <a:schemeClr val="bg1">
                    <a:lumMod val="50000"/>
                  </a:schemeClr>
                </a:solidFill>
              </a:rPr>
              <a:t>Methods</a:t>
            </a:r>
          </a:p>
          <a:p>
            <a:pPr marL="285750" indent="-285750">
              <a:spcAft>
                <a:spcPts val="600"/>
              </a:spcAft>
              <a:buClr>
                <a:schemeClr val="bg1">
                  <a:lumMod val="50000"/>
                </a:schemeClr>
              </a:buClr>
              <a:buSzPct val="150000"/>
            </a:pPr>
            <a:r>
              <a:rPr lang="en-US" dirty="0">
                <a:solidFill>
                  <a:schemeClr val="bg1">
                    <a:lumMod val="50000"/>
                  </a:schemeClr>
                </a:solidFill>
              </a:rPr>
              <a:t>Results</a:t>
            </a:r>
          </a:p>
          <a:p>
            <a:pPr marL="285750" indent="-285750">
              <a:spcAft>
                <a:spcPts val="600"/>
              </a:spcAft>
              <a:buClr>
                <a:schemeClr val="bg1">
                  <a:lumMod val="50000"/>
                </a:schemeClr>
              </a:buClr>
              <a:buSzPct val="150000"/>
            </a:pPr>
            <a:r>
              <a:rPr lang="en-US" dirty="0">
                <a:solidFill>
                  <a:schemeClr val="bg1">
                    <a:lumMod val="50000"/>
                  </a:schemeClr>
                </a:solidFill>
              </a:rPr>
              <a:t>Discussion</a:t>
            </a:r>
          </a:p>
          <a:p>
            <a:pPr marL="285750" indent="-285750">
              <a:spcAft>
                <a:spcPts val="600"/>
              </a:spcAft>
              <a:buClr>
                <a:schemeClr val="bg1">
                  <a:lumMod val="50000"/>
                </a:schemeClr>
              </a:buClr>
              <a:buSzPct val="150000"/>
            </a:pPr>
            <a:r>
              <a:rPr lang="en-US" dirty="0">
                <a:solidFill>
                  <a:schemeClr val="bg1">
                    <a:lumMod val="50000"/>
                  </a:schemeClr>
                </a:solidFill>
              </a:rPr>
              <a:t>Conclusions and future perspectives</a:t>
            </a:r>
          </a:p>
          <a:p>
            <a:pPr marL="285750" indent="-285750">
              <a:spcAft>
                <a:spcPts val="600"/>
              </a:spcAft>
              <a:buClr>
                <a:schemeClr val="bg1">
                  <a:lumMod val="50000"/>
                </a:schemeClr>
              </a:buClr>
              <a:buSzPct val="150000"/>
            </a:pPr>
            <a:r>
              <a:rPr lang="en-US" dirty="0">
                <a:solidFill>
                  <a:schemeClr val="bg1">
                    <a:lumMod val="50000"/>
                  </a:schemeClr>
                </a:solidFill>
              </a:rPr>
              <a:t>References (in consistent format, see ref manager earlier)</a:t>
            </a:r>
          </a:p>
          <a:p>
            <a:pPr marL="285750" indent="-285750">
              <a:spcAft>
                <a:spcPts val="600"/>
              </a:spcAft>
              <a:buClr>
                <a:schemeClr val="bg1">
                  <a:lumMod val="50000"/>
                </a:schemeClr>
              </a:buClr>
              <a:buSzPct val="150000"/>
            </a:pPr>
            <a:r>
              <a:rPr lang="en-US" dirty="0">
                <a:solidFill>
                  <a:schemeClr val="bg1">
                    <a:lumMod val="50000"/>
                  </a:schemeClr>
                </a:solidFill>
              </a:rPr>
              <a:t>Appendices</a:t>
            </a:r>
          </a:p>
        </p:txBody>
      </p:sp>
    </p:spTree>
    <p:extLst>
      <p:ext uri="{BB962C8B-B14F-4D97-AF65-F5344CB8AC3E}">
        <p14:creationId xmlns:p14="http://schemas.microsoft.com/office/powerpoint/2010/main" val="44156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Start writing early</a:t>
            </a:r>
            <a:endParaRPr dirty="0"/>
          </a:p>
        </p:txBody>
      </p:sp>
      <p:sp>
        <p:nvSpPr>
          <p:cNvPr id="74" name="Shape 7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400" dirty="0"/>
              <a:t>While it’s tempting to “keep producing results”, it often becomes more clear what your project and thesis are missing when you lay it all out on paper. That is why we strongly encourage you to have a solid outline with figures halfway through your project. </a:t>
            </a:r>
          </a:p>
          <a:p>
            <a:pPr marL="0" lvl="0" indent="0">
              <a:spcBef>
                <a:spcPts val="0"/>
              </a:spcBef>
              <a:spcAft>
                <a:spcPts val="0"/>
              </a:spcAft>
              <a:buNone/>
            </a:pPr>
            <a:endParaRPr lang="en-US" sz="1400" dirty="0"/>
          </a:p>
          <a:p>
            <a:pPr marL="285750" lvl="0" indent="-285750">
              <a:spcBef>
                <a:spcPts val="0"/>
              </a:spcBef>
              <a:spcAft>
                <a:spcPts val="0"/>
              </a:spcAft>
              <a:buFont typeface="Arial" panose="020B0604020202020204" pitchFamily="34" charset="0"/>
              <a:buChar char="•"/>
            </a:pPr>
            <a:r>
              <a:rPr lang="en-US" sz="1400" dirty="0"/>
              <a:t>What results do I have so far?</a:t>
            </a:r>
          </a:p>
          <a:p>
            <a:pPr marL="285750" lvl="0" indent="-285750">
              <a:spcBef>
                <a:spcPts val="0"/>
              </a:spcBef>
              <a:spcAft>
                <a:spcPts val="0"/>
              </a:spcAft>
              <a:buFont typeface="Arial" panose="020B0604020202020204" pitchFamily="34" charset="0"/>
              <a:buChar char="•"/>
            </a:pPr>
            <a:r>
              <a:rPr lang="en-US" sz="1400" dirty="0"/>
              <a:t>Do they address my research question? </a:t>
            </a:r>
          </a:p>
          <a:p>
            <a:pPr marL="285750" lvl="0" indent="-285750">
              <a:spcBef>
                <a:spcPts val="0"/>
              </a:spcBef>
              <a:spcAft>
                <a:spcPts val="0"/>
              </a:spcAft>
              <a:buFont typeface="Arial" panose="020B0604020202020204" pitchFamily="34" charset="0"/>
              <a:buChar char="•"/>
            </a:pPr>
            <a:r>
              <a:rPr lang="en-US" sz="1400" dirty="0"/>
              <a:t>What’s missing?</a:t>
            </a:r>
          </a:p>
          <a:p>
            <a:pPr marL="285750" lvl="0" indent="-285750">
              <a:spcBef>
                <a:spcPts val="0"/>
              </a:spcBef>
              <a:spcAft>
                <a:spcPts val="0"/>
              </a:spcAft>
              <a:buFont typeface="Arial" panose="020B0604020202020204" pitchFamily="34" charset="0"/>
              <a:buChar char="•"/>
            </a:pPr>
            <a:endParaRPr lang="en-US" sz="1400" dirty="0"/>
          </a:p>
          <a:p>
            <a:pPr marL="0" lvl="0" indent="0">
              <a:spcBef>
                <a:spcPts val="0"/>
              </a:spcBef>
              <a:spcAft>
                <a:spcPts val="0"/>
              </a:spcAft>
              <a:buNone/>
            </a:pPr>
            <a:r>
              <a:rPr lang="en-US" sz="1400" dirty="0"/>
              <a:t>Remember - research rarely goes exactly as planned — which often is fun, but can be frustrating when your deadline is looming.</a:t>
            </a:r>
          </a:p>
          <a:p>
            <a:pPr marL="0" lvl="0" indent="0">
              <a:spcBef>
                <a:spcPts val="0"/>
              </a:spcBef>
              <a:spcAft>
                <a:spcPts val="0"/>
              </a:spcAft>
              <a:buNone/>
            </a:pPr>
            <a:endParaRPr lang="da-DK" sz="1200" dirty="0"/>
          </a:p>
        </p:txBody>
      </p:sp>
    </p:spTree>
    <p:extLst>
      <p:ext uri="{BB962C8B-B14F-4D97-AF65-F5344CB8AC3E}">
        <p14:creationId xmlns:p14="http://schemas.microsoft.com/office/powerpoint/2010/main" val="249819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Keep the big picture in mind</a:t>
            </a:r>
            <a:endParaRPr dirty="0"/>
          </a:p>
        </p:txBody>
      </p:sp>
      <p:sp>
        <p:nvSpPr>
          <p:cNvPr id="74" name="Shape 7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buNone/>
            </a:pPr>
            <a:r>
              <a:rPr lang="en-US" sz="1400" dirty="0"/>
              <a:t>A challenge — both in writing and in research in general — is the balance of detailed understanding of individual techniques and theories, and how these pieces together form the bigger picture of the research question you are addressing. For example, in writing about forest ecosystems, you may not need the electron transport chain in photosystem II, though it undoubtedly is fascinating. </a:t>
            </a:r>
          </a:p>
          <a:p>
            <a:pPr marL="0" lvl="0" indent="0">
              <a:spcBef>
                <a:spcPts val="0"/>
              </a:spcBef>
              <a:spcAft>
                <a:spcPts val="0"/>
              </a:spcAft>
              <a:buNone/>
            </a:pPr>
            <a:endParaRPr lang="en-US" sz="1400" dirty="0"/>
          </a:p>
          <a:p>
            <a:pPr marL="0" lvl="0" indent="0">
              <a:spcBef>
                <a:spcPts val="0"/>
              </a:spcBef>
              <a:spcAft>
                <a:spcPts val="0"/>
              </a:spcAft>
              <a:buNone/>
            </a:pPr>
            <a:r>
              <a:rPr lang="en-US" sz="1400" dirty="0"/>
              <a:t>It can be tempting to write a lot about the things you know well, e.g. from classes or the literature. For each topic, consider its importance for your main research question. If it’s not critical, keep writing brief to avoid the situation illustrated on page 4. Make sure to explain how your work relates to previous work, and discuss implications.</a:t>
            </a:r>
            <a:endParaRPr lang="da-DK" sz="1200" dirty="0"/>
          </a:p>
        </p:txBody>
      </p:sp>
    </p:spTree>
    <p:extLst>
      <p:ext uri="{BB962C8B-B14F-4D97-AF65-F5344CB8AC3E}">
        <p14:creationId xmlns:p14="http://schemas.microsoft.com/office/powerpoint/2010/main" val="36925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Human intelligence required</a:t>
            </a:r>
            <a:endParaRPr dirty="0"/>
          </a:p>
        </p:txBody>
      </p:sp>
      <p:sp>
        <p:nvSpPr>
          <p:cNvPr id="74" name="Shape 74"/>
          <p:cNvSpPr txBox="1">
            <a:spLocks noGrp="1"/>
          </p:cNvSpPr>
          <p:nvPr>
            <p:ph type="body" idx="1"/>
          </p:nvPr>
        </p:nvSpPr>
        <p:spPr>
          <a:xfrm>
            <a:off x="471900" y="2934393"/>
            <a:ext cx="8222100" cy="1694882"/>
          </a:xfrm>
          <a:prstGeom prst="rect">
            <a:avLst/>
          </a:prstGeom>
        </p:spPr>
        <p:txBody>
          <a:bodyPr spcFirstLastPara="1" wrap="square" lIns="91425" tIns="91425" rIns="91425" bIns="91425" anchor="t" anchorCtr="0">
            <a:noAutofit/>
          </a:bodyPr>
          <a:lstStyle/>
          <a:p>
            <a:pPr marL="0" lvl="0" indent="0">
              <a:buNone/>
            </a:pPr>
            <a:r>
              <a:rPr lang="en-US" sz="1400" dirty="0"/>
              <a:t>You may not have an AI or bot write your thesis, you have to do it yourself.</a:t>
            </a:r>
            <a:endParaRPr lang="da-DK" sz="1200" dirty="0"/>
          </a:p>
        </p:txBody>
      </p:sp>
    </p:spTree>
    <p:extLst>
      <p:ext uri="{BB962C8B-B14F-4D97-AF65-F5344CB8AC3E}">
        <p14:creationId xmlns:p14="http://schemas.microsoft.com/office/powerpoint/2010/main" val="3462016646"/>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1585</Words>
  <Application>Microsoft Macintosh PowerPoint</Application>
  <PresentationFormat>On-screen Show (16:9)</PresentationFormat>
  <Paragraphs>101</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Roboto</vt:lpstr>
      <vt:lpstr>Courier New</vt:lpstr>
      <vt:lpstr>Arial</vt:lpstr>
      <vt:lpstr>Material</vt:lpstr>
      <vt:lpstr>Writing up your project or thesis</vt:lpstr>
      <vt:lpstr>Read, read, and read some more (also, write)</vt:lpstr>
      <vt:lpstr>Some additional sources of information</vt:lpstr>
      <vt:lpstr>Plan your time</vt:lpstr>
      <vt:lpstr>PowerPoint Presentation</vt:lpstr>
      <vt:lpstr>Content</vt:lpstr>
      <vt:lpstr>Start writing early</vt:lpstr>
      <vt:lpstr>Keep the big picture in mind</vt:lpstr>
      <vt:lpstr>Human intelligence required</vt:lpstr>
      <vt:lpstr>Figures</vt:lpstr>
      <vt:lpstr>Determine actual thesis writing time (X)</vt:lpstr>
      <vt:lpstr>What’s the worst that could happen?</vt:lpstr>
      <vt:lpstr>More likely</vt:lpstr>
      <vt:lpstr>Keep in mind</vt:lpstr>
      <vt:lpstr>Data transfer</vt:lpstr>
      <vt:lpstr>The presentation and defense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up your project or thesis</dc:title>
  <cp:lastModifiedBy>Kresten Lindorff-Larsen</cp:lastModifiedBy>
  <cp:revision>34</cp:revision>
  <cp:lastPrinted>2018-05-18T10:16:57Z</cp:lastPrinted>
  <dcterms:modified xsi:type="dcterms:W3CDTF">2023-03-24T18:37:46Z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2023-03-24T18:37:32Z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4c00a42d-b831-4ed8-b1fe-15b75b26380c</vt:lpwstr>
  </property>
  <property fmtid="{D5CDD505-2E9C-101B-9397-08002B2CF9AE}" pid="8" name="MSIP_Label_6a2630e2-1ac5-455e-8217-0156b1936a76_ContentBits">
    <vt:lpwstr>0</vt:lpwstr>
  </property>
</Properties>
</file>