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4"/>
  </p:notesMasterIdLst>
  <p:sldIdLst>
    <p:sldId id="273" r:id="rId3"/>
    <p:sldId id="282" r:id="rId4"/>
    <p:sldId id="287" r:id="rId5"/>
    <p:sldId id="280" r:id="rId6"/>
    <p:sldId id="286" r:id="rId7"/>
    <p:sldId id="281" r:id="rId8"/>
    <p:sldId id="284" r:id="rId9"/>
    <p:sldId id="283" r:id="rId10"/>
    <p:sldId id="285" r:id="rId11"/>
    <p:sldId id="279" r:id="rId12"/>
    <p:sldId id="268" r:id="rId13"/>
  </p:sldIdLst>
  <p:sldSz cx="12192000" cy="6858000"/>
  <p:notesSz cx="6858000" cy="9144000"/>
  <p:defaultTextStyle>
    <a:defPPr>
      <a:defRPr lang="nb-NO"/>
    </a:defPPr>
    <a:lvl1pPr marL="0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94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25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630" autoAdjust="0"/>
  </p:normalViewPr>
  <p:slideViewPr>
    <p:cSldViewPr snapToGrid="0">
      <p:cViewPr varScale="1">
        <p:scale>
          <a:sx n="122" d="100"/>
          <a:sy n="122" d="100"/>
        </p:scale>
        <p:origin x="1646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8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2"/>
          <c:order val="0"/>
          <c:tx>
            <c:strRef>
              <c:f>Sheet1!$D$2</c:f>
              <c:strCache>
                <c:ptCount val="1"/>
                <c:pt idx="0">
                  <c:v>with energy efficiency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92-4217-B6A4-C2F7F2C21F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92-4217-B6A4-C2F7F2C21F4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Sheet1!$A$3:$A$4</c:f>
              <c:strCache>
                <c:ptCount val="2"/>
                <c:pt idx="0">
                  <c:v>renewable</c:v>
                </c:pt>
                <c:pt idx="1">
                  <c:v>non-renewable</c:v>
                </c:pt>
              </c:strCache>
            </c:strRef>
          </c:cat>
          <c:val>
            <c:numRef>
              <c:f>Sheet1!$D$3:$D$4</c:f>
              <c:numCache>
                <c:formatCode>0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92-4217-B6A4-C2F7F2C21F46}"/>
            </c:ext>
          </c:extLst>
        </c:ser>
        <c:ser>
          <c:idx val="0"/>
          <c:order val="1"/>
          <c:tx>
            <c:strRef>
              <c:f>Sheet1!$C$2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4C92-4217-B6A4-C2F7F2C21F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4C92-4217-B6A4-C2F7F2C21F4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Sheet1!$A$3:$A$4</c:f>
              <c:strCache>
                <c:ptCount val="2"/>
                <c:pt idx="0">
                  <c:v>renewable</c:v>
                </c:pt>
                <c:pt idx="1">
                  <c:v>non-renewable</c:v>
                </c:pt>
              </c:strCache>
            </c:strRef>
          </c:cat>
          <c:val>
            <c:numRef>
              <c:f>Sheet1!$C$3:$C$4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9-4C92-4217-B6A4-C2F7F2C21F46}"/>
            </c:ext>
          </c:extLst>
        </c:ser>
        <c:ser>
          <c:idx val="1"/>
          <c:order val="2"/>
          <c:tx>
            <c:strRef>
              <c:f>Sheet1!$B$2</c:f>
              <c:strCache>
                <c:ptCount val="1"/>
                <c:pt idx="0">
                  <c:v>reference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C92-4217-B6A4-C2F7F2C21F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C92-4217-B6A4-C2F7F2C21F4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b-N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Sheet1!$A$3:$A$4</c:f>
              <c:strCache>
                <c:ptCount val="2"/>
                <c:pt idx="0">
                  <c:v>renewable</c:v>
                </c:pt>
                <c:pt idx="1">
                  <c:v>non-renewable</c:v>
                </c:pt>
              </c:strCache>
            </c:strRef>
          </c:cat>
          <c:val>
            <c:numRef>
              <c:f>Sheet1!$B$3:$B$4</c:f>
              <c:numCache>
                <c:formatCode>0</c:formatCode>
                <c:ptCount val="2"/>
                <c:pt idx="0">
                  <c:v>6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C92-4217-B6A4-C2F7F2C21F4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0.05195</cdr:x>
      <cdr:y>0.07918</cdr:y>
    </cdr:from>
    <cdr:to>
      <cdr:x>0.20187</cdr:x>
      <cdr:y>0.21248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16853" y="54312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nb-NO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AC034-CD78-49B0-BCA6-1A6DED00F801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E418-C684-4945-99FD-AD67B5195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0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577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154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731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309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2886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462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040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617" algn="l" defTabSz="45715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Bildet illustrerer: </a:t>
            </a:r>
          </a:p>
          <a:p>
            <a:r>
              <a:rPr lang="nb-NO" dirty="0"/>
              <a:t>·        bredden  i </a:t>
            </a:r>
            <a:r>
              <a:rPr lang="nb-NO" dirty="0" err="1"/>
              <a:t>SINTEFs</a:t>
            </a:r>
            <a:r>
              <a:rPr lang="nb-NO" dirty="0"/>
              <a:t> ekspertise, fra </a:t>
            </a:r>
            <a:r>
              <a:rPr lang="nb-NO" dirty="0" err="1"/>
              <a:t>havrom</a:t>
            </a:r>
            <a:r>
              <a:rPr lang="nb-NO" dirty="0"/>
              <a:t> til verdensrom.</a:t>
            </a:r>
          </a:p>
          <a:p>
            <a:r>
              <a:rPr lang="nb-NO" dirty="0"/>
              <a:t>·        hvilke områder og bransjer vi jobber innen for å realisere visjonen Teknologi for et bedre samfunn.</a:t>
            </a:r>
          </a:p>
          <a:p>
            <a:r>
              <a:rPr lang="nb-NO" dirty="0"/>
              <a:t> </a:t>
            </a:r>
          </a:p>
          <a:p>
            <a:r>
              <a:rPr lang="nb-NO" dirty="0"/>
              <a:t>Bildestilen er basert på stikkordene fremtidsrettet, teknologi og norsk natur (naturressurser). </a:t>
            </a:r>
            <a:r>
              <a:rPr lang="nb-NO" dirty="0" err="1"/>
              <a:t>SINTEFs</a:t>
            </a:r>
            <a:r>
              <a:rPr lang="nb-NO" dirty="0"/>
              <a:t> visuelle univers er utviklet for SINTEF av </a:t>
            </a:r>
            <a:r>
              <a:rPr lang="nb-NO" dirty="0" err="1"/>
              <a:t>Headspin</a:t>
            </a:r>
            <a:r>
              <a:rPr lang="nb-NO" dirty="0"/>
              <a:t> Productions AS.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E418-C684-4945-99FD-AD67B51958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74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895584 w 12192000"/>
              <a:gd name="connsiteY1" fmla="*/ 0 h 6858000"/>
              <a:gd name="connsiteX2" fmla="*/ 895584 w 12192000"/>
              <a:gd name="connsiteY2" fmla="*/ 1800225 h 6858000"/>
              <a:gd name="connsiteX3" fmla="*/ 2515892 w 12192000"/>
              <a:gd name="connsiteY3" fmla="*/ 1800225 h 6858000"/>
              <a:gd name="connsiteX4" fmla="*/ 2515892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895584" y="0"/>
                </a:lnTo>
                <a:lnTo>
                  <a:pt x="895584" y="1800225"/>
                </a:lnTo>
                <a:lnTo>
                  <a:pt x="2515892" y="1800225"/>
                </a:lnTo>
                <a:lnTo>
                  <a:pt x="2515892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tIns="720000" anchor="t" anchorCtr="1">
            <a:noAutofit/>
          </a:bodyPr>
          <a:lstStyle>
            <a:lvl1pPr marL="180036" marR="0" indent="0" algn="ctr" defTabSz="91453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GB" dirty="0"/>
              <a:t>Sett inn </a:t>
            </a:r>
            <a:r>
              <a:rPr lang="en-GB" dirty="0" err="1"/>
              <a:t>bilde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menyen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“Sett inn/insert” -&gt; “</a:t>
            </a:r>
            <a:r>
              <a:rPr lang="en-GB" dirty="0" err="1"/>
              <a:t>Bilde</a:t>
            </a:r>
            <a:r>
              <a:rPr lang="en-GB" dirty="0"/>
              <a:t>/Picture”</a:t>
            </a:r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30" y="1080136"/>
            <a:ext cx="981013" cy="214063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407696" y="2879206"/>
            <a:ext cx="6769286" cy="3181610"/>
          </a:xfrm>
          <a:solidFill>
            <a:srgbClr val="FFFFFF">
              <a:alpha val="85098"/>
            </a:srgbClr>
          </a:solidFill>
        </p:spPr>
        <p:txBody>
          <a:bodyPr lIns="360072" tIns="360072" rIns="360072" bIns="1404281" anchor="b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4600" cap="all" normalizeH="0" baseline="0">
                <a:solidFill>
                  <a:schemeClr val="dk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noColor"/>
          <p:cNvSpPr/>
          <p:nvPr userDrawn="1"/>
        </p:nvSpPr>
        <p:spPr>
          <a:xfrm>
            <a:off x="161376" y="188260"/>
            <a:ext cx="142498" cy="8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9" tIns="22865" rIns="45729" bIns="22865" rtlCol="0" anchor="ctr"/>
          <a:lstStyle/>
          <a:p>
            <a:pPr algn="ctr"/>
            <a:endParaRPr lang="en-GB" sz="1799"/>
          </a:p>
        </p:txBody>
      </p:sp>
      <p:sp>
        <p:nvSpPr>
          <p:cNvPr id="16" name="Rektangel 15"/>
          <p:cNvSpPr/>
          <p:nvPr userDrawn="1"/>
        </p:nvSpPr>
        <p:spPr>
          <a:xfrm>
            <a:off x="896512" y="-1"/>
            <a:ext cx="1623803" cy="1803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9" tIns="22865" rIns="45729" bIns="22865" rtlCol="0" anchor="ctr"/>
          <a:lstStyle/>
          <a:p>
            <a:pPr algn="ctr"/>
            <a:endParaRPr lang="en-GB" sz="1799"/>
          </a:p>
        </p:txBody>
      </p:sp>
      <p:pic>
        <p:nvPicPr>
          <p:cNvPr id="17" name="Bild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65" y="1080135"/>
            <a:ext cx="989890" cy="216000"/>
          </a:xfrm>
          <a:prstGeom prst="rect">
            <a:avLst/>
          </a:prstGeom>
        </p:spPr>
      </p:pic>
      <p:sp>
        <p:nvSpPr>
          <p:cNvPr id="7" name="Plassholder f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4818166" y="5178320"/>
            <a:ext cx="3871913" cy="65633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nb-NO" dirty="0"/>
              <a:t>Ola Nordmann</a:t>
            </a:r>
          </a:p>
          <a:p>
            <a:pPr lvl="0"/>
            <a:r>
              <a:rPr lang="nb-NO" dirty="0" err="1"/>
              <a:t>Month</a:t>
            </a:r>
            <a:r>
              <a:rPr lang="nb-NO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1424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804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384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90D9-CF81-4FCA-8F28-EFB3CC1FD259}" type="datetime3">
              <a:rPr lang="en-US" noProof="0" smtClean="0"/>
              <a:pPr>
                <a:defRPr/>
              </a:pPr>
              <a:t>1 February 2018</a:t>
            </a:fld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71462" y="1196893"/>
            <a:ext cx="5429289" cy="3303671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91252" y="1214423"/>
            <a:ext cx="5429289" cy="3303671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71461" y="4643446"/>
            <a:ext cx="5429288" cy="1428760"/>
          </a:xfrm>
        </p:spPr>
        <p:txBody>
          <a:bodyPr wrap="square" lIns="0" tIns="46800" anchor="t" anchorCtr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insert text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191251" y="4643446"/>
            <a:ext cx="5429288" cy="1428760"/>
          </a:xfrm>
        </p:spPr>
        <p:txBody>
          <a:bodyPr wrap="square" lIns="0" tIns="46800" anchor="t" anchorCtr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75247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1"/>
          <p:cNvSpPr>
            <a:spLocks noGrp="1"/>
          </p:cNvSpPr>
          <p:nvPr>
            <p:ph type="title"/>
          </p:nvPr>
        </p:nvSpPr>
        <p:spPr>
          <a:xfrm>
            <a:off x="954182" y="1883324"/>
            <a:ext cx="9001711" cy="3049624"/>
          </a:xfrm>
          <a:noFill/>
        </p:spPr>
        <p:txBody>
          <a:bodyPr tIns="360072" bIns="0" anchor="t">
            <a:normAutofit/>
          </a:bodyPr>
          <a:lstStyle>
            <a:lvl1pPr>
              <a:lnSpc>
                <a:spcPct val="70000"/>
              </a:lnSpc>
              <a:defRPr sz="8100" cap="all" baseline="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11" name="Plassholder for tekst 2"/>
          <p:cNvSpPr>
            <a:spLocks noGrp="1"/>
          </p:cNvSpPr>
          <p:nvPr>
            <p:ph type="body" idx="1"/>
          </p:nvPr>
        </p:nvSpPr>
        <p:spPr>
          <a:xfrm>
            <a:off x="954182" y="5724716"/>
            <a:ext cx="9001711" cy="506998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200">
                <a:solidFill>
                  <a:schemeClr val="accent2"/>
                </a:solidFill>
                <a:latin typeface="+mj-lt"/>
              </a:defRPr>
            </a:lvl1pPr>
            <a:lvl2pPr marL="4572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3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1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95002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975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vside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715276" y="2700338"/>
            <a:ext cx="4986948" cy="3420428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Tittel 7"/>
          <p:cNvSpPr>
            <a:spLocks noGrp="1"/>
          </p:cNvSpPr>
          <p:nvPr>
            <p:ph type="title"/>
          </p:nvPr>
        </p:nvSpPr>
        <p:spPr>
          <a:xfrm>
            <a:off x="6715276" y="920493"/>
            <a:ext cx="4986948" cy="1319077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nb-NO" dirty="0"/>
              <a:t>Klikk for å redigere tittelstil</a:t>
            </a:r>
            <a:endParaRPr lang="en-GB" dirty="0"/>
          </a:p>
        </p:txBody>
      </p:sp>
      <p:sp>
        <p:nvSpPr>
          <p:cNvPr id="2" name="Plassholder for bilde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9560" cy="685885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lIns="0" tIns="2520504" rIns="0" bIns="0" anchor="t" anchorCtr="1"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404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vside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965263" y="2700338"/>
            <a:ext cx="4654854" cy="3420428"/>
          </a:xfrm>
        </p:spPr>
        <p:txBody>
          <a:bodyPr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Tittel 7"/>
          <p:cNvSpPr>
            <a:spLocks noGrp="1"/>
          </p:cNvSpPr>
          <p:nvPr>
            <p:ph type="title"/>
          </p:nvPr>
        </p:nvSpPr>
        <p:spPr>
          <a:xfrm>
            <a:off x="965264" y="920493"/>
            <a:ext cx="4654853" cy="1319077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nb-NO" dirty="0"/>
              <a:t>Klikk for å redigere tittelstil</a:t>
            </a:r>
            <a:endParaRPr lang="en-GB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Plassholder for bilde 1"/>
          <p:cNvSpPr>
            <a:spLocks noGrp="1"/>
          </p:cNvSpPr>
          <p:nvPr>
            <p:ph type="pic" sz="quarter" idx="13"/>
          </p:nvPr>
        </p:nvSpPr>
        <p:spPr>
          <a:xfrm>
            <a:off x="6092440" y="-858"/>
            <a:ext cx="6099560" cy="685885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lIns="0" tIns="2520504" rIns="0" bIns="0" anchor="t" anchorCtr="1"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smartart"/>
          <p:cNvSpPr>
            <a:spLocks noGrp="1"/>
          </p:cNvSpPr>
          <p:nvPr>
            <p:ph type="dgm" sz="quarter" idx="19" hasCustomPrompt="1"/>
          </p:nvPr>
        </p:nvSpPr>
        <p:spPr>
          <a:xfrm>
            <a:off x="10793052" y="6255782"/>
            <a:ext cx="981186" cy="21422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None/>
              <a:defRPr sz="100" baseline="0"/>
            </a:lvl1pPr>
          </a:lstStyle>
          <a:p>
            <a:r>
              <a:rPr lang="en-GB" sz="100" dirty="0"/>
              <a:t> </a:t>
            </a:r>
            <a:endParaRPr lang="en-GB" dirty="0"/>
          </a:p>
        </p:txBody>
      </p:sp>
      <p:pic>
        <p:nvPicPr>
          <p:cNvPr id="11" name="logo_hvit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  <p:pic>
        <p:nvPicPr>
          <p:cNvPr id="12" name="logo_blaa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4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2">
              <a:lumMod val="50000"/>
            </a:schemeClr>
          </a:solidFill>
        </p:spPr>
        <p:txBody>
          <a:bodyPr tIns="2880576" anchor="t" anchorCtr="1">
            <a:normAutofit/>
          </a:bodyPr>
          <a:lstStyle>
            <a:lvl1pPr marL="0" indent="0">
              <a:buNone/>
              <a:defRPr sz="1500"/>
            </a:lvl1pPr>
          </a:lstStyle>
          <a:p>
            <a:endParaRPr lang="en-GB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smartart"/>
          <p:cNvSpPr>
            <a:spLocks noGrp="1"/>
          </p:cNvSpPr>
          <p:nvPr>
            <p:ph type="dgm" sz="quarter" idx="19" hasCustomPrompt="1"/>
          </p:nvPr>
        </p:nvSpPr>
        <p:spPr>
          <a:xfrm>
            <a:off x="10793052" y="6255782"/>
            <a:ext cx="981186" cy="21422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None/>
              <a:defRPr sz="100" baseline="0"/>
            </a:lvl1pPr>
          </a:lstStyle>
          <a:p>
            <a:r>
              <a:rPr lang="en-GB" sz="100" dirty="0"/>
              <a:t> </a:t>
            </a:r>
            <a:endParaRPr lang="en-GB" dirty="0"/>
          </a:p>
        </p:txBody>
      </p:sp>
      <p:pic>
        <p:nvPicPr>
          <p:cNvPr id="13" name="logo_hvit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  <p:pic>
        <p:nvPicPr>
          <p:cNvPr id="14" name="logo_blaa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81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954181" y="2700338"/>
            <a:ext cx="4320821" cy="3420428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635070" y="2700338"/>
            <a:ext cx="4320821" cy="3420428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240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54181" y="2700337"/>
            <a:ext cx="4320821" cy="585073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68" indent="0">
              <a:buNone/>
              <a:defRPr sz="2000" b="1"/>
            </a:lvl2pPr>
            <a:lvl3pPr marL="914537" indent="0">
              <a:buNone/>
              <a:defRPr sz="1800" b="1"/>
            </a:lvl3pPr>
            <a:lvl4pPr marL="1371806" indent="0">
              <a:buNone/>
              <a:defRPr sz="1600" b="1"/>
            </a:lvl4pPr>
            <a:lvl5pPr marL="1829074" indent="0">
              <a:buNone/>
              <a:defRPr sz="1600" b="1"/>
            </a:lvl5pPr>
            <a:lvl6pPr marL="2286343" indent="0">
              <a:buNone/>
              <a:defRPr sz="1600" b="1"/>
            </a:lvl6pPr>
            <a:lvl7pPr marL="2743612" indent="0">
              <a:buNone/>
              <a:defRPr sz="1600" b="1"/>
            </a:lvl7pPr>
            <a:lvl8pPr marL="3200880" indent="0">
              <a:buNone/>
              <a:defRPr sz="1600" b="1"/>
            </a:lvl8pPr>
            <a:lvl9pPr marL="365814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954181" y="3285410"/>
            <a:ext cx="4320821" cy="283535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635070" y="2700337"/>
            <a:ext cx="4320821" cy="585073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68" indent="0">
              <a:buNone/>
              <a:defRPr sz="2000" b="1"/>
            </a:lvl2pPr>
            <a:lvl3pPr marL="914537" indent="0">
              <a:buNone/>
              <a:defRPr sz="1800" b="1"/>
            </a:lvl3pPr>
            <a:lvl4pPr marL="1371806" indent="0">
              <a:buNone/>
              <a:defRPr sz="1600" b="1"/>
            </a:lvl4pPr>
            <a:lvl5pPr marL="1829074" indent="0">
              <a:buNone/>
              <a:defRPr sz="1600" b="1"/>
            </a:lvl5pPr>
            <a:lvl6pPr marL="2286343" indent="0">
              <a:buNone/>
              <a:defRPr sz="1600" b="1"/>
            </a:lvl6pPr>
            <a:lvl7pPr marL="2743612" indent="0">
              <a:buNone/>
              <a:defRPr sz="1600" b="1"/>
            </a:lvl7pPr>
            <a:lvl8pPr marL="3200880" indent="0">
              <a:buNone/>
              <a:defRPr sz="1600" b="1"/>
            </a:lvl8pPr>
            <a:lvl9pPr marL="3658148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635070" y="3285410"/>
            <a:ext cx="4320821" cy="2835355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58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s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70" y="2835354"/>
            <a:ext cx="1602460" cy="320056"/>
          </a:xfrm>
          <a:prstGeom prst="rect">
            <a:avLst/>
          </a:prstGeom>
        </p:spPr>
      </p:pic>
      <p:sp>
        <p:nvSpPr>
          <p:cNvPr id="4" name="TekstSylinder 3"/>
          <p:cNvSpPr txBox="1"/>
          <p:nvPr userDrawn="1"/>
        </p:nvSpPr>
        <p:spPr>
          <a:xfrm>
            <a:off x="1274052" y="3605753"/>
            <a:ext cx="9510538" cy="452337"/>
          </a:xfrm>
          <a:prstGeom prst="rect">
            <a:avLst/>
          </a:prstGeom>
          <a:noFill/>
        </p:spPr>
        <p:txBody>
          <a:bodyPr wrap="square" lIns="45729" tIns="22865" rIns="45729" bIns="22865" rtlCol="0">
            <a:spAutoFit/>
          </a:bodyPr>
          <a:lstStyle/>
          <a:p>
            <a:pPr marL="180036" marR="0" lvl="0" indent="0" algn="ctr" defTabSz="91453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Teknologi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et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bedre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samfunn</a:t>
            </a:r>
            <a:endParaRPr lang="nb-NO" sz="1799" dirty="0"/>
          </a:p>
        </p:txBody>
      </p:sp>
    </p:spTree>
    <p:extLst>
      <p:ext uri="{BB962C8B-B14F-4D97-AF65-F5344CB8AC3E}">
        <p14:creationId xmlns:p14="http://schemas.microsoft.com/office/powerpoint/2010/main" val="1300028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sslide enge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70" y="2835354"/>
            <a:ext cx="1602460" cy="320056"/>
          </a:xfrm>
          <a:prstGeom prst="rect">
            <a:avLst/>
          </a:prstGeom>
        </p:spPr>
      </p:pic>
      <p:sp>
        <p:nvSpPr>
          <p:cNvPr id="10" name="TekstSylinder 9"/>
          <p:cNvSpPr txBox="1"/>
          <p:nvPr userDrawn="1"/>
        </p:nvSpPr>
        <p:spPr>
          <a:xfrm>
            <a:off x="1274052" y="3605754"/>
            <a:ext cx="9510538" cy="729430"/>
          </a:xfrm>
          <a:prstGeom prst="rect">
            <a:avLst/>
          </a:prstGeom>
          <a:noFill/>
        </p:spPr>
        <p:txBody>
          <a:bodyPr wrap="square" lIns="45729" tIns="22865" rIns="45729" bIns="22865" rtlCol="0">
            <a:spAutoFit/>
          </a:bodyPr>
          <a:lstStyle/>
          <a:p>
            <a:pPr marL="180036" marR="0" lvl="0" indent="0" algn="ctr" defTabSz="91453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Technology for a better society</a:t>
            </a:r>
          </a:p>
          <a:p>
            <a:endParaRPr lang="nb-NO" sz="1799" dirty="0"/>
          </a:p>
        </p:txBody>
      </p:sp>
    </p:spTree>
    <p:extLst>
      <p:ext uri="{BB962C8B-B14F-4D97-AF65-F5344CB8AC3E}">
        <p14:creationId xmlns:p14="http://schemas.microsoft.com/office/powerpoint/2010/main" val="3891770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 err="1"/>
              <a:t>Month</a:t>
            </a:r>
            <a:r>
              <a:rPr lang="nb-NO" dirty="0"/>
              <a:t> 2016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 dirty="0"/>
          </a:p>
        </p:txBody>
      </p:sp>
      <p:grpSp>
        <p:nvGrpSpPr>
          <p:cNvPr id="6" name="AGENDA" hidden="1"/>
          <p:cNvGrpSpPr/>
          <p:nvPr userDrawn="1"/>
        </p:nvGrpSpPr>
        <p:grpSpPr>
          <a:xfrm>
            <a:off x="3160200" y="1"/>
            <a:ext cx="5871600" cy="647304"/>
            <a:chOff x="3160200" y="1"/>
            <a:chExt cx="5871600" cy="647304"/>
          </a:xfrm>
        </p:grpSpPr>
        <p:sp>
          <p:nvSpPr>
            <p:cNvPr id="7" name="TXTBOKS"/>
            <p:cNvSpPr/>
            <p:nvPr userDrawn="1"/>
          </p:nvSpPr>
          <p:spPr>
            <a:xfrm>
              <a:off x="3160200" y="1"/>
              <a:ext cx="5871600" cy="622878"/>
            </a:xfrm>
            <a:prstGeom prst="rect">
              <a:avLst/>
            </a:prstGeom>
            <a:solidFill>
              <a:srgbClr val="1A466E"/>
            </a:solidFill>
            <a:ln w="72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00" tIns="0" bIns="0" rtlCol="0" anchor="ctr"/>
            <a:lstStyle/>
            <a:p>
              <a:pPr algn="l"/>
              <a:r>
                <a:rPr lang="nb-NO" sz="2400" dirty="0" err="1">
                  <a:solidFill>
                    <a:srgbClr val="99B0C1"/>
                  </a:solidFill>
                </a:rPr>
                <a:t>Text</a:t>
              </a:r>
              <a:endParaRPr lang="nb-NO" sz="2400" dirty="0">
                <a:solidFill>
                  <a:srgbClr val="99B0C1"/>
                </a:solidFill>
              </a:endParaRPr>
            </a:p>
          </p:txBody>
        </p:sp>
        <p:sp>
          <p:nvSpPr>
            <p:cNvPr id="8" name="NRBOKS"/>
            <p:cNvSpPr/>
            <p:nvPr userDrawn="1"/>
          </p:nvSpPr>
          <p:spPr>
            <a:xfrm>
              <a:off x="3240590" y="44644"/>
              <a:ext cx="522000" cy="522000"/>
            </a:xfrm>
            <a:prstGeom prst="roundRect">
              <a:avLst/>
            </a:prstGeom>
            <a:solidFill>
              <a:srgbClr val="003C65"/>
            </a:solidFill>
            <a:ln w="72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3000" b="1" dirty="0">
                  <a:solidFill>
                    <a:srgbClr val="99B0C1"/>
                  </a:solidFill>
                </a:rPr>
                <a:t>1</a:t>
              </a:r>
            </a:p>
          </p:txBody>
        </p:sp>
        <p:sp>
          <p:nvSpPr>
            <p:cNvPr id="9" name="LINJE"/>
            <p:cNvSpPr/>
            <p:nvPr userDrawn="1"/>
          </p:nvSpPr>
          <p:spPr>
            <a:xfrm>
              <a:off x="3160200" y="622105"/>
              <a:ext cx="5871600" cy="25200"/>
            </a:xfrm>
            <a:prstGeom prst="rect">
              <a:avLst/>
            </a:prstGeom>
            <a:solidFill>
              <a:srgbClr val="3B63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342946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5830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87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uten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895584" y="0"/>
            <a:ext cx="1620308" cy="1800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9" tIns="22865" rIns="45729" bIns="22865" rtlCol="0" anchor="ctr"/>
          <a:lstStyle/>
          <a:p>
            <a:pPr algn="ctr"/>
            <a:endParaRPr lang="en-GB" sz="1799"/>
          </a:p>
        </p:txBody>
      </p:sp>
      <p:pic>
        <p:nvPicPr>
          <p:cNvPr id="5" name="Bild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29" y="1080135"/>
            <a:ext cx="989890" cy="216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700176" y="2706389"/>
            <a:ext cx="9360609" cy="1427223"/>
          </a:xfrm>
          <a:solidFill>
            <a:schemeClr val="bg1"/>
          </a:solidFill>
        </p:spPr>
        <p:txBody>
          <a:bodyPr lIns="360072" tIns="360072" rIns="360072" bIns="360072" anchor="ctr" anchorCtr="0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4600" cap="none" normalizeH="0" baseline="0">
                <a:solidFill>
                  <a:schemeClr val="dk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noColor"/>
          <p:cNvSpPr/>
          <p:nvPr userDrawn="1"/>
        </p:nvSpPr>
        <p:spPr>
          <a:xfrm>
            <a:off x="161376" y="188260"/>
            <a:ext cx="142498" cy="8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9" tIns="22865" rIns="45729" bIns="22865" rtlCol="0" anchor="ctr"/>
          <a:lstStyle/>
          <a:p>
            <a:pPr algn="ctr"/>
            <a:endParaRPr lang="en-GB" sz="1799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2" hasCustomPrompt="1"/>
          </p:nvPr>
        </p:nvSpPr>
        <p:spPr>
          <a:xfrm>
            <a:off x="2903738" y="5652707"/>
            <a:ext cx="3888486" cy="688522"/>
          </a:xfrm>
        </p:spPr>
        <p:txBody>
          <a:bodyPr/>
          <a:lstStyle>
            <a:lvl1pPr marL="180000" indent="0">
              <a:spcBef>
                <a:spcPts val="0"/>
              </a:spcBef>
              <a:spcAft>
                <a:spcPts val="1000"/>
              </a:spcAft>
              <a:buNone/>
              <a:defRPr sz="1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b-NO" dirty="0"/>
              <a:t>Ola Nordmann</a:t>
            </a:r>
          </a:p>
          <a:p>
            <a:pPr lvl="0"/>
            <a:r>
              <a:rPr lang="nb-NO" dirty="0" err="1"/>
              <a:t>Month</a:t>
            </a:r>
            <a:r>
              <a:rPr lang="nb-NO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6313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54182" y="1883324"/>
            <a:ext cx="9001711" cy="3049624"/>
          </a:xfrm>
          <a:noFill/>
        </p:spPr>
        <p:txBody>
          <a:bodyPr tIns="360072" bIns="0" anchor="t">
            <a:normAutofit/>
          </a:bodyPr>
          <a:lstStyle>
            <a:lvl1pPr>
              <a:lnSpc>
                <a:spcPct val="70000"/>
              </a:lnSpc>
              <a:defRPr sz="8100" cap="all" baseline="0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54182" y="5724716"/>
            <a:ext cx="9001711" cy="506998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200">
                <a:solidFill>
                  <a:schemeClr val="accent2"/>
                </a:solidFill>
                <a:latin typeface="+mj-lt"/>
              </a:defRPr>
            </a:lvl1pPr>
            <a:lvl2pPr marL="4572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3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6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1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noColor"/>
          <p:cNvSpPr/>
          <p:nvPr userDrawn="1"/>
        </p:nvSpPr>
        <p:spPr>
          <a:xfrm>
            <a:off x="161376" y="188260"/>
            <a:ext cx="142498" cy="8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9" tIns="22865" rIns="45729" bIns="22865"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25841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vside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715276" y="2700338"/>
            <a:ext cx="4986948" cy="34204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8" name="Tittel 7"/>
          <p:cNvSpPr>
            <a:spLocks noGrp="1"/>
          </p:cNvSpPr>
          <p:nvPr>
            <p:ph type="title"/>
          </p:nvPr>
        </p:nvSpPr>
        <p:spPr>
          <a:xfrm>
            <a:off x="6715276" y="920493"/>
            <a:ext cx="4986948" cy="1319077"/>
          </a:xfrm>
          <a:blipFill dpi="0" rotWithShape="1">
            <a:blip r:embed="rId2"/>
            <a:srcRect/>
            <a:tile tx="0" ty="0" sx="100000" sy="100000" flip="none" algn="bl"/>
          </a:blipFill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Plassholder for bilde 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9560" cy="68588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lIns="0" tIns="2520504" rIns="0" bIns="0" anchor="t" anchorCtr="1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29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vside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1"/>
          <p:cNvSpPr>
            <a:spLocks noGrp="1"/>
          </p:cNvSpPr>
          <p:nvPr>
            <p:ph type="pic" sz="quarter" idx="13"/>
          </p:nvPr>
        </p:nvSpPr>
        <p:spPr>
          <a:xfrm>
            <a:off x="6092440" y="-858"/>
            <a:ext cx="6099560" cy="68588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lIns="0" tIns="2520504" rIns="0" bIns="0" anchor="t" anchorCtr="1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954182" y="2700338"/>
            <a:ext cx="4742139" cy="342042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8" name="Tittel 7"/>
          <p:cNvSpPr>
            <a:spLocks noGrp="1"/>
          </p:cNvSpPr>
          <p:nvPr>
            <p:ph type="title"/>
          </p:nvPr>
        </p:nvSpPr>
        <p:spPr>
          <a:xfrm>
            <a:off x="954182" y="920493"/>
            <a:ext cx="4742139" cy="1319077"/>
          </a:xfrm>
          <a:blipFill dpi="0" rotWithShape="1">
            <a:blip r:embed="rId2"/>
            <a:srcRect/>
            <a:tile tx="0" ty="0" sx="100000" sy="100000" flip="none" algn="bl"/>
          </a:blipFill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smartart"/>
          <p:cNvSpPr>
            <a:spLocks noGrp="1"/>
          </p:cNvSpPr>
          <p:nvPr>
            <p:ph type="dgm" sz="quarter" idx="20" hasCustomPrompt="1"/>
          </p:nvPr>
        </p:nvSpPr>
        <p:spPr>
          <a:xfrm>
            <a:off x="10793052" y="6255782"/>
            <a:ext cx="981186" cy="2142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None/>
              <a:defRPr sz="100" baseline="0"/>
            </a:lvl1pPr>
          </a:lstStyle>
          <a:p>
            <a:r>
              <a:rPr lang="en-GB" sz="100" dirty="0"/>
              <a:t> </a:t>
            </a:r>
            <a:endParaRPr lang="en-GB" dirty="0"/>
          </a:p>
        </p:txBody>
      </p:sp>
      <p:pic>
        <p:nvPicPr>
          <p:cNvPr id="11" name="logo_blaa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  <p:pic>
        <p:nvPicPr>
          <p:cNvPr id="12" name="logo_hvit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4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19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50000"/>
            </a:schemeClr>
          </a:solidFill>
        </p:spPr>
        <p:txBody>
          <a:bodyPr tIns="2880576" anchor="t" anchorCtr="1"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3" name="smartart"/>
          <p:cNvSpPr>
            <a:spLocks noGrp="1"/>
          </p:cNvSpPr>
          <p:nvPr>
            <p:ph type="dgm" sz="quarter" idx="20" hasCustomPrompt="1"/>
          </p:nvPr>
        </p:nvSpPr>
        <p:spPr>
          <a:xfrm>
            <a:off x="10793052" y="6255782"/>
            <a:ext cx="981186" cy="21422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/>
          <a:lstStyle>
            <a:lvl1pPr marL="0" indent="0">
              <a:buNone/>
              <a:defRPr sz="100" baseline="0"/>
            </a:lvl1pPr>
          </a:lstStyle>
          <a:p>
            <a:r>
              <a:rPr lang="en-GB" sz="100" dirty="0"/>
              <a:t> </a:t>
            </a:r>
            <a:endParaRPr lang="en-GB" dirty="0"/>
          </a:p>
        </p:txBody>
      </p:sp>
      <p:pic>
        <p:nvPicPr>
          <p:cNvPr id="14" name="logo_blaa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  <p:pic>
        <p:nvPicPr>
          <p:cNvPr id="15" name="logo_hvit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3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954181" y="2700338"/>
            <a:ext cx="4320821" cy="34204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635071" y="2700338"/>
            <a:ext cx="4320821" cy="34204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it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7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54181" y="2700337"/>
            <a:ext cx="4320821" cy="585073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68" indent="0">
              <a:buNone/>
              <a:defRPr sz="2000" b="1"/>
            </a:lvl2pPr>
            <a:lvl3pPr marL="914537" indent="0">
              <a:buNone/>
              <a:defRPr sz="1800" b="1"/>
            </a:lvl3pPr>
            <a:lvl4pPr marL="1371806" indent="0">
              <a:buNone/>
              <a:defRPr sz="1600" b="1"/>
            </a:lvl4pPr>
            <a:lvl5pPr marL="1829074" indent="0">
              <a:buNone/>
              <a:defRPr sz="1600" b="1"/>
            </a:lvl5pPr>
            <a:lvl6pPr marL="2286343" indent="0">
              <a:buNone/>
              <a:defRPr sz="1600" b="1"/>
            </a:lvl6pPr>
            <a:lvl7pPr marL="2743612" indent="0">
              <a:buNone/>
              <a:defRPr sz="1600" b="1"/>
            </a:lvl7pPr>
            <a:lvl8pPr marL="3200880" indent="0">
              <a:buNone/>
              <a:defRPr sz="1600" b="1"/>
            </a:lvl8pPr>
            <a:lvl9pPr marL="36581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954181" y="3285410"/>
            <a:ext cx="4320821" cy="2835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635071" y="2700337"/>
            <a:ext cx="4320821" cy="585073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68" indent="0">
              <a:buNone/>
              <a:defRPr sz="2000" b="1"/>
            </a:lvl2pPr>
            <a:lvl3pPr marL="914537" indent="0">
              <a:buNone/>
              <a:defRPr sz="1800" b="1"/>
            </a:lvl3pPr>
            <a:lvl4pPr marL="1371806" indent="0">
              <a:buNone/>
              <a:defRPr sz="1600" b="1"/>
            </a:lvl4pPr>
            <a:lvl5pPr marL="1829074" indent="0">
              <a:buNone/>
              <a:defRPr sz="1600" b="1"/>
            </a:lvl5pPr>
            <a:lvl6pPr marL="2286343" indent="0">
              <a:buNone/>
              <a:defRPr sz="1600" b="1"/>
            </a:lvl6pPr>
            <a:lvl7pPr marL="2743612" indent="0">
              <a:buNone/>
              <a:defRPr sz="1600" b="1"/>
            </a:lvl7pPr>
            <a:lvl8pPr marL="3200880" indent="0">
              <a:buNone/>
              <a:defRPr sz="1600" b="1"/>
            </a:lvl8pPr>
            <a:lvl9pPr marL="36581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635071" y="3285410"/>
            <a:ext cx="4320821" cy="2835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Month 2016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66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954182" y="887946"/>
            <a:ext cx="9001711" cy="926662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xy" algn="bl"/>
          </a:blipFill>
        </p:spPr>
        <p:txBody>
          <a:bodyPr vert="horz" lIns="0" tIns="0" rIns="0" bIns="270054" rtlCol="0" anchor="ctr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54182" y="2700338"/>
            <a:ext cx="9001711" cy="34204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9109672" y="6255782"/>
            <a:ext cx="846221" cy="18466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b-NO" dirty="0" err="1"/>
              <a:t>Month</a:t>
            </a:r>
            <a:r>
              <a:rPr lang="nb-NO" dirty="0"/>
              <a:t> 2016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954183" y="6255782"/>
            <a:ext cx="7443537" cy="18466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459087" y="6255782"/>
            <a:ext cx="308812" cy="18466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cyan" hidden="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5844" cy="6861466"/>
          </a:xfrm>
          <a:prstGeom prst="rect">
            <a:avLst/>
          </a:prstGeom>
        </p:spPr>
      </p:pic>
      <p:sp>
        <p:nvSpPr>
          <p:cNvPr id="12" name="Fokustekst" hidden="1"/>
          <p:cNvSpPr txBox="1"/>
          <p:nvPr userDrawn="1"/>
        </p:nvSpPr>
        <p:spPr>
          <a:xfrm>
            <a:off x="6050666" y="3028450"/>
            <a:ext cx="2971993" cy="1199293"/>
          </a:xfrm>
          <a:prstGeom prst="rect">
            <a:avLst/>
          </a:prstGeom>
          <a:noFill/>
        </p:spPr>
        <p:txBody>
          <a:bodyPr wrap="square" lIns="45729" tIns="0" rIns="45729" bIns="0" rtlCol="0" anchor="t">
            <a:normAutofit/>
          </a:bodyPr>
          <a:lstStyle/>
          <a:p>
            <a:r>
              <a:rPr lang="en-GB" sz="2000" dirty="0" err="1">
                <a:solidFill>
                  <a:schemeClr val="tx2"/>
                </a:solidFill>
              </a:rPr>
              <a:t>Klikk</a:t>
            </a:r>
            <a:r>
              <a:rPr lang="en-GB" sz="2000" baseline="0" dirty="0">
                <a:solidFill>
                  <a:schemeClr val="tx2"/>
                </a:solidFill>
              </a:rPr>
              <a:t> for å </a:t>
            </a:r>
            <a:r>
              <a:rPr lang="en-GB" sz="2000" baseline="0" dirty="0" err="1">
                <a:solidFill>
                  <a:schemeClr val="tx2"/>
                </a:solidFill>
              </a:rPr>
              <a:t>redigere</a:t>
            </a:r>
            <a:r>
              <a:rPr lang="en-GB" sz="2000" baseline="0" dirty="0">
                <a:solidFill>
                  <a:schemeClr val="tx2"/>
                </a:solidFill>
              </a:rPr>
              <a:t> </a:t>
            </a:r>
            <a:r>
              <a:rPr lang="en-GB" sz="2000" baseline="0" dirty="0" err="1">
                <a:solidFill>
                  <a:schemeClr val="tx2"/>
                </a:solidFill>
              </a:rPr>
              <a:t>tekst</a:t>
            </a: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13" name="Fokuspunkt" hidden="1"/>
          <p:cNvGrpSpPr/>
          <p:nvPr userDrawn="1"/>
        </p:nvGrpSpPr>
        <p:grpSpPr>
          <a:xfrm>
            <a:off x="3003638" y="2618899"/>
            <a:ext cx="2797068" cy="1620203"/>
            <a:chOff x="8236529" y="3435928"/>
            <a:chExt cx="5593771" cy="3240405"/>
          </a:xfrm>
        </p:grpSpPr>
        <p:sp>
          <p:nvSpPr>
            <p:cNvPr id="14" name="Ellipse 13" hidden="1"/>
            <p:cNvSpPr/>
            <p:nvPr userDrawn="1"/>
          </p:nvSpPr>
          <p:spPr>
            <a:xfrm>
              <a:off x="8605574" y="3804973"/>
              <a:ext cx="2502313" cy="2502313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5" name="Ellipse 14" hidden="1"/>
            <p:cNvSpPr/>
            <p:nvPr userDrawn="1"/>
          </p:nvSpPr>
          <p:spPr>
            <a:xfrm>
              <a:off x="8236529" y="3435928"/>
              <a:ext cx="3240405" cy="3240405"/>
            </a:xfrm>
            <a:prstGeom prst="ellipse">
              <a:avLst/>
            </a:prstGeom>
            <a:no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cxnSp>
          <p:nvCxnSpPr>
            <p:cNvPr id="16" name="Rett linje 15" hidden="1"/>
            <p:cNvCxnSpPr/>
            <p:nvPr userDrawn="1"/>
          </p:nvCxnSpPr>
          <p:spPr>
            <a:xfrm>
              <a:off x="10657830" y="5033616"/>
              <a:ext cx="317247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 hidden="1"/>
            <p:cNvSpPr/>
            <p:nvPr userDrawn="1"/>
          </p:nvSpPr>
          <p:spPr>
            <a:xfrm>
              <a:off x="9055630" y="4255029"/>
              <a:ext cx="1602200" cy="16022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</p:grpSp>
      <p:pic>
        <p:nvPicPr>
          <p:cNvPr id="8" name="magenta" hidden="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92" cy="6858000"/>
          </a:xfrm>
          <a:prstGeom prst="rect">
            <a:avLst/>
          </a:prstGeom>
        </p:spPr>
      </p:pic>
      <p:pic>
        <p:nvPicPr>
          <p:cNvPr id="18" name="gul" hidden="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92" cy="6858000"/>
          </a:xfrm>
          <a:prstGeom prst="rect">
            <a:avLst/>
          </a:prstGeom>
        </p:spPr>
      </p:pic>
      <p:pic>
        <p:nvPicPr>
          <p:cNvPr id="7" name="gronn" hidden="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92" cy="6858000"/>
          </a:xfrm>
          <a:prstGeom prst="rect">
            <a:avLst/>
          </a:prstGeom>
        </p:spPr>
      </p:pic>
      <p:pic>
        <p:nvPicPr>
          <p:cNvPr id="19" name="sinteflogo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  <p:grpSp>
        <p:nvGrpSpPr>
          <p:cNvPr id="29" name="bunnramme" hidden="1"/>
          <p:cNvGrpSpPr/>
          <p:nvPr userDrawn="1"/>
        </p:nvGrpSpPr>
        <p:grpSpPr>
          <a:xfrm>
            <a:off x="1412941" y="2558167"/>
            <a:ext cx="5565274" cy="1990806"/>
            <a:chOff x="2825698" y="5116333"/>
            <a:chExt cx="11129823" cy="3981613"/>
          </a:xfrm>
        </p:grpSpPr>
        <p:sp>
          <p:nvSpPr>
            <p:cNvPr id="30" name="bunnpunkt"/>
            <p:cNvSpPr/>
            <p:nvPr userDrawn="1"/>
          </p:nvSpPr>
          <p:spPr>
            <a:xfrm rot="10800000">
              <a:off x="13739494" y="8881919"/>
              <a:ext cx="216027" cy="216027"/>
            </a:xfrm>
            <a:prstGeom prst="ellipse">
              <a:avLst/>
            </a:prstGeom>
            <a:solidFill>
              <a:schemeClr val="tx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88639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77278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65917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54556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43195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31834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20472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09111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b-NO" sz="4300"/>
            </a:p>
          </p:txBody>
        </p:sp>
        <p:cxnSp>
          <p:nvCxnSpPr>
            <p:cNvPr id="31" name="høyrelinje"/>
            <p:cNvCxnSpPr/>
            <p:nvPr userDrawn="1"/>
          </p:nvCxnSpPr>
          <p:spPr>
            <a:xfrm flipV="1">
              <a:off x="13847508" y="5116333"/>
              <a:ext cx="0" cy="3873600"/>
            </a:xfrm>
            <a:prstGeom prst="line">
              <a:avLst/>
            </a:prstGeom>
            <a:solidFill>
              <a:schemeClr val="tx2"/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unnlinje"/>
            <p:cNvCxnSpPr/>
            <p:nvPr userDrawn="1"/>
          </p:nvCxnSpPr>
          <p:spPr>
            <a:xfrm flipH="1">
              <a:off x="2825698" y="8989933"/>
              <a:ext cx="11053382" cy="0"/>
            </a:xfrm>
            <a:prstGeom prst="line">
              <a:avLst/>
            </a:prstGeom>
            <a:solidFill>
              <a:schemeClr val="tx2"/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toppramme" hidden="1"/>
          <p:cNvGrpSpPr/>
          <p:nvPr userDrawn="1"/>
        </p:nvGrpSpPr>
        <p:grpSpPr>
          <a:xfrm>
            <a:off x="1770152" y="2076657"/>
            <a:ext cx="5557261" cy="893450"/>
            <a:chOff x="3540073" y="4040672"/>
            <a:chExt cx="11461584" cy="1786900"/>
          </a:xfrm>
        </p:grpSpPr>
        <p:cxnSp>
          <p:nvCxnSpPr>
            <p:cNvPr id="34" name="venstrelinje"/>
            <p:cNvCxnSpPr/>
            <p:nvPr userDrawn="1"/>
          </p:nvCxnSpPr>
          <p:spPr>
            <a:xfrm>
              <a:off x="3701882" y="4387572"/>
              <a:ext cx="0" cy="1440000"/>
            </a:xfrm>
            <a:prstGeom prst="line">
              <a:avLst/>
            </a:prstGeom>
            <a:solidFill>
              <a:schemeClr val="tx2"/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topplinje"/>
            <p:cNvCxnSpPr/>
            <p:nvPr userDrawn="1"/>
          </p:nvCxnSpPr>
          <p:spPr>
            <a:xfrm>
              <a:off x="3863690" y="4202692"/>
              <a:ext cx="11137967" cy="0"/>
            </a:xfrm>
            <a:prstGeom prst="line">
              <a:avLst/>
            </a:prstGeom>
            <a:solidFill>
              <a:schemeClr val="tx2"/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oppunkt"/>
            <p:cNvSpPr/>
            <p:nvPr userDrawn="1"/>
          </p:nvSpPr>
          <p:spPr>
            <a:xfrm>
              <a:off x="3540073" y="4040672"/>
              <a:ext cx="334139" cy="32404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88639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177278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265917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354556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443195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531834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620472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709111" algn="l" defTabSz="2177278" rtl="0" eaLnBrk="1" latinLnBrk="0" hangingPunct="1">
                <a:defRPr sz="4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b-NO" sz="4300"/>
            </a:p>
          </p:txBody>
        </p:sp>
      </p:grpSp>
    </p:spTree>
    <p:extLst>
      <p:ext uri="{BB962C8B-B14F-4D97-AF65-F5344CB8AC3E}">
        <p14:creationId xmlns:p14="http://schemas.microsoft.com/office/powerpoint/2010/main" val="16438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1" r:id="rId4"/>
    <p:sldLayoutId id="2147483656" r:id="rId5"/>
    <p:sldLayoutId id="2147483673" r:id="rId6"/>
    <p:sldLayoutId id="2147483657" r:id="rId7"/>
    <p:sldLayoutId id="2147483652" r:id="rId8"/>
    <p:sldLayoutId id="2147483653" r:id="rId9"/>
    <p:sldLayoutId id="2147483654" r:id="rId10"/>
    <p:sldLayoutId id="2147483655" r:id="rId11"/>
    <p:sldLayoutId id="2147483679" r:id="rId12"/>
  </p:sldLayoutIdLst>
  <p:hf hdr="0" ftr="0" dt="0"/>
  <p:txStyles>
    <p:titleStyle>
      <a:lvl1pPr algn="l" defTabSz="914537" rtl="0" eaLnBrk="1" latinLnBrk="0" hangingPunct="1">
        <a:lnSpc>
          <a:spcPct val="100000"/>
        </a:lnSpc>
        <a:spcBef>
          <a:spcPct val="0"/>
        </a:spcBef>
        <a:buNone/>
        <a:defRPr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6079" indent="-216043" algn="l" defTabSz="91453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115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56151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936187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116223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977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46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514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83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37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06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74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43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12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8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4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954182" y="887946"/>
            <a:ext cx="9001711" cy="926662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xy" algn="bl"/>
          </a:blipFill>
        </p:spPr>
        <p:txBody>
          <a:bodyPr vert="horz" lIns="0" tIns="0" rIns="0" bIns="270054" rtlCol="0" anchor="ctr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54182" y="2700338"/>
            <a:ext cx="9001711" cy="3420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9109671" y="6255782"/>
            <a:ext cx="846221" cy="18466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b-NO"/>
              <a:t>Month 2016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954183" y="6255782"/>
            <a:ext cx="7443537" cy="18466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459087" y="6255782"/>
            <a:ext cx="308812" cy="18466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cyan" hidden="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" y="1"/>
            <a:ext cx="12185844" cy="6861466"/>
          </a:xfrm>
          <a:prstGeom prst="rect">
            <a:avLst/>
          </a:prstGeom>
        </p:spPr>
      </p:pic>
      <p:sp>
        <p:nvSpPr>
          <p:cNvPr id="12" name="Fokustekst" hidden="1"/>
          <p:cNvSpPr txBox="1"/>
          <p:nvPr userDrawn="1"/>
        </p:nvSpPr>
        <p:spPr>
          <a:xfrm>
            <a:off x="6244093" y="3028450"/>
            <a:ext cx="2971993" cy="1199293"/>
          </a:xfrm>
          <a:prstGeom prst="rect">
            <a:avLst/>
          </a:prstGeom>
          <a:noFill/>
        </p:spPr>
        <p:txBody>
          <a:bodyPr wrap="square" lIns="45729" tIns="0" rIns="45729" bIns="0" rtlCol="0" anchor="t">
            <a:normAutofit/>
          </a:bodyPr>
          <a:lstStyle/>
          <a:p>
            <a:r>
              <a:rPr lang="en-GB" sz="2000" dirty="0" err="1">
                <a:solidFill>
                  <a:schemeClr val="tx2"/>
                </a:solidFill>
              </a:rPr>
              <a:t>Klikk</a:t>
            </a:r>
            <a:r>
              <a:rPr lang="en-GB" sz="2000" baseline="0" dirty="0">
                <a:solidFill>
                  <a:schemeClr val="tx2"/>
                </a:solidFill>
              </a:rPr>
              <a:t> for å </a:t>
            </a:r>
            <a:r>
              <a:rPr lang="en-GB" sz="2000" baseline="0" dirty="0" err="1">
                <a:solidFill>
                  <a:schemeClr val="tx2"/>
                </a:solidFill>
              </a:rPr>
              <a:t>redigere</a:t>
            </a:r>
            <a:r>
              <a:rPr lang="en-GB" sz="2000" baseline="0" dirty="0">
                <a:solidFill>
                  <a:schemeClr val="tx2"/>
                </a:solidFill>
              </a:rPr>
              <a:t> </a:t>
            </a:r>
            <a:r>
              <a:rPr lang="en-GB" sz="2000" baseline="0" dirty="0" err="1">
                <a:solidFill>
                  <a:schemeClr val="tx2"/>
                </a:solidFill>
              </a:rPr>
              <a:t>tekst</a:t>
            </a: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13" name="Fokuspunkt" hidden="1"/>
          <p:cNvGrpSpPr/>
          <p:nvPr userDrawn="1"/>
        </p:nvGrpSpPr>
        <p:grpSpPr>
          <a:xfrm>
            <a:off x="3314406" y="2618899"/>
            <a:ext cx="2797068" cy="1620203"/>
            <a:chOff x="8236529" y="3435928"/>
            <a:chExt cx="5593771" cy="3240405"/>
          </a:xfrm>
        </p:grpSpPr>
        <p:sp>
          <p:nvSpPr>
            <p:cNvPr id="14" name="Ellipse 13"/>
            <p:cNvSpPr/>
            <p:nvPr userDrawn="1"/>
          </p:nvSpPr>
          <p:spPr>
            <a:xfrm>
              <a:off x="8605574" y="3804973"/>
              <a:ext cx="2502313" cy="2502313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5" name="Ellipse 14"/>
            <p:cNvSpPr/>
            <p:nvPr userDrawn="1"/>
          </p:nvSpPr>
          <p:spPr>
            <a:xfrm>
              <a:off x="8236529" y="3435928"/>
              <a:ext cx="3240405" cy="3240405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cxnSp>
          <p:nvCxnSpPr>
            <p:cNvPr id="16" name="Rett linje 15"/>
            <p:cNvCxnSpPr/>
            <p:nvPr userDrawn="1"/>
          </p:nvCxnSpPr>
          <p:spPr>
            <a:xfrm>
              <a:off x="10657830" y="5033616"/>
              <a:ext cx="3172470" cy="0"/>
            </a:xfrm>
            <a:prstGeom prst="line">
              <a:avLst/>
            </a:prstGeom>
            <a:ln w="38100">
              <a:solidFill>
                <a:schemeClr val="tx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 userDrawn="1"/>
          </p:nvSpPr>
          <p:spPr>
            <a:xfrm>
              <a:off x="9055630" y="4255029"/>
              <a:ext cx="1602200" cy="1602200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</p:grpSp>
      <p:pic>
        <p:nvPicPr>
          <p:cNvPr id="8" name="magenta" hidden="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92" cy="6858000"/>
          </a:xfrm>
          <a:prstGeom prst="rect">
            <a:avLst/>
          </a:prstGeom>
        </p:spPr>
      </p:pic>
      <p:pic>
        <p:nvPicPr>
          <p:cNvPr id="18" name="gul" hidden="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92" cy="6858000"/>
          </a:xfrm>
          <a:prstGeom prst="rect">
            <a:avLst/>
          </a:prstGeom>
        </p:spPr>
      </p:pic>
      <p:pic>
        <p:nvPicPr>
          <p:cNvPr id="7" name="gronn" hidden="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092" cy="6858000"/>
          </a:xfrm>
          <a:prstGeom prst="rect">
            <a:avLst/>
          </a:prstGeom>
        </p:spPr>
      </p:pic>
      <p:pic>
        <p:nvPicPr>
          <p:cNvPr id="20" name="sinteflogo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51" y="6255782"/>
            <a:ext cx="981013" cy="2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1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61" r:id="rId2"/>
    <p:sldLayoutId id="2147483663" r:id="rId3"/>
    <p:sldLayoutId id="2147483674" r:id="rId4"/>
    <p:sldLayoutId id="2147483664" r:id="rId5"/>
    <p:sldLayoutId id="2147483666" r:id="rId6"/>
    <p:sldLayoutId id="2147483667" r:id="rId7"/>
    <p:sldLayoutId id="2147483672" r:id="rId8"/>
    <p:sldLayoutId id="2147483675" r:id="rId9"/>
    <p:sldLayoutId id="2147483677" r:id="rId10"/>
    <p:sldLayoutId id="2147483668" r:id="rId11"/>
    <p:sldLayoutId id="2147483669" r:id="rId12"/>
  </p:sldLayoutIdLst>
  <p:hf hdr="0" ftr="0" dt="0"/>
  <p:txStyles>
    <p:titleStyle>
      <a:lvl1pPr algn="l" defTabSz="914537" rtl="0" eaLnBrk="1" latinLnBrk="0" hangingPunct="1">
        <a:lnSpc>
          <a:spcPct val="100000"/>
        </a:lnSpc>
        <a:spcBef>
          <a:spcPct val="0"/>
        </a:spcBef>
        <a:buNone/>
        <a:defRPr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6079" indent="-216043" algn="l" defTabSz="91453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115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56151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936187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116223" indent="-216043" algn="l" defTabSz="91453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977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46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514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83" indent="-228634" algn="l" defTabSz="9145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37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06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74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43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612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80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48" algn="l" defTabSz="9145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ittel 5"/>
          <p:cNvSpPr>
            <a:spLocks noGrp="1"/>
          </p:cNvSpPr>
          <p:nvPr>
            <p:ph type="ctrTitle"/>
          </p:nvPr>
        </p:nvSpPr>
        <p:spPr>
          <a:xfrm>
            <a:off x="3629607" y="3140460"/>
            <a:ext cx="7940351" cy="2920356"/>
          </a:xfrm>
        </p:spPr>
        <p:txBody>
          <a:bodyPr/>
          <a:lstStyle/>
          <a:p>
            <a:r>
              <a:rPr lang="nb-NO" cap="none" dirty="0" err="1"/>
              <a:t>Why</a:t>
            </a:r>
            <a:r>
              <a:rPr lang="nb-NO" cap="none" dirty="0"/>
              <a:t> ZEN (</a:t>
            </a:r>
            <a:r>
              <a:rPr lang="nb-NO" cap="none" dirty="0" err="1"/>
              <a:t>instead</a:t>
            </a:r>
            <a:r>
              <a:rPr lang="nb-NO" cap="none" dirty="0"/>
              <a:t> </a:t>
            </a:r>
            <a:r>
              <a:rPr lang="nb-NO" cap="none" dirty="0" err="1"/>
              <a:t>of</a:t>
            </a:r>
            <a:r>
              <a:rPr lang="nb-NO" cap="none" dirty="0"/>
              <a:t> ZEB)?</a:t>
            </a:r>
            <a:br>
              <a:rPr lang="nb-NO" cap="none" dirty="0"/>
            </a:br>
            <a:r>
              <a:rPr lang="nb-NO" sz="2800" cap="none" dirty="0" err="1"/>
              <a:t>View</a:t>
            </a:r>
            <a:r>
              <a:rPr lang="nb-NO" sz="2800" cap="none" dirty="0"/>
              <a:t> from WP4: Energy </a:t>
            </a:r>
            <a:r>
              <a:rPr lang="nb-NO" sz="2800" cap="none" dirty="0" err="1"/>
              <a:t>flexible</a:t>
            </a:r>
            <a:r>
              <a:rPr lang="nb-NO" sz="2800" cap="none" dirty="0"/>
              <a:t> </a:t>
            </a:r>
            <a:r>
              <a:rPr lang="nb-NO" sz="2800" cap="none" dirty="0" err="1"/>
              <a:t>neighborhoods</a:t>
            </a:r>
            <a:endParaRPr lang="nb-NO" cap="none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Igor </a:t>
            </a:r>
            <a:r>
              <a:rPr lang="nb-NO" dirty="0" err="1"/>
              <a:t>Satrori</a:t>
            </a:r>
            <a:r>
              <a:rPr lang="nb-NO" dirty="0"/>
              <a:t>, SINTEF Byggforsk</a:t>
            </a:r>
          </a:p>
          <a:p>
            <a:r>
              <a:rPr lang="nb-NO" dirty="0"/>
              <a:t>ZEN </a:t>
            </a:r>
            <a:r>
              <a:rPr lang="nb-NO" dirty="0" err="1"/>
              <a:t>PhD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, 01.01.2018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5549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54181" y="1903956"/>
            <a:ext cx="4320821" cy="84550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b-NO" sz="2800" dirty="0"/>
              <a:t>from ZEB…</a:t>
            </a:r>
          </a:p>
          <a:p>
            <a:pPr algn="ctr"/>
            <a:r>
              <a:rPr lang="nb-NO" sz="2800" i="1" dirty="0"/>
              <a:t>How </a:t>
            </a:r>
            <a:r>
              <a:rPr lang="nb-NO" sz="2800" i="1" dirty="0" err="1"/>
              <a:t>much</a:t>
            </a:r>
            <a:r>
              <a:rPr lang="nb-NO" sz="2800" i="1" dirty="0"/>
              <a:t> ?</a:t>
            </a: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54088" y="2954710"/>
            <a:ext cx="4321175" cy="228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5635070" y="1903956"/>
            <a:ext cx="4320821" cy="84550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b-NO" sz="2800" dirty="0"/>
              <a:t>…to ZEN</a:t>
            </a:r>
          </a:p>
          <a:p>
            <a:pPr algn="ctr"/>
            <a:r>
              <a:rPr lang="nb-NO" sz="2800" i="1" dirty="0"/>
              <a:t>How </a:t>
            </a:r>
            <a:r>
              <a:rPr lang="nb-NO" sz="2800" i="1" dirty="0" err="1"/>
              <a:t>much</a:t>
            </a:r>
            <a:r>
              <a:rPr lang="nb-NO" sz="2800" i="1" dirty="0"/>
              <a:t> ?</a:t>
            </a:r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5625" y="2879197"/>
            <a:ext cx="4319588" cy="243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10</a:t>
            </a:fld>
            <a:endParaRPr lang="nb-N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summary</a:t>
            </a:r>
            <a:endParaRPr lang="nb-NO" dirty="0"/>
          </a:p>
        </p:txBody>
      </p:sp>
      <p:sp>
        <p:nvSpPr>
          <p:cNvPr id="2" name="TextBox 1"/>
          <p:cNvSpPr txBox="1"/>
          <p:nvPr/>
        </p:nvSpPr>
        <p:spPr>
          <a:xfrm>
            <a:off x="3272676" y="5515623"/>
            <a:ext cx="436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 err="1"/>
              <a:t>Can</a:t>
            </a:r>
            <a:r>
              <a:rPr lang="nb-NO" sz="2800" dirty="0"/>
              <a:t> </a:t>
            </a:r>
            <a:r>
              <a:rPr lang="nb-NO" sz="2800" dirty="0" err="1"/>
              <a:t>you</a:t>
            </a:r>
            <a:r>
              <a:rPr lang="nb-NO" sz="2800" dirty="0"/>
              <a:t> spot </a:t>
            </a:r>
            <a:r>
              <a:rPr lang="nb-NO" sz="2800" dirty="0" err="1"/>
              <a:t>the</a:t>
            </a:r>
            <a:r>
              <a:rPr lang="nb-NO" sz="2800" dirty="0"/>
              <a:t> </a:t>
            </a:r>
            <a:r>
              <a:rPr lang="nb-NO" sz="2800" dirty="0" err="1"/>
              <a:t>difference</a:t>
            </a:r>
            <a:r>
              <a:rPr lang="nb-NO" sz="2800" dirty="0"/>
              <a:t>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9349BC-C021-4EBB-AA00-37BB2456FDC8}"/>
              </a:ext>
            </a:extLst>
          </p:cNvPr>
          <p:cNvGrpSpPr/>
          <p:nvPr/>
        </p:nvGrpSpPr>
        <p:grpSpPr>
          <a:xfrm>
            <a:off x="7590773" y="2298526"/>
            <a:ext cx="1020871" cy="544882"/>
            <a:chOff x="7590773" y="2279737"/>
            <a:chExt cx="1020871" cy="54488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BB7773D-C9D3-4499-8F5F-4D090C4891A8}"/>
                </a:ext>
              </a:extLst>
            </p:cNvPr>
            <p:cNvCxnSpPr/>
            <p:nvPr/>
          </p:nvCxnSpPr>
          <p:spPr>
            <a:xfrm>
              <a:off x="7590773" y="2279737"/>
              <a:ext cx="1020871" cy="544882"/>
            </a:xfrm>
            <a:prstGeom prst="line">
              <a:avLst/>
            </a:prstGeom>
            <a:ln w="508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B567B6-3CB2-4FB6-82E7-1050E89FD9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0773" y="2279737"/>
              <a:ext cx="949890" cy="487795"/>
            </a:xfrm>
            <a:prstGeom prst="line">
              <a:avLst/>
            </a:prstGeom>
            <a:ln w="508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26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uiExpand="1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23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ZEN (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ZEB)?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54182" y="2700338"/>
            <a:ext cx="9219628" cy="3420428"/>
          </a:xfrm>
        </p:spPr>
        <p:txBody>
          <a:bodyPr/>
          <a:lstStyle/>
          <a:p>
            <a:pPr marL="180036" indent="0">
              <a:buNone/>
            </a:pP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effect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ZEB/ZEN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overall </a:t>
            </a:r>
            <a:r>
              <a:rPr lang="nb-NO" dirty="0" err="1"/>
              <a:t>decarbonisation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society</a:t>
            </a:r>
            <a:r>
              <a:rPr lang="nb-NO" dirty="0"/>
              <a:t>?</a:t>
            </a:r>
          </a:p>
          <a:p>
            <a:pPr marL="180036" indent="0">
              <a:buNone/>
            </a:pPr>
            <a:endParaRPr lang="nb-NO" dirty="0"/>
          </a:p>
          <a:p>
            <a:pPr marL="180036" indent="0">
              <a:buNone/>
            </a:pPr>
            <a:r>
              <a:rPr lang="nb-NO" dirty="0"/>
              <a:t>…or at </a:t>
            </a:r>
            <a:r>
              <a:rPr lang="nb-NO" dirty="0" err="1"/>
              <a:t>least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energy</a:t>
            </a:r>
            <a:r>
              <a:rPr lang="nb-NO" dirty="0"/>
              <a:t>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361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 </a:t>
            </a:r>
            <a:r>
              <a:rPr lang="nb-NO" dirty="0" err="1"/>
              <a:t>things</a:t>
            </a:r>
            <a:r>
              <a:rPr lang="nb-NO" dirty="0"/>
              <a:t> to </a:t>
            </a:r>
            <a:r>
              <a:rPr lang="nb-NO" dirty="0" err="1"/>
              <a:t>consider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Energy </a:t>
            </a:r>
            <a:r>
              <a:rPr lang="nb-NO" dirty="0" err="1"/>
              <a:t>efficiency</a:t>
            </a:r>
            <a:endParaRPr lang="nb-NO" dirty="0"/>
          </a:p>
          <a:p>
            <a:r>
              <a:rPr lang="nb-NO" dirty="0" err="1"/>
              <a:t>Onsite</a:t>
            </a:r>
            <a:r>
              <a:rPr lang="nb-NO" dirty="0"/>
              <a:t> (</a:t>
            </a:r>
            <a:r>
              <a:rPr lang="nb-NO" dirty="0" err="1"/>
              <a:t>nearby</a:t>
            </a:r>
            <a:r>
              <a:rPr lang="nb-NO" dirty="0"/>
              <a:t>) </a:t>
            </a:r>
            <a:r>
              <a:rPr lang="nb-NO" dirty="0" err="1"/>
              <a:t>energy</a:t>
            </a:r>
            <a:r>
              <a:rPr lang="nb-NO" dirty="0"/>
              <a:t> </a:t>
            </a:r>
            <a:r>
              <a:rPr lang="nb-NO" dirty="0" err="1"/>
              <a:t>generation</a:t>
            </a:r>
            <a:endParaRPr lang="nb-NO" dirty="0"/>
          </a:p>
          <a:p>
            <a:r>
              <a:rPr lang="nb-NO" dirty="0"/>
              <a:t>Energy </a:t>
            </a:r>
            <a:r>
              <a:rPr lang="nb-NO" dirty="0" err="1"/>
              <a:t>flexibility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31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sz="1800" dirty="0"/>
              <a:t>If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cake</a:t>
            </a:r>
            <a:r>
              <a:rPr lang="nb-NO" sz="1800" dirty="0"/>
              <a:t> </a:t>
            </a:r>
            <a:r>
              <a:rPr lang="nb-NO" sz="1800" dirty="0" err="1"/>
              <a:t>gets</a:t>
            </a:r>
            <a:r>
              <a:rPr lang="nb-NO" sz="1800" dirty="0"/>
              <a:t> half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size</a:t>
            </a:r>
            <a:r>
              <a:rPr lang="nb-NO" sz="1800" dirty="0"/>
              <a:t>, </a:t>
            </a:r>
            <a:r>
              <a:rPr lang="nb-NO" sz="1800" dirty="0" err="1"/>
              <a:t>the</a:t>
            </a:r>
            <a:r>
              <a:rPr lang="nb-NO" sz="1800" dirty="0"/>
              <a:t> %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renewables</a:t>
            </a:r>
            <a:r>
              <a:rPr lang="nb-NO" sz="1800" dirty="0"/>
              <a:t> "</a:t>
            </a:r>
            <a:r>
              <a:rPr lang="nb-NO" sz="1800" dirty="0" err="1"/>
              <a:t>automatically</a:t>
            </a:r>
            <a:r>
              <a:rPr lang="nb-NO" sz="1800" dirty="0"/>
              <a:t>" </a:t>
            </a:r>
            <a:r>
              <a:rPr lang="nb-NO" sz="1800" dirty="0" err="1"/>
              <a:t>becomes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double</a:t>
            </a:r>
          </a:p>
          <a:p>
            <a:endParaRPr lang="nb-NO" sz="1800" dirty="0"/>
          </a:p>
          <a:p>
            <a:endParaRPr lang="nb-NO" sz="1800" dirty="0"/>
          </a:p>
          <a:p>
            <a:r>
              <a:rPr lang="nb-NO" sz="1400" i="1" dirty="0"/>
              <a:t>[OK, it is not </a:t>
            </a:r>
            <a:r>
              <a:rPr lang="nb-NO" sz="1400" i="1" dirty="0" err="1"/>
              <a:t>really</a:t>
            </a:r>
            <a:r>
              <a:rPr lang="nb-NO" sz="1400" i="1" dirty="0"/>
              <a:t> </a:t>
            </a:r>
            <a:r>
              <a:rPr lang="nb-NO" sz="1400" i="1" dirty="0" err="1"/>
              <a:t>that</a:t>
            </a:r>
            <a:r>
              <a:rPr lang="nb-NO" sz="1400" i="1" dirty="0"/>
              <a:t> simple, </a:t>
            </a:r>
            <a:r>
              <a:rPr lang="nb-NO" sz="1400" i="1" dirty="0" err="1"/>
              <a:t>but</a:t>
            </a:r>
            <a:r>
              <a:rPr lang="nb-NO" sz="1400" i="1" dirty="0"/>
              <a:t>…]</a:t>
            </a:r>
            <a:r>
              <a:rPr lang="nb-NO" sz="1800" i="1" dirty="0"/>
              <a:t> Are </a:t>
            </a:r>
            <a:r>
              <a:rPr lang="nb-NO" sz="1800" i="1" dirty="0" err="1"/>
              <a:t>we</a:t>
            </a:r>
            <a:r>
              <a:rPr lang="nb-NO" sz="1800" i="1" dirty="0"/>
              <a:t> </a:t>
            </a:r>
            <a:r>
              <a:rPr lang="nb-NO" sz="1800" i="1" dirty="0" err="1"/>
              <a:t>emphasizing</a:t>
            </a:r>
            <a:r>
              <a:rPr lang="nb-NO" sz="1800" i="1" dirty="0"/>
              <a:t> </a:t>
            </a:r>
            <a:r>
              <a:rPr lang="nb-NO" sz="1800" i="1" dirty="0" err="1"/>
              <a:t>enough</a:t>
            </a:r>
            <a:r>
              <a:rPr lang="nb-NO" sz="1800" i="1" dirty="0"/>
              <a:t> </a:t>
            </a:r>
            <a:r>
              <a:rPr lang="nb-NO" sz="1800" i="1" dirty="0" err="1"/>
              <a:t>the</a:t>
            </a:r>
            <a:r>
              <a:rPr lang="nb-NO" sz="1800" i="1" dirty="0"/>
              <a:t> </a:t>
            </a:r>
            <a:r>
              <a:rPr lang="nb-NO" sz="1800" i="1" dirty="0" err="1"/>
              <a:t>role</a:t>
            </a:r>
            <a:r>
              <a:rPr lang="nb-NO" sz="1800" i="1" dirty="0"/>
              <a:t> </a:t>
            </a:r>
            <a:r>
              <a:rPr lang="nb-NO" sz="1800" i="1" dirty="0" err="1"/>
              <a:t>of</a:t>
            </a:r>
            <a:r>
              <a:rPr lang="nb-NO" sz="1800" i="1" dirty="0"/>
              <a:t> </a:t>
            </a:r>
            <a:r>
              <a:rPr lang="nb-NO" sz="1800" i="1" dirty="0" err="1"/>
              <a:t>energy</a:t>
            </a:r>
            <a:r>
              <a:rPr lang="nb-NO" sz="1800" i="1" dirty="0"/>
              <a:t> </a:t>
            </a:r>
            <a:r>
              <a:rPr lang="nb-NO" sz="1800" i="1" dirty="0" err="1"/>
              <a:t>efficiency</a:t>
            </a:r>
            <a:r>
              <a:rPr lang="nb-NO" sz="1800" i="1" dirty="0"/>
              <a:t>?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965264" y="1172361"/>
            <a:ext cx="4654853" cy="815340"/>
          </a:xfrm>
        </p:spPr>
        <p:txBody>
          <a:bodyPr/>
          <a:lstStyle/>
          <a:p>
            <a:r>
              <a:rPr lang="nb-NO" dirty="0"/>
              <a:t>Energy </a:t>
            </a:r>
            <a:r>
              <a:rPr lang="nb-NO" dirty="0" err="1"/>
              <a:t>efficiency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4</a:t>
            </a:fld>
            <a:endParaRPr lang="nb-NO" dirty="0"/>
          </a:p>
        </p:txBody>
      </p:sp>
      <p:sp>
        <p:nvSpPr>
          <p:cNvPr id="6" name="Plassholder for SmartArt 5"/>
          <p:cNvSpPr>
            <a:spLocks noGrp="1"/>
          </p:cNvSpPr>
          <p:nvPr>
            <p:ph type="dgm" sz="quarter" idx="19"/>
          </p:nvPr>
        </p:nvSpPr>
        <p:spPr/>
      </p:sp>
      <p:graphicFrame>
        <p:nvGraphicFramePr>
          <p:cNvPr id="7" name="Picture Placeholder 6"/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878470888"/>
              </p:ext>
            </p:extLst>
          </p:nvPr>
        </p:nvGraphicFramePr>
        <p:xfrm>
          <a:off x="6092825" y="-1588"/>
          <a:ext cx="6099175" cy="6859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own Arrow 4"/>
          <p:cNvSpPr/>
          <p:nvPr/>
        </p:nvSpPr>
        <p:spPr>
          <a:xfrm>
            <a:off x="8904300" y="1526321"/>
            <a:ext cx="484632" cy="639193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Down Arrow 8"/>
          <p:cNvSpPr/>
          <p:nvPr/>
        </p:nvSpPr>
        <p:spPr>
          <a:xfrm flipV="1">
            <a:off x="8904300" y="4688251"/>
            <a:ext cx="484632" cy="639193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Down Arrow 9"/>
          <p:cNvSpPr/>
          <p:nvPr/>
        </p:nvSpPr>
        <p:spPr>
          <a:xfrm rot="16200000" flipV="1">
            <a:off x="10486007" y="3047362"/>
            <a:ext cx="484632" cy="639193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Down Arrow 10"/>
          <p:cNvSpPr/>
          <p:nvPr/>
        </p:nvSpPr>
        <p:spPr>
          <a:xfrm rot="5400000" flipH="1" flipV="1">
            <a:off x="7291526" y="3047361"/>
            <a:ext cx="484632" cy="639193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10121157" y="293533"/>
            <a:ext cx="1653081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Energy </a:t>
            </a:r>
            <a:r>
              <a:rPr lang="nb-NO" dirty="0" err="1">
                <a:solidFill>
                  <a:srgbClr val="FF0000"/>
                </a:solidFill>
              </a:rPr>
              <a:t>demand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>
            <a:stCxn id="12" idx="2"/>
          </p:cNvCxnSpPr>
          <p:nvPr/>
        </p:nvCxnSpPr>
        <p:spPr>
          <a:xfrm flipH="1">
            <a:off x="10571584" y="662737"/>
            <a:ext cx="376114" cy="714188"/>
          </a:xfrm>
          <a:prstGeom prst="line">
            <a:avLst/>
          </a:prstGeom>
          <a:ln w="508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5" idx="0"/>
          </p:cNvCxnSpPr>
          <p:nvPr/>
        </p:nvCxnSpPr>
        <p:spPr>
          <a:xfrm flipV="1">
            <a:off x="7183191" y="4332304"/>
            <a:ext cx="1090366" cy="1749584"/>
          </a:xfrm>
          <a:prstGeom prst="line">
            <a:avLst/>
          </a:prstGeom>
          <a:ln w="508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00358" y="6081888"/>
            <a:ext cx="196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800" dirty="0">
                <a:solidFill>
                  <a:srgbClr val="FF0000"/>
                </a:solidFill>
              </a:rPr>
              <a:t>Energy </a:t>
            </a:r>
            <a:r>
              <a:rPr lang="nb-NO" sz="1800" dirty="0" err="1">
                <a:solidFill>
                  <a:srgbClr val="FF0000"/>
                </a:solidFill>
              </a:rPr>
              <a:t>demand</a:t>
            </a:r>
            <a:r>
              <a:rPr lang="nb-NO" sz="1800" dirty="0">
                <a:solidFill>
                  <a:srgbClr val="FF0000"/>
                </a:solidFill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3970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9" grpId="0" animBg="1"/>
      <p:bldP spid="10" grpId="0" animBg="1"/>
      <p:bldP spid="11" grpId="0" animBg="1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Energy </a:t>
            </a:r>
            <a:r>
              <a:rPr lang="nb-NO" dirty="0" err="1"/>
              <a:t>efficiency</a:t>
            </a:r>
            <a:endParaRPr lang="nb-N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36" indent="0">
              <a:buNone/>
            </a:pPr>
            <a:r>
              <a:rPr lang="nb-NO" dirty="0"/>
              <a:t>The "</a:t>
            </a:r>
            <a:r>
              <a:rPr lang="nb-NO" dirty="0" err="1"/>
              <a:t>elephant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room</a:t>
            </a:r>
            <a:r>
              <a:rPr lang="nb-NO" dirty="0"/>
              <a:t>"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stock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675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15276" y="2379306"/>
            <a:ext cx="4986948" cy="3741460"/>
          </a:xfrm>
        </p:spPr>
        <p:txBody>
          <a:bodyPr/>
          <a:lstStyle/>
          <a:p>
            <a:r>
              <a:rPr lang="nb-NO" sz="1800" dirty="0"/>
              <a:t>As </a:t>
            </a:r>
            <a:r>
              <a:rPr lang="nb-NO" sz="1800" dirty="0" err="1"/>
              <a:t>long</a:t>
            </a:r>
            <a:r>
              <a:rPr lang="nb-NO" sz="1800" dirty="0"/>
              <a:t> as it is (</a:t>
            </a:r>
            <a:r>
              <a:rPr lang="nb-NO" sz="1800" dirty="0" err="1"/>
              <a:t>instantaneously</a:t>
            </a:r>
            <a:r>
              <a:rPr lang="nb-NO" sz="1800" dirty="0"/>
              <a:t>) </a:t>
            </a:r>
            <a:r>
              <a:rPr lang="nb-NO" sz="1800" dirty="0" err="1"/>
              <a:t>self-consumed</a:t>
            </a:r>
            <a:r>
              <a:rPr lang="nb-NO" sz="1800" dirty="0"/>
              <a:t> it is </a:t>
            </a:r>
            <a:r>
              <a:rPr lang="nb-NO" sz="1800" dirty="0" err="1"/>
              <a:t>the</a:t>
            </a:r>
            <a:r>
              <a:rPr lang="nb-NO" sz="1800" dirty="0"/>
              <a:t> same as </a:t>
            </a:r>
            <a:r>
              <a:rPr lang="nb-NO" sz="1800" dirty="0" err="1"/>
              <a:t>energy</a:t>
            </a:r>
            <a:r>
              <a:rPr lang="nb-NO" sz="1800" dirty="0"/>
              <a:t> </a:t>
            </a:r>
            <a:r>
              <a:rPr lang="nb-NO" sz="1800" dirty="0" err="1"/>
              <a:t>efficiency</a:t>
            </a:r>
            <a:r>
              <a:rPr lang="nb-NO" sz="1800" dirty="0"/>
              <a:t> from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grid's</a:t>
            </a:r>
            <a:r>
              <a:rPr lang="nb-NO" sz="1800" dirty="0"/>
              <a:t> </a:t>
            </a:r>
            <a:r>
              <a:rPr lang="nb-NO" sz="1800" dirty="0" err="1"/>
              <a:t>viewpoint</a:t>
            </a:r>
            <a:r>
              <a:rPr lang="nb-NO" sz="1800" dirty="0"/>
              <a:t> (it </a:t>
            </a:r>
            <a:r>
              <a:rPr lang="nb-NO" sz="1800" dirty="0" err="1"/>
              <a:t>reduces</a:t>
            </a:r>
            <a:r>
              <a:rPr lang="nb-NO" sz="1800" dirty="0"/>
              <a:t> </a:t>
            </a:r>
            <a:r>
              <a:rPr lang="nb-NO" sz="1800" dirty="0" err="1"/>
              <a:t>demand</a:t>
            </a:r>
            <a:r>
              <a:rPr lang="nb-NO" sz="1800" dirty="0"/>
              <a:t>)</a:t>
            </a:r>
          </a:p>
          <a:p>
            <a:r>
              <a:rPr lang="nb-NO" sz="1800" dirty="0" err="1"/>
              <a:t>But</a:t>
            </a:r>
            <a:r>
              <a:rPr lang="nb-NO" sz="1800" dirty="0"/>
              <a:t> </a:t>
            </a:r>
            <a:r>
              <a:rPr lang="nb-NO" sz="1800" dirty="0" err="1"/>
              <a:t>there</a:t>
            </a:r>
            <a:r>
              <a:rPr lang="nb-NO" sz="1800" dirty="0"/>
              <a:t> is a </a:t>
            </a:r>
            <a:r>
              <a:rPr lang="nb-NO" sz="1800" dirty="0" err="1"/>
              <a:t>difference</a:t>
            </a:r>
            <a:r>
              <a:rPr lang="nb-NO" sz="1800" dirty="0"/>
              <a:t>: it (</a:t>
            </a:r>
            <a:r>
              <a:rPr lang="nb-NO" sz="1800" dirty="0" err="1"/>
              <a:t>often</a:t>
            </a:r>
            <a:r>
              <a:rPr lang="nb-NO" sz="1800" dirty="0"/>
              <a:t>) </a:t>
            </a:r>
            <a:r>
              <a:rPr lang="nb-NO" sz="1800" dirty="0" err="1"/>
              <a:t>comes</a:t>
            </a:r>
            <a:r>
              <a:rPr lang="nb-NO" sz="1800" dirty="0"/>
              <a:t> </a:t>
            </a:r>
            <a:r>
              <a:rPr lang="nb-NO" sz="1800" dirty="0" err="1"/>
              <a:t>with</a:t>
            </a:r>
            <a:r>
              <a:rPr lang="nb-NO" sz="1800" dirty="0"/>
              <a:t> </a:t>
            </a:r>
            <a:r>
              <a:rPr lang="nb-NO" sz="1800" dirty="0" err="1"/>
              <a:t>some</a:t>
            </a:r>
            <a:r>
              <a:rPr lang="nb-NO" sz="1800" dirty="0"/>
              <a:t> </a:t>
            </a:r>
            <a:r>
              <a:rPr lang="nb-NO" sz="1800" dirty="0" err="1"/>
              <a:t>export</a:t>
            </a:r>
            <a:endParaRPr lang="nb-NO" sz="1800" dirty="0"/>
          </a:p>
          <a:p>
            <a:r>
              <a:rPr lang="nb-NO" sz="1800" dirty="0"/>
              <a:t>This </a:t>
            </a:r>
            <a:r>
              <a:rPr lang="nb-NO" sz="1800" dirty="0" err="1"/>
              <a:t>can</a:t>
            </a:r>
            <a:r>
              <a:rPr lang="nb-NO" sz="1800" dirty="0"/>
              <a:t> </a:t>
            </a:r>
            <a:r>
              <a:rPr lang="nb-NO" sz="1800" dirty="0" err="1"/>
              <a:t>help</a:t>
            </a:r>
            <a:r>
              <a:rPr lang="nb-NO" sz="1800" dirty="0"/>
              <a:t> </a:t>
            </a:r>
            <a:r>
              <a:rPr lang="nb-NO" sz="1800" dirty="0" err="1"/>
              <a:t>increase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%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renewables</a:t>
            </a:r>
            <a:r>
              <a:rPr lang="nb-NO" sz="1800" dirty="0"/>
              <a:t> in </a:t>
            </a:r>
            <a:r>
              <a:rPr lang="nb-NO" sz="1800" dirty="0" err="1"/>
              <a:t>the</a:t>
            </a:r>
            <a:r>
              <a:rPr lang="nb-NO" sz="1800" dirty="0"/>
              <a:t> grid/</a:t>
            </a:r>
            <a:r>
              <a:rPr lang="nb-NO" sz="1800" dirty="0" err="1"/>
              <a:t>market</a:t>
            </a:r>
            <a:r>
              <a:rPr lang="nb-NO" sz="1800" dirty="0"/>
              <a:t> – </a:t>
            </a:r>
            <a:r>
              <a:rPr lang="nb-NO" sz="1800" dirty="0" err="1"/>
              <a:t>without</a:t>
            </a:r>
            <a:r>
              <a:rPr lang="nb-NO" sz="1800" dirty="0"/>
              <a:t> </a:t>
            </a:r>
            <a:r>
              <a:rPr lang="nb-NO" sz="1800" dirty="0" err="1"/>
              <a:t>claiming</a:t>
            </a:r>
            <a:r>
              <a:rPr lang="nb-NO" sz="1800" dirty="0"/>
              <a:t> more land </a:t>
            </a:r>
            <a:r>
              <a:rPr lang="nb-NO" sz="1800" dirty="0" err="1"/>
              <a:t>use</a:t>
            </a:r>
            <a:r>
              <a:rPr lang="nb-NO" sz="1800" dirty="0"/>
              <a:t> – </a:t>
            </a:r>
            <a:r>
              <a:rPr lang="nb-NO" sz="1800" dirty="0" err="1"/>
              <a:t>but</a:t>
            </a:r>
            <a:r>
              <a:rPr lang="nb-NO" sz="1800" dirty="0"/>
              <a:t> </a:t>
            </a:r>
            <a:r>
              <a:rPr lang="nb-NO" sz="1800" dirty="0" err="1"/>
              <a:t>might</a:t>
            </a:r>
            <a:r>
              <a:rPr lang="nb-NO" sz="1800" dirty="0"/>
              <a:t> </a:t>
            </a:r>
            <a:r>
              <a:rPr lang="nb-NO" sz="1800" dirty="0" err="1"/>
              <a:t>happen</a:t>
            </a:r>
            <a:r>
              <a:rPr lang="nb-NO" sz="1800" dirty="0"/>
              <a:t> </a:t>
            </a:r>
            <a:r>
              <a:rPr lang="nb-NO" sz="1800" dirty="0" err="1"/>
              <a:t>when</a:t>
            </a:r>
            <a:r>
              <a:rPr lang="nb-NO" sz="1800" dirty="0"/>
              <a:t> it is not </a:t>
            </a:r>
            <a:r>
              <a:rPr lang="nb-NO" sz="1800" dirty="0" err="1"/>
              <a:t>convenient</a:t>
            </a:r>
            <a:endParaRPr lang="nb-NO" sz="1800" dirty="0"/>
          </a:p>
          <a:p>
            <a:endParaRPr lang="nb-NO" sz="1800" dirty="0"/>
          </a:p>
          <a:p>
            <a:r>
              <a:rPr lang="nb-NO" sz="1800" i="1" dirty="0"/>
              <a:t>How do </a:t>
            </a:r>
            <a:r>
              <a:rPr lang="nb-NO" sz="1800" i="1" dirty="0" err="1"/>
              <a:t>we</a:t>
            </a:r>
            <a:r>
              <a:rPr lang="nb-NO" sz="1800" i="1" dirty="0"/>
              <a:t> </a:t>
            </a:r>
            <a:r>
              <a:rPr lang="nb-NO" sz="1800" i="1" dirty="0" err="1"/>
              <a:t>deal</a:t>
            </a:r>
            <a:r>
              <a:rPr lang="nb-NO" sz="1800" i="1" dirty="0"/>
              <a:t> </a:t>
            </a:r>
            <a:r>
              <a:rPr lang="nb-NO" sz="1800" i="1" dirty="0" err="1"/>
              <a:t>with</a:t>
            </a:r>
            <a:r>
              <a:rPr lang="nb-NO" sz="1800" i="1" dirty="0"/>
              <a:t> it?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276" y="907673"/>
            <a:ext cx="4986948" cy="1344716"/>
          </a:xfrm>
        </p:spPr>
        <p:txBody>
          <a:bodyPr/>
          <a:lstStyle/>
          <a:p>
            <a:r>
              <a:rPr lang="nb-NO" dirty="0" err="1"/>
              <a:t>Onsite</a:t>
            </a:r>
            <a:r>
              <a:rPr lang="nb-NO" dirty="0"/>
              <a:t> (</a:t>
            </a:r>
            <a:r>
              <a:rPr lang="nb-NO" dirty="0" err="1"/>
              <a:t>nearby</a:t>
            </a:r>
            <a:r>
              <a:rPr lang="nb-NO" dirty="0"/>
              <a:t>) </a:t>
            </a:r>
            <a:r>
              <a:rPr lang="nb-NO" dirty="0" err="1"/>
              <a:t>energy</a:t>
            </a:r>
            <a:r>
              <a:rPr lang="nb-NO" dirty="0"/>
              <a:t> </a:t>
            </a:r>
            <a:r>
              <a:rPr lang="nb-NO" dirty="0" err="1"/>
              <a:t>generation</a:t>
            </a:r>
            <a:endParaRPr lang="nb-NO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lassholder for lysbilde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6</a:t>
            </a:fld>
            <a:endParaRPr lang="nb-NO" dirty="0"/>
          </a:p>
        </p:txBody>
      </p:sp>
      <p:pic>
        <p:nvPicPr>
          <p:cNvPr id="1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9" y="1922030"/>
            <a:ext cx="3481997" cy="3421062"/>
          </a:xfrm>
          <a:prstGeom prst="rect">
            <a:avLst/>
          </a:prstGeom>
        </p:spPr>
      </p:pic>
      <p:sp>
        <p:nvSpPr>
          <p:cNvPr id="16" name="Left Arrow 15"/>
          <p:cNvSpPr/>
          <p:nvPr/>
        </p:nvSpPr>
        <p:spPr>
          <a:xfrm>
            <a:off x="4417776" y="429972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Curved Left Arrow 16"/>
          <p:cNvSpPr/>
          <p:nvPr/>
        </p:nvSpPr>
        <p:spPr>
          <a:xfrm>
            <a:off x="4533556" y="2211154"/>
            <a:ext cx="530942" cy="884904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5642">
            <a:off x="3469455" y="1571929"/>
            <a:ext cx="753927" cy="1440000"/>
          </a:xfrm>
          <a:prstGeom prst="rect">
            <a:avLst/>
          </a:prstGeom>
          <a:noFill/>
        </p:spPr>
      </p:pic>
      <p:sp>
        <p:nvSpPr>
          <p:cNvPr id="19" name="Left Arrow 18"/>
          <p:cNvSpPr/>
          <p:nvPr/>
        </p:nvSpPr>
        <p:spPr>
          <a:xfrm flipH="1">
            <a:off x="4417776" y="151490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82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Onsite</a:t>
            </a:r>
            <a:r>
              <a:rPr lang="nb-NO" dirty="0"/>
              <a:t> (</a:t>
            </a:r>
            <a:r>
              <a:rPr lang="nb-NO" dirty="0" err="1"/>
              <a:t>nearby</a:t>
            </a:r>
            <a:r>
              <a:rPr lang="nb-NO" dirty="0"/>
              <a:t>) </a:t>
            </a:r>
            <a:r>
              <a:rPr lang="nb-NO" dirty="0" err="1"/>
              <a:t>energy</a:t>
            </a:r>
            <a:r>
              <a:rPr lang="nb-NO" dirty="0"/>
              <a:t> </a:t>
            </a:r>
            <a:r>
              <a:rPr lang="nb-NO" dirty="0" err="1"/>
              <a:t>generation</a:t>
            </a:r>
            <a:endParaRPr lang="nb-NO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36" indent="0">
              <a:buNone/>
            </a:pPr>
            <a:r>
              <a:rPr lang="nb-NO" dirty="0" err="1"/>
              <a:t>After</a:t>
            </a:r>
            <a:r>
              <a:rPr lang="nb-NO" dirty="0"/>
              <a:t> all:</a:t>
            </a:r>
          </a:p>
          <a:p>
            <a:r>
              <a:rPr lang="nb-NO" dirty="0"/>
              <a:t>Solar </a:t>
            </a:r>
            <a:r>
              <a:rPr lang="nb-NO" dirty="0" err="1"/>
              <a:t>technology</a:t>
            </a:r>
            <a:r>
              <a:rPr lang="nb-NO" dirty="0"/>
              <a:t> (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building's</a:t>
            </a:r>
            <a:r>
              <a:rPr lang="nb-NO" dirty="0"/>
              <a:t> </a:t>
            </a:r>
            <a:r>
              <a:rPr lang="nb-NO" dirty="0" err="1"/>
              <a:t>envelope</a:t>
            </a:r>
            <a:r>
              <a:rPr lang="nb-NO" dirty="0"/>
              <a:t>) is just a </a:t>
            </a:r>
            <a:r>
              <a:rPr lang="nb-NO" dirty="0" err="1"/>
              <a:t>construction</a:t>
            </a:r>
            <a:r>
              <a:rPr lang="nb-NO" dirty="0"/>
              <a:t> material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happens</a:t>
            </a:r>
            <a:r>
              <a:rPr lang="nb-NO" dirty="0"/>
              <a:t> to </a:t>
            </a:r>
            <a:r>
              <a:rPr lang="nb-NO" dirty="0" err="1"/>
              <a:t>produces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energy</a:t>
            </a:r>
            <a:endParaRPr lang="nb-NO" dirty="0"/>
          </a:p>
          <a:p>
            <a:r>
              <a:rPr lang="nb-NO" dirty="0"/>
              <a:t>CHP (</a:t>
            </a:r>
            <a:r>
              <a:rPr lang="nb-NO" dirty="0" err="1"/>
              <a:t>Combined</a:t>
            </a:r>
            <a:r>
              <a:rPr lang="nb-NO" dirty="0"/>
              <a:t> Heat and Power) is just a </a:t>
            </a:r>
            <a:r>
              <a:rPr lang="nb-NO" dirty="0" err="1"/>
              <a:t>particular</a:t>
            </a:r>
            <a:r>
              <a:rPr lang="nb-NO" dirty="0"/>
              <a:t> type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heating</a:t>
            </a:r>
            <a:r>
              <a:rPr lang="nb-NO" dirty="0"/>
              <a:t>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3566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50521" y="2383619"/>
            <a:ext cx="5369596" cy="3737147"/>
          </a:xfrm>
        </p:spPr>
        <p:txBody>
          <a:bodyPr/>
          <a:lstStyle/>
          <a:p>
            <a:r>
              <a:rPr lang="nb-NO" sz="1800" dirty="0" err="1"/>
              <a:t>Many</a:t>
            </a:r>
            <a:r>
              <a:rPr lang="nb-NO" sz="1800" dirty="0"/>
              <a:t> </a:t>
            </a:r>
            <a:r>
              <a:rPr lang="nb-NO" sz="1800" dirty="0" err="1"/>
              <a:t>energy</a:t>
            </a:r>
            <a:r>
              <a:rPr lang="nb-NO" sz="1800" dirty="0"/>
              <a:t> </a:t>
            </a:r>
            <a:r>
              <a:rPr lang="nb-NO" sz="1800" dirty="0" err="1"/>
              <a:t>uses</a:t>
            </a:r>
            <a:r>
              <a:rPr lang="nb-NO" sz="1800" dirty="0"/>
              <a:t> in </a:t>
            </a:r>
            <a:r>
              <a:rPr lang="nb-NO" sz="1800" dirty="0" err="1"/>
              <a:t>buildings</a:t>
            </a:r>
            <a:r>
              <a:rPr lang="nb-NO" sz="1800" dirty="0"/>
              <a:t>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flexible</a:t>
            </a:r>
            <a:r>
              <a:rPr lang="nb-NO" sz="1800" dirty="0"/>
              <a:t>, i.e. </a:t>
            </a:r>
            <a:r>
              <a:rPr lang="nb-NO" sz="1800" dirty="0" err="1"/>
              <a:t>can</a:t>
            </a:r>
            <a:r>
              <a:rPr lang="nb-NO" sz="1800" dirty="0"/>
              <a:t> be </a:t>
            </a:r>
            <a:r>
              <a:rPr lang="nb-NO" sz="1800" dirty="0" err="1"/>
              <a:t>shifted</a:t>
            </a:r>
            <a:r>
              <a:rPr lang="nb-NO" sz="1800" dirty="0"/>
              <a:t> back and </a:t>
            </a:r>
            <a:r>
              <a:rPr lang="nb-NO" sz="1800" dirty="0" err="1"/>
              <a:t>forth</a:t>
            </a:r>
            <a:r>
              <a:rPr lang="nb-NO" sz="1800" dirty="0"/>
              <a:t> a </a:t>
            </a:r>
            <a:r>
              <a:rPr lang="nb-NO" sz="1800" dirty="0" err="1"/>
              <a:t>few</a:t>
            </a:r>
            <a:r>
              <a:rPr lang="nb-NO" sz="1800" dirty="0"/>
              <a:t> </a:t>
            </a:r>
            <a:r>
              <a:rPr lang="nb-NO" sz="1800" dirty="0" err="1"/>
              <a:t>hours</a:t>
            </a:r>
            <a:r>
              <a:rPr lang="nb-NO" sz="1800" dirty="0"/>
              <a:t> </a:t>
            </a:r>
            <a:r>
              <a:rPr lang="nb-NO" sz="1800" dirty="0" err="1"/>
              <a:t>without</a:t>
            </a:r>
            <a:r>
              <a:rPr lang="nb-NO" sz="1800" dirty="0"/>
              <a:t> </a:t>
            </a:r>
            <a:r>
              <a:rPr lang="nb-NO" sz="1800" dirty="0" err="1"/>
              <a:t>affecting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users</a:t>
            </a:r>
            <a:endParaRPr lang="nb-NO" sz="1800" dirty="0"/>
          </a:p>
          <a:p>
            <a:r>
              <a:rPr lang="nb-NO" sz="1800" dirty="0"/>
              <a:t>E.g. </a:t>
            </a:r>
            <a:r>
              <a:rPr lang="nb-NO" sz="1800" dirty="0" err="1"/>
              <a:t>heating</a:t>
            </a:r>
            <a:r>
              <a:rPr lang="nb-NO" sz="1800" dirty="0"/>
              <a:t>/</a:t>
            </a:r>
            <a:r>
              <a:rPr lang="nb-NO" sz="1800" dirty="0" err="1"/>
              <a:t>cooling</a:t>
            </a:r>
            <a:r>
              <a:rPr lang="nb-NO" sz="1800" dirty="0"/>
              <a:t> (</a:t>
            </a:r>
            <a:r>
              <a:rPr lang="nb-NO" sz="1800" dirty="0" err="1"/>
              <a:t>exploiting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buildings</a:t>
            </a:r>
            <a:r>
              <a:rPr lang="nb-NO" sz="1800" dirty="0"/>
              <a:t>' </a:t>
            </a:r>
            <a:r>
              <a:rPr lang="nb-NO" sz="1800" dirty="0" err="1"/>
              <a:t>thermal</a:t>
            </a:r>
            <a:r>
              <a:rPr lang="nb-NO" sz="1800" dirty="0"/>
              <a:t> </a:t>
            </a:r>
            <a:r>
              <a:rPr lang="nb-NO" sz="1800" dirty="0" err="1"/>
              <a:t>mass</a:t>
            </a:r>
            <a:r>
              <a:rPr lang="nb-NO" sz="1800" dirty="0"/>
              <a:t>), hot water tanks, EV </a:t>
            </a:r>
            <a:r>
              <a:rPr lang="nb-NO" sz="1800" dirty="0" err="1"/>
              <a:t>charging</a:t>
            </a:r>
            <a:endParaRPr lang="nb-NO" sz="1800" dirty="0"/>
          </a:p>
          <a:p>
            <a:r>
              <a:rPr lang="nb-NO" sz="1800" dirty="0"/>
              <a:t>Using </a:t>
            </a:r>
            <a:r>
              <a:rPr lang="nb-NO" sz="1800" dirty="0" err="1"/>
              <a:t>both</a:t>
            </a:r>
            <a:r>
              <a:rPr lang="nb-NO" sz="1800" dirty="0"/>
              <a:t> </a:t>
            </a:r>
            <a:r>
              <a:rPr lang="nb-NO" sz="1800" dirty="0" err="1"/>
              <a:t>physical</a:t>
            </a:r>
            <a:r>
              <a:rPr lang="nb-NO" sz="1800" dirty="0"/>
              <a:t> and </a:t>
            </a:r>
            <a:r>
              <a:rPr lang="nb-NO" sz="1800" dirty="0" err="1"/>
              <a:t>virtual</a:t>
            </a:r>
            <a:r>
              <a:rPr lang="nb-NO" sz="1800" dirty="0"/>
              <a:t> </a:t>
            </a:r>
            <a:r>
              <a:rPr lang="nb-NO" sz="1800" dirty="0" err="1"/>
              <a:t>storage</a:t>
            </a:r>
            <a:r>
              <a:rPr lang="nb-NO" sz="1800" dirty="0"/>
              <a:t> (</a:t>
            </a:r>
            <a:r>
              <a:rPr lang="nb-NO" sz="1800" dirty="0" err="1"/>
              <a:t>Demand</a:t>
            </a:r>
            <a:r>
              <a:rPr lang="nb-NO" sz="1800" dirty="0"/>
              <a:t> </a:t>
            </a:r>
            <a:r>
              <a:rPr lang="nb-NO" sz="1800" dirty="0" err="1"/>
              <a:t>Response</a:t>
            </a:r>
            <a:r>
              <a:rPr lang="nb-NO" sz="1800" dirty="0"/>
              <a:t>), </a:t>
            </a:r>
            <a:r>
              <a:rPr lang="nb-NO" sz="1800" dirty="0" err="1"/>
              <a:t>electric</a:t>
            </a:r>
            <a:r>
              <a:rPr lang="nb-NO" sz="1800" dirty="0"/>
              <a:t> and </a:t>
            </a:r>
            <a:r>
              <a:rPr lang="nb-NO" sz="1800" dirty="0" err="1"/>
              <a:t>thermal</a:t>
            </a:r>
            <a:endParaRPr lang="nb-NO" sz="1800" dirty="0"/>
          </a:p>
          <a:p>
            <a:r>
              <a:rPr lang="nb-NO" sz="1800" dirty="0" err="1"/>
              <a:t>Unlike</a:t>
            </a:r>
            <a:r>
              <a:rPr lang="nb-NO" sz="1800" dirty="0"/>
              <a:t> </a:t>
            </a:r>
            <a:r>
              <a:rPr lang="nb-NO" sz="1800" dirty="0" err="1"/>
              <a:t>instantaneous</a:t>
            </a:r>
            <a:r>
              <a:rPr lang="nb-NO" sz="1800" dirty="0"/>
              <a:t> </a:t>
            </a:r>
            <a:r>
              <a:rPr lang="nb-NO" sz="1800" dirty="0" err="1"/>
              <a:t>self-consumption</a:t>
            </a:r>
            <a:r>
              <a:rPr lang="nb-NO" sz="1800" dirty="0"/>
              <a:t> it </a:t>
            </a:r>
            <a:r>
              <a:rPr lang="nb-NO" sz="1800" dirty="0" err="1"/>
              <a:t>differs</a:t>
            </a:r>
            <a:r>
              <a:rPr lang="nb-NO" sz="1800" dirty="0"/>
              <a:t> from </a:t>
            </a:r>
            <a:r>
              <a:rPr lang="nb-NO" sz="1800" dirty="0" err="1"/>
              <a:t>energy</a:t>
            </a:r>
            <a:r>
              <a:rPr lang="nb-NO" sz="1800" dirty="0"/>
              <a:t> </a:t>
            </a:r>
            <a:r>
              <a:rPr lang="nb-NO" sz="1800" dirty="0" err="1"/>
              <a:t>efficiency</a:t>
            </a:r>
            <a:r>
              <a:rPr lang="nb-NO" sz="1800" dirty="0"/>
              <a:t> </a:t>
            </a:r>
            <a:r>
              <a:rPr lang="nb-NO" sz="1800" dirty="0" err="1"/>
              <a:t>because</a:t>
            </a:r>
            <a:r>
              <a:rPr lang="nb-NO" sz="1800" dirty="0"/>
              <a:t> </a:t>
            </a:r>
            <a:r>
              <a:rPr lang="nb-NO" sz="1800" u="sng" dirty="0"/>
              <a:t>it has losses</a:t>
            </a:r>
          </a:p>
          <a:p>
            <a:endParaRPr lang="nb-NO" sz="1800" i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Energy </a:t>
            </a:r>
            <a:r>
              <a:rPr lang="nb-NO" dirty="0" err="1"/>
              <a:t>flexibility</a:t>
            </a:r>
            <a:r>
              <a:rPr lang="nb-NO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8</a:t>
            </a:fld>
            <a:endParaRPr lang="nb-NO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9C6C011-1C17-4C43-A3FE-698571FC78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0983DA3F-36E6-4D48-9E13-4FBD2395483E}"/>
              </a:ext>
            </a:extLst>
          </p:cNvPr>
          <p:cNvSpPr>
            <a:spLocks noGrp="1"/>
          </p:cNvSpPr>
          <p:nvPr>
            <p:ph type="dgm" sz="quarter" idx="19"/>
          </p:nvPr>
        </p:nvSpPr>
        <p:spPr/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85" y="189000"/>
            <a:ext cx="4498601" cy="648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8378784" y="2059619"/>
            <a:ext cx="720000" cy="324000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78784" y="4254238"/>
            <a:ext cx="720000" cy="324000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78784" y="6371785"/>
            <a:ext cx="720000" cy="324000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9412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88308" y="1991638"/>
            <a:ext cx="5417506" cy="4129128"/>
          </a:xfrm>
        </p:spPr>
        <p:txBody>
          <a:bodyPr/>
          <a:lstStyle/>
          <a:p>
            <a:pPr marL="180036" indent="0">
              <a:buNone/>
            </a:pPr>
            <a:r>
              <a:rPr lang="nb-NO" sz="2000" dirty="0"/>
              <a:t>Energy </a:t>
            </a:r>
            <a:r>
              <a:rPr lang="nb-NO" sz="2000" dirty="0" err="1"/>
              <a:t>flexibility</a:t>
            </a:r>
            <a:r>
              <a:rPr lang="nb-NO" sz="2000" dirty="0"/>
              <a:t> is </a:t>
            </a:r>
            <a:r>
              <a:rPr lang="nb-NO" sz="2000" dirty="0" err="1"/>
              <a:t>about</a:t>
            </a:r>
            <a:r>
              <a:rPr lang="nb-NO" sz="2000" dirty="0"/>
              <a:t> </a:t>
            </a:r>
            <a:r>
              <a:rPr lang="nb-NO" sz="2000" dirty="0" err="1"/>
              <a:t>demanding</a:t>
            </a:r>
            <a:r>
              <a:rPr lang="nb-NO" sz="2000" dirty="0"/>
              <a:t> (and evt. </a:t>
            </a:r>
            <a:r>
              <a:rPr lang="nb-NO" sz="2000" dirty="0" err="1"/>
              <a:t>supplying</a:t>
            </a:r>
            <a:r>
              <a:rPr lang="nb-NO" sz="2000" dirty="0"/>
              <a:t>) </a:t>
            </a:r>
            <a:r>
              <a:rPr lang="nb-NO" sz="2000" dirty="0" err="1"/>
              <a:t>energy</a:t>
            </a:r>
            <a:r>
              <a:rPr lang="nb-NO" sz="2000" dirty="0"/>
              <a:t> </a:t>
            </a:r>
            <a:r>
              <a:rPr lang="nb-NO" sz="2000" dirty="0" err="1"/>
              <a:t>when</a:t>
            </a:r>
            <a:r>
              <a:rPr lang="nb-NO" sz="2000" dirty="0"/>
              <a:t> it is </a:t>
            </a:r>
            <a:r>
              <a:rPr lang="nb-NO" sz="2000" dirty="0" err="1"/>
              <a:t>convenient</a:t>
            </a:r>
            <a:r>
              <a:rPr lang="nb-NO" sz="2000" dirty="0"/>
              <a:t> for </a:t>
            </a:r>
            <a:r>
              <a:rPr lang="nb-NO" sz="2000" dirty="0" err="1"/>
              <a:t>the</a:t>
            </a:r>
            <a:r>
              <a:rPr lang="nb-NO" sz="2000" dirty="0"/>
              <a:t> system</a:t>
            </a:r>
          </a:p>
          <a:p>
            <a:pPr marL="180036" indent="0">
              <a:buNone/>
            </a:pPr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are</a:t>
            </a:r>
            <a:r>
              <a:rPr lang="nb-NO" sz="2000" dirty="0"/>
              <a:t> </a:t>
            </a:r>
            <a:r>
              <a:rPr lang="nb-NO" sz="2000" dirty="0" err="1"/>
              <a:t>two</a:t>
            </a:r>
            <a:r>
              <a:rPr lang="nb-NO" sz="2000" dirty="0"/>
              <a:t> </a:t>
            </a:r>
            <a:r>
              <a:rPr lang="nb-NO" sz="2000" dirty="0" err="1"/>
              <a:t>main</a:t>
            </a:r>
            <a:r>
              <a:rPr lang="nb-NO" sz="2000" dirty="0"/>
              <a:t> goals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energy</a:t>
            </a:r>
            <a:r>
              <a:rPr lang="nb-NO" sz="2000" dirty="0"/>
              <a:t> </a:t>
            </a:r>
            <a:r>
              <a:rPr lang="nb-NO" sz="2000" dirty="0" err="1"/>
              <a:t>flexibility</a:t>
            </a:r>
            <a:r>
              <a:rPr lang="nb-NO" sz="2000" dirty="0"/>
              <a:t>:</a:t>
            </a:r>
          </a:p>
          <a:p>
            <a:pPr marL="637236" indent="-457200">
              <a:buFont typeface="+mj-lt"/>
              <a:buAutoNum type="arabicPeriod"/>
            </a:pPr>
            <a:r>
              <a:rPr lang="nb-NO" sz="2000" dirty="0"/>
              <a:t>Market goal: </a:t>
            </a:r>
            <a:r>
              <a:rPr lang="nb-NO" sz="2000" dirty="0" err="1"/>
              <a:t>better</a:t>
            </a:r>
            <a:r>
              <a:rPr lang="nb-NO" sz="2000" dirty="0"/>
              <a:t> match </a:t>
            </a:r>
            <a:r>
              <a:rPr lang="nb-NO" sz="2000" dirty="0" err="1"/>
              <a:t>demand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supply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fluctuating</a:t>
            </a:r>
            <a:r>
              <a:rPr lang="nb-NO" sz="2000" dirty="0"/>
              <a:t> </a:t>
            </a:r>
            <a:r>
              <a:rPr lang="nb-NO" sz="2000" dirty="0" err="1"/>
              <a:t>renewables</a:t>
            </a:r>
            <a:r>
              <a:rPr lang="nb-NO" sz="2000" dirty="0"/>
              <a:t> </a:t>
            </a:r>
          </a:p>
          <a:p>
            <a:pPr marL="180036" indent="0">
              <a:buNone/>
            </a:pPr>
            <a:r>
              <a:rPr lang="nb-NO" sz="2000" dirty="0">
                <a:sym typeface="Wingdings" panose="05000000000000000000" pitchFamily="2" charset="2"/>
              </a:rPr>
              <a:t>	 </a:t>
            </a:r>
            <a:r>
              <a:rPr lang="nb-NO" sz="2000" dirty="0" err="1"/>
              <a:t>follow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sun</a:t>
            </a:r>
            <a:r>
              <a:rPr lang="nb-NO" sz="2000" dirty="0"/>
              <a:t>, </a:t>
            </a:r>
            <a:r>
              <a:rPr lang="nb-NO" sz="2000" dirty="0" err="1"/>
              <a:t>follow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wind</a:t>
            </a:r>
            <a:endParaRPr lang="nb-NO" sz="2000" dirty="0"/>
          </a:p>
          <a:p>
            <a:pPr marL="637236" indent="-457200">
              <a:buFont typeface="+mj-lt"/>
              <a:buAutoNum type="arabicPeriod" startAt="2"/>
            </a:pPr>
            <a:r>
              <a:rPr lang="nb-NO" sz="2000" dirty="0"/>
              <a:t>Grid goal: </a:t>
            </a:r>
            <a:r>
              <a:rPr lang="nb-NO" sz="2000" dirty="0" err="1"/>
              <a:t>avoid</a:t>
            </a:r>
            <a:r>
              <a:rPr lang="nb-NO" sz="2000" dirty="0"/>
              <a:t> </a:t>
            </a:r>
            <a:r>
              <a:rPr lang="nb-NO" sz="2000" dirty="0" err="1"/>
              <a:t>congestion</a:t>
            </a:r>
            <a:r>
              <a:rPr lang="nb-NO" sz="2000" dirty="0"/>
              <a:t> problems in </a:t>
            </a:r>
            <a:r>
              <a:rPr lang="nb-NO" sz="2000" dirty="0" err="1"/>
              <a:t>the</a:t>
            </a:r>
            <a:r>
              <a:rPr lang="nb-NO" sz="2000" dirty="0"/>
              <a:t> grids ("</a:t>
            </a:r>
            <a:r>
              <a:rPr lang="nb-NO" sz="2000" dirty="0" err="1"/>
              <a:t>shave</a:t>
            </a:r>
            <a:r>
              <a:rPr lang="nb-NO" sz="2000" dirty="0"/>
              <a:t> </a:t>
            </a:r>
            <a:r>
              <a:rPr lang="nb-NO" sz="2000" dirty="0" err="1"/>
              <a:t>peaks</a:t>
            </a:r>
            <a:r>
              <a:rPr lang="nb-NO" sz="2000" dirty="0"/>
              <a:t>")</a:t>
            </a:r>
          </a:p>
          <a:p>
            <a:pPr marL="180036" indent="0">
              <a:buNone/>
            </a:pPr>
            <a:r>
              <a:rPr lang="nb-NO" sz="2000" dirty="0">
                <a:sym typeface="Wingdings" panose="05000000000000000000" pitchFamily="2" charset="2"/>
              </a:rPr>
              <a:t>	 </a:t>
            </a:r>
            <a:r>
              <a:rPr lang="nb-NO" sz="2000" dirty="0" err="1">
                <a:sym typeface="Wingdings" panose="05000000000000000000" pitchFamily="2" charset="2"/>
              </a:rPr>
              <a:t>flatten</a:t>
            </a:r>
            <a:r>
              <a:rPr lang="nb-NO" sz="2000" dirty="0">
                <a:sym typeface="Wingdings" panose="05000000000000000000" pitchFamily="2" charset="2"/>
              </a:rPr>
              <a:t> </a:t>
            </a:r>
            <a:r>
              <a:rPr lang="nb-NO" sz="2000" dirty="0" err="1">
                <a:sym typeface="Wingdings" panose="05000000000000000000" pitchFamily="2" charset="2"/>
              </a:rPr>
              <a:t>the</a:t>
            </a:r>
            <a:r>
              <a:rPr lang="nb-NO" sz="2000" dirty="0">
                <a:sym typeface="Wingdings" panose="05000000000000000000" pitchFamily="2" charset="2"/>
              </a:rPr>
              <a:t> </a:t>
            </a:r>
            <a:r>
              <a:rPr lang="nb-NO" sz="2000" dirty="0" err="1">
                <a:sym typeface="Wingdings" panose="05000000000000000000" pitchFamily="2" charset="2"/>
              </a:rPr>
              <a:t>load</a:t>
            </a:r>
            <a:r>
              <a:rPr lang="nb-NO" sz="2000" dirty="0">
                <a:sym typeface="Wingdings" panose="05000000000000000000" pitchFamily="2" charset="2"/>
              </a:rPr>
              <a:t> </a:t>
            </a:r>
            <a:r>
              <a:rPr lang="nb-NO" sz="2000" dirty="0" err="1">
                <a:sym typeface="Wingdings" panose="05000000000000000000" pitchFamily="2" charset="2"/>
              </a:rPr>
              <a:t>profile</a:t>
            </a:r>
            <a:endParaRPr lang="nb-NO" sz="2000" dirty="0">
              <a:sym typeface="Wingdings" panose="05000000000000000000" pitchFamily="2" charset="2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8AC563-CD83-4BEF-A9F5-B7A568BA8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6959" y="1991638"/>
            <a:ext cx="5411243" cy="4129128"/>
          </a:xfrm>
        </p:spPr>
        <p:txBody>
          <a:bodyPr/>
          <a:lstStyle/>
          <a:p>
            <a:pPr marL="180036" indent="0">
              <a:buNone/>
            </a:pPr>
            <a:r>
              <a:rPr lang="nb-NO" sz="2000" dirty="0"/>
              <a:t>So controlling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flexibility</a:t>
            </a:r>
            <a:r>
              <a:rPr lang="nb-NO" sz="2000" dirty="0"/>
              <a:t> </a:t>
            </a:r>
            <a:r>
              <a:rPr lang="nb-NO" sz="2000" dirty="0" err="1"/>
              <a:t>options</a:t>
            </a:r>
            <a:r>
              <a:rPr lang="nb-NO" sz="2000" dirty="0"/>
              <a:t> makes </a:t>
            </a:r>
            <a:r>
              <a:rPr lang="nb-NO" sz="2000" dirty="0" err="1"/>
              <a:t>sense</a:t>
            </a:r>
            <a:r>
              <a:rPr lang="nb-NO" sz="2000" dirty="0"/>
              <a:t> at </a:t>
            </a:r>
            <a:r>
              <a:rPr lang="nb-NO" sz="2000" dirty="0" err="1"/>
              <a:t>aggregated</a:t>
            </a:r>
            <a:r>
              <a:rPr lang="nb-NO" sz="2000" dirty="0"/>
              <a:t> </a:t>
            </a:r>
            <a:r>
              <a:rPr lang="nb-NO" sz="2000" dirty="0" err="1"/>
              <a:t>level</a:t>
            </a:r>
            <a:endParaRPr lang="nb-NO" sz="2000" dirty="0"/>
          </a:p>
          <a:p>
            <a:pPr marL="180036" indent="0">
              <a:buNone/>
            </a:pPr>
            <a:endParaRPr lang="nb-NO" sz="2000" dirty="0"/>
          </a:p>
          <a:p>
            <a:pPr marL="180036" indent="0">
              <a:buNone/>
            </a:pPr>
            <a:r>
              <a:rPr lang="nb-NO" sz="2000" dirty="0" err="1"/>
              <a:t>But</a:t>
            </a:r>
            <a:r>
              <a:rPr lang="nb-NO" sz="2000" dirty="0"/>
              <a:t>:</a:t>
            </a:r>
          </a:p>
          <a:p>
            <a:r>
              <a:rPr lang="nb-NO" sz="2000" i="1" dirty="0" err="1"/>
              <a:t>What</a:t>
            </a:r>
            <a:r>
              <a:rPr lang="nb-NO" sz="2000" i="1" dirty="0"/>
              <a:t> do </a:t>
            </a:r>
            <a:r>
              <a:rPr lang="nb-NO" sz="2000" i="1" dirty="0" err="1"/>
              <a:t>we</a:t>
            </a:r>
            <a:r>
              <a:rPr lang="nb-NO" sz="2000" i="1" dirty="0"/>
              <a:t> </a:t>
            </a:r>
            <a:r>
              <a:rPr lang="nb-NO" sz="2000" i="1" dirty="0" err="1"/>
              <a:t>know</a:t>
            </a:r>
            <a:r>
              <a:rPr lang="nb-NO" sz="2000" i="1" dirty="0"/>
              <a:t> </a:t>
            </a:r>
            <a:r>
              <a:rPr lang="nb-NO" sz="2000" i="1" dirty="0" err="1"/>
              <a:t>about</a:t>
            </a:r>
            <a:r>
              <a:rPr lang="nb-NO" sz="2000" i="1" dirty="0"/>
              <a:t> it?</a:t>
            </a:r>
          </a:p>
          <a:p>
            <a:r>
              <a:rPr lang="nb-NO" sz="2000" i="1" dirty="0"/>
              <a:t>How </a:t>
            </a:r>
            <a:r>
              <a:rPr lang="nb-NO" sz="2000" i="1" dirty="0" err="1"/>
              <a:t>can</a:t>
            </a:r>
            <a:r>
              <a:rPr lang="nb-NO" sz="2000" i="1" dirty="0"/>
              <a:t> </a:t>
            </a:r>
            <a:r>
              <a:rPr lang="nb-NO" sz="2000" i="1" dirty="0" err="1"/>
              <a:t>we</a:t>
            </a:r>
            <a:r>
              <a:rPr lang="nb-NO" sz="2000" i="1" dirty="0"/>
              <a:t> </a:t>
            </a:r>
            <a:r>
              <a:rPr lang="nb-NO" sz="2000" i="1" dirty="0" err="1"/>
              <a:t>characterize</a:t>
            </a:r>
            <a:r>
              <a:rPr lang="nb-NO" sz="2000" i="1" dirty="0"/>
              <a:t> it?</a:t>
            </a:r>
          </a:p>
          <a:p>
            <a:r>
              <a:rPr lang="nb-NO" sz="2000" i="1" dirty="0"/>
              <a:t>How </a:t>
            </a:r>
            <a:r>
              <a:rPr lang="nb-NO" sz="2000" i="1" dirty="0" err="1"/>
              <a:t>can</a:t>
            </a:r>
            <a:r>
              <a:rPr lang="nb-NO" sz="2000" i="1" dirty="0"/>
              <a:t> </a:t>
            </a:r>
            <a:r>
              <a:rPr lang="nb-NO" sz="2000" i="1" dirty="0" err="1"/>
              <a:t>we</a:t>
            </a:r>
            <a:r>
              <a:rPr lang="nb-NO" sz="2000" i="1" dirty="0"/>
              <a:t> </a:t>
            </a:r>
            <a:r>
              <a:rPr lang="nb-NO" sz="2000" i="1" dirty="0" err="1"/>
              <a:t>use</a:t>
            </a:r>
            <a:r>
              <a:rPr lang="nb-NO" sz="2000" i="1" dirty="0"/>
              <a:t> it?</a:t>
            </a:r>
          </a:p>
          <a:p>
            <a:pPr marL="180036" indent="0">
              <a:buNone/>
            </a:pPr>
            <a:r>
              <a:rPr lang="nb-NO" sz="2000" dirty="0" err="1"/>
              <a:t>These</a:t>
            </a:r>
            <a:r>
              <a:rPr lang="nb-NO" sz="2000" dirty="0"/>
              <a:t> </a:t>
            </a:r>
            <a:r>
              <a:rPr lang="nb-NO" sz="2000" dirty="0" err="1"/>
              <a:t>are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main</a:t>
            </a:r>
            <a:r>
              <a:rPr lang="nb-NO" sz="2000" dirty="0"/>
              <a:t> </a:t>
            </a:r>
            <a:r>
              <a:rPr lang="nb-NO" sz="2000" dirty="0" err="1"/>
              <a:t>topics</a:t>
            </a:r>
            <a:r>
              <a:rPr lang="nb-NO" sz="2000" dirty="0"/>
              <a:t> or </a:t>
            </a:r>
            <a:r>
              <a:rPr lang="nb-NO" sz="2000" dirty="0" err="1"/>
              <a:t>research</a:t>
            </a:r>
            <a:r>
              <a:rPr lang="nb-NO" sz="2000" dirty="0"/>
              <a:t> in WP4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9</a:t>
            </a:fld>
            <a:endParaRPr lang="nb-NO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Energy </a:t>
            </a:r>
            <a:r>
              <a:rPr lang="nb-NO" dirty="0" err="1"/>
              <a:t>flexibility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09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uiExpand="1" build="p"/>
    </p:bldLst>
  </p:timing>
</p:sld>
</file>

<file path=ppt/theme/theme1.xml><?xml version="1.0" encoding="utf-8"?>
<a:theme xmlns:a="http://schemas.openxmlformats.org/drawingml/2006/main" name="SINTEF Lys">
  <a:themeElements>
    <a:clrScheme name="SINTEF">
      <a:dk1>
        <a:sysClr val="windowText" lastClr="000000"/>
      </a:dk1>
      <a:lt1>
        <a:sysClr val="window" lastClr="FFFFFF"/>
      </a:lt1>
      <a:dk2>
        <a:srgbClr val="003C65"/>
      </a:dk2>
      <a:lt2>
        <a:srgbClr val="FFFFFF"/>
      </a:lt2>
      <a:accent1>
        <a:srgbClr val="003C65"/>
      </a:accent1>
      <a:accent2>
        <a:srgbClr val="22A7E5"/>
      </a:accent2>
      <a:accent3>
        <a:srgbClr val="EC008C"/>
      </a:accent3>
      <a:accent4>
        <a:srgbClr val="A4C21F"/>
      </a:accent4>
      <a:accent5>
        <a:srgbClr val="F7E918"/>
      </a:accent5>
      <a:accent6>
        <a:srgbClr val="A19589"/>
      </a:accent6>
      <a:hlink>
        <a:srgbClr val="0563C1"/>
      </a:hlink>
      <a:folHlink>
        <a:srgbClr val="954F72"/>
      </a:folHlink>
    </a:clrScheme>
    <a:fontScheme name="SINTE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2"/>
          </a:solidFill>
          <a:tailEnd type="oval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l_v6.potx" id="{C8E08AB7-4B67-4E1F-A38B-FF084AC1787D}" vid="{9A484F1E-B053-4CBC-BB23-94775B066193}"/>
    </a:ext>
  </a:extLst>
</a:theme>
</file>

<file path=ppt/theme/theme2.xml><?xml version="1.0" encoding="utf-8"?>
<a:theme xmlns:a="http://schemas.openxmlformats.org/drawingml/2006/main" name="SINTEF Mørk">
  <a:themeElements>
    <a:clrScheme name="SINTEF">
      <a:dk1>
        <a:sysClr val="windowText" lastClr="000000"/>
      </a:dk1>
      <a:lt1>
        <a:sysClr val="window" lastClr="FFFFFF"/>
      </a:lt1>
      <a:dk2>
        <a:srgbClr val="003C65"/>
      </a:dk2>
      <a:lt2>
        <a:srgbClr val="FFFFFF"/>
      </a:lt2>
      <a:accent1>
        <a:srgbClr val="003C65"/>
      </a:accent1>
      <a:accent2>
        <a:srgbClr val="22A7E5"/>
      </a:accent2>
      <a:accent3>
        <a:srgbClr val="EC008C"/>
      </a:accent3>
      <a:accent4>
        <a:srgbClr val="A4C21F"/>
      </a:accent4>
      <a:accent5>
        <a:srgbClr val="F7E918"/>
      </a:accent5>
      <a:accent6>
        <a:srgbClr val="A19589"/>
      </a:accent6>
      <a:hlink>
        <a:srgbClr val="0563C1"/>
      </a:hlink>
      <a:folHlink>
        <a:srgbClr val="954F72"/>
      </a:folHlink>
    </a:clrScheme>
    <a:fontScheme name="SINTE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2"/>
          </a:solidFill>
          <a:tailEnd type="oval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l_v6.potx" id="{C8E08AB7-4B67-4E1F-A38B-FF084AC1787D}" vid="{CCF62DFA-C245-46EA-922F-65A2A6467257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SINTEF Presentation</Template>
  <TotalTime>351</TotalTime>
  <Words>434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</vt:lpstr>
      <vt:lpstr>Wingdings</vt:lpstr>
      <vt:lpstr>SINTEF Lys</vt:lpstr>
      <vt:lpstr>SINTEF Mørk</vt:lpstr>
      <vt:lpstr>Why ZEN (instead of ZEB)? View from WP4: Energy flexible neighborhoods</vt:lpstr>
      <vt:lpstr>Why ZEN (instead of ZEB)?</vt:lpstr>
      <vt:lpstr>3 things to consider</vt:lpstr>
      <vt:lpstr>Energy efficiency</vt:lpstr>
      <vt:lpstr>Energy efficiency</vt:lpstr>
      <vt:lpstr>Onsite (nearby) energy generation</vt:lpstr>
      <vt:lpstr>Onsite (nearby) energy generation</vt:lpstr>
      <vt:lpstr>Energy flexibility </vt:lpstr>
      <vt:lpstr>Energy flexibility </vt:lpstr>
      <vt:lpstr>In summary</vt:lpstr>
      <vt:lpstr>PowerPoint Presentation</vt:lpstr>
    </vt:vector>
  </TitlesOfParts>
  <Company>SINTEF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ZEB and ZEN in a nutshell</dc:title>
  <dc:creator>Igor Sartori</dc:creator>
  <dc:description>template by officeconsult.no</dc:description>
  <cp:lastModifiedBy>Igor Sartori</cp:lastModifiedBy>
  <cp:revision>48</cp:revision>
  <dcterms:created xsi:type="dcterms:W3CDTF">2017-03-16T10:59:20Z</dcterms:created>
  <dcterms:modified xsi:type="dcterms:W3CDTF">2018-02-01T10:35:40Z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by">
    <vt:lpwstr>officeconsult.no</vt:lpwstr>
  </property>
  <property fmtid="{D5CDD505-2E9C-101B-9397-08002B2CF9AE}" pid="3" name="_AdHocReviewCycleID">
    <vt:i4>250759892</vt:i4>
  </property>
  <property fmtid="{D5CDD505-2E9C-101B-9397-08002B2CF9AE}" pid="4" name="_NewReviewCycle">
    <vt:lpwstr/>
  </property>
  <property fmtid="{D5CDD505-2E9C-101B-9397-08002B2CF9AE}" pid="5" name="_EmailSubject">
    <vt:lpwstr>WP4 presentation for today, day1</vt:lpwstr>
  </property>
  <property fmtid="{D5CDD505-2E9C-101B-9397-08002B2CF9AE}" pid="6" name="_AuthorEmail">
    <vt:lpwstr>Igor.Sartori@sintef.no</vt:lpwstr>
  </property>
  <property fmtid="{D5CDD505-2E9C-101B-9397-08002B2CF9AE}" pid="7" name="_AuthorEmailDisplayName">
    <vt:lpwstr>Igor Sartori</vt:lpwstr>
  </property>
</Properties>
</file>