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>
        <p:scale>
          <a:sx n="33" d="100"/>
          <a:sy n="33" d="100"/>
        </p:scale>
        <p:origin x="1845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78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90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9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5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9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3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1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2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24FD-EEAF-4D03-B455-7365A7374909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0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NTERACTIVE - SUNDAY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68" y="1093121"/>
            <a:ext cx="1407885" cy="1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g Svg Png Icon Free Download (#491945) - OnlineWebFont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33" y="5150032"/>
            <a:ext cx="1328905" cy="125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083" y="378109"/>
            <a:ext cx="1498120" cy="1430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8915" y="2873829"/>
            <a:ext cx="1872343" cy="10156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i="1" dirty="0" smtClean="0"/>
              <a:t>MRS</a:t>
            </a:r>
            <a:endParaRPr lang="en-GB" sz="6000" b="1" i="1" dirty="0"/>
          </a:p>
        </p:txBody>
      </p:sp>
      <p:pic>
        <p:nvPicPr>
          <p:cNvPr id="1038" name="Picture 14" descr="SimTK: OpenSim: Project H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6" y="3588841"/>
            <a:ext cx="1926530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5341258" y="3381660"/>
            <a:ext cx="143691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imTK: OpenSim: Project H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989" y="2068117"/>
            <a:ext cx="1926530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63314" y="2781495"/>
            <a:ext cx="2728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Physiological </a:t>
            </a:r>
            <a:r>
              <a:rPr lang="en-GB" sz="3600" b="1" dirty="0" err="1" smtClean="0"/>
              <a:t>coördination</a:t>
            </a:r>
            <a:endParaRPr lang="en-GB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21388" y="30584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+</a:t>
            </a:r>
            <a:endParaRPr lang="en-GB" sz="3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71794" y="2075124"/>
            <a:ext cx="1250377" cy="7063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366853" y="3981824"/>
            <a:ext cx="855318" cy="7133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05085" y="4011858"/>
            <a:ext cx="1" cy="890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92143" y="1924245"/>
            <a:ext cx="12942" cy="6928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08298" y="7237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MOCAP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937531" y="199003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Ultrasound 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085125" y="64123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EMG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899785" y="32114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Generic MSM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6805462" y="1739579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Subject-specific MSM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59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controls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B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STATES</a:t>
                </a:r>
                <a:br>
                  <a:rPr lang="nl-B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𝑚𝑢𝑠𝑐𝑙𝑒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𝑎𝑐𝑡𝑖𝑣𝑎𝑡𝑖𝑜𝑛𝑠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𝑚𝑢𝑠𝑐𝑙𝑒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𝑓𝑖𝑏𝑒𝑟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𝑙𝑒𝑛𝑔𝑡h𝑠</m:t>
                      </m:r>
                    </m:oMath>
                  </m:oMathPara>
                </a14:m>
                <a:endParaRPr lang="nl-BE" b="0" dirty="0" smtClean="0"/>
              </a:p>
              <a:p>
                <a:pPr marL="0" indent="0">
                  <a:buNone/>
                </a:pPr>
                <a:endParaRPr lang="nl-BE" b="0" dirty="0" smtClean="0"/>
              </a:p>
              <a:p>
                <a:pPr marL="2063750" indent="-2063750">
                  <a:buNone/>
                </a:pPr>
                <a:r>
                  <a:rPr lang="nl-BE" b="0" dirty="0" smtClean="0"/>
                  <a:t>REAL CONTROLS (drive </a:t>
                </a:r>
                <a:r>
                  <a:rPr lang="nl-BE" b="0" dirty="0" err="1" smtClean="0"/>
                  <a:t>the</a:t>
                </a:r>
                <a:r>
                  <a:rPr lang="nl-BE" b="0" dirty="0" smtClean="0"/>
                  <a:t> </a:t>
                </a:r>
                <a:r>
                  <a:rPr lang="nl-BE" b="0" dirty="0" err="1" smtClean="0"/>
                  <a:t>simulation</a:t>
                </a:r>
                <a:r>
                  <a:rPr lang="nl-BE" b="0" dirty="0" smtClean="0"/>
                  <a:t>)</a:t>
                </a:r>
                <a:br>
                  <a:rPr lang="nl-BE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𝑚𝑢𝑠𝑐𝑙𝑒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𝑒𝑥𝑐𝑖𝑡𝑎𝑡𝑖𝑜𝑛𝑠</m:t>
                      </m:r>
                    </m:oMath>
                  </m:oMathPara>
                </a14:m>
                <a:endParaRPr lang="nl-BE" b="0" dirty="0" smtClean="0"/>
              </a:p>
              <a:p>
                <a:pPr marL="2063750" indent="-2063750">
                  <a:buNone/>
                </a:pPr>
                <a:endParaRPr lang="nl-BE" b="0" dirty="0" smtClean="0"/>
              </a:p>
              <a:p>
                <a:pPr marL="2063750" indent="-2063750">
                  <a:buNone/>
                </a:pPr>
                <a:r>
                  <a:rPr lang="nl-BE" dirty="0" smtClean="0"/>
                  <a:t>HELPER CONTROLS (</a:t>
                </a:r>
                <a:r>
                  <a:rPr lang="nl-BE" dirty="0" err="1" smtClean="0"/>
                  <a:t>invoked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for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compuational</a:t>
                </a:r>
                <a:r>
                  <a:rPr lang="nl-BE" dirty="0" smtClean="0"/>
                  <a:t> efficiency)</a:t>
                </a:r>
                <a:r>
                  <a:rPr lang="nl-BE" b="0" dirty="0" smtClean="0"/>
                  <a:t/>
                </a:r>
                <a:br>
                  <a:rPr lang="nl-BE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𝑟𝑒𝑠𝑒𝑟𝑣𝑒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𝑎𝑐𝑡𝑢𝑎𝑡𝑜𝑟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𝑎𝑐𝑡𝑖𝑣𝑎𝑡𝑖𝑜𝑛𝑠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nl-BE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44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function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26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𝑤𝐴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nl-B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nl-B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nl-BE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BE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wEMG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nl-B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nl-B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nl-B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nl-BE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nl-B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nl-BE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nl-BE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nl-B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nl-B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nl-B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nl-B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nl-BE" sz="1600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arenBoth"/>
                </a:pPr>
                <a:r>
                  <a:rPr lang="nl-BE" sz="1600" dirty="0" smtClean="0">
                    <a:ea typeface="Cambria Math" panose="02040503050406030204" pitchFamily="18" charset="0"/>
                  </a:rPr>
                  <a:t>Effort</a:t>
                </a:r>
              </a:p>
              <a:p>
                <a:pPr marL="342900" indent="-342900">
                  <a:buAutoNum type="arabicParenBoth"/>
                </a:pPr>
                <a:r>
                  <a:rPr lang="nl-BE" sz="1600" dirty="0" smtClean="0">
                    <a:ea typeface="Cambria Math" panose="02040503050406030204" pitchFamily="18" charset="0"/>
                  </a:rPr>
                  <a:t>Reserve </a:t>
                </a:r>
                <a:r>
                  <a:rPr lang="nl-BE" sz="1600" dirty="0" err="1" smtClean="0">
                    <a:ea typeface="Cambria Math" panose="02040503050406030204" pitchFamily="18" charset="0"/>
                  </a:rPr>
                  <a:t>actuators</a:t>
                </a:r>
                <a:endParaRPr lang="nl-BE" sz="16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arenBoth"/>
                </a:pPr>
                <a:r>
                  <a:rPr lang="nl-BE" sz="1600" dirty="0" smtClean="0">
                    <a:ea typeface="Cambria Math" panose="02040503050406030204" pitchFamily="18" charset="0"/>
                  </a:rPr>
                  <a:t>Tracking </a:t>
                </a:r>
                <a:r>
                  <a:rPr lang="nl-BE" sz="1600" dirty="0" err="1" smtClean="0">
                    <a:ea typeface="Cambria Math" panose="02040503050406030204" pitchFamily="18" charset="0"/>
                  </a:rPr>
                  <a:t>measured</a:t>
                </a:r>
                <a:r>
                  <a:rPr lang="nl-BE" sz="1600" dirty="0" smtClean="0">
                    <a:ea typeface="Cambria Math" panose="02040503050406030204" pitchFamily="18" charset="0"/>
                  </a:rPr>
                  <a:t> EMG</a:t>
                </a:r>
              </a:p>
              <a:p>
                <a:pPr marL="342900" indent="-342900">
                  <a:buAutoNum type="arabicParenBoth"/>
                </a:pPr>
                <a:r>
                  <a:rPr lang="nl-BE" sz="1600" dirty="0" smtClean="0">
                    <a:ea typeface="Cambria Math" panose="02040503050406030204" pitchFamily="18" charset="0"/>
                  </a:rPr>
                  <a:t>Tracking </a:t>
                </a:r>
                <a:r>
                  <a:rPr lang="nl-BE" sz="1600" dirty="0" err="1" smtClean="0">
                    <a:ea typeface="Cambria Math" panose="02040503050406030204" pitchFamily="18" charset="0"/>
                  </a:rPr>
                  <a:t>measured</a:t>
                </a:r>
                <a:r>
                  <a:rPr lang="nl-BE" sz="1600" dirty="0" smtClean="0">
                    <a:ea typeface="Cambria Math" panose="02040503050406030204" pitchFamily="18" charset="0"/>
                  </a:rPr>
                  <a:t> fiber </a:t>
                </a:r>
                <a:r>
                  <a:rPr lang="nl-BE" sz="1600" dirty="0" err="1" smtClean="0">
                    <a:ea typeface="Cambria Math" panose="02040503050406030204" pitchFamily="18" charset="0"/>
                  </a:rPr>
                  <a:t>lenghts</a:t>
                </a:r>
                <a:endParaRPr lang="nl-BE" sz="16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arenBoth"/>
                </a:pPr>
                <a:r>
                  <a:rPr lang="nl-BE" sz="1600" dirty="0" smtClean="0">
                    <a:ea typeface="Cambria Math" panose="02040503050406030204" pitchFamily="18" charset="0"/>
                  </a:rPr>
                  <a:t>Fiber </a:t>
                </a:r>
                <a:r>
                  <a:rPr lang="nl-BE" sz="1600" dirty="0" err="1" smtClean="0">
                    <a:ea typeface="Cambria Math" panose="02040503050406030204" pitchFamily="18" charset="0"/>
                  </a:rPr>
                  <a:t>velocities</a:t>
                </a:r>
                <a:r>
                  <a:rPr lang="nl-BE" sz="1600" dirty="0" smtClean="0">
                    <a:ea typeface="Cambria Math" panose="02040503050406030204" pitchFamily="18" charset="0"/>
                  </a:rPr>
                  <a:t> (</a:t>
                </a:r>
                <a:r>
                  <a:rPr lang="nl-BE" sz="1600" dirty="0" err="1" smtClean="0">
                    <a:ea typeface="Cambria Math" panose="02040503050406030204" pitchFamily="18" charset="0"/>
                  </a:rPr>
                  <a:t>regularization</a:t>
                </a:r>
                <a:r>
                  <a:rPr lang="nl-BE" sz="1600" dirty="0" smtClean="0">
                    <a:ea typeface="Cambria Math" panose="02040503050406030204" pitchFamily="18" charset="0"/>
                  </a:rPr>
                  <a:t> of NLP)</a:t>
                </a:r>
                <a:endParaRPr lang="en-GB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2650" cy="4351338"/>
              </a:xfrm>
              <a:blipFill>
                <a:blip r:embed="rId2"/>
                <a:stretch>
                  <a:fillRect l="-331" t="-22829" r="-2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8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 smtClean="0"/>
                  <a:t>Activation dynamics: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nl-BE" sz="2000" b="0" dirty="0" smtClean="0"/>
              </a:p>
              <a:p>
                <a:endParaRPr lang="nl-BE" sz="2000" b="0" dirty="0" smtClean="0"/>
              </a:p>
              <a:p>
                <a:r>
                  <a:rPr lang="en-GB" sz="2000" dirty="0" smtClean="0"/>
                  <a:t>Contraction dynamics: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𝑝𝑎𝑟𝑎𝑚𝑠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𝑝𝑎𝑟𝑎𝑚𝑠</m:t>
                        </m:r>
                      </m:sub>
                    </m:sSub>
                  </m:oMath>
                </a14:m>
                <a:r>
                  <a:rPr lang="en-GB" sz="2000" dirty="0" smtClean="0"/>
                  <a:t> muscle-tendon parameters</a:t>
                </a:r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Muscle forces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)  generate experimental torques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r>
                  <a:rPr lang="en-GB" sz="20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GB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r>
                  <a:rPr lang="en-GB" sz="2000" dirty="0" smtClean="0"/>
                  <a:t> (with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GB" sz="2000" dirty="0" smtClean="0"/>
                  <a:t> muscle moment-arm matrix)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30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Muscle-tendon parameters to optimize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Some of the MT parameters can be optimized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𝑀𝑜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𝑓𝑖𝑏𝑒𝑟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𝑡𝑒𝑛𝑑𝑜𝑛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𝑠𝑡𝑖𝑓𝑓𝑛𝑒𝑠𝑠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𝑡𝑒𝑛𝑑𝑜𝑛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𝑠𝑙𝑎𝑐𝑘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endParaRPr lang="nl-BE" b="0" dirty="0" smtClean="0"/>
              </a:p>
              <a:p>
                <a:pPr marL="0" indent="0">
                  <a:buNone/>
                </a:pPr>
                <a:endParaRPr lang="nl-BE" dirty="0"/>
              </a:p>
              <a:p>
                <a:r>
                  <a:rPr lang="nl-BE" b="0" dirty="0" err="1" smtClean="0"/>
                  <a:t>Other</a:t>
                </a:r>
                <a:r>
                  <a:rPr lang="nl-BE" b="0" dirty="0" smtClean="0"/>
                  <a:t> </a:t>
                </a:r>
                <a:r>
                  <a:rPr lang="nl-BE" b="0" dirty="0" err="1" smtClean="0"/>
                  <a:t>static</a:t>
                </a:r>
                <a:r>
                  <a:rPr lang="nl-BE" b="0" dirty="0" smtClean="0"/>
                  <a:t> MT parameters </a:t>
                </a:r>
                <a:r>
                  <a:rPr lang="nl-BE" b="0" dirty="0" err="1" smtClean="0"/>
                  <a:t>can</a:t>
                </a:r>
                <a:r>
                  <a:rPr lang="nl-BE" b="0" dirty="0" smtClean="0"/>
                  <a:t> </a:t>
                </a:r>
                <a:r>
                  <a:rPr lang="nl-BE" b="0" dirty="0" err="1" smtClean="0"/>
                  <a:t>be</a:t>
                </a:r>
                <a:r>
                  <a:rPr lang="nl-BE" b="0" dirty="0" smtClean="0"/>
                  <a:t> </a:t>
                </a:r>
                <a:r>
                  <a:rPr lang="nl-BE" b="0" dirty="0" err="1" smtClean="0"/>
                  <a:t>adapted</a:t>
                </a:r>
                <a:r>
                  <a:rPr lang="nl-BE" b="0" dirty="0" smtClean="0"/>
                  <a:t> in </a:t>
                </a:r>
                <a:r>
                  <a:rPr lang="nl-BE" b="0" dirty="0" err="1" smtClean="0"/>
                  <a:t>the</a:t>
                </a:r>
                <a:r>
                  <a:rPr lang="nl-BE" b="0" dirty="0" smtClean="0"/>
                  <a:t> </a:t>
                </a:r>
                <a:r>
                  <a:rPr lang="nl-BE" b="0" dirty="0" err="1" smtClean="0"/>
                  <a:t>OpenSim</a:t>
                </a:r>
                <a:r>
                  <a:rPr lang="nl-BE" b="0" dirty="0" smtClean="0"/>
                  <a:t> model</a:t>
                </a:r>
              </a:p>
              <a:p>
                <a:endParaRPr lang="nl-BE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𝑀𝑜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𝑚𝑎𝑥𝑖𝑚𝑎𝑙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𝑖𝑠𝑜𝑚𝑒𝑡𝑟𝑖𝑐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𝑓𝑜𝑟𝑐𝑒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𝑝𝑒𝑛𝑛𝑎𝑡𝑖𝑜𝑛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𝑀𝑜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𝑀𝑚𝑎𝑥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𝑚𝑎𝑥𝑖𝑚𝑎𝑙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𝑐𝑜𝑛𝑡𝑟𝑎𝑐𝑡𝑖𝑜𝑛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</m:oMath>
                  </m:oMathPara>
                </a14:m>
                <a:endParaRPr lang="nl-BE" b="0" dirty="0" smtClean="0"/>
              </a:p>
              <a:p>
                <a:endParaRPr lang="nl-BE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29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432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States and controls</vt:lpstr>
      <vt:lpstr>Cost function</vt:lpstr>
      <vt:lpstr>Constraints</vt:lpstr>
      <vt:lpstr>Muscle-tendon parameters to optimize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Van Wouwe</dc:creator>
  <cp:lastModifiedBy>Tom Van Wouwe</cp:lastModifiedBy>
  <cp:revision>7</cp:revision>
  <dcterms:created xsi:type="dcterms:W3CDTF">2020-06-17T15:29:45Z</dcterms:created>
  <dcterms:modified xsi:type="dcterms:W3CDTF">2020-06-17T18:51:13Z</dcterms:modified>
</cp:coreProperties>
</file>