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4" r:id="rId3"/>
    <p:sldId id="265" r:id="rId4"/>
    <p:sldId id="258" r:id="rId5"/>
    <p:sldId id="257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8" autoAdjust="0"/>
    <p:restoredTop sz="75837" autoAdjust="0"/>
  </p:normalViewPr>
  <p:slideViewPr>
    <p:cSldViewPr snapToGrid="0">
      <p:cViewPr>
        <p:scale>
          <a:sx n="50" d="100"/>
          <a:sy n="50" d="100"/>
        </p:scale>
        <p:origin x="1185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FC35D-4321-44CA-913A-376558F06788}" type="datetimeFigureOut">
              <a:rPr lang="nl-BE" smtClean="0"/>
              <a:t>19/06/2020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50E58-155A-4CD9-BFC2-B0995025D74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755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Tom, </a:t>
            </a:r>
            <a:r>
              <a:rPr lang="en-US" dirty="0" err="1" smtClean="0"/>
              <a:t>zou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skeletje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gekleurde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gebruiken</a:t>
            </a:r>
            <a:r>
              <a:rPr lang="en-US" baseline="0" dirty="0" smtClean="0"/>
              <a:t>? Dan </a:t>
            </a:r>
            <a:r>
              <a:rPr lang="en-US" baseline="0" dirty="0" err="1" smtClean="0"/>
              <a:t>zie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enkel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model is maar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spiercoordinatie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Misschien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osim-symbool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skeletje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zetten</a:t>
            </a:r>
            <a:r>
              <a:rPr lang="en-US" baseline="0" dirty="0" smtClean="0"/>
              <a:t>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0E58-155A-4CD9-BFC2-B0995025D741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055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zou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overzichtje</a:t>
            </a:r>
            <a:r>
              <a:rPr lang="en-US" dirty="0" smtClean="0"/>
              <a:t> </a:t>
            </a:r>
            <a:r>
              <a:rPr lang="en-US" dirty="0" err="1" smtClean="0"/>
              <a:t>geven</a:t>
            </a:r>
            <a:r>
              <a:rPr lang="en-US" dirty="0" smtClean="0"/>
              <a:t> van wat je met de </a:t>
            </a:r>
            <a:r>
              <a:rPr lang="en-US" dirty="0" err="1" smtClean="0"/>
              <a:t>nieuwe</a:t>
            </a:r>
            <a:r>
              <a:rPr lang="en-US" dirty="0" smtClean="0"/>
              <a:t> MRS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Solve muscle redundancy problem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mocap</a:t>
            </a:r>
            <a:endParaRPr lang="en-US" dirty="0" smtClean="0"/>
          </a:p>
          <a:p>
            <a:r>
              <a:rPr lang="en-US" dirty="0" smtClean="0"/>
              <a:t>EMG-constraints</a:t>
            </a:r>
          </a:p>
          <a:p>
            <a:r>
              <a:rPr lang="en-US" dirty="0" smtClean="0"/>
              <a:t>Parameter</a:t>
            </a:r>
            <a:r>
              <a:rPr lang="en-US" baseline="0" dirty="0" smtClean="0"/>
              <a:t> estimation based on optimizing fit with EMG and/or measured fiber lengths.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0E58-155A-4CD9-BFC2-B0995025D741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54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zou</a:t>
            </a:r>
            <a:r>
              <a:rPr lang="en-US" dirty="0" smtClean="0"/>
              <a:t> het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daar</a:t>
            </a:r>
            <a:r>
              <a:rPr lang="en-US" dirty="0" smtClean="0"/>
              <a:t> nog wat </a:t>
            </a:r>
            <a:r>
              <a:rPr lang="en-US" dirty="0" err="1" smtClean="0"/>
              <a:t>visueler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opmerkingen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specifieke</a:t>
            </a:r>
            <a:r>
              <a:rPr lang="en-US" baseline="0" dirty="0" smtClean="0"/>
              <a:t> slides.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0E58-155A-4CD9-BFC2-B0995025D741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302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Hier</a:t>
            </a:r>
            <a:r>
              <a:rPr lang="en-US" dirty="0" smtClean="0"/>
              <a:t> block</a:t>
            </a:r>
            <a:r>
              <a:rPr lang="en-US" baseline="0" dirty="0" smtClean="0"/>
              <a:t> diagram/schema van muscle dynamics?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0E58-155A-4CD9-BFC2-B0995025D741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3475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Nummertjes</a:t>
            </a:r>
            <a:r>
              <a:rPr lang="en-US" dirty="0" smtClean="0"/>
              <a:t> nog met accolade </a:t>
            </a:r>
            <a:r>
              <a:rPr lang="en-US" dirty="0" err="1" smtClean="0"/>
              <a:t>onder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zetten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Hier</a:t>
            </a:r>
            <a:r>
              <a:rPr lang="en-US" baseline="0" dirty="0" smtClean="0"/>
              <a:t> block diagram van inverse approach?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0E58-155A-4CD9-BFC2-B0995025D741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17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vind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lettertype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Heb</a:t>
            </a:r>
            <a:r>
              <a:rPr lang="en-US" baseline="0" dirty="0" smtClean="0"/>
              <a:t> nu het </a:t>
            </a:r>
            <a:r>
              <a:rPr lang="en-US" baseline="0" dirty="0" err="1" smtClean="0"/>
              <a:t>gevoel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nogal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verandert</a:t>
            </a:r>
            <a:r>
              <a:rPr lang="en-US" baseline="0" dirty="0" smtClean="0"/>
              <a:t> van slide tot slide.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0E58-155A-4CD9-BFC2-B0995025D74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395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misschien</a:t>
            </a:r>
            <a:r>
              <a:rPr lang="en-US" baseline="0" dirty="0" smtClean="0"/>
              <a:t> nog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slide met input data.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0E58-155A-4CD9-BFC2-B0995025D741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507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78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0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90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89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5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6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91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3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1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2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24FD-EEAF-4D03-B455-7365A7374909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54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24FD-EEAF-4D03-B455-7365A7374909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C7A1B-96D1-41D4-BDEB-960AE1FD15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60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NTERACTIVE - SUNDAY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94" y="1269832"/>
            <a:ext cx="1407885" cy="140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mg Svg Png Icon Free Download (#491945) - OnlineWebFonts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33" y="5399416"/>
            <a:ext cx="1328905" cy="125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5267" y="466250"/>
            <a:ext cx="1498120" cy="1430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8915" y="2337500"/>
            <a:ext cx="1872343" cy="2123658"/>
          </a:xfrm>
          <a:prstGeom prst="rect">
            <a:avLst/>
          </a:prstGeom>
          <a:noFill/>
          <a:ln w="444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MRS</a:t>
            </a:r>
          </a:p>
          <a:p>
            <a:pPr algn="ctr"/>
            <a:r>
              <a:rPr lang="en-GB" sz="2400" b="1" dirty="0" smtClean="0"/>
              <a:t>Muscle redundancy solver</a:t>
            </a:r>
            <a:endParaRPr lang="en-GB" sz="2400" b="1" dirty="0"/>
          </a:p>
        </p:txBody>
      </p:sp>
      <p:pic>
        <p:nvPicPr>
          <p:cNvPr id="1038" name="Picture 14" descr="SimTK: OpenSim: Project Ho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67" y="3649705"/>
            <a:ext cx="1926530" cy="262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5341258" y="3381660"/>
            <a:ext cx="1436914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imTK: OpenSim: Project Ho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989" y="2068117"/>
            <a:ext cx="1926530" cy="262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>
            <a:off x="2478670" y="2314393"/>
            <a:ext cx="961712" cy="46710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05846" y="3981824"/>
            <a:ext cx="855318" cy="71337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2"/>
          </p:cNvCxnSpPr>
          <p:nvPr/>
        </p:nvCxnSpPr>
        <p:spPr>
          <a:xfrm flipV="1">
            <a:off x="4405085" y="4461158"/>
            <a:ext cx="2" cy="4412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97166" y="2068117"/>
            <a:ext cx="7918" cy="26540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82824" y="75654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MOCAP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3937531" y="199003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Ultrasound 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4085124" y="490238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EMG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1138778" y="333200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Generic MSM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6833660" y="1125879"/>
            <a:ext cx="2094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Personalized MSM</a:t>
            </a:r>
          </a:p>
          <a:p>
            <a:pPr algn="ctr"/>
            <a:r>
              <a:rPr lang="en-GB" dirty="0" smtClean="0"/>
              <a:t>and </a:t>
            </a:r>
          </a:p>
          <a:p>
            <a:pPr algn="ctr"/>
            <a:r>
              <a:rPr lang="en-GB" dirty="0" smtClean="0"/>
              <a:t>muscle coordination</a:t>
            </a:r>
            <a:endParaRPr lang="en-GB" dirty="0"/>
          </a:p>
        </p:txBody>
      </p:sp>
      <p:pic>
        <p:nvPicPr>
          <p:cNvPr id="21" name="Picture 2" descr="Confluence Mobile -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70" y="5644891"/>
            <a:ext cx="917297" cy="7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onfluence Mobile -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222" y="4077437"/>
            <a:ext cx="917297" cy="7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9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 smtClean="0"/>
              <a:t>Functionalities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57225" y="1295400"/>
            <a:ext cx="608371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Input: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800" dirty="0" smtClean="0"/>
              <a:t>Processed motion capture data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800" dirty="0"/>
              <a:t>Musculoskeletal </a:t>
            </a:r>
            <a:r>
              <a:rPr lang="en-GB" sz="2800" dirty="0" smtClean="0"/>
              <a:t>model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800" dirty="0" smtClean="0"/>
              <a:t>EMG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800" dirty="0" smtClean="0"/>
              <a:t>Muscle </a:t>
            </a:r>
            <a:r>
              <a:rPr lang="en-GB" sz="2800" dirty="0" err="1" smtClean="0"/>
              <a:t>fiber</a:t>
            </a:r>
            <a:r>
              <a:rPr lang="en-GB" sz="2800" dirty="0" smtClean="0"/>
              <a:t>-lengths (ultra-sound)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Solve muscle redundancy problem 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Estimate muscle-tendon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Perform EMG-driven simulations  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2790825"/>
            <a:ext cx="1222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optional</a:t>
            </a:r>
            <a:endParaRPr lang="en-GB" sz="2400" dirty="0"/>
          </a:p>
        </p:txBody>
      </p:sp>
      <p:sp>
        <p:nvSpPr>
          <p:cNvPr id="5" name="Right Brace 4"/>
          <p:cNvSpPr/>
          <p:nvPr/>
        </p:nvSpPr>
        <p:spPr>
          <a:xfrm>
            <a:off x="6819901" y="2695575"/>
            <a:ext cx="114300" cy="71437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576000" y="1173688"/>
            <a:ext cx="11041200" cy="2734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F4D5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minimize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F4D5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muscle excitations squared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F4D5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subject to</a:t>
            </a:r>
            <a:endParaRPr kumimoji="0" lang="nl-BE" sz="2000" b="1" i="0" u="none" strike="noStrike" kern="1200" cap="none" spc="0" normalizeH="0" baseline="0" noProof="0" dirty="0">
              <a:ln>
                <a:noFill/>
              </a:ln>
              <a:solidFill>
                <a:srgbClr val="2F4D5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5555" y="1905540"/>
            <a:ext cx="1275574" cy="917513"/>
          </a:xfrm>
          <a:prstGeom prst="rect">
            <a:avLst/>
          </a:prstGeom>
          <a:noFill/>
          <a:ln w="25400">
            <a:solidFill>
              <a:srgbClr val="1D8DB0"/>
            </a:solidFill>
          </a:ln>
        </p:spPr>
        <p:txBody>
          <a:bodyPr wrap="none" lIns="72000" tIns="72000" rIns="180000" bIns="288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all" spc="0" normalizeH="0" baseline="0" noProof="0" dirty="0" smtClean="0">
                <a:ln>
                  <a:noFill/>
                </a:ln>
                <a:solidFill>
                  <a:srgbClr val="2F4D5D"/>
                </a:solidFill>
                <a:effectLst/>
                <a:uLnTx/>
                <a:uFillTx/>
              </a:rPr>
              <a:t>Muscle </a:t>
            </a:r>
            <a:br>
              <a:rPr kumimoji="0" lang="en-US" sz="1800" b="0" i="0" u="none" strike="noStrike" kern="0" cap="all" spc="0" normalizeH="0" baseline="0" noProof="0" dirty="0" smtClean="0">
                <a:ln>
                  <a:noFill/>
                </a:ln>
                <a:solidFill>
                  <a:srgbClr val="2F4D5D"/>
                </a:solidFill>
                <a:effectLst/>
                <a:uLnTx/>
                <a:uFillTx/>
              </a:rPr>
            </a:br>
            <a:r>
              <a:rPr kumimoji="0" lang="en-US" sz="1800" b="0" i="0" u="none" strike="noStrike" kern="0" cap="all" spc="0" normalizeH="0" baseline="0" noProof="0" dirty="0" smtClean="0">
                <a:ln>
                  <a:noFill/>
                </a:ln>
                <a:solidFill>
                  <a:srgbClr val="2F4D5D"/>
                </a:solidFill>
                <a:effectLst/>
                <a:uLnTx/>
                <a:uFillTx/>
              </a:rPr>
              <a:t>dynamics</a:t>
            </a:r>
            <a:endParaRPr kumimoji="0" lang="nl-BE" sz="1800" b="0" i="0" u="none" strike="noStrike" kern="0" cap="all" spc="0" normalizeH="0" baseline="0" noProof="0" dirty="0" smtClean="0">
              <a:ln>
                <a:noFill/>
              </a:ln>
              <a:solidFill>
                <a:srgbClr val="2F4D5D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1775" y="1771044"/>
            <a:ext cx="1787782" cy="1194512"/>
          </a:xfrm>
          <a:prstGeom prst="rect">
            <a:avLst/>
          </a:prstGeom>
          <a:noFill/>
          <a:ln w="25400">
            <a:solidFill>
              <a:srgbClr val="1D8DB0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all" spc="0" normalizeH="0" baseline="0" noProof="0" dirty="0" err="1" smtClean="0">
                <a:ln>
                  <a:noFill/>
                </a:ln>
                <a:solidFill>
                  <a:srgbClr val="2F4D5D"/>
                </a:solidFill>
                <a:effectLst/>
                <a:uLnTx/>
                <a:uFillTx/>
              </a:rPr>
              <a:t>MuscULO</a:t>
            </a:r>
            <a:r>
              <a:rPr kumimoji="0" lang="en-US" sz="1800" b="0" i="0" u="none" strike="noStrike" kern="0" cap="all" spc="0" normalizeH="0" baseline="0" noProof="0" dirty="0" smtClean="0">
                <a:ln>
                  <a:noFill/>
                </a:ln>
                <a:solidFill>
                  <a:srgbClr val="2F4D5D"/>
                </a:solidFill>
                <a:effectLst/>
                <a:uLnTx/>
                <a:uFillTx/>
              </a:rPr>
              <a:t>-skeletal </a:t>
            </a:r>
            <a:br>
              <a:rPr kumimoji="0" lang="en-US" sz="1800" b="0" i="0" u="none" strike="noStrike" kern="0" cap="all" spc="0" normalizeH="0" baseline="0" noProof="0" dirty="0" smtClean="0">
                <a:ln>
                  <a:noFill/>
                </a:ln>
                <a:solidFill>
                  <a:srgbClr val="2F4D5D"/>
                </a:solidFill>
                <a:effectLst/>
                <a:uLnTx/>
                <a:uFillTx/>
              </a:rPr>
            </a:br>
            <a:r>
              <a:rPr kumimoji="0" lang="en-US" sz="1800" b="0" i="0" u="none" strike="noStrike" kern="0" cap="all" spc="0" normalizeH="0" baseline="0" noProof="0" dirty="0" smtClean="0">
                <a:ln>
                  <a:noFill/>
                </a:ln>
                <a:solidFill>
                  <a:srgbClr val="2F4D5D"/>
                </a:solidFill>
                <a:effectLst/>
                <a:uLnTx/>
                <a:uFillTx/>
              </a:rPr>
              <a:t>Geometry</a:t>
            </a:r>
            <a:endParaRPr kumimoji="0" lang="nl-BE" sz="1800" b="0" i="0" u="none" strike="noStrike" kern="0" cap="all" spc="0" normalizeH="0" baseline="0" noProof="0" dirty="0" smtClean="0">
              <a:ln>
                <a:noFill/>
              </a:ln>
              <a:solidFill>
                <a:srgbClr val="2F4D5D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0005" y="1731539"/>
            <a:ext cx="200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F4D5D"/>
                </a:solidFill>
              </a:rPr>
              <a:t>m</a:t>
            </a:r>
            <a:r>
              <a:rPr lang="en-US" dirty="0" smtClean="0">
                <a:solidFill>
                  <a:srgbClr val="2F4D5D"/>
                </a:solidFill>
              </a:rPr>
              <a:t>uscle</a:t>
            </a:r>
          </a:p>
          <a:p>
            <a:pPr algn="ctr"/>
            <a:r>
              <a:rPr lang="en-US" dirty="0" smtClean="0">
                <a:solidFill>
                  <a:srgbClr val="2F4D5D"/>
                </a:solidFill>
              </a:rPr>
              <a:t>excitations</a:t>
            </a:r>
            <a:endParaRPr lang="nl-BE" dirty="0">
              <a:solidFill>
                <a:srgbClr val="2F4D5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4344" y="1731540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F4D5D"/>
                </a:solidFill>
              </a:rPr>
              <a:t>m</a:t>
            </a:r>
            <a:r>
              <a:rPr lang="en-US" dirty="0" smtClean="0">
                <a:solidFill>
                  <a:srgbClr val="2F4D5D"/>
                </a:solidFill>
              </a:rPr>
              <a:t>uscle</a:t>
            </a:r>
          </a:p>
          <a:p>
            <a:pPr algn="ctr"/>
            <a:r>
              <a:rPr lang="en-US" dirty="0" smtClean="0">
                <a:solidFill>
                  <a:srgbClr val="2F4D5D"/>
                </a:solidFill>
              </a:rPr>
              <a:t>forces</a:t>
            </a:r>
            <a:endParaRPr lang="nl-BE" dirty="0">
              <a:solidFill>
                <a:srgbClr val="2F4D5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6149" y="1717687"/>
            <a:ext cx="907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F4D5D"/>
                </a:solidFill>
              </a:rPr>
              <a:t>j</a:t>
            </a:r>
            <a:r>
              <a:rPr lang="en-US" dirty="0" smtClean="0">
                <a:solidFill>
                  <a:srgbClr val="2F4D5D"/>
                </a:solidFill>
              </a:rPr>
              <a:t>oint</a:t>
            </a:r>
            <a:br>
              <a:rPr lang="en-US" dirty="0" smtClean="0">
                <a:solidFill>
                  <a:srgbClr val="2F4D5D"/>
                </a:solidFill>
              </a:rPr>
            </a:br>
            <a:r>
              <a:rPr lang="en-US" dirty="0" smtClean="0">
                <a:solidFill>
                  <a:srgbClr val="2F4D5D"/>
                </a:solidFill>
              </a:rPr>
              <a:t>torques</a:t>
            </a:r>
            <a:endParaRPr lang="nl-BE" dirty="0">
              <a:solidFill>
                <a:srgbClr val="2F4D5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1051" y="3378246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2F4D5D"/>
                </a:solidFill>
              </a:rPr>
              <a:t>kinematics</a:t>
            </a:r>
            <a:endParaRPr lang="nl-BE" dirty="0">
              <a:solidFill>
                <a:srgbClr val="2F4D5D"/>
              </a:solidFill>
            </a:endParaRP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4501129" y="2364297"/>
            <a:ext cx="1310646" cy="4003"/>
          </a:xfrm>
          <a:prstGeom prst="straightConnector1">
            <a:avLst/>
          </a:prstGeom>
          <a:noFill/>
          <a:ln w="25400" cap="flat" cmpd="sng" algn="ctr">
            <a:solidFill>
              <a:srgbClr val="1D8DB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7612617" y="2341400"/>
            <a:ext cx="914011" cy="0"/>
          </a:xfrm>
          <a:prstGeom prst="straightConnector1">
            <a:avLst/>
          </a:prstGeom>
          <a:noFill/>
          <a:ln w="25400" cap="flat" cmpd="sng" algn="ctr">
            <a:solidFill>
              <a:srgbClr val="1D8DB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>
          <a:xfrm>
            <a:off x="1895546" y="2408643"/>
            <a:ext cx="1329690" cy="0"/>
          </a:xfrm>
          <a:prstGeom prst="straightConnector1">
            <a:avLst/>
          </a:prstGeom>
          <a:noFill/>
          <a:ln w="25400" cap="flat" cmpd="sng" algn="ctr">
            <a:solidFill>
              <a:srgbClr val="1D8DB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5" name="Picture 2" descr="Afbeeldingsresultaat voor muscle pictogram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706" y="2341400"/>
            <a:ext cx="1234007" cy="123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623677" y="1731539"/>
            <a:ext cx="2090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= measured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(inverse dynamics)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joint torques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7913" y="2408284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?</a:t>
            </a:r>
            <a:endParaRPr lang="nl-BE" sz="48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H="1" flipV="1">
            <a:off x="6705666" y="2965556"/>
            <a:ext cx="3" cy="412690"/>
          </a:xfrm>
          <a:prstGeom prst="straightConnector1">
            <a:avLst/>
          </a:prstGeom>
          <a:noFill/>
          <a:ln w="28575" cap="flat" cmpd="sng" algn="ctr">
            <a:solidFill>
              <a:srgbClr val="1D8DB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6" y="3857962"/>
            <a:ext cx="3001558" cy="2199937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95346" y="-62629"/>
            <a:ext cx="10515600" cy="1325563"/>
          </a:xfrm>
        </p:spPr>
        <p:txBody>
          <a:bodyPr/>
          <a:lstStyle/>
          <a:p>
            <a:r>
              <a:rPr lang="en-US" dirty="0" smtClean="0"/>
              <a:t>Muscle redundancy solver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844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03200"/>
            <a:ext cx="10515600" cy="1325563"/>
          </a:xfrm>
        </p:spPr>
        <p:txBody>
          <a:bodyPr/>
          <a:lstStyle/>
          <a:p>
            <a:r>
              <a:rPr lang="en-GB" dirty="0" smtClean="0"/>
              <a:t>States and controls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00" y="162560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nl-B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STATES</a:t>
                </a:r>
                <a:br>
                  <a:rPr lang="nl-B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muscle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activations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normalized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muscle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fiber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length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nl-BE" b="0" dirty="0" smtClean="0"/>
              </a:p>
              <a:p>
                <a:pPr marL="0" indent="0">
                  <a:buNone/>
                </a:pPr>
                <a:endParaRPr lang="nl-BE" b="0" dirty="0" smtClean="0"/>
              </a:p>
              <a:p>
                <a:pPr marL="2063750" indent="-2063750">
                  <a:buNone/>
                </a:pPr>
                <a:r>
                  <a:rPr lang="nl-BE" b="0" dirty="0" smtClean="0"/>
                  <a:t>CONTROLS (drive </a:t>
                </a:r>
                <a:r>
                  <a:rPr lang="nl-BE" b="0" dirty="0" err="1" smtClean="0"/>
                  <a:t>the</a:t>
                </a:r>
                <a:r>
                  <a:rPr lang="nl-BE" b="0" dirty="0" smtClean="0"/>
                  <a:t> </a:t>
                </a:r>
                <a:r>
                  <a:rPr lang="nl-BE" b="0" dirty="0" err="1" smtClean="0"/>
                  <a:t>simulation</a:t>
                </a:r>
                <a:r>
                  <a:rPr lang="nl-BE" b="0" dirty="0" smtClean="0"/>
                  <a:t>)</a:t>
                </a:r>
                <a:br>
                  <a:rPr lang="nl-BE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muscle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excitations</m:t>
                      </m:r>
                    </m:oMath>
                  </m:oMathPara>
                </a14:m>
                <a:endParaRPr lang="nl-BE" b="0" dirty="0" smtClean="0"/>
              </a:p>
              <a:p>
                <a:pPr marL="2063750" indent="-2063750">
                  <a:buNone/>
                </a:pPr>
                <a:endParaRPr lang="nl-BE" b="0" dirty="0" smtClean="0"/>
              </a:p>
              <a:p>
                <a:pPr marL="2063750" indent="-2063750">
                  <a:buNone/>
                </a:pPr>
                <a:r>
                  <a:rPr lang="nl-BE" dirty="0" smtClean="0"/>
                  <a:t>HELPER CONTROLS (</a:t>
                </a:r>
                <a:r>
                  <a:rPr lang="nl-BE" dirty="0" err="1" smtClean="0"/>
                  <a:t>added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for</a:t>
                </a:r>
                <a:r>
                  <a:rPr lang="nl-BE" dirty="0" smtClean="0"/>
                  <a:t> </a:t>
                </a:r>
                <a:r>
                  <a:rPr lang="nl-BE" dirty="0" err="1" smtClean="0"/>
                  <a:t>computational</a:t>
                </a:r>
                <a:r>
                  <a:rPr lang="nl-BE" dirty="0" smtClean="0"/>
                  <a:t> </a:t>
                </a:r>
                <a:r>
                  <a:rPr lang="nl-BE" dirty="0" smtClean="0"/>
                  <a:t>efficiency)</a:t>
                </a:r>
                <a:r>
                  <a:rPr lang="nl-BE" b="0" dirty="0" smtClean="0"/>
                  <a:t/>
                </a:r>
                <a:br>
                  <a:rPr lang="nl-BE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reserve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actuator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activations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derivative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B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nl-BE" b="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0" y="1625600"/>
                <a:ext cx="10515600" cy="4351338"/>
              </a:xfrm>
              <a:blipFill>
                <a:blip r:embed="rId3"/>
                <a:stretch>
                  <a:fillRect l="-1159" t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44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function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265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17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nl-BE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BE" sz="1700" b="0" i="1" smtClean="0">
                          <a:latin typeface="Cambria Math" panose="02040503050406030204" pitchFamily="18" charset="0"/>
                        </a:rPr>
                        <m:t>𝑤𝐴</m:t>
                      </m:r>
                      <m:r>
                        <a:rPr lang="nl-BE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nl-BE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nl-BE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nl-BE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nl-BE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nl-BE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nl-BE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l-BE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nl-BE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nl-BE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nl-BE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BE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nl-BE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l-BE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nl-BE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nl-BE" sz="17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nl-BE" sz="17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wEMG</m:t>
                      </m:r>
                      <m:r>
                        <a:rPr lang="nl-BE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nl-BE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BE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BE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nl-BE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nl-BE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nl-BE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nl-BE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nl-BE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sz="17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nl-BE" sz="1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nl-BE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17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nl-BE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7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nl-BE" sz="17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nl-BE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nl-BE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BE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BE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BE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nl-BE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nl-BE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nl-BE" sz="17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nl-BE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nl-BE" sz="17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nl-BE" sz="17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nl-BE" sz="17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nl-BE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sz="17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nl-BE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BE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nl-BE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nl-BE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nl-BE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nl-BE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BE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nl-BE" sz="1700" b="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arenBoth"/>
                </a:pPr>
                <a:endParaRPr lang="nl-BE" sz="200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arenBoth"/>
                </a:pPr>
                <a:endParaRPr lang="nl-BE" sz="200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arenBoth"/>
                </a:pPr>
                <a:r>
                  <a:rPr lang="nl-BE" sz="2000" dirty="0" smtClean="0">
                    <a:ea typeface="Cambria Math" panose="02040503050406030204" pitchFamily="18" charset="0"/>
                  </a:rPr>
                  <a:t>Effort</a:t>
                </a:r>
                <a:endParaRPr lang="nl-BE" sz="200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arenBoth"/>
                </a:pPr>
                <a:r>
                  <a:rPr lang="nl-BE" sz="2000" dirty="0" smtClean="0">
                    <a:ea typeface="Cambria Math" panose="02040503050406030204" pitchFamily="18" charset="0"/>
                  </a:rPr>
                  <a:t>Reserve </a:t>
                </a:r>
                <a:r>
                  <a:rPr lang="nl-BE" sz="2000" dirty="0" err="1" smtClean="0">
                    <a:ea typeface="Cambria Math" panose="02040503050406030204" pitchFamily="18" charset="0"/>
                  </a:rPr>
                  <a:t>actuators</a:t>
                </a:r>
                <a:endParaRPr lang="nl-BE" sz="2000" dirty="0" smtClean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arenBoth"/>
                </a:pPr>
                <a:r>
                  <a:rPr lang="nl-BE" sz="2000" dirty="0" smtClean="0">
                    <a:ea typeface="Cambria Math" panose="02040503050406030204" pitchFamily="18" charset="0"/>
                  </a:rPr>
                  <a:t>Tracking </a:t>
                </a:r>
                <a:r>
                  <a:rPr lang="nl-BE" sz="2000" dirty="0" err="1" smtClean="0">
                    <a:ea typeface="Cambria Math" panose="02040503050406030204" pitchFamily="18" charset="0"/>
                  </a:rPr>
                  <a:t>measured</a:t>
                </a:r>
                <a:r>
                  <a:rPr lang="nl-BE" sz="2000" dirty="0" smtClean="0">
                    <a:ea typeface="Cambria Math" panose="02040503050406030204" pitchFamily="18" charset="0"/>
                  </a:rPr>
                  <a:t> EMG </a:t>
                </a:r>
                <a:r>
                  <a:rPr lang="nl-BE" sz="2000" dirty="0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nl-BE" sz="2000" dirty="0" err="1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optional</a:t>
                </a:r>
                <a:r>
                  <a:rPr lang="nl-BE" sz="2000" dirty="0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 marL="342900" indent="-342900">
                  <a:buAutoNum type="arabicParenBoth"/>
                </a:pPr>
                <a:r>
                  <a:rPr lang="nl-BE" sz="2000" dirty="0" smtClean="0">
                    <a:ea typeface="Cambria Math" panose="02040503050406030204" pitchFamily="18" charset="0"/>
                  </a:rPr>
                  <a:t>Tracking </a:t>
                </a:r>
                <a:r>
                  <a:rPr lang="nl-BE" sz="2000" dirty="0" err="1" smtClean="0">
                    <a:ea typeface="Cambria Math" panose="02040503050406030204" pitchFamily="18" charset="0"/>
                  </a:rPr>
                  <a:t>measured</a:t>
                </a:r>
                <a:r>
                  <a:rPr lang="nl-BE" sz="2000" dirty="0" smtClean="0">
                    <a:ea typeface="Cambria Math" panose="02040503050406030204" pitchFamily="18" charset="0"/>
                  </a:rPr>
                  <a:t> fiber </a:t>
                </a:r>
                <a:r>
                  <a:rPr lang="nl-BE" sz="2000" dirty="0" err="1" smtClean="0">
                    <a:ea typeface="Cambria Math" panose="02040503050406030204" pitchFamily="18" charset="0"/>
                  </a:rPr>
                  <a:t>lenghts</a:t>
                </a:r>
                <a:r>
                  <a:rPr lang="nl-BE" sz="2000" dirty="0" smtClean="0">
                    <a:ea typeface="Cambria Math" panose="02040503050406030204" pitchFamily="18" charset="0"/>
                  </a:rPr>
                  <a:t> </a:t>
                </a:r>
                <a:r>
                  <a:rPr lang="nl-BE" sz="2000" dirty="0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nl-BE" sz="2000" dirty="0" err="1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optional</a:t>
                </a:r>
                <a:r>
                  <a:rPr lang="nl-BE" sz="2000" dirty="0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 marL="342900" indent="-342900">
                  <a:buAutoNum type="arabicParenBoth"/>
                </a:pPr>
                <a:r>
                  <a:rPr lang="nl-BE" sz="2000" dirty="0" smtClean="0">
                    <a:ea typeface="Cambria Math" panose="02040503050406030204" pitchFamily="18" charset="0"/>
                  </a:rPr>
                  <a:t>Fiber </a:t>
                </a:r>
                <a:r>
                  <a:rPr lang="nl-BE" sz="2000" dirty="0" err="1" smtClean="0">
                    <a:ea typeface="Cambria Math" panose="02040503050406030204" pitchFamily="18" charset="0"/>
                  </a:rPr>
                  <a:t>velocities</a:t>
                </a:r>
                <a:r>
                  <a:rPr lang="nl-BE" sz="2000" dirty="0" smtClean="0">
                    <a:ea typeface="Cambria Math" panose="02040503050406030204" pitchFamily="18" charset="0"/>
                  </a:rPr>
                  <a:t> (</a:t>
                </a:r>
                <a:r>
                  <a:rPr lang="nl-BE" sz="2000" dirty="0" err="1" smtClean="0">
                    <a:ea typeface="Cambria Math" panose="02040503050406030204" pitchFamily="18" charset="0"/>
                  </a:rPr>
                  <a:t>regularization</a:t>
                </a:r>
                <a:r>
                  <a:rPr lang="nl-BE" sz="2000" dirty="0" smtClean="0">
                    <a:ea typeface="Cambria Math" panose="02040503050406030204" pitchFamily="18" charset="0"/>
                  </a:rPr>
                  <a:t> of NLP)</a:t>
                </a:r>
                <a:endParaRPr lang="en-GB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2650" cy="4351338"/>
              </a:xfrm>
              <a:blipFill>
                <a:blip r:embed="rId3"/>
                <a:stretch>
                  <a:fillRect l="-6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419350" y="23336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(1)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507625" y="23336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17425" y="23336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(3)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070100" y="23336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(4)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175125" y="23336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81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 smtClean="0"/>
                  <a:t>Activation dynamics: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nl-BE" sz="2000" b="0" dirty="0" smtClean="0"/>
              </a:p>
              <a:p>
                <a:endParaRPr lang="nl-BE" sz="2000" b="0" dirty="0" smtClean="0"/>
              </a:p>
              <a:p>
                <a:r>
                  <a:rPr lang="en-GB" sz="2000" dirty="0" smtClean="0"/>
                  <a:t>Contraction dynamics: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𝑀𝑇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𝑝𝑎𝑟𝑎𝑚𝑠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𝑀𝑇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𝑝𝑎𝑟𝑎𝑚𝑠</m:t>
                        </m:r>
                      </m:sub>
                    </m:sSub>
                  </m:oMath>
                </a14:m>
                <a:r>
                  <a:rPr lang="en-GB" sz="2000" dirty="0" smtClean="0"/>
                  <a:t> muscle-tendon parameters</a:t>
                </a:r>
              </a:p>
              <a:p>
                <a:endParaRPr lang="en-GB" sz="2000" dirty="0" smtClean="0"/>
              </a:p>
              <a:p>
                <a:r>
                  <a:rPr lang="en-GB" sz="2000" dirty="0" smtClean="0"/>
                  <a:t>Muscle forces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/>
                  <a:t>)  generate experimental torques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</m:sSub>
                  </m:oMath>
                </a14:m>
                <a:r>
                  <a:rPr lang="en-GB" sz="20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GB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nl-BE" sz="20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B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BE" sz="20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</m:sSub>
                  </m:oMath>
                </a14:m>
                <a:r>
                  <a:rPr lang="en-GB" sz="2000" dirty="0" smtClean="0"/>
                  <a:t> (with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sz="20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GB" sz="2000" dirty="0" smtClean="0"/>
                  <a:t> muscle moment-arm matrix)</a:t>
                </a:r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30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Muscle-tendon parameter estimation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Some of the MT parameters can be estimated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𝑀𝑜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nl-BE" b="0" i="0" smtClean="0"/>
                        <m:t>optimal</m:t>
                      </m:r>
                      <m:r>
                        <a:rPr lang="nl-BE" b="0" i="0" smtClean="0"/>
                        <m:t> </m:t>
                      </m:r>
                      <m:r>
                        <m:rPr>
                          <m:sty m:val="p"/>
                        </m:rPr>
                        <a:rPr lang="nl-BE" b="0" i="0" smtClean="0"/>
                        <m:t>fiber</m:t>
                      </m:r>
                      <m:r>
                        <a:rPr lang="nl-BE" b="0" i="0" smtClean="0"/>
                        <m:t> </m:t>
                      </m:r>
                      <m:r>
                        <m:rPr>
                          <m:sty m:val="p"/>
                        </m:rPr>
                        <a:rPr lang="nl-BE" b="0" i="0" smtClean="0"/>
                        <m:t>length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tendon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stiffness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𝑇𝑠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tendon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slack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length</m:t>
                      </m:r>
                    </m:oMath>
                  </m:oMathPara>
                </a14:m>
                <a:endParaRPr lang="nl-BE" b="0" dirty="0" smtClean="0"/>
              </a:p>
              <a:p>
                <a:pPr marL="0" indent="0">
                  <a:buNone/>
                </a:pPr>
                <a:endParaRPr lang="nl-BE" dirty="0"/>
              </a:p>
              <a:p>
                <a:r>
                  <a:rPr lang="nl-BE" b="0" dirty="0" err="1" smtClean="0"/>
                  <a:t>Other</a:t>
                </a:r>
                <a:r>
                  <a:rPr lang="nl-BE" b="0" dirty="0" smtClean="0"/>
                  <a:t> </a:t>
                </a:r>
                <a:r>
                  <a:rPr lang="nl-BE" b="0" dirty="0" err="1" smtClean="0"/>
                  <a:t>static</a:t>
                </a:r>
                <a:r>
                  <a:rPr lang="nl-BE" b="0" dirty="0" smtClean="0"/>
                  <a:t> MT parameters </a:t>
                </a:r>
                <a:r>
                  <a:rPr lang="nl-BE" b="0" dirty="0" err="1" smtClean="0"/>
                  <a:t>can</a:t>
                </a:r>
                <a:r>
                  <a:rPr lang="nl-BE" b="0" dirty="0" smtClean="0"/>
                  <a:t> </a:t>
                </a:r>
                <a:r>
                  <a:rPr lang="nl-BE" b="0" dirty="0" err="1" smtClean="0"/>
                  <a:t>be</a:t>
                </a:r>
                <a:r>
                  <a:rPr lang="nl-BE" b="0" dirty="0" smtClean="0"/>
                  <a:t> </a:t>
                </a:r>
                <a:r>
                  <a:rPr lang="nl-BE" b="0" dirty="0" err="1" smtClean="0"/>
                  <a:t>adapted</a:t>
                </a:r>
                <a:r>
                  <a:rPr lang="nl-BE" b="0" dirty="0" smtClean="0"/>
                  <a:t> in </a:t>
                </a:r>
                <a:r>
                  <a:rPr lang="nl-BE" b="0" dirty="0" err="1" smtClean="0"/>
                  <a:t>the</a:t>
                </a:r>
                <a:r>
                  <a:rPr lang="nl-BE" b="0" dirty="0" smtClean="0"/>
                  <a:t> </a:t>
                </a:r>
                <a:r>
                  <a:rPr lang="nl-BE" b="0" dirty="0" err="1" smtClean="0"/>
                  <a:t>OpenSim</a:t>
                </a:r>
                <a:r>
                  <a:rPr lang="nl-BE" b="0" dirty="0" smtClean="0"/>
                  <a:t> model</a:t>
                </a:r>
              </a:p>
              <a:p>
                <a:endParaRPr lang="nl-BE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𝑀𝑜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maximal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isometric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force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𝑎𝑙𝑝h𝑎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pennation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angle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@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𝑀𝑜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nl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nl-BE" b="0" i="1" smtClean="0">
                              <a:latin typeface="Cambria Math" panose="02040503050406030204" pitchFamily="18" charset="0"/>
                            </a:rPr>
                            <m:t>𝑀𝑚𝑎𝑥</m:t>
                          </m:r>
                        </m:sub>
                      </m:sSub>
                      <m:r>
                        <a:rPr lang="nl-B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maximal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contraction</m:t>
                      </m:r>
                      <m:r>
                        <a:rPr lang="nl-B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BE" b="0" i="0" smtClean="0">
                          <a:latin typeface="Cambria Math" panose="02040503050406030204" pitchFamily="18" charset="0"/>
                        </a:rPr>
                        <m:t>velocity</m:t>
                      </m:r>
                    </m:oMath>
                  </m:oMathPara>
                </a14:m>
                <a:endParaRPr lang="nl-BE" b="0" dirty="0" smtClean="0"/>
              </a:p>
              <a:p>
                <a:endParaRPr lang="nl-BE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b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29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overfitting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Musculoskeletal models typically have many parameters and it might therefore be possible to fit experimental data (EMG and ultrasound-based fiber length) without accurately estimating the underlying MT-parameters.</a:t>
            </a:r>
          </a:p>
          <a:p>
            <a:r>
              <a:rPr lang="en-US" dirty="0" smtClean="0"/>
              <a:t>Validation of the personalized model is important.</a:t>
            </a:r>
          </a:p>
          <a:p>
            <a:pPr lvl="1"/>
            <a:r>
              <a:rPr lang="en-US" dirty="0" smtClean="0"/>
              <a:t>Verify that you obtain physiologically plausible muscle activations with the MRS based on the personalized model.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If not, decrease the number of parameters you are estimating and/or the weight on the data tracking terms in the cost function.</a:t>
            </a:r>
          </a:p>
          <a:p>
            <a:pPr lvl="1"/>
            <a:r>
              <a:rPr lang="en-US" dirty="0" smtClean="0"/>
              <a:t>Verify that </a:t>
            </a:r>
            <a:r>
              <a:rPr lang="en-US" dirty="0"/>
              <a:t>you obtain physiologically plausible muscle activations </a:t>
            </a:r>
            <a:r>
              <a:rPr lang="en-US" dirty="0" smtClean="0"/>
              <a:t>for other movements.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9086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411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4773</TotalTime>
  <Words>757</Words>
  <Application>Microsoft Office PowerPoint</Application>
  <PresentationFormat>Widescreen</PresentationFormat>
  <Paragraphs>97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Functionalities</vt:lpstr>
      <vt:lpstr>Muscle redundancy solver</vt:lpstr>
      <vt:lpstr>States and controls</vt:lpstr>
      <vt:lpstr>Cost function</vt:lpstr>
      <vt:lpstr>Constraints</vt:lpstr>
      <vt:lpstr>Muscle-tendon parameter estimation</vt:lpstr>
      <vt:lpstr>Note on overfitting</vt:lpstr>
      <vt:lpstr>References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Van Wouwe</dc:creator>
  <cp:lastModifiedBy>Tom Van Wouwe</cp:lastModifiedBy>
  <cp:revision>15</cp:revision>
  <dcterms:created xsi:type="dcterms:W3CDTF">2020-06-17T15:29:45Z</dcterms:created>
  <dcterms:modified xsi:type="dcterms:W3CDTF">2020-06-22T11:28:23Z</dcterms:modified>
</cp:coreProperties>
</file>