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cuments\Rahul%20ppt%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5.6413312919218465E-2"/>
          <c:y val="4.0226520597968725E-2"/>
          <c:w val="0.87714457567804072"/>
          <c:h val="0.84208918178705905"/>
        </c:manualLayout>
      </c:layout>
      <c:barChart>
        <c:barDir val="col"/>
        <c:grouping val="stacked"/>
        <c:ser>
          <c:idx val="0"/>
          <c:order val="0"/>
          <c:tx>
            <c:v>1</c:v>
          </c:tx>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271</c:v>
              </c:pt>
              <c:pt idx="4">
                <c:v>0</c:v>
              </c:pt>
            </c:numLit>
          </c:val>
        </c:ser>
        <c:ser>
          <c:idx val="1"/>
          <c:order val="1"/>
          <c:tx>
            <c:v>2</c:v>
          </c:tx>
          <c:cat>
            <c:strLit>
              <c:ptCount val="5"/>
              <c:pt idx="0">
                <c:v>Average</c:v>
              </c:pt>
              <c:pt idx="1">
                <c:v>Bad</c:v>
              </c:pt>
              <c:pt idx="2">
                <c:v>Good</c:v>
              </c:pt>
              <c:pt idx="3">
                <c:v>Very Bad</c:v>
              </c:pt>
              <c:pt idx="4">
                <c:v>Very Good</c:v>
              </c:pt>
            </c:strLit>
          </c:cat>
          <c:val>
            <c:numLit>
              <c:formatCode>General</c:formatCode>
              <c:ptCount val="5"/>
              <c:pt idx="0">
                <c:v>0</c:v>
              </c:pt>
              <c:pt idx="1">
                <c:v>1020</c:v>
              </c:pt>
              <c:pt idx="2">
                <c:v>0</c:v>
              </c:pt>
              <c:pt idx="3">
                <c:v>0</c:v>
              </c:pt>
              <c:pt idx="4">
                <c:v>0</c:v>
              </c:pt>
            </c:numLit>
          </c:val>
        </c:ser>
        <c:ser>
          <c:idx val="2"/>
          <c:order val="2"/>
          <c:tx>
            <c:v>3</c:v>
          </c:tx>
          <c:cat>
            <c:strLit>
              <c:ptCount val="5"/>
              <c:pt idx="0">
                <c:v>Average</c:v>
              </c:pt>
              <c:pt idx="1">
                <c:v>Bad</c:v>
              </c:pt>
              <c:pt idx="2">
                <c:v>Good</c:v>
              </c:pt>
              <c:pt idx="3">
                <c:v>Very Bad</c:v>
              </c:pt>
              <c:pt idx="4">
                <c:v>Very Good</c:v>
              </c:pt>
            </c:strLit>
          </c:cat>
          <c:val>
            <c:numLit>
              <c:formatCode>General</c:formatCode>
              <c:ptCount val="5"/>
              <c:pt idx="0">
                <c:v>4590</c:v>
              </c:pt>
              <c:pt idx="1">
                <c:v>0</c:v>
              </c:pt>
              <c:pt idx="2">
                <c:v>0</c:v>
              </c:pt>
              <c:pt idx="3">
                <c:v>0</c:v>
              </c:pt>
              <c:pt idx="4">
                <c:v>0</c:v>
              </c:pt>
            </c:numLit>
          </c:val>
        </c:ser>
        <c:ser>
          <c:idx val="3"/>
          <c:order val="3"/>
          <c:tx>
            <c:v>4</c:v>
          </c:tx>
          <c:cat>
            <c:strLit>
              <c:ptCount val="5"/>
              <c:pt idx="0">
                <c:v>Average</c:v>
              </c:pt>
              <c:pt idx="1">
                <c:v>Bad</c:v>
              </c:pt>
              <c:pt idx="2">
                <c:v>Good</c:v>
              </c:pt>
              <c:pt idx="3">
                <c:v>Very Bad</c:v>
              </c:pt>
              <c:pt idx="4">
                <c:v>Very Good</c:v>
              </c:pt>
            </c:strLit>
          </c:cat>
          <c:val>
            <c:numLit>
              <c:formatCode>General</c:formatCode>
              <c:ptCount val="5"/>
              <c:pt idx="0">
                <c:v>0</c:v>
              </c:pt>
              <c:pt idx="1">
                <c:v>0</c:v>
              </c:pt>
              <c:pt idx="2">
                <c:v>1676</c:v>
              </c:pt>
              <c:pt idx="3">
                <c:v>0</c:v>
              </c:pt>
              <c:pt idx="4">
                <c:v>0</c:v>
              </c:pt>
            </c:numLit>
          </c:val>
        </c:ser>
        <c:ser>
          <c:idx val="4"/>
          <c:order val="4"/>
          <c:tx>
            <c:v>5</c:v>
          </c:tx>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0</c:v>
              </c:pt>
              <c:pt idx="4">
                <c:v>1350</c:v>
              </c:pt>
            </c:numLit>
          </c:val>
        </c:ser>
        <c:overlap val="100"/>
        <c:axId val="73220096"/>
        <c:axId val="73221632"/>
      </c:barChart>
      <c:catAx>
        <c:axId val="73220096"/>
        <c:scaling>
          <c:orientation val="minMax"/>
        </c:scaling>
        <c:axPos val="b"/>
        <c:tickLblPos val="nextTo"/>
        <c:txPr>
          <a:bodyPr rot="-60000000" vert="horz"/>
          <a:lstStyle/>
          <a:p>
            <a:pPr>
              <a:defRPr/>
            </a:pPr>
            <a:endParaRPr lang="en-US"/>
          </a:p>
        </c:txPr>
        <c:crossAx val="73221632"/>
        <c:crosses val="autoZero"/>
        <c:auto val="1"/>
        <c:lblAlgn val="ctr"/>
        <c:lblOffset val="100"/>
      </c:catAx>
      <c:valAx>
        <c:axId val="73221632"/>
        <c:scaling>
          <c:orientation val="minMax"/>
        </c:scaling>
        <c:axPos val="l"/>
        <c:numFmt formatCode="General" sourceLinked="1"/>
        <c:majorTickMark val="none"/>
        <c:tickLblPos val="nextTo"/>
        <c:txPr>
          <a:bodyPr rot="-60000000" vert="horz"/>
          <a:lstStyle/>
          <a:p>
            <a:pPr>
              <a:defRPr/>
            </a:pPr>
            <a:endParaRPr lang="en-US"/>
          </a:p>
        </c:txPr>
        <c:crossAx val="73220096"/>
        <c:crosses val="autoZero"/>
        <c:crossBetween val="between"/>
      </c:valAx>
    </c:plotArea>
    <c:legend>
      <c:legendPos val="r"/>
      <c:txPr>
        <a:bodyPr rot="0" vert="horz"/>
        <a:lstStyle/>
        <a:p>
          <a:pPr>
            <a:defRPr/>
          </a:pPr>
          <a:endParaRPr lang="en-US"/>
        </a:p>
      </c:txPr>
    </c:legend>
    <c:plotVisOnly val="1"/>
    <c:dispBlanksAs val="zero"/>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95400" y="3290233"/>
            <a:ext cx="9067800" cy="1938992"/>
          </a:xfrm>
          <a:prstGeom prst="rect">
            <a:avLst/>
          </a:prstGeom>
          <a:noFill/>
        </p:spPr>
        <p:txBody>
          <a:bodyPr wrap="square" rtlCol="0">
            <a:spAutoFit/>
          </a:bodyPr>
          <a:lstStyle/>
          <a:p>
            <a:r>
              <a:rPr lang="en-US" sz="2400" dirty="0"/>
              <a:t>STUDENT NAME</a:t>
            </a:r>
            <a:r>
              <a:rPr lang="en-US" sz="2400" dirty="0" smtClean="0"/>
              <a:t>: KUMARAN.S </a:t>
            </a:r>
            <a:endParaRPr lang="en-US" sz="2400" dirty="0"/>
          </a:p>
          <a:p>
            <a:r>
              <a:rPr lang="en-US" sz="2400" dirty="0"/>
              <a:t>REGISTER NO: </a:t>
            </a:r>
            <a:r>
              <a:rPr lang="en-US" sz="2400" dirty="0" smtClean="0"/>
              <a:t>312203871/ 55E81BC5757D734BB234FB2C1E700685</a:t>
            </a:r>
            <a:endParaRPr lang="en-US" sz="2400" dirty="0"/>
          </a:p>
          <a:p>
            <a:r>
              <a:rPr lang="en-US" sz="2400" dirty="0"/>
              <a:t>DEPARTMENT: DEPARTMENT </a:t>
            </a:r>
            <a:r>
              <a:rPr lang="en-US" sz="2400" dirty="0" smtClean="0"/>
              <a:t>OF 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1" name="Chart 10"/>
          <p:cNvGraphicFramePr/>
          <p:nvPr/>
        </p:nvGraphicFramePr>
        <p:xfrm>
          <a:off x="1066800" y="2057400"/>
          <a:ext cx="82296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371600" y="1371600"/>
            <a:ext cx="8458200" cy="4401205"/>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a:t>
            </a:r>
            <a:r>
              <a:rPr lang="en-IN" sz="2800" dirty="0" smtClean="0">
                <a:latin typeface="Times New Roman" panose="02020603050405020304" pitchFamily="18" charset="0"/>
                <a:cs typeface="Times New Roman" panose="02020603050405020304" pitchFamily="18" charset="0"/>
              </a:rPr>
              <a:t>prefer the female employees more than male employees.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663</Words>
  <Application>Microsoft Office PowerPoint</Application>
  <PresentationFormat>Custom</PresentationFormat>
  <Paragraphs>102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21</cp:revision>
  <dcterms:created xsi:type="dcterms:W3CDTF">2024-03-29T15:07:22Z</dcterms:created>
  <dcterms:modified xsi:type="dcterms:W3CDTF">2024-10-02T04:09:01Z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