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84" r:id="rId1"/>
  </p:sldMasterIdLst>
  <p:notesMasterIdLst>
    <p:notesMasterId r:id="rId20"/>
  </p:notesMasterIdLst>
  <p:handoutMasterIdLst>
    <p:handoutMasterId r:id="rId21"/>
  </p:handoutMasterIdLst>
  <p:sldIdLst>
    <p:sldId id="296" r:id="rId2"/>
    <p:sldId id="297" r:id="rId3"/>
    <p:sldId id="291" r:id="rId4"/>
    <p:sldId id="317" r:id="rId5"/>
    <p:sldId id="337" r:id="rId6"/>
    <p:sldId id="338" r:id="rId7"/>
    <p:sldId id="339" r:id="rId8"/>
    <p:sldId id="324" r:id="rId9"/>
    <p:sldId id="325" r:id="rId10"/>
    <p:sldId id="327" r:id="rId11"/>
    <p:sldId id="328" r:id="rId12"/>
    <p:sldId id="330" r:id="rId13"/>
    <p:sldId id="331" r:id="rId14"/>
    <p:sldId id="333" r:id="rId15"/>
    <p:sldId id="334" r:id="rId16"/>
    <p:sldId id="335" r:id="rId17"/>
    <p:sldId id="321" r:id="rId18"/>
    <p:sldId id="340" r:id="rId19"/>
  </p:sldIdLst>
  <p:sldSz cx="10079038" cy="7559675"/>
  <p:notesSz cx="6858000" cy="9144000"/>
  <p:embeddedFontLst>
    <p:embeddedFont>
      <p:font typeface="Calibri" pitchFamily="34" charset="0"/>
      <p:regular r:id="rId22"/>
      <p:bold r:id="rId23"/>
      <p:italic r:id="rId24"/>
      <p:boldItalic r:id="rId25"/>
    </p:embeddedFont>
    <p:embeddedFont>
      <p:font typeface="맑은 고딕" pitchFamily="50" charset="-127"/>
      <p:regular r:id="rId26"/>
      <p:bold r:id="rId27"/>
    </p:embeddedFont>
    <p:embeddedFont>
      <p:font typeface="HY견고딕" pitchFamily="18" charset="-127"/>
      <p:regular r:id="rId2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381" userDrawn="1">
          <p15:clr>
            <a:srgbClr val="A4A3A4"/>
          </p15:clr>
        </p15:guide>
        <p15:guide id="2" pos="317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DD1C21"/>
    <a:srgbClr val="C01E41"/>
    <a:srgbClr val="DE2126"/>
    <a:srgbClr val="FF99FF"/>
    <a:srgbClr val="E6E6E6"/>
    <a:srgbClr val="FFFFFF"/>
    <a:srgbClr val="F2F2F2"/>
    <a:srgbClr val="F2F2F5"/>
    <a:srgbClr val="EEEEEE"/>
    <a:srgbClr val="BEBEBE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41" autoAdjust="0"/>
    <p:restoredTop sz="93414" autoAdjust="0"/>
  </p:normalViewPr>
  <p:slideViewPr>
    <p:cSldViewPr snapToGrid="0">
      <p:cViewPr varScale="1">
        <p:scale>
          <a:sx n="51" d="100"/>
          <a:sy n="51" d="100"/>
        </p:scale>
        <p:origin x="-836" y="-64"/>
      </p:cViewPr>
      <p:guideLst>
        <p:guide orient="horz" pos="2381"/>
        <p:guide pos="3175"/>
      </p:guideLst>
    </p:cSldViewPr>
  </p:slideViewPr>
  <p:notesTextViewPr>
    <p:cViewPr>
      <p:scale>
        <a:sx n="125" d="100"/>
        <a:sy n="125" d="100"/>
      </p:scale>
      <p:origin x="0" y="0"/>
    </p:cViewPr>
  </p:notesTextViewPr>
  <p:notesViewPr>
    <p:cSldViewPr snapToGrid="0">
      <p:cViewPr varScale="1">
        <p:scale>
          <a:sx n="47" d="100"/>
          <a:sy n="47" d="100"/>
        </p:scale>
        <p:origin x="1723" y="58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xmlns="" id="{728328B0-A33F-4380-9CFF-5B43D884BFF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FB81D500-DC79-4823-AAAD-CABA5437F97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3B88E8-760A-4299-B109-E4DFEB14979D}" type="datetimeFigureOut">
              <a:rPr lang="ko-KR" altLang="en-US" smtClean="0"/>
              <a:pPr/>
              <a:t>2018-12-09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15CB2A18-C062-4D26-9902-A39498038A6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2D466B0F-F2DD-4C9B-9327-AABACDDB06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8A54AA-6FFA-4D1B-9F00-712B701F414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555765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4AAF43-355E-4A4F-815E-25334D4C8F3E}" type="datetimeFigureOut">
              <a:rPr lang="ko-KR" altLang="en-US" smtClean="0"/>
              <a:pPr/>
              <a:t>2018-12-09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1BDE1E-EB50-4B02-8B3F-8694AFFDF86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83295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3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7" algn="l" defTabSz="914373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3" algn="l" defTabSz="914373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1" algn="l" defTabSz="914373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47" algn="l" defTabSz="914373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34" algn="l" defTabSz="914373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20" algn="l" defTabSz="914373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07" algn="l" defTabSz="914373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94" algn="l" defTabSz="914373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928" y="1237197"/>
            <a:ext cx="8567182" cy="263188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9880" y="3970580"/>
            <a:ext cx="7559279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7A5E2-BEAB-4414-BA0D-6773D4C06517}" type="datetime1">
              <a:rPr lang="ko-KR" altLang="en-US" smtClean="0"/>
              <a:pPr/>
              <a:t>2018-12-09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E4C7E-C981-4380-B449-BA2E1EDEA4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958841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80B72-C625-419F-B6FF-C7A0DC7459D8}" type="datetime1">
              <a:rPr lang="ko-KR" altLang="en-US" smtClean="0"/>
              <a:pPr/>
              <a:t>2018-12-09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E4C7E-C981-4380-B449-BA2E1EDEA4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548084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2812" y="402483"/>
            <a:ext cx="2173293" cy="64064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2934" y="402483"/>
            <a:ext cx="6393890" cy="64064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5EDAA-6AD0-4E6C-BABC-E9A5D9E602BD}" type="datetime1">
              <a:rPr lang="ko-KR" altLang="en-US" smtClean="0"/>
              <a:pPr/>
              <a:t>2018-12-09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E4C7E-C981-4380-B449-BA2E1EDEA4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88065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D8739-1A06-42D0-A1A3-8BC8F0595A0D}" type="datetime1">
              <a:rPr lang="ko-KR" altLang="en-US" smtClean="0"/>
              <a:pPr/>
              <a:t>2018-12-09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E4C7E-C981-4380-B449-BA2E1EDEA4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29829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685" y="1884671"/>
            <a:ext cx="8693170" cy="3144614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685" y="5059035"/>
            <a:ext cx="8693170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7F3D3-3202-4A92-9486-CA0BA5D88D64}" type="datetime1">
              <a:rPr lang="ko-KR" altLang="en-US" smtClean="0"/>
              <a:pPr/>
              <a:t>2018-12-09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E4C7E-C981-4380-B449-BA2E1EDEA4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955421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2934" y="2012414"/>
            <a:ext cx="4283591" cy="479654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2513" y="2012414"/>
            <a:ext cx="4283591" cy="479654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23720-8BFA-49ED-B351-A0F19F620CEE}" type="datetime1">
              <a:rPr lang="ko-KR" altLang="en-US" smtClean="0"/>
              <a:pPr/>
              <a:t>2018-12-09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E4C7E-C981-4380-B449-BA2E1EDEA4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703567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247" y="402484"/>
            <a:ext cx="8693170" cy="146118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248" y="1853171"/>
            <a:ext cx="4263905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248" y="2761381"/>
            <a:ext cx="4263905" cy="406157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2514" y="1853171"/>
            <a:ext cx="4284904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2514" y="2761381"/>
            <a:ext cx="4284904" cy="406157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AE161-1208-4ACA-9912-7780502C67DA}" type="datetime1">
              <a:rPr lang="ko-KR" altLang="en-US" smtClean="0"/>
              <a:pPr/>
              <a:t>2018-12-09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E4C7E-C981-4380-B449-BA2E1EDEA4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0955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3B6F-A546-4A55-8EA9-D55E4D10C3AF}" type="datetime1">
              <a:rPr lang="ko-KR" altLang="en-US" smtClean="0"/>
              <a:pPr/>
              <a:t>2018-12-09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E4C7E-C981-4380-B449-BA2E1EDEA4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465765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D37853E2-3C7B-4A42-AAF5-C454AE249B83}"/>
              </a:ext>
            </a:extLst>
          </p:cNvPr>
          <p:cNvSpPr/>
          <p:nvPr userDrawn="1"/>
        </p:nvSpPr>
        <p:spPr>
          <a:xfrm>
            <a:off x="0" y="7384801"/>
            <a:ext cx="10079038" cy="174874"/>
          </a:xfrm>
          <a:prstGeom prst="rect">
            <a:avLst/>
          </a:prstGeom>
          <a:solidFill>
            <a:srgbClr val="DD1C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199" tIns="43100" rIns="86199" bIns="43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sz="1697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30341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247" y="503978"/>
            <a:ext cx="3250752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4904" y="1088455"/>
            <a:ext cx="5102513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247" y="2267902"/>
            <a:ext cx="3250752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E9B70-96D4-411B-A0E8-4061E551C0A9}" type="datetime1">
              <a:rPr lang="ko-KR" altLang="en-US" smtClean="0"/>
              <a:pPr/>
              <a:t>2018-12-09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E4C7E-C981-4380-B449-BA2E1EDEA4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61766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247" y="503978"/>
            <a:ext cx="3250752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84904" y="1088455"/>
            <a:ext cx="5102513" cy="5372269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247" y="2267902"/>
            <a:ext cx="3250752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4BA45-EBD4-4092-ABA1-3C9CC2D2F36D}" type="datetime1">
              <a:rPr lang="ko-KR" altLang="en-US" smtClean="0"/>
              <a:pPr/>
              <a:t>2018-12-09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E4C7E-C981-4380-B449-BA2E1EDEA4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69272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2934" y="402484"/>
            <a:ext cx="8693170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934" y="2012414"/>
            <a:ext cx="8693170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2934" y="7006700"/>
            <a:ext cx="2267784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A218104E-C552-4C09-A37D-A0DE4CC98458}" type="datetime1">
              <a:rPr lang="ko-KR" altLang="en-US" smtClean="0"/>
              <a:pPr/>
              <a:t>2018-12-09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8682" y="7006700"/>
            <a:ext cx="3401675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18320" y="7006700"/>
            <a:ext cx="2267784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13BE4C7E-C981-4380-B449-BA2E1EDEA48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245283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1007943" rtl="0" eaLnBrk="1" latinLnBrk="1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51986" indent="-251986" algn="l" defTabSz="1007943" rtl="0" eaLnBrk="1" latinLnBrk="1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75595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259929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763900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267872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771844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%EC%B6%94%EC%83%81_%EA%B5%AC%EB%AC%B8_%ED%8A%B8%EB%A6%AC" TargetMode="External"/><Relationship Id="rId2" Type="http://schemas.openxmlformats.org/officeDocument/2006/relationships/hyperlink" Target="https://github.com/python-security/pyt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goodtogreate.tistory.com/204" TargetMode="External"/><Relationship Id="rId4" Type="http://schemas.openxmlformats.org/officeDocument/2006/relationships/hyperlink" Target="https://ko.wikipedia.org/wiki/%EC%A0%9C%EC%96%B4_%ED%9D%90%EB%A6%84_%EA%B7%B8%EB%9E%98%ED%94%84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100938" y="1942234"/>
            <a:ext cx="5839096" cy="2886890"/>
          </a:xfrm>
          <a:prstGeom prst="rect">
            <a:avLst/>
          </a:prstGeom>
          <a:solidFill>
            <a:srgbClr val="DD1C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305480" y="2137955"/>
            <a:ext cx="5430010" cy="24954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432836" y="2239580"/>
            <a:ext cx="5175298" cy="2292198"/>
          </a:xfrm>
          <a:prstGeom prst="rect">
            <a:avLst/>
          </a:prstGeom>
          <a:solidFill>
            <a:srgbClr val="DE21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PYT</a:t>
            </a:r>
          </a:p>
          <a:p>
            <a:pPr algn="ctr"/>
            <a:r>
              <a:rPr lang="ko-KR" altLang="en-US" sz="5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기능분석 보고서</a:t>
            </a:r>
            <a:endParaRPr lang="ko-KR" altLang="en-US" sz="5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49538" y="4868883"/>
            <a:ext cx="369085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8</a:t>
            </a:r>
            <a:r>
              <a:rPr lang="ko-KR" altLang="en-US" sz="4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조</a:t>
            </a:r>
            <a:endParaRPr lang="en-US" altLang="ko-KR" sz="40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algn="r"/>
            <a:r>
              <a:rPr lang="en-US" altLang="ko-KR" sz="2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60152185 </a:t>
            </a:r>
            <a:r>
              <a:rPr lang="ko-KR" altLang="en-US" sz="25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민경천</a:t>
            </a:r>
            <a:endParaRPr lang="en-US" altLang="ko-KR" sz="2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algn="r"/>
            <a:r>
              <a:rPr lang="en-US" altLang="ko-KR" sz="2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60152240 </a:t>
            </a:r>
            <a:r>
              <a:rPr lang="ko-KR" altLang="en-US" sz="2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정연우</a:t>
            </a:r>
            <a:endParaRPr lang="en-US" altLang="ko-KR" sz="2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algn="r"/>
            <a:r>
              <a:rPr lang="en-US" altLang="ko-KR" sz="2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60165112 </a:t>
            </a:r>
            <a:r>
              <a:rPr lang="ko-KR" altLang="en-US" sz="2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원광연</a:t>
            </a:r>
            <a:endParaRPr lang="en-US" altLang="ko-KR" sz="2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algn="r"/>
            <a:r>
              <a:rPr lang="en-US" altLang="ko-KR" sz="2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60172222 </a:t>
            </a:r>
            <a:r>
              <a:rPr lang="ko-KR" altLang="en-US" sz="2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황금주</a:t>
            </a:r>
          </a:p>
        </p:txBody>
      </p:sp>
    </p:spTree>
    <p:extLst>
      <p:ext uri="{BB962C8B-B14F-4D97-AF65-F5344CB8AC3E}">
        <p14:creationId xmlns:p14="http://schemas.microsoft.com/office/powerpoint/2010/main" xmlns="" val="203373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xmlns="" id="{1D12AC0F-4DAB-4198-A6FC-36972C45DC87}"/>
              </a:ext>
            </a:extLst>
          </p:cNvPr>
          <p:cNvCxnSpPr/>
          <p:nvPr/>
        </p:nvCxnSpPr>
        <p:spPr>
          <a:xfrm>
            <a:off x="677619" y="947906"/>
            <a:ext cx="917246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슬라이드 번호 개체 틀 1">
            <a:extLst>
              <a:ext uri="{FF2B5EF4-FFF2-40B4-BE49-F238E27FC236}">
                <a16:creationId xmlns:a16="http://schemas.microsoft.com/office/drawing/2014/main" xmlns="" id="{D1E975CC-BD03-4F64-BCBE-6CD003B39458}"/>
              </a:ext>
            </a:extLst>
          </p:cNvPr>
          <p:cNvSpPr txBox="1">
            <a:spLocks/>
          </p:cNvSpPr>
          <p:nvPr/>
        </p:nvSpPr>
        <p:spPr>
          <a:xfrm>
            <a:off x="7810500" y="6846206"/>
            <a:ext cx="2268538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32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3BE4C7E-C981-4380-B449-BA2E1EDEA483}" type="slidenum">
              <a:rPr lang="ko-KR" altLang="en-US" smtClean="0">
                <a:latin typeface="+mj-ea"/>
                <a:ea typeface="+mj-ea"/>
              </a:rPr>
              <a:pPr/>
              <a:t>10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100790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129950" y="1688630"/>
            <a:ext cx="8524689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300" dirty="0"/>
              <a:t>def </a:t>
            </a:r>
            <a:r>
              <a:rPr lang="en-US" altLang="ko-KR" sz="1300" dirty="0" err="1"/>
              <a:t>discover_files</a:t>
            </a:r>
            <a:r>
              <a:rPr lang="en-US" altLang="ko-KR" sz="1300" dirty="0"/>
              <a:t>(targets, </a:t>
            </a:r>
            <a:r>
              <a:rPr lang="en-US" altLang="ko-KR" sz="1300" dirty="0" err="1"/>
              <a:t>excluded_files</a:t>
            </a:r>
            <a:r>
              <a:rPr lang="en-US" altLang="ko-KR" sz="1300" dirty="0"/>
              <a:t>, recursive=False): </a:t>
            </a:r>
          </a:p>
          <a:p>
            <a:r>
              <a:rPr lang="en-US" altLang="ko-KR" sz="1300" dirty="0" smtClean="0">
                <a:solidFill>
                  <a:srgbClr val="FF0000"/>
                </a:solidFill>
              </a:rPr>
              <a:t>// </a:t>
            </a:r>
            <a:r>
              <a:rPr lang="ko-KR" altLang="en-US" sz="1300" dirty="0" smtClean="0">
                <a:solidFill>
                  <a:srgbClr val="FF0000"/>
                </a:solidFill>
              </a:rPr>
              <a:t>조건에 해당하는 파일을 찾아  리스트에 포함시켜 반환한다</a:t>
            </a:r>
            <a:r>
              <a:rPr lang="en-US" altLang="ko-KR" sz="1300" dirty="0" smtClean="0">
                <a:solidFill>
                  <a:srgbClr val="FF0000"/>
                </a:solidFill>
              </a:rPr>
              <a:t>.</a:t>
            </a:r>
          </a:p>
          <a:p>
            <a:endParaRPr lang="ko-KR" altLang="en-US" sz="1300" dirty="0">
              <a:solidFill>
                <a:srgbClr val="FF0000"/>
              </a:solidFill>
            </a:endParaRPr>
          </a:p>
          <a:p>
            <a:r>
              <a:rPr lang="ko-KR" altLang="en-US" sz="1300" dirty="0"/>
              <a:t>    </a:t>
            </a:r>
            <a:r>
              <a:rPr lang="en-US" altLang="ko-KR" sz="1300" dirty="0" err="1"/>
              <a:t>included_files</a:t>
            </a:r>
            <a:r>
              <a:rPr lang="en-US" altLang="ko-KR" sz="1300" dirty="0"/>
              <a:t> = list() </a:t>
            </a:r>
            <a:endParaRPr lang="ko-KR" altLang="en-US" sz="1300" dirty="0">
              <a:solidFill>
                <a:srgbClr val="FF0000"/>
              </a:solidFill>
            </a:endParaRPr>
          </a:p>
          <a:p>
            <a:r>
              <a:rPr lang="ko-KR" altLang="en-US" sz="1300" dirty="0"/>
              <a:t>    </a:t>
            </a:r>
            <a:r>
              <a:rPr lang="en-US" altLang="ko-KR" sz="1300" dirty="0" err="1"/>
              <a:t>excluded_list</a:t>
            </a:r>
            <a:r>
              <a:rPr lang="en-US" altLang="ko-KR" sz="1300" dirty="0"/>
              <a:t> = </a:t>
            </a:r>
            <a:r>
              <a:rPr lang="en-US" altLang="ko-KR" sz="1300" dirty="0" err="1"/>
              <a:t>excluded_files.split</a:t>
            </a:r>
            <a:r>
              <a:rPr lang="en-US" altLang="ko-KR" sz="1300" dirty="0"/>
              <a:t>(",") </a:t>
            </a:r>
          </a:p>
          <a:p>
            <a:r>
              <a:rPr lang="en-US" altLang="ko-KR" sz="1300" dirty="0">
                <a:solidFill>
                  <a:srgbClr val="FF0000"/>
                </a:solidFill>
              </a:rPr>
              <a:t>   // </a:t>
            </a:r>
            <a:r>
              <a:rPr lang="ko-KR" altLang="en-US" sz="1300" dirty="0" smtClean="0">
                <a:solidFill>
                  <a:srgbClr val="FF0000"/>
                </a:solidFill>
              </a:rPr>
              <a:t>먼저 각각의 조건에 따라서 포함할 파일리스트를 리스트로 생성하고 그 다음 </a:t>
            </a:r>
            <a:r>
              <a:rPr lang="ko-KR" altLang="en-US" sz="1300" dirty="0">
                <a:solidFill>
                  <a:srgbClr val="FF0000"/>
                </a:solidFill>
              </a:rPr>
              <a:t>제외되는 </a:t>
            </a:r>
            <a:r>
              <a:rPr lang="ko-KR" altLang="en-US" sz="1300" dirty="0" smtClean="0">
                <a:solidFill>
                  <a:srgbClr val="FF0000"/>
                </a:solidFill>
              </a:rPr>
              <a:t>파일을</a:t>
            </a:r>
            <a:r>
              <a:rPr lang="en-US" altLang="ko-KR" sz="1300" dirty="0" smtClean="0">
                <a:solidFill>
                  <a:srgbClr val="FF0000"/>
                </a:solidFill>
              </a:rPr>
              <a:t>split</a:t>
            </a:r>
            <a:r>
              <a:rPr lang="ko-KR" altLang="en-US" sz="1300" dirty="0" smtClean="0">
                <a:solidFill>
                  <a:srgbClr val="FF0000"/>
                </a:solidFill>
              </a:rPr>
              <a:t>함수를 </a:t>
            </a:r>
            <a:endParaRPr lang="en-US" altLang="ko-KR" sz="1300" dirty="0" smtClean="0">
              <a:solidFill>
                <a:srgbClr val="FF0000"/>
              </a:solidFill>
            </a:endParaRPr>
          </a:p>
          <a:p>
            <a:r>
              <a:rPr lang="en-US" altLang="ko-KR" sz="1300" dirty="0" smtClean="0">
                <a:solidFill>
                  <a:srgbClr val="FF0000"/>
                </a:solidFill>
              </a:rPr>
              <a:t>       </a:t>
            </a:r>
            <a:r>
              <a:rPr lang="ko-KR" altLang="en-US" sz="1300" dirty="0" smtClean="0">
                <a:solidFill>
                  <a:srgbClr val="FF0000"/>
                </a:solidFill>
              </a:rPr>
              <a:t>사용하여 </a:t>
            </a:r>
            <a:r>
              <a:rPr lang="en-US" altLang="ko-KR" sz="1300" dirty="0">
                <a:solidFill>
                  <a:srgbClr val="FF0000"/>
                </a:solidFill>
              </a:rPr>
              <a:t>,</a:t>
            </a:r>
            <a:r>
              <a:rPr lang="ko-KR" altLang="en-US" sz="1300" dirty="0">
                <a:solidFill>
                  <a:srgbClr val="FF0000"/>
                </a:solidFill>
              </a:rPr>
              <a:t>단위의 </a:t>
            </a:r>
            <a:r>
              <a:rPr lang="ko-KR" altLang="en-US" sz="1300" dirty="0" smtClean="0">
                <a:solidFill>
                  <a:srgbClr val="FF0000"/>
                </a:solidFill>
              </a:rPr>
              <a:t>문자열로 나눠서 따로 제외할 파일을</a:t>
            </a:r>
            <a:r>
              <a:rPr lang="en-US" altLang="ko-KR" sz="1300" dirty="0" smtClean="0">
                <a:solidFill>
                  <a:srgbClr val="FF0000"/>
                </a:solidFill>
              </a:rPr>
              <a:t> </a:t>
            </a:r>
            <a:r>
              <a:rPr lang="ko-KR" altLang="en-US" sz="1300" dirty="0" smtClean="0">
                <a:solidFill>
                  <a:srgbClr val="FF0000"/>
                </a:solidFill>
              </a:rPr>
              <a:t>리스트로 만든다</a:t>
            </a:r>
            <a:r>
              <a:rPr lang="en-US" altLang="ko-KR" sz="1300" dirty="0" smtClean="0">
                <a:solidFill>
                  <a:srgbClr val="FF0000"/>
                </a:solidFill>
              </a:rPr>
              <a:t>.</a:t>
            </a:r>
            <a:r>
              <a:rPr lang="ko-KR" altLang="en-US" sz="1300" dirty="0" smtClean="0">
                <a:solidFill>
                  <a:srgbClr val="FF0000"/>
                </a:solidFill>
              </a:rPr>
              <a:t>   </a:t>
            </a:r>
            <a:endParaRPr lang="en-US" altLang="ko-KR" sz="1300" dirty="0" smtClean="0">
              <a:solidFill>
                <a:srgbClr val="FF0000"/>
              </a:solidFill>
            </a:endParaRPr>
          </a:p>
          <a:p>
            <a:endParaRPr lang="ko-KR" altLang="en-US" sz="1300" dirty="0">
              <a:solidFill>
                <a:srgbClr val="FF0000"/>
              </a:solidFill>
            </a:endParaRPr>
          </a:p>
          <a:p>
            <a:r>
              <a:rPr lang="ko-KR" altLang="en-US" sz="1300" dirty="0"/>
              <a:t>    </a:t>
            </a:r>
            <a:r>
              <a:rPr lang="en-US" altLang="ko-KR" sz="1300" dirty="0"/>
              <a:t>for target in targets: </a:t>
            </a:r>
            <a:endParaRPr lang="ko-KR" altLang="en-US" sz="1300" dirty="0">
              <a:solidFill>
                <a:srgbClr val="FF0000"/>
              </a:solidFill>
            </a:endParaRPr>
          </a:p>
          <a:p>
            <a:r>
              <a:rPr lang="ko-KR" altLang="en-US" sz="1300" dirty="0"/>
              <a:t>        </a:t>
            </a:r>
            <a:r>
              <a:rPr lang="en-US" altLang="ko-KR" sz="1300" dirty="0"/>
              <a:t>if </a:t>
            </a:r>
            <a:r>
              <a:rPr lang="en-US" altLang="ko-KR" sz="1300" dirty="0" err="1"/>
              <a:t>os.path.isdir</a:t>
            </a:r>
            <a:r>
              <a:rPr lang="en-US" altLang="ko-KR" sz="1300" dirty="0"/>
              <a:t>(target): </a:t>
            </a:r>
          </a:p>
          <a:p>
            <a:r>
              <a:rPr lang="en-US" altLang="ko-KR" sz="1300" dirty="0" smtClean="0"/>
              <a:t>	for </a:t>
            </a:r>
            <a:r>
              <a:rPr lang="en-US" altLang="ko-KR" sz="1300" dirty="0"/>
              <a:t>root, _, files in </a:t>
            </a:r>
            <a:r>
              <a:rPr lang="en-US" altLang="ko-KR" sz="1300" dirty="0" err="1"/>
              <a:t>os.walk</a:t>
            </a:r>
            <a:r>
              <a:rPr lang="en-US" altLang="ko-KR" sz="1300" dirty="0"/>
              <a:t>(target): </a:t>
            </a:r>
          </a:p>
          <a:p>
            <a:r>
              <a:rPr lang="en-US" altLang="ko-KR" sz="1300" dirty="0"/>
              <a:t>        </a:t>
            </a:r>
            <a:r>
              <a:rPr lang="en-US" altLang="ko-KR" sz="1300" dirty="0">
                <a:solidFill>
                  <a:srgbClr val="FF0000"/>
                </a:solidFill>
              </a:rPr>
              <a:t>// </a:t>
            </a:r>
            <a:r>
              <a:rPr lang="en-US" altLang="ko-KR" sz="1300" dirty="0" smtClean="0">
                <a:solidFill>
                  <a:srgbClr val="FF0000"/>
                </a:solidFill>
              </a:rPr>
              <a:t>targets</a:t>
            </a:r>
            <a:r>
              <a:rPr lang="ko-KR" altLang="en-US" sz="1300" dirty="0" smtClean="0">
                <a:solidFill>
                  <a:srgbClr val="FF0000"/>
                </a:solidFill>
              </a:rPr>
              <a:t>내에서 </a:t>
            </a:r>
            <a:r>
              <a:rPr lang="en-US" altLang="ko-KR" sz="1300" dirty="0" smtClean="0">
                <a:solidFill>
                  <a:srgbClr val="FF0000"/>
                </a:solidFill>
              </a:rPr>
              <a:t>target</a:t>
            </a:r>
            <a:r>
              <a:rPr lang="ko-KR" altLang="en-US" sz="1300" dirty="0" smtClean="0">
                <a:solidFill>
                  <a:srgbClr val="FF0000"/>
                </a:solidFill>
              </a:rPr>
              <a:t>의 디렉토리가 존재하면 </a:t>
            </a:r>
            <a:r>
              <a:rPr lang="ko-KR" altLang="en-US" sz="1300" dirty="0" err="1" smtClean="0">
                <a:solidFill>
                  <a:srgbClr val="FF0000"/>
                </a:solidFill>
              </a:rPr>
              <a:t>하위디렉토리</a:t>
            </a:r>
            <a:r>
              <a:rPr lang="ko-KR" altLang="en-US" sz="1300" dirty="0" smtClean="0">
                <a:solidFill>
                  <a:srgbClr val="FF0000"/>
                </a:solidFill>
              </a:rPr>
              <a:t> 반복검색</a:t>
            </a:r>
            <a:endParaRPr lang="en-US" altLang="ko-KR" sz="1300" dirty="0" smtClean="0">
              <a:solidFill>
                <a:srgbClr val="FF0000"/>
              </a:solidFill>
            </a:endParaRPr>
          </a:p>
          <a:p>
            <a:endParaRPr lang="ko-KR" altLang="en-US" sz="1300" dirty="0">
              <a:solidFill>
                <a:srgbClr val="FF0000"/>
              </a:solidFill>
            </a:endParaRPr>
          </a:p>
          <a:p>
            <a:r>
              <a:rPr lang="ko-KR" altLang="en-US" sz="1300" dirty="0"/>
              <a:t>                </a:t>
            </a:r>
            <a:r>
              <a:rPr lang="en-US" altLang="ko-KR" sz="1300" dirty="0"/>
              <a:t>for file in files:</a:t>
            </a:r>
          </a:p>
          <a:p>
            <a:r>
              <a:rPr lang="en-US" altLang="ko-KR" sz="1300" dirty="0"/>
              <a:t>		if </a:t>
            </a:r>
            <a:r>
              <a:rPr lang="en-US" altLang="ko-KR" sz="1300" dirty="0" err="1"/>
              <a:t>file.endswith</a:t>
            </a:r>
            <a:r>
              <a:rPr lang="en-US" altLang="ko-KR" sz="1300" dirty="0"/>
              <a:t>('.</a:t>
            </a:r>
            <a:r>
              <a:rPr lang="en-US" altLang="ko-KR" sz="1300" dirty="0" err="1"/>
              <a:t>py</a:t>
            </a:r>
            <a:r>
              <a:rPr lang="en-US" altLang="ko-KR" sz="1300" dirty="0"/>
              <a:t>') and file not in </a:t>
            </a:r>
            <a:r>
              <a:rPr lang="en-US" altLang="ko-KR" sz="1300" dirty="0" err="1"/>
              <a:t>excluded_list</a:t>
            </a:r>
            <a:r>
              <a:rPr lang="en-US" altLang="ko-KR" sz="1300" dirty="0"/>
              <a:t>: </a:t>
            </a:r>
            <a:endParaRPr lang="ko-KR" altLang="en-US" sz="1300" dirty="0">
              <a:solidFill>
                <a:srgbClr val="FF0000"/>
              </a:solidFill>
            </a:endParaRPr>
          </a:p>
          <a:p>
            <a:r>
              <a:rPr lang="ko-KR" altLang="en-US" sz="1300" dirty="0"/>
              <a:t>                        </a:t>
            </a:r>
            <a:r>
              <a:rPr lang="en-US" altLang="ko-KR" sz="1300" dirty="0" err="1"/>
              <a:t>fullpath</a:t>
            </a:r>
            <a:r>
              <a:rPr lang="en-US" altLang="ko-KR" sz="1300" dirty="0"/>
              <a:t> = </a:t>
            </a:r>
            <a:r>
              <a:rPr lang="en-US" altLang="ko-KR" sz="1300" dirty="0" err="1"/>
              <a:t>os.path.join</a:t>
            </a:r>
            <a:r>
              <a:rPr lang="en-US" altLang="ko-KR" sz="1300" dirty="0"/>
              <a:t>(root, file)</a:t>
            </a:r>
          </a:p>
          <a:p>
            <a:r>
              <a:rPr lang="en-US" altLang="ko-KR" sz="1300" dirty="0"/>
              <a:t>		</a:t>
            </a:r>
            <a:r>
              <a:rPr lang="en-US" altLang="ko-KR" sz="1300" dirty="0" err="1"/>
              <a:t>included_files.append</a:t>
            </a:r>
            <a:r>
              <a:rPr lang="en-US" altLang="ko-KR" sz="1300" dirty="0"/>
              <a:t>(</a:t>
            </a:r>
            <a:r>
              <a:rPr lang="en-US" altLang="ko-KR" sz="1300" dirty="0" err="1"/>
              <a:t>fullpath</a:t>
            </a:r>
            <a:r>
              <a:rPr lang="en-US" altLang="ko-KR" sz="1300" dirty="0"/>
              <a:t>)</a:t>
            </a:r>
          </a:p>
          <a:p>
            <a:r>
              <a:rPr lang="en-US" altLang="ko-KR" sz="1300" dirty="0"/>
              <a:t>        	   </a:t>
            </a:r>
            <a:r>
              <a:rPr lang="en-US" altLang="ko-KR" sz="1300" dirty="0">
                <a:solidFill>
                  <a:srgbClr val="FF0000"/>
                </a:solidFill>
              </a:rPr>
              <a:t>// </a:t>
            </a:r>
            <a:r>
              <a:rPr lang="ko-KR" altLang="en-US" sz="1300" dirty="0" smtClean="0">
                <a:solidFill>
                  <a:srgbClr val="FF0000"/>
                </a:solidFill>
              </a:rPr>
              <a:t>파일이</a:t>
            </a:r>
            <a:r>
              <a:rPr lang="en-US" altLang="ko-KR" sz="1300" dirty="0" err="1" smtClean="0">
                <a:solidFill>
                  <a:srgbClr val="FF0000"/>
                </a:solidFill>
              </a:rPr>
              <a:t>py</a:t>
            </a:r>
            <a:r>
              <a:rPr lang="ko-KR" altLang="en-US" sz="1300" dirty="0" err="1" smtClean="0">
                <a:solidFill>
                  <a:srgbClr val="FF0000"/>
                </a:solidFill>
              </a:rPr>
              <a:t>로끝나고</a:t>
            </a:r>
            <a:r>
              <a:rPr lang="ko-KR" altLang="en-US" sz="1300" dirty="0" smtClean="0">
                <a:solidFill>
                  <a:srgbClr val="FF0000"/>
                </a:solidFill>
              </a:rPr>
              <a:t> 제외 할 리스트에 포함되지 않으면 </a:t>
            </a:r>
            <a:r>
              <a:rPr lang="en-US" altLang="ko-KR" sz="1300" dirty="0" smtClean="0">
                <a:solidFill>
                  <a:srgbClr val="FF0000"/>
                </a:solidFill>
              </a:rPr>
              <a:t>root</a:t>
            </a:r>
            <a:r>
              <a:rPr lang="ko-KR" altLang="en-US" sz="1300" dirty="0">
                <a:solidFill>
                  <a:srgbClr val="FF0000"/>
                </a:solidFill>
              </a:rPr>
              <a:t>경로에 </a:t>
            </a:r>
            <a:r>
              <a:rPr lang="en-US" altLang="ko-KR" sz="1300" dirty="0">
                <a:solidFill>
                  <a:srgbClr val="FF0000"/>
                </a:solidFill>
              </a:rPr>
              <a:t>file</a:t>
            </a:r>
            <a:r>
              <a:rPr lang="ko-KR" altLang="en-US" sz="1300" dirty="0">
                <a:solidFill>
                  <a:srgbClr val="FF0000"/>
                </a:solidFill>
              </a:rPr>
              <a:t>을 추가하여 </a:t>
            </a:r>
            <a:r>
              <a:rPr lang="en-US" altLang="ko-KR" sz="1300" dirty="0" err="1">
                <a:solidFill>
                  <a:srgbClr val="FF0000"/>
                </a:solidFill>
              </a:rPr>
              <a:t>fullpath</a:t>
            </a:r>
            <a:r>
              <a:rPr lang="ko-KR" altLang="en-US" sz="1300" dirty="0">
                <a:solidFill>
                  <a:srgbClr val="FF0000"/>
                </a:solidFill>
              </a:rPr>
              <a:t>로 만들고 </a:t>
            </a:r>
            <a:r>
              <a:rPr lang="ko-KR" altLang="en-US" sz="1300" dirty="0" smtClean="0">
                <a:solidFill>
                  <a:srgbClr val="FF0000"/>
                </a:solidFill>
              </a:rPr>
              <a:t>  </a:t>
            </a:r>
            <a:endParaRPr lang="en-US" altLang="ko-KR" sz="1300" dirty="0" smtClean="0">
              <a:solidFill>
                <a:srgbClr val="FF0000"/>
              </a:solidFill>
            </a:endParaRPr>
          </a:p>
          <a:p>
            <a:r>
              <a:rPr lang="en-US" altLang="ko-KR" sz="1300" dirty="0" smtClean="0">
                <a:solidFill>
                  <a:srgbClr val="FF0000"/>
                </a:solidFill>
              </a:rPr>
              <a:t>                    </a:t>
            </a:r>
            <a:r>
              <a:rPr lang="en-US" altLang="ko-KR" sz="1300" dirty="0" err="1" smtClean="0">
                <a:solidFill>
                  <a:srgbClr val="FF0000"/>
                </a:solidFill>
              </a:rPr>
              <a:t>fullpath</a:t>
            </a:r>
            <a:r>
              <a:rPr lang="ko-KR" altLang="en-US" sz="1300" dirty="0">
                <a:solidFill>
                  <a:srgbClr val="FF0000"/>
                </a:solidFill>
              </a:rPr>
              <a:t>를 </a:t>
            </a:r>
            <a:r>
              <a:rPr lang="en-US" altLang="ko-KR" sz="1300" dirty="0" err="1">
                <a:solidFill>
                  <a:srgbClr val="FF0000"/>
                </a:solidFill>
              </a:rPr>
              <a:t>included_files</a:t>
            </a:r>
            <a:r>
              <a:rPr lang="ko-KR" altLang="en-US" sz="1300" dirty="0">
                <a:solidFill>
                  <a:srgbClr val="FF0000"/>
                </a:solidFill>
              </a:rPr>
              <a:t>리스트 끝에 포함한다</a:t>
            </a:r>
            <a:r>
              <a:rPr lang="en-US" altLang="ko-KR" sz="1300" dirty="0" smtClean="0">
                <a:solidFill>
                  <a:srgbClr val="FF0000"/>
                </a:solidFill>
              </a:rPr>
              <a:t>.</a:t>
            </a:r>
          </a:p>
          <a:p>
            <a:endParaRPr lang="en-US" altLang="ko-KR" sz="1300" dirty="0">
              <a:solidFill>
                <a:srgbClr val="FF0000"/>
              </a:solidFill>
            </a:endParaRPr>
          </a:p>
          <a:p>
            <a:r>
              <a:rPr lang="en-US" altLang="ko-KR" sz="1300" dirty="0"/>
              <a:t>                        </a:t>
            </a:r>
            <a:r>
              <a:rPr lang="en-US" altLang="ko-KR" sz="1300" dirty="0" err="1"/>
              <a:t>log.debug</a:t>
            </a:r>
            <a:r>
              <a:rPr lang="en-US" altLang="ko-KR" sz="1300" dirty="0"/>
              <a:t>('Discovered file: %s', </a:t>
            </a:r>
            <a:r>
              <a:rPr lang="en-US" altLang="ko-KR" sz="1300" dirty="0" err="1"/>
              <a:t>fullpath</a:t>
            </a:r>
            <a:r>
              <a:rPr lang="en-US" altLang="ko-KR" sz="1300" dirty="0"/>
              <a:t>)</a:t>
            </a:r>
          </a:p>
          <a:p>
            <a:r>
              <a:rPr lang="en-US" altLang="ko-KR" sz="1300" dirty="0"/>
              <a:t>        	   </a:t>
            </a:r>
            <a:r>
              <a:rPr lang="en-US" altLang="ko-KR" sz="1300" dirty="0">
                <a:solidFill>
                  <a:srgbClr val="FF0000"/>
                </a:solidFill>
              </a:rPr>
              <a:t>// </a:t>
            </a:r>
            <a:r>
              <a:rPr lang="ko-KR" altLang="en-US" sz="1300" dirty="0">
                <a:solidFill>
                  <a:srgbClr val="FF0000"/>
                </a:solidFill>
              </a:rPr>
              <a:t>찾은 파일을 출력한다</a:t>
            </a:r>
            <a:r>
              <a:rPr lang="en-US" altLang="ko-KR" sz="1300" dirty="0" smtClean="0">
                <a:solidFill>
                  <a:srgbClr val="FF0000"/>
                </a:solidFill>
              </a:rPr>
              <a:t>.</a:t>
            </a:r>
          </a:p>
          <a:p>
            <a:endParaRPr lang="en-US" altLang="ko-KR" sz="1300" dirty="0">
              <a:solidFill>
                <a:srgbClr val="FF0000"/>
              </a:solidFill>
            </a:endParaRPr>
          </a:p>
          <a:p>
            <a:r>
              <a:rPr lang="en-US" altLang="ko-KR" sz="1300" dirty="0"/>
              <a:t>                if not recursive:</a:t>
            </a:r>
          </a:p>
          <a:p>
            <a:r>
              <a:rPr lang="en-US" altLang="ko-KR" sz="1300" dirty="0"/>
              <a:t>        	</a:t>
            </a:r>
            <a:r>
              <a:rPr lang="en-US" altLang="ko-KR" sz="1300" dirty="0">
                <a:solidFill>
                  <a:srgbClr val="FF0000"/>
                </a:solidFill>
              </a:rPr>
              <a:t>	</a:t>
            </a:r>
            <a:r>
              <a:rPr lang="en-US" altLang="ko-KR" sz="1300" dirty="0"/>
              <a:t> break</a:t>
            </a:r>
          </a:p>
          <a:p>
            <a:r>
              <a:rPr lang="en-US" altLang="ko-KR" sz="1300" dirty="0">
                <a:solidFill>
                  <a:srgbClr val="FF0000"/>
                </a:solidFill>
              </a:rPr>
              <a:t>	   // </a:t>
            </a:r>
            <a:r>
              <a:rPr lang="ko-KR" altLang="en-US" sz="1300" dirty="0">
                <a:solidFill>
                  <a:srgbClr val="FF0000"/>
                </a:solidFill>
              </a:rPr>
              <a:t>재귀를 하지 않으면 멈춘다</a:t>
            </a:r>
            <a:r>
              <a:rPr lang="en-US" altLang="ko-KR" sz="1300" dirty="0">
                <a:solidFill>
                  <a:srgbClr val="FF0000"/>
                </a:solidFill>
              </a:rPr>
              <a:t>.</a:t>
            </a:r>
            <a:endParaRPr lang="en-US" altLang="ko-KR" sz="13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FEEDFC1-385C-4DDD-9BF5-D6947A9DE4F9}"/>
              </a:ext>
            </a:extLst>
          </p:cNvPr>
          <p:cNvSpPr txBox="1"/>
          <p:nvPr/>
        </p:nvSpPr>
        <p:spPr>
          <a:xfrm>
            <a:off x="2728860" y="446859"/>
            <a:ext cx="46213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64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D1C21"/>
                </a:solidFill>
                <a:latin typeface="+mj-ea"/>
                <a:ea typeface="+mj-ea"/>
              </a:rPr>
              <a:t>2. </a:t>
            </a:r>
            <a:r>
              <a:rPr lang="en-US" altLang="ko-KR" sz="28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D1C21"/>
                </a:solidFill>
                <a:latin typeface="+mj-ea"/>
              </a:rPr>
              <a:t>PYT </a:t>
            </a:r>
            <a:r>
              <a:rPr lang="ko-KR" altLang="en-US" sz="28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D1C21"/>
                </a:solidFill>
                <a:latin typeface="+mj-ea"/>
              </a:rPr>
              <a:t>메인 코드 상세 분석</a:t>
            </a:r>
            <a:endParaRPr lang="ko-KR" altLang="en-US" sz="264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DD1C2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6888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xmlns="" id="{1D12AC0F-4DAB-4198-A6FC-36972C45DC87}"/>
              </a:ext>
            </a:extLst>
          </p:cNvPr>
          <p:cNvCxnSpPr/>
          <p:nvPr/>
        </p:nvCxnSpPr>
        <p:spPr>
          <a:xfrm>
            <a:off x="677619" y="947906"/>
            <a:ext cx="917246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슬라이드 번호 개체 틀 1">
            <a:extLst>
              <a:ext uri="{FF2B5EF4-FFF2-40B4-BE49-F238E27FC236}">
                <a16:creationId xmlns:a16="http://schemas.microsoft.com/office/drawing/2014/main" xmlns="" id="{D1E975CC-BD03-4F64-BCBE-6CD003B39458}"/>
              </a:ext>
            </a:extLst>
          </p:cNvPr>
          <p:cNvSpPr txBox="1">
            <a:spLocks/>
          </p:cNvSpPr>
          <p:nvPr/>
        </p:nvSpPr>
        <p:spPr>
          <a:xfrm>
            <a:off x="7810500" y="6846206"/>
            <a:ext cx="2268538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32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3BE4C7E-C981-4380-B449-BA2E1EDEA483}" type="slidenum">
              <a:rPr lang="ko-KR" altLang="en-US" smtClean="0">
                <a:latin typeface="+mj-ea"/>
                <a:ea typeface="+mj-ea"/>
              </a:rPr>
              <a:pPr/>
              <a:t>11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100790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29950" y="1312834"/>
            <a:ext cx="8631567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300" dirty="0"/>
              <a:t> else</a:t>
            </a:r>
            <a:r>
              <a:rPr lang="en-US" altLang="ko-KR" sz="1300" dirty="0" smtClean="0"/>
              <a:t>:</a:t>
            </a:r>
            <a:endParaRPr lang="ko-KR" altLang="en-US" sz="1300" dirty="0">
              <a:solidFill>
                <a:srgbClr val="FF0000"/>
              </a:solidFill>
            </a:endParaRPr>
          </a:p>
          <a:p>
            <a:r>
              <a:rPr lang="ko-KR" altLang="en-US" sz="1300" dirty="0"/>
              <a:t>            </a:t>
            </a:r>
            <a:r>
              <a:rPr lang="en-US" altLang="ko-KR" sz="1300" dirty="0"/>
              <a:t>if target not in </a:t>
            </a:r>
            <a:r>
              <a:rPr lang="en-US" altLang="ko-KR" sz="1300" dirty="0" err="1"/>
              <a:t>excluded_list</a:t>
            </a:r>
            <a:r>
              <a:rPr lang="en-US" altLang="ko-KR" sz="1300" dirty="0" smtClean="0"/>
              <a:t>:</a:t>
            </a:r>
            <a:endParaRPr lang="ko-KR" altLang="en-US" sz="1300" dirty="0">
              <a:solidFill>
                <a:srgbClr val="FF0000"/>
              </a:solidFill>
            </a:endParaRPr>
          </a:p>
          <a:p>
            <a:r>
              <a:rPr lang="ko-KR" altLang="en-US" sz="1300" dirty="0"/>
              <a:t>                </a:t>
            </a:r>
            <a:r>
              <a:rPr lang="en-US" altLang="ko-KR" sz="1300" dirty="0" err="1"/>
              <a:t>included_files.append</a:t>
            </a:r>
            <a:r>
              <a:rPr lang="en-US" altLang="ko-KR" sz="1300" dirty="0"/>
              <a:t>(target</a:t>
            </a:r>
            <a:r>
              <a:rPr lang="en-US" altLang="ko-KR" sz="1300" dirty="0" smtClean="0"/>
              <a:t>)</a:t>
            </a:r>
            <a:endParaRPr lang="en-US" altLang="ko-KR" sz="1300" dirty="0"/>
          </a:p>
          <a:p>
            <a:r>
              <a:rPr lang="en-US" altLang="ko-KR" sz="1300" dirty="0"/>
              <a:t>         </a:t>
            </a:r>
            <a:r>
              <a:rPr lang="en-US" altLang="ko-KR" sz="1300" dirty="0">
                <a:solidFill>
                  <a:srgbClr val="FF0000"/>
                </a:solidFill>
              </a:rPr>
              <a:t>// </a:t>
            </a:r>
            <a:r>
              <a:rPr lang="en-US" altLang="ko-KR" sz="1300" dirty="0" smtClean="0">
                <a:solidFill>
                  <a:srgbClr val="FF0000"/>
                </a:solidFill>
              </a:rPr>
              <a:t>target</a:t>
            </a:r>
            <a:r>
              <a:rPr lang="ko-KR" altLang="en-US" sz="1300" dirty="0" smtClean="0">
                <a:solidFill>
                  <a:srgbClr val="FF0000"/>
                </a:solidFill>
              </a:rPr>
              <a:t>이 디렉토리에 존재하지 않고 제외 할 리스트에 없으면 </a:t>
            </a:r>
            <a:r>
              <a:rPr lang="en-US" altLang="ko-KR" sz="1300" dirty="0" err="1" smtClean="0">
                <a:solidFill>
                  <a:srgbClr val="FF0000"/>
                </a:solidFill>
              </a:rPr>
              <a:t>included_files</a:t>
            </a:r>
            <a:r>
              <a:rPr lang="ko-KR" altLang="en-US" sz="1300" dirty="0">
                <a:solidFill>
                  <a:srgbClr val="FF0000"/>
                </a:solidFill>
              </a:rPr>
              <a:t>리스트 끝에 포함한다</a:t>
            </a:r>
            <a:r>
              <a:rPr lang="en-US" altLang="ko-KR" sz="1300" dirty="0" smtClean="0">
                <a:solidFill>
                  <a:srgbClr val="FF0000"/>
                </a:solidFill>
              </a:rPr>
              <a:t>.</a:t>
            </a:r>
          </a:p>
          <a:p>
            <a:endParaRPr lang="en-US" altLang="ko-KR" sz="1300" dirty="0">
              <a:solidFill>
                <a:srgbClr val="FF0000"/>
              </a:solidFill>
            </a:endParaRPr>
          </a:p>
          <a:p>
            <a:r>
              <a:rPr lang="en-US" altLang="ko-KR" sz="1300" dirty="0"/>
              <a:t>                </a:t>
            </a:r>
            <a:r>
              <a:rPr lang="en-US" altLang="ko-KR" sz="1300" dirty="0" err="1"/>
              <a:t>log.debug</a:t>
            </a:r>
            <a:r>
              <a:rPr lang="en-US" altLang="ko-KR" sz="1300" dirty="0"/>
              <a:t>('Discovered file: %s', target)</a:t>
            </a:r>
          </a:p>
          <a:p>
            <a:r>
              <a:rPr lang="en-US" altLang="ko-KR" sz="1300" dirty="0">
                <a:solidFill>
                  <a:srgbClr val="FF0000"/>
                </a:solidFill>
              </a:rPr>
              <a:t>         // </a:t>
            </a:r>
            <a:r>
              <a:rPr lang="ko-KR" altLang="en-US" sz="1300" dirty="0">
                <a:solidFill>
                  <a:srgbClr val="FF0000"/>
                </a:solidFill>
              </a:rPr>
              <a:t>찾은 파일을 출력한다</a:t>
            </a:r>
            <a:r>
              <a:rPr lang="en-US" altLang="ko-KR" sz="1300" dirty="0" smtClean="0">
                <a:solidFill>
                  <a:srgbClr val="FF0000"/>
                </a:solidFill>
              </a:rPr>
              <a:t>.</a:t>
            </a:r>
          </a:p>
          <a:p>
            <a:endParaRPr lang="en-US" altLang="ko-KR" sz="1300" dirty="0">
              <a:solidFill>
                <a:srgbClr val="FF0000"/>
              </a:solidFill>
            </a:endParaRPr>
          </a:p>
          <a:p>
            <a:r>
              <a:rPr lang="en-US" altLang="ko-KR" sz="1300" dirty="0"/>
              <a:t>    return </a:t>
            </a:r>
            <a:r>
              <a:rPr lang="en-US" altLang="ko-KR" sz="1300" dirty="0" err="1"/>
              <a:t>included_files</a:t>
            </a:r>
            <a:endParaRPr lang="en-US" altLang="ko-KR" sz="1300" dirty="0"/>
          </a:p>
          <a:p>
            <a:r>
              <a:rPr lang="en-US" altLang="ko-KR" sz="1300" dirty="0"/>
              <a:t>   </a:t>
            </a:r>
            <a:r>
              <a:rPr lang="en-US" altLang="ko-KR" sz="1300" dirty="0">
                <a:solidFill>
                  <a:srgbClr val="FF0000"/>
                </a:solidFill>
              </a:rPr>
              <a:t>// </a:t>
            </a:r>
            <a:r>
              <a:rPr lang="en-US" altLang="ko-KR" sz="1300" dirty="0" err="1">
                <a:solidFill>
                  <a:srgbClr val="FF0000"/>
                </a:solidFill>
              </a:rPr>
              <a:t>included_files</a:t>
            </a:r>
            <a:r>
              <a:rPr lang="en-US" altLang="ko-KR" sz="1300" dirty="0">
                <a:solidFill>
                  <a:srgbClr val="FF0000"/>
                </a:solidFill>
              </a:rPr>
              <a:t> </a:t>
            </a:r>
            <a:r>
              <a:rPr lang="ko-KR" altLang="en-US" sz="1300" dirty="0">
                <a:solidFill>
                  <a:srgbClr val="FF0000"/>
                </a:solidFill>
              </a:rPr>
              <a:t>반환</a:t>
            </a:r>
          </a:p>
          <a:p>
            <a:endParaRPr lang="ko-KR" altLang="en-US" sz="1300" dirty="0"/>
          </a:p>
          <a:p>
            <a:endParaRPr lang="ko-KR" altLang="en-US" sz="1300" dirty="0"/>
          </a:p>
          <a:p>
            <a:r>
              <a:rPr lang="en-US" altLang="ko-KR" sz="1300" dirty="0"/>
              <a:t>def </a:t>
            </a:r>
            <a:r>
              <a:rPr lang="en-US" altLang="ko-KR" sz="1300" dirty="0" err="1"/>
              <a:t>retrieve_nosec_lines</a:t>
            </a:r>
            <a:r>
              <a:rPr lang="en-US" altLang="ko-KR" sz="1300" dirty="0"/>
              <a:t>( </a:t>
            </a:r>
            <a:endParaRPr lang="ko-KR" altLang="en-US" sz="1300" dirty="0"/>
          </a:p>
          <a:p>
            <a:r>
              <a:rPr lang="ko-KR" altLang="en-US" sz="1300" dirty="0"/>
              <a:t>    </a:t>
            </a:r>
            <a:r>
              <a:rPr lang="en-US" altLang="ko-KR" sz="1300" dirty="0"/>
              <a:t>path</a:t>
            </a:r>
          </a:p>
          <a:p>
            <a:r>
              <a:rPr lang="en-US" altLang="ko-KR" sz="1300" dirty="0"/>
              <a:t>):</a:t>
            </a:r>
          </a:p>
          <a:p>
            <a:r>
              <a:rPr lang="en-US" altLang="ko-KR" sz="1300" dirty="0">
                <a:solidFill>
                  <a:srgbClr val="FF0000"/>
                </a:solidFill>
              </a:rPr>
              <a:t>// </a:t>
            </a:r>
            <a:r>
              <a:rPr lang="ko-KR" altLang="en-US" sz="1300" dirty="0">
                <a:solidFill>
                  <a:srgbClr val="FF0000"/>
                </a:solidFill>
              </a:rPr>
              <a:t>감염된 라인을 </a:t>
            </a:r>
            <a:r>
              <a:rPr lang="ko-KR" altLang="en-US" sz="1300" dirty="0" smtClean="0">
                <a:solidFill>
                  <a:srgbClr val="FF0000"/>
                </a:solidFill>
              </a:rPr>
              <a:t>검색하여 </a:t>
            </a:r>
            <a:r>
              <a:rPr lang="ko-KR" altLang="en-US" sz="1300" dirty="0" err="1" smtClean="0">
                <a:solidFill>
                  <a:srgbClr val="FF0000"/>
                </a:solidFill>
              </a:rPr>
              <a:t>집합자료형으로</a:t>
            </a:r>
            <a:r>
              <a:rPr lang="ko-KR" altLang="en-US" sz="1300" dirty="0" smtClean="0">
                <a:solidFill>
                  <a:srgbClr val="FF0000"/>
                </a:solidFill>
              </a:rPr>
              <a:t> 반환한다</a:t>
            </a:r>
            <a:r>
              <a:rPr lang="en-US" altLang="ko-KR" sz="1300" dirty="0" smtClean="0">
                <a:solidFill>
                  <a:srgbClr val="FF0000"/>
                </a:solidFill>
              </a:rPr>
              <a:t>.</a:t>
            </a:r>
          </a:p>
          <a:p>
            <a:endParaRPr lang="en-US" altLang="ko-KR" sz="1300" dirty="0">
              <a:solidFill>
                <a:srgbClr val="FF0000"/>
              </a:solidFill>
            </a:endParaRPr>
          </a:p>
          <a:p>
            <a:r>
              <a:rPr lang="en-US" altLang="ko-KR" sz="1300" dirty="0"/>
              <a:t>    file = open(path, 'r') </a:t>
            </a:r>
          </a:p>
          <a:p>
            <a:r>
              <a:rPr lang="en-US" altLang="ko-KR" sz="1300" dirty="0">
                <a:solidFill>
                  <a:srgbClr val="FF0000"/>
                </a:solidFill>
              </a:rPr>
              <a:t>   // </a:t>
            </a:r>
            <a:r>
              <a:rPr lang="ko-KR" altLang="en-US" sz="1300" dirty="0">
                <a:solidFill>
                  <a:srgbClr val="FF0000"/>
                </a:solidFill>
              </a:rPr>
              <a:t>경로상의 파일을 읽기모드로 연다</a:t>
            </a:r>
            <a:r>
              <a:rPr lang="en-US" altLang="ko-KR" sz="1300" dirty="0">
                <a:solidFill>
                  <a:srgbClr val="FF0000"/>
                </a:solidFill>
              </a:rPr>
              <a:t>.</a:t>
            </a:r>
          </a:p>
          <a:p>
            <a:r>
              <a:rPr lang="en-US" altLang="ko-KR" sz="1300" dirty="0"/>
              <a:t>    lines = </a:t>
            </a:r>
            <a:r>
              <a:rPr lang="en-US" altLang="ko-KR" sz="1300" dirty="0" err="1"/>
              <a:t>file.readlines</a:t>
            </a:r>
            <a:r>
              <a:rPr lang="en-US" altLang="ko-KR" sz="1300" dirty="0"/>
              <a:t>() </a:t>
            </a:r>
          </a:p>
          <a:p>
            <a:r>
              <a:rPr lang="en-US" altLang="ko-KR" sz="1300" dirty="0"/>
              <a:t>   </a:t>
            </a:r>
            <a:r>
              <a:rPr lang="en-US" altLang="ko-KR" sz="1300" dirty="0">
                <a:solidFill>
                  <a:srgbClr val="FF0000"/>
                </a:solidFill>
              </a:rPr>
              <a:t>// file</a:t>
            </a:r>
            <a:r>
              <a:rPr lang="ko-KR" altLang="en-US" sz="1300" dirty="0">
                <a:solidFill>
                  <a:srgbClr val="FF0000"/>
                </a:solidFill>
              </a:rPr>
              <a:t>각각의 줄을 요소로 갖는 리스트를 만든다</a:t>
            </a:r>
            <a:r>
              <a:rPr lang="en-US" altLang="ko-KR" sz="1300" dirty="0" smtClean="0">
                <a:solidFill>
                  <a:srgbClr val="FF0000"/>
                </a:solidFill>
              </a:rPr>
              <a:t>.</a:t>
            </a:r>
          </a:p>
          <a:p>
            <a:endParaRPr lang="en-US" altLang="ko-KR" sz="1300" dirty="0">
              <a:solidFill>
                <a:srgbClr val="FF0000"/>
              </a:solidFill>
            </a:endParaRPr>
          </a:p>
          <a:p>
            <a:r>
              <a:rPr lang="en-US" altLang="ko-KR" sz="1300" dirty="0"/>
              <a:t>    return set(</a:t>
            </a:r>
          </a:p>
          <a:p>
            <a:r>
              <a:rPr lang="en-US" altLang="ko-KR" sz="1300" dirty="0"/>
              <a:t>        </a:t>
            </a:r>
            <a:r>
              <a:rPr lang="en-US" altLang="ko-KR" sz="1300" dirty="0" err="1"/>
              <a:t>lineno</a:t>
            </a:r>
            <a:r>
              <a:rPr lang="en-US" altLang="ko-KR" sz="1300" dirty="0"/>
              <a:t> for</a:t>
            </a:r>
          </a:p>
          <a:p>
            <a:r>
              <a:rPr lang="en-US" altLang="ko-KR" sz="1300" dirty="0"/>
              <a:t>        (</a:t>
            </a:r>
            <a:r>
              <a:rPr lang="en-US" altLang="ko-KR" sz="1300" dirty="0" err="1"/>
              <a:t>lineno</a:t>
            </a:r>
            <a:r>
              <a:rPr lang="en-US" altLang="ko-KR" sz="1300" dirty="0"/>
              <a:t>, line) in enumerate(lines, start=1)</a:t>
            </a:r>
          </a:p>
          <a:p>
            <a:r>
              <a:rPr lang="en-US" altLang="ko-KR" sz="1300" dirty="0"/>
              <a:t>        if '#</a:t>
            </a:r>
            <a:r>
              <a:rPr lang="en-US" altLang="ko-KR" sz="1300" dirty="0" err="1"/>
              <a:t>nosec</a:t>
            </a:r>
            <a:r>
              <a:rPr lang="en-US" altLang="ko-KR" sz="1300" dirty="0"/>
              <a:t>' in line or '# </a:t>
            </a:r>
            <a:r>
              <a:rPr lang="en-US" altLang="ko-KR" sz="1300" dirty="0" err="1"/>
              <a:t>nosec</a:t>
            </a:r>
            <a:r>
              <a:rPr lang="en-US" altLang="ko-KR" sz="1300" dirty="0"/>
              <a:t>' in line</a:t>
            </a:r>
          </a:p>
          <a:p>
            <a:r>
              <a:rPr lang="en-US" altLang="ko-KR" sz="1300" dirty="0"/>
              <a:t>    )</a:t>
            </a:r>
          </a:p>
          <a:p>
            <a:r>
              <a:rPr lang="en-US" altLang="ko-KR" sz="1300" dirty="0" smtClean="0">
                <a:solidFill>
                  <a:srgbClr val="FF0000"/>
                </a:solidFill>
              </a:rPr>
              <a:t>   // line</a:t>
            </a:r>
            <a:r>
              <a:rPr lang="ko-KR" altLang="en-US" sz="1300" dirty="0" smtClean="0">
                <a:solidFill>
                  <a:srgbClr val="FF0000"/>
                </a:solidFill>
              </a:rPr>
              <a:t>에서 </a:t>
            </a:r>
            <a:r>
              <a:rPr lang="en-US" altLang="ko-KR" sz="1300" dirty="0" smtClean="0">
                <a:solidFill>
                  <a:srgbClr val="FF0000"/>
                </a:solidFill>
              </a:rPr>
              <a:t>#</a:t>
            </a:r>
            <a:r>
              <a:rPr lang="en-US" altLang="ko-KR" sz="1300" dirty="0" err="1" smtClean="0">
                <a:solidFill>
                  <a:srgbClr val="FF0000"/>
                </a:solidFill>
              </a:rPr>
              <a:t>nosec</a:t>
            </a:r>
            <a:r>
              <a:rPr lang="ko-KR" altLang="en-US" sz="1300" dirty="0" smtClean="0">
                <a:solidFill>
                  <a:srgbClr val="FF0000"/>
                </a:solidFill>
              </a:rPr>
              <a:t>이나 </a:t>
            </a:r>
            <a:r>
              <a:rPr lang="en-US" altLang="ko-KR" sz="1300" dirty="0" smtClean="0">
                <a:solidFill>
                  <a:srgbClr val="FF0000"/>
                </a:solidFill>
              </a:rPr>
              <a:t># </a:t>
            </a:r>
            <a:r>
              <a:rPr lang="en-US" altLang="ko-KR" sz="1300" dirty="0" err="1" smtClean="0">
                <a:solidFill>
                  <a:srgbClr val="FF0000"/>
                </a:solidFill>
              </a:rPr>
              <a:t>nosec</a:t>
            </a:r>
            <a:r>
              <a:rPr lang="ko-KR" altLang="en-US" sz="1300" dirty="0" smtClean="0">
                <a:solidFill>
                  <a:srgbClr val="FF0000"/>
                </a:solidFill>
              </a:rPr>
              <a:t>으로 감염되어 있는 라인을 </a:t>
            </a:r>
            <a:r>
              <a:rPr lang="en-US" altLang="ko-KR" sz="1300" dirty="0" smtClean="0">
                <a:solidFill>
                  <a:srgbClr val="FF0000"/>
                </a:solidFill>
              </a:rPr>
              <a:t>1</a:t>
            </a:r>
            <a:r>
              <a:rPr lang="ko-KR" altLang="en-US" sz="1300" dirty="0" smtClean="0">
                <a:solidFill>
                  <a:srgbClr val="FF0000"/>
                </a:solidFill>
              </a:rPr>
              <a:t>번부터 번호순으로 </a:t>
            </a:r>
            <a:r>
              <a:rPr lang="ko-KR" altLang="en-US" sz="1300" dirty="0" err="1" smtClean="0">
                <a:solidFill>
                  <a:srgbClr val="FF0000"/>
                </a:solidFill>
              </a:rPr>
              <a:t>집합자료형으로</a:t>
            </a:r>
            <a:r>
              <a:rPr lang="ko-KR" altLang="en-US" sz="1300" dirty="0" smtClean="0">
                <a:solidFill>
                  <a:srgbClr val="FF0000"/>
                </a:solidFill>
              </a:rPr>
              <a:t> 반환한다</a:t>
            </a:r>
            <a:r>
              <a:rPr lang="en-US" altLang="ko-KR" sz="1300" dirty="0" smtClean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sz="1300" dirty="0" smtClean="0"/>
              <a:t>   </a:t>
            </a:r>
            <a:r>
              <a:rPr lang="en-US" altLang="ko-KR" sz="1300" dirty="0" smtClean="0">
                <a:solidFill>
                  <a:srgbClr val="FF0000"/>
                </a:solidFill>
              </a:rPr>
              <a:t>*</a:t>
            </a:r>
            <a:r>
              <a:rPr lang="ko-KR" altLang="en-US" sz="1300" dirty="0" smtClean="0">
                <a:solidFill>
                  <a:srgbClr val="FF0000"/>
                </a:solidFill>
              </a:rPr>
              <a:t> </a:t>
            </a:r>
            <a:r>
              <a:rPr lang="en-US" altLang="ko-KR" sz="1300" dirty="0" smtClean="0">
                <a:solidFill>
                  <a:srgbClr val="FF0000"/>
                </a:solidFill>
              </a:rPr>
              <a:t>enumerate</a:t>
            </a:r>
            <a:r>
              <a:rPr lang="ko-KR" altLang="en-US" sz="1300" dirty="0" smtClean="0">
                <a:solidFill>
                  <a:srgbClr val="FF0000"/>
                </a:solidFill>
              </a:rPr>
              <a:t>함수는 순서가 있는 </a:t>
            </a:r>
            <a:r>
              <a:rPr lang="ko-KR" altLang="en-US" sz="1300" dirty="0" err="1" smtClean="0">
                <a:solidFill>
                  <a:srgbClr val="FF0000"/>
                </a:solidFill>
              </a:rPr>
              <a:t>자료형</a:t>
            </a:r>
            <a:r>
              <a:rPr lang="en-US" altLang="ko-KR" sz="1300" dirty="0" smtClean="0">
                <a:solidFill>
                  <a:srgbClr val="FF0000"/>
                </a:solidFill>
              </a:rPr>
              <a:t>(</a:t>
            </a:r>
            <a:r>
              <a:rPr lang="ko-KR" altLang="en-US" sz="1300" dirty="0" smtClean="0">
                <a:solidFill>
                  <a:srgbClr val="FF0000"/>
                </a:solidFill>
              </a:rPr>
              <a:t>리스트</a:t>
            </a:r>
            <a:r>
              <a:rPr lang="en-US" altLang="ko-KR" sz="1300" dirty="0" smtClean="0">
                <a:solidFill>
                  <a:srgbClr val="FF0000"/>
                </a:solidFill>
              </a:rPr>
              <a:t>, </a:t>
            </a:r>
            <a:r>
              <a:rPr lang="ko-KR" altLang="en-US" sz="1300" dirty="0" err="1" smtClean="0">
                <a:solidFill>
                  <a:srgbClr val="FF0000"/>
                </a:solidFill>
              </a:rPr>
              <a:t>튜플</a:t>
            </a:r>
            <a:r>
              <a:rPr lang="en-US" altLang="ko-KR" sz="1300" dirty="0" smtClean="0">
                <a:solidFill>
                  <a:srgbClr val="FF0000"/>
                </a:solidFill>
              </a:rPr>
              <a:t>, </a:t>
            </a:r>
            <a:r>
              <a:rPr lang="ko-KR" altLang="en-US" sz="1300" dirty="0" smtClean="0">
                <a:solidFill>
                  <a:srgbClr val="FF0000"/>
                </a:solidFill>
              </a:rPr>
              <a:t>문자열</a:t>
            </a:r>
            <a:r>
              <a:rPr lang="en-US" altLang="ko-KR" sz="1300" dirty="0" smtClean="0">
                <a:solidFill>
                  <a:srgbClr val="FF0000"/>
                </a:solidFill>
              </a:rPr>
              <a:t>)</a:t>
            </a:r>
            <a:r>
              <a:rPr lang="ko-KR" altLang="en-US" sz="1300" dirty="0" smtClean="0">
                <a:solidFill>
                  <a:srgbClr val="FF0000"/>
                </a:solidFill>
              </a:rPr>
              <a:t>을 입력받아 </a:t>
            </a:r>
            <a:r>
              <a:rPr lang="ko-KR" altLang="en-US" sz="1300" dirty="0" err="1" smtClean="0">
                <a:solidFill>
                  <a:srgbClr val="FF0000"/>
                </a:solidFill>
              </a:rPr>
              <a:t>인덱스값에</a:t>
            </a:r>
            <a:r>
              <a:rPr lang="ko-KR" altLang="en-US" sz="1300" dirty="0" smtClean="0">
                <a:solidFill>
                  <a:srgbClr val="FF0000"/>
                </a:solidFill>
              </a:rPr>
              <a:t> 포함시키는 역할을 하는 함수</a:t>
            </a:r>
          </a:p>
          <a:p>
            <a:r>
              <a:rPr lang="ko-KR" altLang="en-US" sz="1300" dirty="0" smtClean="0">
                <a:solidFill>
                  <a:srgbClr val="FF0000"/>
                </a:solidFill>
              </a:rPr>
              <a:t>      쉽게 말하자면 리스트</a:t>
            </a:r>
            <a:r>
              <a:rPr lang="en-US" altLang="ko-KR" sz="1300" dirty="0" smtClean="0">
                <a:solidFill>
                  <a:srgbClr val="FF0000"/>
                </a:solidFill>
              </a:rPr>
              <a:t>, </a:t>
            </a:r>
            <a:r>
              <a:rPr lang="ko-KR" altLang="en-US" sz="1300" dirty="0" err="1" smtClean="0">
                <a:solidFill>
                  <a:srgbClr val="FF0000"/>
                </a:solidFill>
              </a:rPr>
              <a:t>튜플</a:t>
            </a:r>
            <a:r>
              <a:rPr lang="en-US" altLang="ko-KR" sz="1300" dirty="0" smtClean="0">
                <a:solidFill>
                  <a:srgbClr val="FF0000"/>
                </a:solidFill>
              </a:rPr>
              <a:t>, </a:t>
            </a:r>
            <a:r>
              <a:rPr lang="ko-KR" altLang="en-US" sz="1300" dirty="0" smtClean="0">
                <a:solidFill>
                  <a:srgbClr val="FF0000"/>
                </a:solidFill>
              </a:rPr>
              <a:t>문자열에 순서를 넣는 집합 </a:t>
            </a:r>
            <a:r>
              <a:rPr lang="ko-KR" altLang="en-US" sz="1300" dirty="0" err="1" smtClean="0">
                <a:solidFill>
                  <a:srgbClr val="FF0000"/>
                </a:solidFill>
              </a:rPr>
              <a:t>자료형</a:t>
            </a:r>
            <a:endParaRPr lang="en-US" altLang="ko-KR" sz="1300" dirty="0" smtClean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FEEDFC1-385C-4DDD-9BF5-D6947A9DE4F9}"/>
              </a:ext>
            </a:extLst>
          </p:cNvPr>
          <p:cNvSpPr txBox="1"/>
          <p:nvPr/>
        </p:nvSpPr>
        <p:spPr>
          <a:xfrm>
            <a:off x="2728860" y="446859"/>
            <a:ext cx="46213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64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D1C21"/>
                </a:solidFill>
                <a:latin typeface="+mj-ea"/>
                <a:ea typeface="+mj-ea"/>
              </a:rPr>
              <a:t>2. </a:t>
            </a:r>
            <a:r>
              <a:rPr lang="en-US" altLang="ko-KR" sz="28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D1C21"/>
                </a:solidFill>
                <a:latin typeface="+mj-ea"/>
              </a:rPr>
              <a:t>PYT </a:t>
            </a:r>
            <a:r>
              <a:rPr lang="ko-KR" altLang="en-US" sz="28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D1C21"/>
                </a:solidFill>
                <a:latin typeface="+mj-ea"/>
              </a:rPr>
              <a:t>메인 코드 상세 분석</a:t>
            </a:r>
            <a:endParaRPr lang="ko-KR" altLang="en-US" sz="264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DD1C2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6888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xmlns="" id="{1D12AC0F-4DAB-4198-A6FC-36972C45DC87}"/>
              </a:ext>
            </a:extLst>
          </p:cNvPr>
          <p:cNvCxnSpPr/>
          <p:nvPr/>
        </p:nvCxnSpPr>
        <p:spPr>
          <a:xfrm>
            <a:off x="677619" y="947906"/>
            <a:ext cx="917246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슬라이드 번호 개체 틀 1">
            <a:extLst>
              <a:ext uri="{FF2B5EF4-FFF2-40B4-BE49-F238E27FC236}">
                <a16:creationId xmlns:a16="http://schemas.microsoft.com/office/drawing/2014/main" xmlns="" id="{D1E975CC-BD03-4F64-BCBE-6CD003B39458}"/>
              </a:ext>
            </a:extLst>
          </p:cNvPr>
          <p:cNvSpPr txBox="1">
            <a:spLocks/>
          </p:cNvSpPr>
          <p:nvPr/>
        </p:nvSpPr>
        <p:spPr>
          <a:xfrm>
            <a:off x="7810500" y="6846206"/>
            <a:ext cx="2268538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32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3BE4C7E-C981-4380-B449-BA2E1EDEA483}" type="slidenum">
              <a:rPr lang="ko-KR" altLang="en-US" smtClean="0">
                <a:latin typeface="+mj-ea"/>
                <a:ea typeface="+mj-ea"/>
              </a:rPr>
              <a:pPr/>
              <a:t>12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100790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129950" y="1352775"/>
            <a:ext cx="8536564" cy="58939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300" dirty="0"/>
              <a:t>def main(</a:t>
            </a:r>
            <a:r>
              <a:rPr lang="en-US" altLang="ko-KR" sz="1300" dirty="0" err="1"/>
              <a:t>command_line_args</a:t>
            </a:r>
            <a:r>
              <a:rPr lang="en-US" altLang="ko-KR" sz="1300" dirty="0"/>
              <a:t>=</a:t>
            </a:r>
            <a:r>
              <a:rPr lang="en-US" altLang="ko-KR" sz="1300" dirty="0" err="1"/>
              <a:t>sys.argv</a:t>
            </a:r>
            <a:r>
              <a:rPr lang="en-US" altLang="ko-KR" sz="1300" dirty="0"/>
              <a:t>[1:]):  # </a:t>
            </a:r>
            <a:r>
              <a:rPr lang="en-US" altLang="ko-KR" sz="1300" dirty="0" err="1"/>
              <a:t>noqa</a:t>
            </a:r>
            <a:r>
              <a:rPr lang="en-US" altLang="ko-KR" sz="1300" dirty="0"/>
              <a:t>: C901</a:t>
            </a:r>
          </a:p>
          <a:p>
            <a:r>
              <a:rPr lang="en-US" altLang="ko-KR" sz="1300" dirty="0">
                <a:solidFill>
                  <a:srgbClr val="FF0000"/>
                </a:solidFill>
              </a:rPr>
              <a:t>// </a:t>
            </a:r>
            <a:r>
              <a:rPr lang="en-US" altLang="ko-KR" sz="1300" dirty="0" err="1">
                <a:solidFill>
                  <a:srgbClr val="FF0000"/>
                </a:solidFill>
              </a:rPr>
              <a:t>noqa:linter</a:t>
            </a:r>
            <a:r>
              <a:rPr lang="en-US" altLang="ko-KR" sz="1300" dirty="0">
                <a:solidFill>
                  <a:srgbClr val="FF0000"/>
                </a:solidFill>
              </a:rPr>
              <a:t>(</a:t>
            </a:r>
            <a:r>
              <a:rPr lang="ko-KR" altLang="en-US" sz="1300" dirty="0">
                <a:solidFill>
                  <a:srgbClr val="FF0000"/>
                </a:solidFill>
              </a:rPr>
              <a:t>코딩 </a:t>
            </a:r>
            <a:r>
              <a:rPr lang="ko-KR" altLang="en-US" sz="1300" dirty="0" err="1">
                <a:solidFill>
                  <a:srgbClr val="FF0000"/>
                </a:solidFill>
              </a:rPr>
              <a:t>컨벤션과</a:t>
            </a:r>
            <a:r>
              <a:rPr lang="ko-KR" altLang="en-US" sz="1300" dirty="0">
                <a:solidFill>
                  <a:srgbClr val="FF0000"/>
                </a:solidFill>
              </a:rPr>
              <a:t> 에러 체크를 도와주는 정적 타입 분석 툴</a:t>
            </a:r>
            <a:r>
              <a:rPr lang="en-US" altLang="ko-KR" sz="1300" dirty="0">
                <a:solidFill>
                  <a:srgbClr val="FF0000"/>
                </a:solidFill>
              </a:rPr>
              <a:t>)</a:t>
            </a:r>
            <a:r>
              <a:rPr lang="ko-KR" altLang="en-US" sz="1300" dirty="0">
                <a:solidFill>
                  <a:srgbClr val="FF0000"/>
                </a:solidFill>
              </a:rPr>
              <a:t>가 해당 라인을 확인하지 </a:t>
            </a:r>
            <a:r>
              <a:rPr lang="ko-KR" altLang="en-US" sz="1300" dirty="0" smtClean="0">
                <a:solidFill>
                  <a:srgbClr val="FF0000"/>
                </a:solidFill>
              </a:rPr>
              <a:t>않음</a:t>
            </a:r>
            <a:endParaRPr lang="en-US" altLang="ko-KR" sz="1300" dirty="0" smtClean="0">
              <a:solidFill>
                <a:srgbClr val="FF0000"/>
              </a:solidFill>
            </a:endParaRPr>
          </a:p>
          <a:p>
            <a:endParaRPr lang="ko-KR" altLang="en-US" sz="1300" dirty="0">
              <a:solidFill>
                <a:srgbClr val="FF0000"/>
              </a:solidFill>
            </a:endParaRPr>
          </a:p>
          <a:p>
            <a:r>
              <a:rPr lang="ko-KR" altLang="en-US" sz="1300" dirty="0"/>
              <a:t>    </a:t>
            </a:r>
            <a:r>
              <a:rPr lang="en-US" altLang="ko-KR" sz="1300" dirty="0" err="1"/>
              <a:t>args</a:t>
            </a:r>
            <a:r>
              <a:rPr lang="en-US" altLang="ko-KR" sz="1300" dirty="0"/>
              <a:t> = </a:t>
            </a:r>
            <a:r>
              <a:rPr lang="en-US" altLang="ko-KR" sz="1300" dirty="0" err="1"/>
              <a:t>parse_args</a:t>
            </a:r>
            <a:r>
              <a:rPr lang="en-US" altLang="ko-KR" sz="1300" dirty="0"/>
              <a:t>(</a:t>
            </a:r>
            <a:r>
              <a:rPr lang="en-US" altLang="ko-KR" sz="1300" dirty="0" err="1"/>
              <a:t>command_line_args</a:t>
            </a:r>
            <a:r>
              <a:rPr lang="en-US" altLang="ko-KR" sz="1300" dirty="0"/>
              <a:t>)</a:t>
            </a:r>
          </a:p>
          <a:p>
            <a:r>
              <a:rPr lang="en-US" altLang="ko-KR" sz="1300" dirty="0">
                <a:solidFill>
                  <a:srgbClr val="FF0000"/>
                </a:solidFill>
              </a:rPr>
              <a:t>    // </a:t>
            </a:r>
            <a:r>
              <a:rPr lang="ko-KR" altLang="en-US" sz="1300" dirty="0" smtClean="0">
                <a:solidFill>
                  <a:srgbClr val="FF0000"/>
                </a:solidFill>
              </a:rPr>
              <a:t>코드라인 </a:t>
            </a:r>
            <a:r>
              <a:rPr lang="en-US" altLang="ko-KR" sz="1300" dirty="0" smtClean="0">
                <a:solidFill>
                  <a:srgbClr val="FF0000"/>
                </a:solidFill>
              </a:rPr>
              <a:t>(</a:t>
            </a:r>
            <a:r>
              <a:rPr lang="en-US" altLang="ko-KR" sz="1300" dirty="0" err="1" smtClean="0">
                <a:solidFill>
                  <a:srgbClr val="FF0000"/>
                </a:solidFill>
              </a:rPr>
              <a:t>command_line_arg</a:t>
            </a:r>
            <a:r>
              <a:rPr lang="en-US" altLang="ko-KR" sz="1300" dirty="0" smtClean="0">
                <a:solidFill>
                  <a:srgbClr val="FF0000"/>
                </a:solidFill>
              </a:rPr>
              <a:t>) </a:t>
            </a:r>
            <a:r>
              <a:rPr lang="ko-KR" altLang="en-US" sz="1300" dirty="0" smtClean="0">
                <a:solidFill>
                  <a:srgbClr val="FF0000"/>
                </a:solidFill>
              </a:rPr>
              <a:t>의 구문 분석을 한 후 나누어 놓은 충족 조건에 따라 </a:t>
            </a:r>
            <a:r>
              <a:rPr lang="en-US" altLang="ko-KR" sz="1300" dirty="0" err="1" smtClean="0">
                <a:solidFill>
                  <a:srgbClr val="FF0000"/>
                </a:solidFill>
              </a:rPr>
              <a:t>required_group</a:t>
            </a:r>
            <a:r>
              <a:rPr lang="ko-KR" altLang="en-US" sz="1300" dirty="0" smtClean="0">
                <a:solidFill>
                  <a:srgbClr val="FF0000"/>
                </a:solidFill>
              </a:rPr>
              <a:t>이나</a:t>
            </a:r>
            <a:endParaRPr lang="en-US" altLang="ko-KR" sz="1300" dirty="0" smtClean="0">
              <a:solidFill>
                <a:srgbClr val="FF0000"/>
              </a:solidFill>
            </a:endParaRPr>
          </a:p>
          <a:p>
            <a:r>
              <a:rPr lang="en-US" altLang="ko-KR" sz="1300" dirty="0" smtClean="0">
                <a:solidFill>
                  <a:srgbClr val="FF0000"/>
                </a:solidFill>
              </a:rPr>
              <a:t>        </a:t>
            </a:r>
            <a:r>
              <a:rPr lang="en-US" altLang="ko-KR" sz="1300" dirty="0" err="1" smtClean="0">
                <a:solidFill>
                  <a:srgbClr val="FF0000"/>
                </a:solidFill>
              </a:rPr>
              <a:t>optional_group</a:t>
            </a:r>
            <a:r>
              <a:rPr lang="ko-KR" altLang="en-US" sz="1300" dirty="0" smtClean="0">
                <a:solidFill>
                  <a:srgbClr val="FF0000"/>
                </a:solidFill>
              </a:rPr>
              <a:t>으로 분류하여 반환해주고 </a:t>
            </a:r>
            <a:r>
              <a:rPr lang="en-US" altLang="ko-KR" sz="1300" dirty="0" err="1" smtClean="0">
                <a:solidFill>
                  <a:srgbClr val="FF0000"/>
                </a:solidFill>
              </a:rPr>
              <a:t>args</a:t>
            </a:r>
            <a:r>
              <a:rPr lang="ko-KR" altLang="en-US" sz="1300" dirty="0" smtClean="0">
                <a:solidFill>
                  <a:srgbClr val="FF0000"/>
                </a:solidFill>
              </a:rPr>
              <a:t>에 전달</a:t>
            </a:r>
            <a:endParaRPr lang="en-US" altLang="ko-KR" sz="1300" dirty="0" smtClean="0">
              <a:solidFill>
                <a:srgbClr val="FF0000"/>
              </a:solidFill>
            </a:endParaRPr>
          </a:p>
          <a:p>
            <a:r>
              <a:rPr lang="en-US" altLang="ko-KR" sz="1300" dirty="0" smtClean="0">
                <a:solidFill>
                  <a:srgbClr val="FF0000"/>
                </a:solidFill>
              </a:rPr>
              <a:t>        AST </a:t>
            </a:r>
            <a:r>
              <a:rPr lang="ko-KR" altLang="en-US" sz="1300" dirty="0" smtClean="0">
                <a:solidFill>
                  <a:srgbClr val="FF0000"/>
                </a:solidFill>
              </a:rPr>
              <a:t>생성을 위해서는 불필요한 표현들을 제외하여 표현하기 때문에 구문 분석 시에 그룹으로 분류</a:t>
            </a:r>
            <a:endParaRPr lang="en-US" altLang="ko-KR" sz="1300" dirty="0" smtClean="0">
              <a:solidFill>
                <a:srgbClr val="FF0000"/>
              </a:solidFill>
            </a:endParaRPr>
          </a:p>
          <a:p>
            <a:r>
              <a:rPr lang="en-US" altLang="ko-KR" sz="1300" dirty="0" smtClean="0">
                <a:solidFill>
                  <a:srgbClr val="FF0000"/>
                </a:solidFill>
              </a:rPr>
              <a:t>      </a:t>
            </a:r>
            <a:endParaRPr lang="ko-KR" altLang="en-US" sz="1300" dirty="0"/>
          </a:p>
          <a:p>
            <a:r>
              <a:rPr lang="ko-KR" altLang="en-US" sz="1300" dirty="0"/>
              <a:t>    </a:t>
            </a:r>
            <a:r>
              <a:rPr lang="en-US" altLang="ko-KR" sz="1300" dirty="0" err="1"/>
              <a:t>logging_level</a:t>
            </a:r>
            <a:r>
              <a:rPr lang="en-US" altLang="ko-KR" sz="1300" dirty="0"/>
              <a:t> = (</a:t>
            </a:r>
          </a:p>
          <a:p>
            <a:r>
              <a:rPr lang="en-US" altLang="ko-KR" sz="1300" dirty="0"/>
              <a:t>        </a:t>
            </a:r>
            <a:r>
              <a:rPr lang="en-US" altLang="ko-KR" sz="1300" dirty="0" err="1"/>
              <a:t>logging.ERROR</a:t>
            </a:r>
            <a:r>
              <a:rPr lang="en-US" altLang="ko-KR" sz="1300" dirty="0"/>
              <a:t> if not </a:t>
            </a:r>
            <a:r>
              <a:rPr lang="en-US" altLang="ko-KR" sz="1300" dirty="0" err="1"/>
              <a:t>args.verbose</a:t>
            </a:r>
            <a:r>
              <a:rPr lang="en-US" altLang="ko-KR" sz="1300" dirty="0"/>
              <a:t> else</a:t>
            </a:r>
          </a:p>
          <a:p>
            <a:r>
              <a:rPr lang="en-US" altLang="ko-KR" sz="1300" dirty="0"/>
              <a:t>        </a:t>
            </a:r>
            <a:r>
              <a:rPr lang="en-US" altLang="ko-KR" sz="1300" dirty="0" err="1"/>
              <a:t>logging.WARN</a:t>
            </a:r>
            <a:r>
              <a:rPr lang="en-US" altLang="ko-KR" sz="1300" dirty="0"/>
              <a:t> if </a:t>
            </a:r>
            <a:r>
              <a:rPr lang="en-US" altLang="ko-KR" sz="1300" dirty="0" err="1"/>
              <a:t>args.verbose</a:t>
            </a:r>
            <a:r>
              <a:rPr lang="en-US" altLang="ko-KR" sz="1300" dirty="0"/>
              <a:t> == 1 else</a:t>
            </a:r>
          </a:p>
          <a:p>
            <a:r>
              <a:rPr lang="en-US" altLang="ko-KR" sz="1300" dirty="0"/>
              <a:t>        logging.INFO if </a:t>
            </a:r>
            <a:r>
              <a:rPr lang="en-US" altLang="ko-KR" sz="1300" dirty="0" err="1"/>
              <a:t>args.verbose</a:t>
            </a:r>
            <a:r>
              <a:rPr lang="en-US" altLang="ko-KR" sz="1300" dirty="0"/>
              <a:t> == 2 else</a:t>
            </a:r>
          </a:p>
          <a:p>
            <a:r>
              <a:rPr lang="en-US" altLang="ko-KR" sz="1300" dirty="0"/>
              <a:t>        </a:t>
            </a:r>
            <a:r>
              <a:rPr lang="en-US" altLang="ko-KR" sz="1300" dirty="0" err="1"/>
              <a:t>logging.DEBUG</a:t>
            </a:r>
            <a:endParaRPr lang="en-US" altLang="ko-KR" sz="1300" dirty="0"/>
          </a:p>
          <a:p>
            <a:r>
              <a:rPr lang="en-US" altLang="ko-KR" sz="1300" dirty="0"/>
              <a:t>    ) </a:t>
            </a:r>
            <a:r>
              <a:rPr lang="en-US" altLang="ko-KR" sz="1300" dirty="0">
                <a:solidFill>
                  <a:srgbClr val="FF0000"/>
                </a:solidFill>
              </a:rPr>
              <a:t>// </a:t>
            </a:r>
            <a:r>
              <a:rPr lang="ko-KR" altLang="en-US" sz="1300" dirty="0">
                <a:solidFill>
                  <a:srgbClr val="FF0000"/>
                </a:solidFill>
              </a:rPr>
              <a:t>조건에 따른 로그 레벨을 </a:t>
            </a:r>
            <a:r>
              <a:rPr lang="en-US" altLang="ko-KR" sz="1300" dirty="0">
                <a:solidFill>
                  <a:srgbClr val="FF0000"/>
                </a:solidFill>
              </a:rPr>
              <a:t>4</a:t>
            </a:r>
            <a:r>
              <a:rPr lang="ko-KR" altLang="en-US" sz="1300" dirty="0">
                <a:solidFill>
                  <a:srgbClr val="FF0000"/>
                </a:solidFill>
              </a:rPr>
              <a:t>가지로 분류해놓고 출력제한을 </a:t>
            </a:r>
            <a:r>
              <a:rPr lang="ko-KR" altLang="en-US" sz="1300" dirty="0" smtClean="0">
                <a:solidFill>
                  <a:srgbClr val="FF0000"/>
                </a:solidFill>
              </a:rPr>
              <a:t>설정</a:t>
            </a:r>
            <a:endParaRPr lang="en-US" altLang="ko-KR" sz="1300" dirty="0" smtClean="0">
              <a:solidFill>
                <a:srgbClr val="FF0000"/>
              </a:solidFill>
            </a:endParaRPr>
          </a:p>
          <a:p>
            <a:r>
              <a:rPr lang="en-US" altLang="ko-KR" sz="1300" dirty="0" smtClean="0">
                <a:solidFill>
                  <a:srgbClr val="FF0000"/>
                </a:solidFill>
              </a:rPr>
              <a:t>       * </a:t>
            </a:r>
            <a:r>
              <a:rPr lang="ko-KR" altLang="en-US" sz="1300" dirty="0" err="1" smtClean="0">
                <a:solidFill>
                  <a:srgbClr val="FF0000"/>
                </a:solidFill>
              </a:rPr>
              <a:t>로깅레벨</a:t>
            </a:r>
            <a:r>
              <a:rPr lang="ko-KR" altLang="en-US" sz="1300" dirty="0" smtClean="0">
                <a:solidFill>
                  <a:srgbClr val="FF0000"/>
                </a:solidFill>
              </a:rPr>
              <a:t> 설정이유 </a:t>
            </a:r>
            <a:r>
              <a:rPr lang="en-US" altLang="ko-KR" sz="1300" dirty="0" smtClean="0">
                <a:solidFill>
                  <a:srgbClr val="FF0000"/>
                </a:solidFill>
              </a:rPr>
              <a:t>: </a:t>
            </a:r>
            <a:r>
              <a:rPr lang="ko-KR" altLang="en-US" sz="1300" dirty="0" smtClean="0">
                <a:solidFill>
                  <a:srgbClr val="FF0000"/>
                </a:solidFill>
              </a:rPr>
              <a:t>로그 레벨을 설정하지 않을 시 기본 로그 레벨이 </a:t>
            </a:r>
            <a:r>
              <a:rPr lang="en-US" altLang="ko-KR" sz="1300" dirty="0" smtClean="0">
                <a:solidFill>
                  <a:srgbClr val="FF0000"/>
                </a:solidFill>
              </a:rPr>
              <a:t>WARNING</a:t>
            </a:r>
            <a:r>
              <a:rPr lang="ko-KR" altLang="en-US" sz="1300" dirty="0" smtClean="0">
                <a:solidFill>
                  <a:srgbClr val="FF0000"/>
                </a:solidFill>
              </a:rPr>
              <a:t>으로 설정되어 있다</a:t>
            </a:r>
            <a:r>
              <a:rPr lang="en-US" altLang="ko-KR" sz="1300" dirty="0" smtClean="0">
                <a:solidFill>
                  <a:srgbClr val="FF0000"/>
                </a:solidFill>
              </a:rPr>
              <a:t>. </a:t>
            </a:r>
            <a:r>
              <a:rPr lang="ko-KR" altLang="en-US" sz="1300" dirty="0" smtClean="0">
                <a:solidFill>
                  <a:srgbClr val="FF0000"/>
                </a:solidFill>
              </a:rPr>
              <a:t>하지만 모든</a:t>
            </a:r>
            <a:endParaRPr lang="en-US" altLang="ko-KR" sz="1300" dirty="0" smtClean="0">
              <a:solidFill>
                <a:srgbClr val="FF0000"/>
              </a:solidFill>
            </a:endParaRPr>
          </a:p>
          <a:p>
            <a:r>
              <a:rPr lang="en-US" altLang="ko-KR" sz="1300" dirty="0" smtClean="0">
                <a:solidFill>
                  <a:srgbClr val="FF0000"/>
                </a:solidFill>
              </a:rPr>
              <a:t>          </a:t>
            </a:r>
            <a:r>
              <a:rPr lang="ko-KR" altLang="en-US" sz="1300" dirty="0" smtClean="0">
                <a:solidFill>
                  <a:srgbClr val="FF0000"/>
                </a:solidFill>
              </a:rPr>
              <a:t>로그에 </a:t>
            </a:r>
            <a:r>
              <a:rPr lang="en-US" altLang="ko-KR" sz="1300" dirty="0" smtClean="0">
                <a:solidFill>
                  <a:srgbClr val="FF0000"/>
                </a:solidFill>
              </a:rPr>
              <a:t>‘WARNING’</a:t>
            </a:r>
            <a:r>
              <a:rPr lang="ko-KR" altLang="en-US" sz="1300" dirty="0" smtClean="0">
                <a:solidFill>
                  <a:srgbClr val="FF0000"/>
                </a:solidFill>
              </a:rPr>
              <a:t>을 찍기에는 어떤 로그인지 구분하기에 어려움이 있기에 에러로그 </a:t>
            </a:r>
            <a:r>
              <a:rPr lang="en-US" altLang="ko-KR" sz="1300" dirty="0" smtClean="0">
                <a:solidFill>
                  <a:srgbClr val="FF0000"/>
                </a:solidFill>
              </a:rPr>
              <a:t>ERROR, </a:t>
            </a:r>
            <a:r>
              <a:rPr lang="ko-KR" altLang="en-US" sz="1300" dirty="0" err="1" smtClean="0">
                <a:solidFill>
                  <a:srgbClr val="FF0000"/>
                </a:solidFill>
              </a:rPr>
              <a:t>도움이되는</a:t>
            </a:r>
            <a:r>
              <a:rPr lang="ko-KR" altLang="en-US" sz="1300" dirty="0" smtClean="0">
                <a:solidFill>
                  <a:srgbClr val="FF0000"/>
                </a:solidFill>
              </a:rPr>
              <a:t> 정보가</a:t>
            </a:r>
            <a:endParaRPr lang="en-US" altLang="ko-KR" sz="1300" dirty="0" smtClean="0">
              <a:solidFill>
                <a:srgbClr val="FF0000"/>
              </a:solidFill>
            </a:endParaRPr>
          </a:p>
          <a:p>
            <a:r>
              <a:rPr lang="en-US" altLang="ko-KR" sz="1300" dirty="0" smtClean="0">
                <a:solidFill>
                  <a:srgbClr val="FF0000"/>
                </a:solidFill>
              </a:rPr>
              <a:t>          </a:t>
            </a:r>
            <a:r>
              <a:rPr lang="ko-KR" altLang="en-US" sz="1300" dirty="0" smtClean="0">
                <a:solidFill>
                  <a:srgbClr val="FF0000"/>
                </a:solidFill>
              </a:rPr>
              <a:t>있는 로그 </a:t>
            </a:r>
            <a:r>
              <a:rPr lang="en-US" altLang="ko-KR" sz="1300" dirty="0" smtClean="0">
                <a:solidFill>
                  <a:srgbClr val="FF0000"/>
                </a:solidFill>
              </a:rPr>
              <a:t>INFO, </a:t>
            </a:r>
            <a:r>
              <a:rPr lang="ko-KR" altLang="en-US" sz="1300" dirty="0" smtClean="0">
                <a:solidFill>
                  <a:srgbClr val="FF0000"/>
                </a:solidFill>
              </a:rPr>
              <a:t>주의해야 하는 로그 </a:t>
            </a:r>
            <a:r>
              <a:rPr lang="en-US" altLang="ko-KR" sz="1300" dirty="0" smtClean="0">
                <a:solidFill>
                  <a:srgbClr val="FF0000"/>
                </a:solidFill>
              </a:rPr>
              <a:t>WARN, </a:t>
            </a:r>
            <a:r>
              <a:rPr lang="ko-KR" altLang="en-US" sz="1300" dirty="0" smtClean="0">
                <a:solidFill>
                  <a:srgbClr val="FF0000"/>
                </a:solidFill>
              </a:rPr>
              <a:t>디버깅용 로그 </a:t>
            </a:r>
            <a:r>
              <a:rPr lang="en-US" altLang="ko-KR" sz="1300" dirty="0" smtClean="0">
                <a:solidFill>
                  <a:srgbClr val="FF0000"/>
                </a:solidFill>
              </a:rPr>
              <a:t>DEBUG</a:t>
            </a:r>
            <a:r>
              <a:rPr lang="ko-KR" altLang="en-US" sz="1300" dirty="0" smtClean="0">
                <a:solidFill>
                  <a:srgbClr val="FF0000"/>
                </a:solidFill>
              </a:rPr>
              <a:t>로 세분화 시킨다</a:t>
            </a:r>
            <a:r>
              <a:rPr lang="en-US" altLang="ko-KR" sz="1300" dirty="0" smtClean="0">
                <a:solidFill>
                  <a:srgbClr val="FF0000"/>
                </a:solidFill>
              </a:rPr>
              <a:t>.</a:t>
            </a:r>
          </a:p>
          <a:p>
            <a:endParaRPr lang="ko-KR" altLang="en-US" sz="1300" dirty="0"/>
          </a:p>
          <a:p>
            <a:r>
              <a:rPr lang="ko-KR" altLang="en-US" sz="1300" dirty="0"/>
              <a:t>    </a:t>
            </a:r>
            <a:r>
              <a:rPr lang="en-US" altLang="ko-KR" sz="1300" dirty="0" err="1"/>
              <a:t>logging.basicConfig</a:t>
            </a:r>
            <a:r>
              <a:rPr lang="en-US" altLang="ko-KR" sz="1300" dirty="0"/>
              <a:t>(level=</a:t>
            </a:r>
            <a:r>
              <a:rPr lang="en-US" altLang="ko-KR" sz="1300" dirty="0" err="1"/>
              <a:t>logging_level</a:t>
            </a:r>
            <a:r>
              <a:rPr lang="en-US" altLang="ko-KR" sz="1300" dirty="0"/>
              <a:t>, format='[%(</a:t>
            </a:r>
            <a:r>
              <a:rPr lang="en-US" altLang="ko-KR" sz="1300" dirty="0" err="1"/>
              <a:t>levelname</a:t>
            </a:r>
            <a:r>
              <a:rPr lang="en-US" altLang="ko-KR" sz="1300" dirty="0"/>
              <a:t>)s] %(name)s: %(message)s')</a:t>
            </a:r>
          </a:p>
          <a:p>
            <a:r>
              <a:rPr lang="en-US" altLang="ko-KR" sz="1300" dirty="0"/>
              <a:t>    </a:t>
            </a:r>
            <a:r>
              <a:rPr lang="en-US" altLang="ko-KR" sz="1300" dirty="0">
                <a:solidFill>
                  <a:srgbClr val="FF0000"/>
                </a:solidFill>
              </a:rPr>
              <a:t>// </a:t>
            </a:r>
            <a:r>
              <a:rPr lang="ko-KR" altLang="en-US" sz="1300" dirty="0">
                <a:solidFill>
                  <a:srgbClr val="FF0000"/>
                </a:solidFill>
              </a:rPr>
              <a:t>기본 로그 출력 폼을 </a:t>
            </a:r>
            <a:r>
              <a:rPr lang="ko-KR" altLang="en-US" sz="1300" dirty="0" smtClean="0">
                <a:solidFill>
                  <a:srgbClr val="FF0000"/>
                </a:solidFill>
              </a:rPr>
              <a:t>설정</a:t>
            </a:r>
            <a:endParaRPr lang="en-US" altLang="ko-KR" sz="1300" dirty="0" smtClean="0">
              <a:solidFill>
                <a:srgbClr val="FF0000"/>
              </a:solidFill>
            </a:endParaRPr>
          </a:p>
          <a:p>
            <a:endParaRPr lang="ko-KR" altLang="en-US" sz="1300" dirty="0"/>
          </a:p>
          <a:p>
            <a:r>
              <a:rPr lang="ko-KR" altLang="en-US" sz="1300" dirty="0"/>
              <a:t>    </a:t>
            </a:r>
            <a:r>
              <a:rPr lang="en-US" altLang="ko-KR" sz="1300" dirty="0"/>
              <a:t>files = </a:t>
            </a:r>
            <a:r>
              <a:rPr lang="en-US" altLang="ko-KR" sz="1300" dirty="0" err="1"/>
              <a:t>discover_files</a:t>
            </a:r>
            <a:r>
              <a:rPr lang="en-US" altLang="ko-KR" sz="1300" dirty="0"/>
              <a:t>(</a:t>
            </a:r>
          </a:p>
          <a:p>
            <a:r>
              <a:rPr lang="en-US" altLang="ko-KR" sz="1300" dirty="0"/>
              <a:t>        </a:t>
            </a:r>
            <a:r>
              <a:rPr lang="en-US" altLang="ko-KR" sz="1300" dirty="0" err="1"/>
              <a:t>args.targets</a:t>
            </a:r>
            <a:r>
              <a:rPr lang="en-US" altLang="ko-KR" sz="1300" dirty="0"/>
              <a:t>,</a:t>
            </a:r>
          </a:p>
          <a:p>
            <a:r>
              <a:rPr lang="en-US" altLang="ko-KR" sz="1300" dirty="0"/>
              <a:t>        </a:t>
            </a:r>
            <a:r>
              <a:rPr lang="en-US" altLang="ko-KR" sz="1300" dirty="0" err="1"/>
              <a:t>args.excluded_paths</a:t>
            </a:r>
            <a:r>
              <a:rPr lang="en-US" altLang="ko-KR" sz="1300" dirty="0"/>
              <a:t>,</a:t>
            </a:r>
          </a:p>
          <a:p>
            <a:r>
              <a:rPr lang="en-US" altLang="ko-KR" sz="1300" dirty="0"/>
              <a:t>        </a:t>
            </a:r>
            <a:r>
              <a:rPr lang="en-US" altLang="ko-KR" sz="1300" dirty="0" err="1"/>
              <a:t>args.recursive</a:t>
            </a:r>
            <a:endParaRPr lang="en-US" altLang="ko-KR" sz="1300" dirty="0"/>
          </a:p>
          <a:p>
            <a:r>
              <a:rPr lang="en-US" altLang="ko-KR" sz="1300" dirty="0"/>
              <a:t>    )</a:t>
            </a:r>
            <a:r>
              <a:rPr lang="en-US" altLang="ko-KR" sz="1300" dirty="0">
                <a:solidFill>
                  <a:srgbClr val="FF0000"/>
                </a:solidFill>
              </a:rPr>
              <a:t>// </a:t>
            </a:r>
            <a:r>
              <a:rPr lang="ko-KR" altLang="en-US" sz="1300" dirty="0">
                <a:solidFill>
                  <a:srgbClr val="FF0000"/>
                </a:solidFill>
              </a:rPr>
              <a:t>위 </a:t>
            </a:r>
            <a:r>
              <a:rPr lang="en-US" altLang="ko-KR" sz="1300" dirty="0" err="1">
                <a:solidFill>
                  <a:srgbClr val="FF0000"/>
                </a:solidFill>
              </a:rPr>
              <a:t>discover_files</a:t>
            </a:r>
            <a:r>
              <a:rPr lang="ko-KR" altLang="en-US" sz="1300" dirty="0">
                <a:solidFill>
                  <a:srgbClr val="FF0000"/>
                </a:solidFill>
              </a:rPr>
              <a:t>를 통해 찾은 값을 </a:t>
            </a:r>
            <a:r>
              <a:rPr lang="en-US" altLang="ko-KR" sz="1300" dirty="0">
                <a:solidFill>
                  <a:srgbClr val="FF0000"/>
                </a:solidFill>
              </a:rPr>
              <a:t>files</a:t>
            </a:r>
            <a:r>
              <a:rPr lang="ko-KR" altLang="en-US" sz="1300" dirty="0">
                <a:solidFill>
                  <a:srgbClr val="FF0000"/>
                </a:solidFill>
              </a:rPr>
              <a:t>에 전달</a:t>
            </a:r>
            <a:endParaRPr lang="en-US" altLang="ko-KR" sz="1300" dirty="0">
              <a:solidFill>
                <a:srgbClr val="FF0000"/>
              </a:solidFill>
            </a:endParaRPr>
          </a:p>
          <a:p>
            <a:endParaRPr lang="ko-KR" altLang="en-US" sz="1300" dirty="0"/>
          </a:p>
          <a:p>
            <a:r>
              <a:rPr lang="ko-KR" altLang="en-US" sz="1300" dirty="0"/>
              <a:t>    </a:t>
            </a:r>
            <a:r>
              <a:rPr lang="en-US" altLang="ko-KR" sz="1300" dirty="0" err="1"/>
              <a:t>nosec_lines</a:t>
            </a:r>
            <a:r>
              <a:rPr lang="en-US" altLang="ko-KR" sz="1300" dirty="0"/>
              <a:t> = </a:t>
            </a:r>
            <a:r>
              <a:rPr lang="en-US" altLang="ko-KR" sz="1300" dirty="0" err="1"/>
              <a:t>defaultdict</a:t>
            </a:r>
            <a:r>
              <a:rPr lang="en-US" altLang="ko-KR" sz="1300" dirty="0"/>
              <a:t>(set)</a:t>
            </a:r>
          </a:p>
          <a:p>
            <a:r>
              <a:rPr lang="en-US" altLang="ko-KR" sz="1300" dirty="0">
                <a:solidFill>
                  <a:srgbClr val="FF0000"/>
                </a:solidFill>
              </a:rPr>
              <a:t>    // </a:t>
            </a:r>
            <a:r>
              <a:rPr lang="ko-KR" altLang="en-US" sz="1300" dirty="0">
                <a:solidFill>
                  <a:srgbClr val="FF0000"/>
                </a:solidFill>
              </a:rPr>
              <a:t>감염된 라인의 </a:t>
            </a:r>
            <a:r>
              <a:rPr lang="ko-KR" altLang="en-US" sz="1300" dirty="0" err="1">
                <a:solidFill>
                  <a:srgbClr val="FF0000"/>
                </a:solidFill>
              </a:rPr>
              <a:t>키값이</a:t>
            </a:r>
            <a:r>
              <a:rPr lang="ko-KR" altLang="en-US" sz="1300" dirty="0">
                <a:solidFill>
                  <a:srgbClr val="FF0000"/>
                </a:solidFill>
              </a:rPr>
              <a:t> 없어도 에러를 출력하지 않고 기본값을 </a:t>
            </a:r>
            <a:r>
              <a:rPr lang="ko-KR" altLang="en-US" sz="1300" dirty="0" smtClean="0">
                <a:solidFill>
                  <a:srgbClr val="FF0000"/>
                </a:solidFill>
              </a:rPr>
              <a:t>출력</a:t>
            </a:r>
            <a:endParaRPr lang="en-US" altLang="ko-KR" sz="1300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FEEDFC1-385C-4DDD-9BF5-D6947A9DE4F9}"/>
              </a:ext>
            </a:extLst>
          </p:cNvPr>
          <p:cNvSpPr txBox="1"/>
          <p:nvPr/>
        </p:nvSpPr>
        <p:spPr>
          <a:xfrm>
            <a:off x="2728860" y="446859"/>
            <a:ext cx="46213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64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D1C21"/>
                </a:solidFill>
                <a:latin typeface="+mj-ea"/>
                <a:ea typeface="+mj-ea"/>
              </a:rPr>
              <a:t>2. </a:t>
            </a:r>
            <a:r>
              <a:rPr lang="en-US" altLang="ko-KR" sz="28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D1C21"/>
                </a:solidFill>
                <a:latin typeface="+mj-ea"/>
              </a:rPr>
              <a:t>PYT </a:t>
            </a:r>
            <a:r>
              <a:rPr lang="ko-KR" altLang="en-US" sz="28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D1C21"/>
                </a:solidFill>
                <a:latin typeface="+mj-ea"/>
              </a:rPr>
              <a:t>메인 코드 상세 분석</a:t>
            </a:r>
            <a:endParaRPr lang="ko-KR" altLang="en-US" sz="264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DD1C2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6888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xmlns="" id="{1D12AC0F-4DAB-4198-A6FC-36972C45DC87}"/>
              </a:ext>
            </a:extLst>
          </p:cNvPr>
          <p:cNvCxnSpPr/>
          <p:nvPr/>
        </p:nvCxnSpPr>
        <p:spPr>
          <a:xfrm>
            <a:off x="677619" y="947906"/>
            <a:ext cx="917246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슬라이드 번호 개체 틀 1">
            <a:extLst>
              <a:ext uri="{FF2B5EF4-FFF2-40B4-BE49-F238E27FC236}">
                <a16:creationId xmlns:a16="http://schemas.microsoft.com/office/drawing/2014/main" xmlns="" id="{D1E975CC-BD03-4F64-BCBE-6CD003B39458}"/>
              </a:ext>
            </a:extLst>
          </p:cNvPr>
          <p:cNvSpPr txBox="1">
            <a:spLocks/>
          </p:cNvSpPr>
          <p:nvPr/>
        </p:nvSpPr>
        <p:spPr>
          <a:xfrm>
            <a:off x="7810500" y="6846206"/>
            <a:ext cx="2268538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32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3BE4C7E-C981-4380-B449-BA2E1EDEA483}" type="slidenum">
              <a:rPr lang="ko-KR" altLang="en-US" smtClean="0">
                <a:latin typeface="+mj-ea"/>
                <a:ea typeface="+mj-ea"/>
              </a:rPr>
              <a:pPr/>
              <a:t>13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100790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29950" y="1065851"/>
            <a:ext cx="8322808" cy="629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300" dirty="0" smtClean="0"/>
              <a:t>if </a:t>
            </a:r>
            <a:r>
              <a:rPr lang="en-US" altLang="ko-KR" sz="1300" dirty="0" err="1" smtClean="0"/>
              <a:t>args.project_root</a:t>
            </a:r>
            <a:r>
              <a:rPr lang="en-US" altLang="ko-KR" sz="1300" dirty="0" smtClean="0"/>
              <a:t>:</a:t>
            </a:r>
          </a:p>
          <a:p>
            <a:r>
              <a:rPr lang="en-US" altLang="ko-KR" sz="1300" dirty="0" smtClean="0"/>
              <a:t>        directory = </a:t>
            </a:r>
            <a:r>
              <a:rPr lang="en-US" altLang="ko-KR" sz="1300" dirty="0" err="1" smtClean="0"/>
              <a:t>os.path.normpath</a:t>
            </a:r>
            <a:r>
              <a:rPr lang="en-US" altLang="ko-KR" sz="1300" dirty="0" smtClean="0"/>
              <a:t>(</a:t>
            </a:r>
            <a:r>
              <a:rPr lang="en-US" altLang="ko-KR" sz="1300" dirty="0" err="1" smtClean="0"/>
              <a:t>args.project_root</a:t>
            </a:r>
            <a:r>
              <a:rPr lang="en-US" altLang="ko-KR" sz="1300" dirty="0" smtClean="0"/>
              <a:t>)</a:t>
            </a:r>
          </a:p>
          <a:p>
            <a:r>
              <a:rPr lang="en-US" altLang="ko-KR" sz="1300" dirty="0" smtClean="0"/>
              <a:t>        </a:t>
            </a:r>
            <a:r>
              <a:rPr lang="en-US" altLang="ko-KR" sz="1300" dirty="0" err="1" smtClean="0"/>
              <a:t>project_modules</a:t>
            </a:r>
            <a:r>
              <a:rPr lang="en-US" altLang="ko-KR" sz="1300" dirty="0" smtClean="0"/>
              <a:t> = </a:t>
            </a:r>
            <a:r>
              <a:rPr lang="en-US" altLang="ko-KR" sz="1300" dirty="0" err="1" smtClean="0"/>
              <a:t>get_modules</a:t>
            </a:r>
            <a:r>
              <a:rPr lang="en-US" altLang="ko-KR" sz="1300" dirty="0" smtClean="0"/>
              <a:t>(directory, </a:t>
            </a:r>
            <a:r>
              <a:rPr lang="en-US" altLang="ko-KR" sz="1300" dirty="0" err="1" smtClean="0"/>
              <a:t>prepend_module_root</a:t>
            </a:r>
            <a:r>
              <a:rPr lang="en-US" altLang="ko-KR" sz="1300" dirty="0" smtClean="0"/>
              <a:t>=</a:t>
            </a:r>
            <a:r>
              <a:rPr lang="en-US" altLang="ko-KR" sz="1300" dirty="0" err="1" smtClean="0"/>
              <a:t>args.prepend_module_root</a:t>
            </a:r>
            <a:r>
              <a:rPr lang="en-US" altLang="ko-KR" sz="1300" dirty="0" smtClean="0"/>
              <a:t>)</a:t>
            </a:r>
          </a:p>
          <a:p>
            <a:r>
              <a:rPr lang="en-US" altLang="ko-KR" sz="1300" dirty="0" smtClean="0">
                <a:solidFill>
                  <a:srgbClr val="FF0000"/>
                </a:solidFill>
              </a:rPr>
              <a:t>        //</a:t>
            </a:r>
            <a:r>
              <a:rPr lang="ko-KR" altLang="en-US" sz="1300" dirty="0" smtClean="0">
                <a:solidFill>
                  <a:srgbClr val="FF0000"/>
                </a:solidFill>
              </a:rPr>
              <a:t>조건과 같을 시 </a:t>
            </a:r>
            <a:r>
              <a:rPr lang="ko-KR" altLang="en-US" sz="1300" dirty="0" err="1" smtClean="0">
                <a:solidFill>
                  <a:srgbClr val="FF0000"/>
                </a:solidFill>
              </a:rPr>
              <a:t>입력받은</a:t>
            </a:r>
            <a:r>
              <a:rPr lang="ko-KR" altLang="en-US" sz="1300" dirty="0" smtClean="0">
                <a:solidFill>
                  <a:srgbClr val="FF0000"/>
                </a:solidFill>
              </a:rPr>
              <a:t> 경로를 정규화시킴</a:t>
            </a:r>
            <a:endParaRPr lang="en-US" altLang="ko-KR" sz="1300" dirty="0" smtClean="0">
              <a:solidFill>
                <a:srgbClr val="FF0000"/>
              </a:solidFill>
            </a:endParaRPr>
          </a:p>
          <a:p>
            <a:r>
              <a:rPr lang="en-US" altLang="ko-KR" sz="1300" dirty="0" smtClean="0">
                <a:solidFill>
                  <a:srgbClr val="FF0000"/>
                </a:solidFill>
              </a:rPr>
              <a:t>         * </a:t>
            </a:r>
            <a:r>
              <a:rPr lang="ko-KR" altLang="en-US" sz="1300" dirty="0" smtClean="0">
                <a:solidFill>
                  <a:srgbClr val="FF0000"/>
                </a:solidFill>
              </a:rPr>
              <a:t>정규화란 </a:t>
            </a:r>
            <a:r>
              <a:rPr lang="ko-KR" altLang="en-US" sz="1300" dirty="0" err="1" smtClean="0">
                <a:solidFill>
                  <a:srgbClr val="FF0000"/>
                </a:solidFill>
              </a:rPr>
              <a:t>윈도우같은</a:t>
            </a:r>
            <a:r>
              <a:rPr lang="ko-KR" altLang="en-US" sz="1300" dirty="0" smtClean="0">
                <a:solidFill>
                  <a:srgbClr val="FF0000"/>
                </a:solidFill>
              </a:rPr>
              <a:t> 경우 </a:t>
            </a:r>
            <a:r>
              <a:rPr lang="en-US" altLang="ko-KR" sz="1300" dirty="0" smtClean="0">
                <a:solidFill>
                  <a:srgbClr val="FF0000"/>
                </a:solidFill>
              </a:rPr>
              <a:t>‘/’</a:t>
            </a:r>
            <a:r>
              <a:rPr lang="ko-KR" altLang="en-US" sz="1300" dirty="0" smtClean="0">
                <a:solidFill>
                  <a:srgbClr val="FF0000"/>
                </a:solidFill>
              </a:rPr>
              <a:t>를 </a:t>
            </a:r>
            <a:r>
              <a:rPr lang="en-US" altLang="ko-KR" sz="1300" dirty="0" smtClean="0">
                <a:solidFill>
                  <a:srgbClr val="FF0000"/>
                </a:solidFill>
              </a:rPr>
              <a:t>‘\\’</a:t>
            </a:r>
            <a:r>
              <a:rPr lang="ko-KR" altLang="en-US" sz="1300" dirty="0" smtClean="0">
                <a:solidFill>
                  <a:srgbClr val="FF0000"/>
                </a:solidFill>
              </a:rPr>
              <a:t>로</a:t>
            </a:r>
            <a:r>
              <a:rPr lang="en-US" altLang="ko-KR" sz="1300" dirty="0" smtClean="0">
                <a:solidFill>
                  <a:srgbClr val="FF0000"/>
                </a:solidFill>
              </a:rPr>
              <a:t> </a:t>
            </a:r>
            <a:r>
              <a:rPr lang="ko-KR" altLang="en-US" sz="1300" dirty="0" smtClean="0">
                <a:solidFill>
                  <a:srgbClr val="FF0000"/>
                </a:solidFill>
              </a:rPr>
              <a:t>변경하거나 소문자로 변경시키는 등 해당 </a:t>
            </a:r>
            <a:r>
              <a:rPr lang="en-US" altLang="ko-KR" sz="1300" dirty="0" smtClean="0">
                <a:solidFill>
                  <a:srgbClr val="FF0000"/>
                </a:solidFill>
              </a:rPr>
              <a:t>OS</a:t>
            </a:r>
            <a:r>
              <a:rPr lang="ko-KR" altLang="en-US" sz="1300" dirty="0" smtClean="0">
                <a:solidFill>
                  <a:srgbClr val="FF0000"/>
                </a:solidFill>
              </a:rPr>
              <a:t>에 맞게 입력받은 경로의        </a:t>
            </a:r>
            <a:endParaRPr lang="en-US" altLang="ko-KR" sz="1300" dirty="0" smtClean="0">
              <a:solidFill>
                <a:srgbClr val="FF0000"/>
              </a:solidFill>
            </a:endParaRPr>
          </a:p>
          <a:p>
            <a:r>
              <a:rPr lang="en-US" altLang="ko-KR" sz="1300" dirty="0" smtClean="0">
                <a:solidFill>
                  <a:srgbClr val="FF0000"/>
                </a:solidFill>
              </a:rPr>
              <a:t>            </a:t>
            </a:r>
            <a:r>
              <a:rPr lang="ko-KR" altLang="en-US" sz="1300" dirty="0" smtClean="0">
                <a:solidFill>
                  <a:srgbClr val="FF0000"/>
                </a:solidFill>
              </a:rPr>
              <a:t>문자열을 변환시키는 과정을 말한다</a:t>
            </a:r>
            <a:r>
              <a:rPr lang="en-US" altLang="ko-KR" sz="1300" dirty="0" smtClean="0">
                <a:solidFill>
                  <a:srgbClr val="FF0000"/>
                </a:solidFill>
              </a:rPr>
              <a:t>.</a:t>
            </a:r>
          </a:p>
          <a:p>
            <a:endParaRPr lang="en-US" altLang="ko-KR" sz="1300" dirty="0" smtClean="0"/>
          </a:p>
          <a:p>
            <a:r>
              <a:rPr lang="en-US" altLang="ko-KR" sz="1300" dirty="0" err="1" smtClean="0"/>
              <a:t>cfg_list</a:t>
            </a:r>
            <a:r>
              <a:rPr lang="en-US" altLang="ko-KR" sz="1300" dirty="0" smtClean="0"/>
              <a:t> </a:t>
            </a:r>
            <a:r>
              <a:rPr lang="en-US" altLang="ko-KR" sz="1300" dirty="0"/>
              <a:t>= list()</a:t>
            </a:r>
          </a:p>
          <a:p>
            <a:r>
              <a:rPr lang="en-US" altLang="ko-KR" sz="1300" dirty="0"/>
              <a:t>for path in sorted(files):</a:t>
            </a:r>
          </a:p>
          <a:p>
            <a:r>
              <a:rPr lang="en-US" altLang="ko-KR" sz="1300" dirty="0">
                <a:solidFill>
                  <a:srgbClr val="FF0000"/>
                </a:solidFill>
              </a:rPr>
              <a:t>        //</a:t>
            </a:r>
            <a:r>
              <a:rPr lang="ko-KR" altLang="en-US" sz="1300" dirty="0">
                <a:solidFill>
                  <a:srgbClr val="FF0000"/>
                </a:solidFill>
              </a:rPr>
              <a:t>파일이 전부 </a:t>
            </a:r>
            <a:r>
              <a:rPr lang="ko-KR" altLang="en-US" sz="1300" dirty="0" err="1">
                <a:solidFill>
                  <a:srgbClr val="FF0000"/>
                </a:solidFill>
              </a:rPr>
              <a:t>정렬될때까지</a:t>
            </a:r>
            <a:r>
              <a:rPr lang="ko-KR" altLang="en-US" sz="1300" dirty="0">
                <a:solidFill>
                  <a:srgbClr val="FF0000"/>
                </a:solidFill>
              </a:rPr>
              <a:t> 반복</a:t>
            </a:r>
          </a:p>
          <a:p>
            <a:r>
              <a:rPr lang="ko-KR" altLang="en-US" sz="1300" dirty="0"/>
              <a:t>        </a:t>
            </a:r>
            <a:r>
              <a:rPr lang="en-US" altLang="ko-KR" sz="1300" dirty="0"/>
              <a:t>log.info("Processing %s", path)</a:t>
            </a:r>
          </a:p>
          <a:p>
            <a:r>
              <a:rPr lang="en-US" altLang="ko-KR" sz="1300" dirty="0"/>
              <a:t>        </a:t>
            </a:r>
            <a:r>
              <a:rPr lang="en-US" altLang="ko-KR" sz="1300" dirty="0">
                <a:solidFill>
                  <a:srgbClr val="FF0000"/>
                </a:solidFill>
              </a:rPr>
              <a:t>//</a:t>
            </a:r>
            <a:r>
              <a:rPr lang="ko-KR" altLang="en-US" sz="1300" dirty="0">
                <a:solidFill>
                  <a:srgbClr val="FF0000"/>
                </a:solidFill>
              </a:rPr>
              <a:t>로그출력</a:t>
            </a:r>
          </a:p>
          <a:p>
            <a:r>
              <a:rPr lang="ko-KR" altLang="en-US" sz="1300" dirty="0"/>
              <a:t>        </a:t>
            </a:r>
            <a:r>
              <a:rPr lang="en-US" altLang="ko-KR" sz="1300" dirty="0"/>
              <a:t>if not </a:t>
            </a:r>
            <a:r>
              <a:rPr lang="en-US" altLang="ko-KR" sz="1300" dirty="0" err="1"/>
              <a:t>args.ignore_nosec</a:t>
            </a:r>
            <a:r>
              <a:rPr lang="en-US" altLang="ko-KR" sz="1300" dirty="0"/>
              <a:t>:</a:t>
            </a:r>
          </a:p>
          <a:p>
            <a:r>
              <a:rPr lang="en-US" altLang="ko-KR" sz="1300" dirty="0"/>
              <a:t>            </a:t>
            </a:r>
            <a:r>
              <a:rPr lang="en-US" altLang="ko-KR" sz="1300" dirty="0" err="1"/>
              <a:t>nosec_lines</a:t>
            </a:r>
            <a:r>
              <a:rPr lang="en-US" altLang="ko-KR" sz="1300" dirty="0"/>
              <a:t>[path] = </a:t>
            </a:r>
            <a:r>
              <a:rPr lang="en-US" altLang="ko-KR" sz="1300" dirty="0" err="1"/>
              <a:t>retrieve_nosec_lines</a:t>
            </a:r>
            <a:r>
              <a:rPr lang="en-US" altLang="ko-KR" sz="1300" dirty="0"/>
              <a:t>(path)   </a:t>
            </a:r>
          </a:p>
          <a:p>
            <a:endParaRPr lang="en-US" altLang="ko-KR" sz="1300" dirty="0"/>
          </a:p>
          <a:p>
            <a:r>
              <a:rPr lang="en-US" altLang="ko-KR" sz="1300" dirty="0"/>
              <a:t>        if not </a:t>
            </a:r>
            <a:r>
              <a:rPr lang="en-US" altLang="ko-KR" sz="1300" dirty="0" err="1"/>
              <a:t>args.project_root</a:t>
            </a:r>
            <a:r>
              <a:rPr lang="en-US" altLang="ko-KR" sz="1300" dirty="0"/>
              <a:t>:</a:t>
            </a:r>
          </a:p>
          <a:p>
            <a:r>
              <a:rPr lang="en-US" altLang="ko-KR" sz="1300" dirty="0"/>
              <a:t>            directory = </a:t>
            </a:r>
            <a:r>
              <a:rPr lang="en-US" altLang="ko-KR" sz="1300" dirty="0" err="1"/>
              <a:t>os.path.dirname</a:t>
            </a:r>
            <a:r>
              <a:rPr lang="en-US" altLang="ko-KR" sz="1300" dirty="0"/>
              <a:t>(path)</a:t>
            </a:r>
          </a:p>
          <a:p>
            <a:r>
              <a:rPr lang="en-US" altLang="ko-KR" sz="1300" dirty="0"/>
              <a:t>            </a:t>
            </a:r>
            <a:r>
              <a:rPr lang="en-US" altLang="ko-KR" sz="1300" dirty="0" err="1"/>
              <a:t>project_modules</a:t>
            </a:r>
            <a:r>
              <a:rPr lang="en-US" altLang="ko-KR" sz="1300" dirty="0"/>
              <a:t> = </a:t>
            </a:r>
            <a:r>
              <a:rPr lang="en-US" altLang="ko-KR" sz="1300" dirty="0" err="1"/>
              <a:t>get_modules</a:t>
            </a:r>
            <a:r>
              <a:rPr lang="en-US" altLang="ko-KR" sz="1300" dirty="0"/>
              <a:t>(directory, </a:t>
            </a:r>
            <a:r>
              <a:rPr lang="en-US" altLang="ko-KR" sz="1300" dirty="0" err="1"/>
              <a:t>prepend_module_root</a:t>
            </a:r>
            <a:r>
              <a:rPr lang="en-US" altLang="ko-KR" sz="1300" dirty="0"/>
              <a:t>=</a:t>
            </a:r>
            <a:r>
              <a:rPr lang="en-US" altLang="ko-KR" sz="1300" dirty="0" err="1"/>
              <a:t>args.prepend_module_root</a:t>
            </a:r>
            <a:r>
              <a:rPr lang="en-US" altLang="ko-KR" sz="1300" dirty="0"/>
              <a:t>)</a:t>
            </a:r>
          </a:p>
          <a:p>
            <a:r>
              <a:rPr lang="en-US" altLang="ko-KR" sz="1300" dirty="0">
                <a:solidFill>
                  <a:srgbClr val="FF0000"/>
                </a:solidFill>
              </a:rPr>
              <a:t>            //</a:t>
            </a:r>
            <a:r>
              <a:rPr lang="ko-KR" altLang="en-US" sz="1300" dirty="0">
                <a:solidFill>
                  <a:srgbClr val="FF0000"/>
                </a:solidFill>
              </a:rPr>
              <a:t>조건과 </a:t>
            </a:r>
            <a:r>
              <a:rPr lang="ko-KR" altLang="en-US" sz="1300" dirty="0" err="1">
                <a:solidFill>
                  <a:srgbClr val="FF0000"/>
                </a:solidFill>
              </a:rPr>
              <a:t>다를시</a:t>
            </a:r>
            <a:r>
              <a:rPr lang="ko-KR" altLang="en-US" sz="1300" dirty="0">
                <a:solidFill>
                  <a:srgbClr val="FF0000"/>
                </a:solidFill>
              </a:rPr>
              <a:t> </a:t>
            </a:r>
            <a:r>
              <a:rPr lang="ko-KR" altLang="en-US" sz="1300" dirty="0" err="1">
                <a:solidFill>
                  <a:srgbClr val="FF0000"/>
                </a:solidFill>
              </a:rPr>
              <a:t>입력받은</a:t>
            </a:r>
            <a:r>
              <a:rPr lang="ko-KR" altLang="en-US" sz="1300" dirty="0">
                <a:solidFill>
                  <a:srgbClr val="FF0000"/>
                </a:solidFill>
              </a:rPr>
              <a:t> 경로를 반환함</a:t>
            </a:r>
          </a:p>
          <a:p>
            <a:endParaRPr lang="ko-KR" altLang="en-US" sz="1300" dirty="0"/>
          </a:p>
          <a:p>
            <a:r>
              <a:rPr lang="ko-KR" altLang="en-US" sz="1300" dirty="0"/>
              <a:t>        </a:t>
            </a:r>
            <a:r>
              <a:rPr lang="en-US" altLang="ko-KR" sz="1300" dirty="0" err="1"/>
              <a:t>local_modules</a:t>
            </a:r>
            <a:r>
              <a:rPr lang="en-US" altLang="ko-KR" sz="1300" dirty="0"/>
              <a:t> = </a:t>
            </a:r>
            <a:r>
              <a:rPr lang="en-US" altLang="ko-KR" sz="1300" dirty="0" err="1"/>
              <a:t>get_directory_modules</a:t>
            </a:r>
            <a:r>
              <a:rPr lang="en-US" altLang="ko-KR" sz="1300" dirty="0"/>
              <a:t>(directory)</a:t>
            </a:r>
          </a:p>
          <a:p>
            <a:r>
              <a:rPr lang="en-US" altLang="ko-KR" sz="1300" dirty="0"/>
              <a:t>        tree = </a:t>
            </a:r>
            <a:r>
              <a:rPr lang="en-US" altLang="ko-KR" sz="1300" dirty="0" err="1"/>
              <a:t>generate_ast</a:t>
            </a:r>
            <a:r>
              <a:rPr lang="en-US" altLang="ko-KR" sz="1300" dirty="0"/>
              <a:t>(path)</a:t>
            </a:r>
          </a:p>
          <a:p>
            <a:r>
              <a:rPr lang="en-US" altLang="ko-KR" sz="1300" dirty="0">
                <a:solidFill>
                  <a:srgbClr val="FF0000"/>
                </a:solidFill>
              </a:rPr>
              <a:t>        //</a:t>
            </a:r>
            <a:r>
              <a:rPr lang="en-US" altLang="ko-KR" sz="1300" dirty="0" err="1">
                <a:solidFill>
                  <a:srgbClr val="FF0000"/>
                </a:solidFill>
              </a:rPr>
              <a:t>ast</a:t>
            </a:r>
            <a:r>
              <a:rPr lang="ko-KR" altLang="en-US" sz="1300" dirty="0">
                <a:solidFill>
                  <a:srgbClr val="FF0000"/>
                </a:solidFill>
              </a:rPr>
              <a:t>모듈을 사용하여 추상 구문 트리 생성 </a:t>
            </a:r>
          </a:p>
          <a:p>
            <a:endParaRPr lang="ko-KR" altLang="en-US" sz="1300" dirty="0"/>
          </a:p>
          <a:p>
            <a:r>
              <a:rPr lang="ko-KR" altLang="en-US" sz="1300" dirty="0"/>
              <a:t>        </a:t>
            </a:r>
            <a:r>
              <a:rPr lang="en-US" altLang="ko-KR" sz="1300" dirty="0" err="1"/>
              <a:t>cfg</a:t>
            </a:r>
            <a:r>
              <a:rPr lang="en-US" altLang="ko-KR" sz="1300" dirty="0"/>
              <a:t> = </a:t>
            </a:r>
            <a:r>
              <a:rPr lang="en-US" altLang="ko-KR" sz="1300" dirty="0" err="1"/>
              <a:t>make_cfg</a:t>
            </a:r>
            <a:r>
              <a:rPr lang="en-US" altLang="ko-KR" sz="1300" dirty="0"/>
              <a:t>(</a:t>
            </a:r>
          </a:p>
          <a:p>
            <a:r>
              <a:rPr lang="en-US" altLang="ko-KR" sz="1300" dirty="0"/>
              <a:t>            tree</a:t>
            </a:r>
            <a:r>
              <a:rPr lang="en-US" altLang="ko-KR" sz="1300" dirty="0" smtClean="0"/>
              <a:t>, </a:t>
            </a:r>
            <a:r>
              <a:rPr lang="en-US" altLang="ko-KR" sz="1300" dirty="0" err="1"/>
              <a:t>project_modules</a:t>
            </a:r>
            <a:r>
              <a:rPr lang="en-US" altLang="ko-KR" sz="1300" dirty="0" smtClean="0"/>
              <a:t>, </a:t>
            </a:r>
            <a:r>
              <a:rPr lang="en-US" altLang="ko-KR" sz="1300" dirty="0" err="1" smtClean="0"/>
              <a:t>local_modules</a:t>
            </a:r>
            <a:r>
              <a:rPr lang="en-US" altLang="ko-KR" sz="1300" dirty="0" smtClean="0"/>
              <a:t>, path, </a:t>
            </a:r>
            <a:r>
              <a:rPr lang="en-US" altLang="ko-KR" sz="1300" dirty="0" err="1" smtClean="0"/>
              <a:t>allow_local_directory_imports</a:t>
            </a:r>
            <a:r>
              <a:rPr lang="en-US" altLang="ko-KR" sz="1300" dirty="0" smtClean="0"/>
              <a:t>=</a:t>
            </a:r>
            <a:r>
              <a:rPr lang="en-US" altLang="ko-KR" sz="1300" dirty="0" err="1" smtClean="0"/>
              <a:t>args.allow_local_imports</a:t>
            </a:r>
            <a:endParaRPr lang="en-US" altLang="ko-KR" sz="1300" dirty="0"/>
          </a:p>
          <a:p>
            <a:r>
              <a:rPr lang="en-US" altLang="ko-KR" sz="1300" dirty="0"/>
              <a:t>        )</a:t>
            </a:r>
          </a:p>
          <a:p>
            <a:r>
              <a:rPr lang="en-US" altLang="ko-KR" sz="1300" dirty="0">
                <a:solidFill>
                  <a:srgbClr val="FF0000"/>
                </a:solidFill>
              </a:rPr>
              <a:t>        </a:t>
            </a:r>
            <a:r>
              <a:rPr lang="en-US" altLang="ko-KR" sz="1300" dirty="0" smtClean="0">
                <a:solidFill>
                  <a:srgbClr val="FF0000"/>
                </a:solidFill>
              </a:rPr>
              <a:t>// CFG(</a:t>
            </a:r>
            <a:r>
              <a:rPr lang="ko-KR" altLang="en-US" sz="1300" dirty="0" smtClean="0">
                <a:solidFill>
                  <a:srgbClr val="FF0000"/>
                </a:solidFill>
              </a:rPr>
              <a:t>제어흐름그래프</a:t>
            </a:r>
            <a:r>
              <a:rPr lang="en-US" altLang="ko-KR" sz="1300" dirty="0" smtClean="0">
                <a:solidFill>
                  <a:srgbClr val="FF0000"/>
                </a:solidFill>
              </a:rPr>
              <a:t>)</a:t>
            </a:r>
            <a:r>
              <a:rPr lang="ko-KR" altLang="en-US" sz="1300" dirty="0" smtClean="0">
                <a:solidFill>
                  <a:srgbClr val="FF0000"/>
                </a:solidFill>
              </a:rPr>
              <a:t>의 생성을 위해 위에서 저장된 값인 </a:t>
            </a:r>
            <a:r>
              <a:rPr lang="en-US" altLang="ko-KR" sz="1300" dirty="0" smtClean="0">
                <a:solidFill>
                  <a:srgbClr val="FF0000"/>
                </a:solidFill>
              </a:rPr>
              <a:t>tree, </a:t>
            </a:r>
            <a:r>
              <a:rPr lang="en-US" altLang="ko-KR" sz="1300" dirty="0" err="1" smtClean="0">
                <a:solidFill>
                  <a:srgbClr val="FF0000"/>
                </a:solidFill>
              </a:rPr>
              <a:t>loacl_module</a:t>
            </a:r>
            <a:r>
              <a:rPr lang="en-US" altLang="ko-KR" sz="1300" dirty="0" smtClean="0">
                <a:solidFill>
                  <a:srgbClr val="FF0000"/>
                </a:solidFill>
              </a:rPr>
              <a:t>, </a:t>
            </a:r>
            <a:r>
              <a:rPr lang="en-US" altLang="ko-KR" sz="1300" dirty="0" err="1" smtClean="0">
                <a:solidFill>
                  <a:srgbClr val="FF0000"/>
                </a:solidFill>
              </a:rPr>
              <a:t>project_module</a:t>
            </a:r>
            <a:r>
              <a:rPr lang="ko-KR" altLang="en-US" sz="1300" dirty="0" smtClean="0">
                <a:solidFill>
                  <a:srgbClr val="FF0000"/>
                </a:solidFill>
              </a:rPr>
              <a:t>을 요소로 받아</a:t>
            </a:r>
            <a:endParaRPr lang="en-US" altLang="ko-KR" sz="1300" dirty="0" smtClean="0">
              <a:solidFill>
                <a:srgbClr val="FF0000"/>
              </a:solidFill>
            </a:endParaRPr>
          </a:p>
          <a:p>
            <a:r>
              <a:rPr lang="en-US" altLang="ko-KR" sz="1300" dirty="0" smtClean="0">
                <a:solidFill>
                  <a:srgbClr val="FF0000"/>
                </a:solidFill>
              </a:rPr>
              <a:t>	</a:t>
            </a:r>
            <a:r>
              <a:rPr lang="en-US" altLang="ko-KR" sz="1300" dirty="0" err="1" smtClean="0">
                <a:solidFill>
                  <a:srgbClr val="FF0000"/>
                </a:solidFill>
              </a:rPr>
              <a:t>cfg</a:t>
            </a:r>
            <a:r>
              <a:rPr lang="ko-KR" altLang="en-US" sz="1300" dirty="0" smtClean="0">
                <a:solidFill>
                  <a:srgbClr val="FF0000"/>
                </a:solidFill>
              </a:rPr>
              <a:t>에 전달한다</a:t>
            </a:r>
            <a:r>
              <a:rPr lang="en-US" altLang="ko-KR" sz="1300" dirty="0" smtClean="0">
                <a:solidFill>
                  <a:srgbClr val="FF0000"/>
                </a:solidFill>
              </a:rPr>
              <a:t>. AST</a:t>
            </a:r>
            <a:r>
              <a:rPr lang="ko-KR" altLang="en-US" sz="1300" dirty="0" smtClean="0">
                <a:solidFill>
                  <a:srgbClr val="FF0000"/>
                </a:solidFill>
              </a:rPr>
              <a:t>를 통해서 </a:t>
            </a:r>
            <a:r>
              <a:rPr lang="en-US" altLang="ko-KR" sz="1300" dirty="0" smtClean="0">
                <a:solidFill>
                  <a:srgbClr val="FF0000"/>
                </a:solidFill>
              </a:rPr>
              <a:t>CFG</a:t>
            </a:r>
            <a:r>
              <a:rPr lang="ko-KR" altLang="en-US" sz="1300" dirty="0" smtClean="0">
                <a:solidFill>
                  <a:srgbClr val="FF0000"/>
                </a:solidFill>
              </a:rPr>
              <a:t>를 생성하기 때문에 다음과 같은 요소들이 필요하다</a:t>
            </a:r>
            <a:r>
              <a:rPr lang="en-US" altLang="ko-KR" sz="1300" dirty="0" smtClean="0">
                <a:solidFill>
                  <a:srgbClr val="FF0000"/>
                </a:solidFill>
              </a:rPr>
              <a:t>.</a:t>
            </a:r>
            <a:endParaRPr lang="ko-KR" altLang="en-US" sz="1300" dirty="0">
              <a:solidFill>
                <a:srgbClr val="FF0000"/>
              </a:solidFill>
            </a:endParaRPr>
          </a:p>
          <a:p>
            <a:r>
              <a:rPr lang="ko-KR" altLang="en-US" sz="1300" dirty="0"/>
              <a:t>        </a:t>
            </a:r>
            <a:r>
              <a:rPr lang="en-US" altLang="ko-KR" sz="1300" dirty="0" err="1"/>
              <a:t>cfg_list</a:t>
            </a:r>
            <a:r>
              <a:rPr lang="en-US" altLang="ko-KR" sz="1300" dirty="0"/>
              <a:t> = [</a:t>
            </a:r>
            <a:r>
              <a:rPr lang="en-US" altLang="ko-KR" sz="1300" dirty="0" err="1"/>
              <a:t>cfg</a:t>
            </a:r>
            <a:r>
              <a:rPr lang="en-US" altLang="ko-KR" sz="1300" dirty="0" smtClean="0"/>
              <a:t>]</a:t>
            </a:r>
          </a:p>
          <a:p>
            <a:r>
              <a:rPr lang="en-US" altLang="ko-KR" sz="1300" dirty="0" smtClean="0"/>
              <a:t>        </a:t>
            </a:r>
            <a:r>
              <a:rPr lang="en-US" altLang="ko-KR" sz="1300" dirty="0" smtClean="0">
                <a:solidFill>
                  <a:srgbClr val="FF0000"/>
                </a:solidFill>
              </a:rPr>
              <a:t>// </a:t>
            </a:r>
            <a:r>
              <a:rPr lang="ko-KR" altLang="en-US" sz="1300" dirty="0" smtClean="0">
                <a:solidFill>
                  <a:srgbClr val="FF0000"/>
                </a:solidFill>
              </a:rPr>
              <a:t>위 </a:t>
            </a:r>
            <a:r>
              <a:rPr lang="en-US" altLang="ko-KR" sz="1300" dirty="0" err="1" smtClean="0">
                <a:solidFill>
                  <a:srgbClr val="FF0000"/>
                </a:solidFill>
              </a:rPr>
              <a:t>make_cfg</a:t>
            </a:r>
            <a:r>
              <a:rPr lang="ko-KR" altLang="en-US" sz="1300" dirty="0" smtClean="0">
                <a:solidFill>
                  <a:srgbClr val="FF0000"/>
                </a:solidFill>
              </a:rPr>
              <a:t>를 통해 생성된 </a:t>
            </a:r>
            <a:r>
              <a:rPr lang="en-US" altLang="ko-KR" sz="1300" dirty="0" err="1" smtClean="0">
                <a:solidFill>
                  <a:srgbClr val="FF0000"/>
                </a:solidFill>
              </a:rPr>
              <a:t>cfg</a:t>
            </a:r>
            <a:r>
              <a:rPr lang="ko-KR" altLang="en-US" sz="1300" dirty="0" smtClean="0">
                <a:solidFill>
                  <a:srgbClr val="FF0000"/>
                </a:solidFill>
              </a:rPr>
              <a:t>를 </a:t>
            </a:r>
            <a:r>
              <a:rPr lang="en-US" altLang="ko-KR" sz="1300" dirty="0" err="1" smtClean="0">
                <a:solidFill>
                  <a:srgbClr val="FF0000"/>
                </a:solidFill>
              </a:rPr>
              <a:t>cgf_list</a:t>
            </a:r>
            <a:r>
              <a:rPr lang="ko-KR" altLang="en-US" sz="1300" dirty="0" smtClean="0">
                <a:solidFill>
                  <a:srgbClr val="FF0000"/>
                </a:solidFill>
              </a:rPr>
              <a:t>에 저장한다</a:t>
            </a:r>
            <a:r>
              <a:rPr lang="en-US" altLang="ko-KR" sz="1300" dirty="0" smtClean="0">
                <a:solidFill>
                  <a:srgbClr val="FF0000"/>
                </a:solidFill>
              </a:rPr>
              <a:t>.</a:t>
            </a:r>
            <a:endParaRPr lang="ko-KR" altLang="en-US" sz="1300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FEEDFC1-385C-4DDD-9BF5-D6947A9DE4F9}"/>
              </a:ext>
            </a:extLst>
          </p:cNvPr>
          <p:cNvSpPr txBox="1"/>
          <p:nvPr/>
        </p:nvSpPr>
        <p:spPr>
          <a:xfrm>
            <a:off x="2728860" y="446859"/>
            <a:ext cx="46213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64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D1C21"/>
                </a:solidFill>
                <a:latin typeface="+mj-ea"/>
                <a:ea typeface="+mj-ea"/>
              </a:rPr>
              <a:t>2. </a:t>
            </a:r>
            <a:r>
              <a:rPr lang="en-US" altLang="ko-KR" sz="28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D1C21"/>
                </a:solidFill>
                <a:latin typeface="+mj-ea"/>
              </a:rPr>
              <a:t>PYT </a:t>
            </a:r>
            <a:r>
              <a:rPr lang="ko-KR" altLang="en-US" sz="28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D1C21"/>
                </a:solidFill>
                <a:latin typeface="+mj-ea"/>
              </a:rPr>
              <a:t>메인 코드 상세 분석</a:t>
            </a:r>
            <a:endParaRPr lang="ko-KR" altLang="en-US" sz="264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DD1C2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6888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xmlns="" id="{1D12AC0F-4DAB-4198-A6FC-36972C45DC87}"/>
              </a:ext>
            </a:extLst>
          </p:cNvPr>
          <p:cNvCxnSpPr/>
          <p:nvPr/>
        </p:nvCxnSpPr>
        <p:spPr>
          <a:xfrm>
            <a:off x="677619" y="947906"/>
            <a:ext cx="917246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슬라이드 번호 개체 틀 1">
            <a:extLst>
              <a:ext uri="{FF2B5EF4-FFF2-40B4-BE49-F238E27FC236}">
                <a16:creationId xmlns:a16="http://schemas.microsoft.com/office/drawing/2014/main" xmlns="" id="{D1E975CC-BD03-4F64-BCBE-6CD003B39458}"/>
              </a:ext>
            </a:extLst>
          </p:cNvPr>
          <p:cNvSpPr txBox="1">
            <a:spLocks/>
          </p:cNvSpPr>
          <p:nvPr/>
        </p:nvSpPr>
        <p:spPr>
          <a:xfrm>
            <a:off x="7810500" y="6846206"/>
            <a:ext cx="2268538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32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3BE4C7E-C981-4380-B449-BA2E1EDEA483}" type="slidenum">
              <a:rPr lang="ko-KR" altLang="en-US" smtClean="0">
                <a:latin typeface="+mj-ea"/>
                <a:ea typeface="+mj-ea"/>
              </a:rPr>
              <a:pPr/>
              <a:t>14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100790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129950" y="1732127"/>
            <a:ext cx="8251556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300" dirty="0" err="1"/>
              <a:t>framework_route_criteria</a:t>
            </a:r>
            <a:r>
              <a:rPr lang="en-US" altLang="ko-KR" sz="1300" dirty="0"/>
              <a:t> = </a:t>
            </a:r>
            <a:r>
              <a:rPr lang="en-US" altLang="ko-KR" sz="1300" dirty="0" err="1"/>
              <a:t>is_flask_route_function</a:t>
            </a:r>
            <a:endParaRPr lang="en-US" altLang="ko-KR" sz="1300" dirty="0"/>
          </a:p>
          <a:p>
            <a:r>
              <a:rPr lang="en-US" altLang="ko-KR" sz="1300" dirty="0">
                <a:solidFill>
                  <a:srgbClr val="FF0000"/>
                </a:solidFill>
              </a:rPr>
              <a:t>// </a:t>
            </a:r>
            <a:r>
              <a:rPr lang="en-US" altLang="ko-KR" sz="1300" dirty="0" err="1" smtClean="0">
                <a:solidFill>
                  <a:srgbClr val="FF0000"/>
                </a:solidFill>
              </a:rPr>
              <a:t>framework_route_criteria</a:t>
            </a:r>
            <a:r>
              <a:rPr lang="en-US" altLang="ko-KR" sz="1300" dirty="0" smtClean="0">
                <a:solidFill>
                  <a:srgbClr val="FF0000"/>
                </a:solidFill>
              </a:rPr>
              <a:t>(</a:t>
            </a:r>
            <a:r>
              <a:rPr lang="ko-KR" altLang="en-US" sz="1300" dirty="0" smtClean="0">
                <a:solidFill>
                  <a:srgbClr val="FF0000"/>
                </a:solidFill>
              </a:rPr>
              <a:t>기준 루트로 설정</a:t>
            </a:r>
            <a:r>
              <a:rPr lang="en-US" altLang="ko-KR" sz="1300" dirty="0" smtClean="0">
                <a:solidFill>
                  <a:srgbClr val="FF0000"/>
                </a:solidFill>
              </a:rPr>
              <a:t>) </a:t>
            </a:r>
            <a:r>
              <a:rPr lang="en-US" altLang="ko-KR" sz="1300" dirty="0">
                <a:solidFill>
                  <a:srgbClr val="FF0000"/>
                </a:solidFill>
              </a:rPr>
              <a:t>= </a:t>
            </a:r>
            <a:r>
              <a:rPr lang="en-US" altLang="ko-KR" sz="1300" dirty="0" err="1" smtClean="0">
                <a:solidFill>
                  <a:srgbClr val="FF0000"/>
                </a:solidFill>
              </a:rPr>
              <a:t>is_flask_route_function</a:t>
            </a:r>
            <a:r>
              <a:rPr lang="en-US" altLang="ko-KR" sz="1300" dirty="0" smtClean="0">
                <a:solidFill>
                  <a:srgbClr val="FF0000"/>
                </a:solidFill>
              </a:rPr>
              <a:t>(</a:t>
            </a:r>
            <a:r>
              <a:rPr lang="ko-KR" altLang="en-US" sz="1300" dirty="0" smtClean="0">
                <a:solidFill>
                  <a:srgbClr val="FF0000"/>
                </a:solidFill>
              </a:rPr>
              <a:t>함수가 경로 루트에 있으면 </a:t>
            </a:r>
            <a:r>
              <a:rPr lang="en-US" altLang="ko-KR" sz="1300" dirty="0" smtClean="0">
                <a:solidFill>
                  <a:srgbClr val="FF0000"/>
                </a:solidFill>
              </a:rPr>
              <a:t>true)</a:t>
            </a:r>
            <a:r>
              <a:rPr lang="ko-KR" altLang="en-US" sz="1300" dirty="0" smtClean="0">
                <a:solidFill>
                  <a:srgbClr val="FF0000"/>
                </a:solidFill>
              </a:rPr>
              <a:t>에 대입</a:t>
            </a:r>
            <a:endParaRPr lang="en-US" altLang="ko-KR" sz="1300" dirty="0" smtClean="0">
              <a:solidFill>
                <a:srgbClr val="FF0000"/>
              </a:solidFill>
            </a:endParaRPr>
          </a:p>
          <a:p>
            <a:r>
              <a:rPr lang="en-US" altLang="ko-KR" sz="1300" dirty="0" smtClean="0">
                <a:solidFill>
                  <a:srgbClr val="FF0000"/>
                </a:solidFill>
              </a:rPr>
              <a:t>    </a:t>
            </a:r>
            <a:r>
              <a:rPr lang="ko-KR" altLang="en-US" sz="1300" dirty="0" smtClean="0">
                <a:solidFill>
                  <a:srgbClr val="FF0000"/>
                </a:solidFill>
              </a:rPr>
              <a:t>함수가 경로 루트에 있으면 기준 루트로 설정 </a:t>
            </a:r>
            <a:endParaRPr lang="en-US" altLang="ko-KR" sz="1300" dirty="0" smtClean="0">
              <a:solidFill>
                <a:srgbClr val="FF0000"/>
              </a:solidFill>
            </a:endParaRPr>
          </a:p>
          <a:p>
            <a:r>
              <a:rPr lang="en-US" altLang="ko-KR" sz="1300" dirty="0" smtClean="0">
                <a:solidFill>
                  <a:srgbClr val="FF0000"/>
                </a:solidFill>
              </a:rPr>
              <a:t>*</a:t>
            </a:r>
            <a:r>
              <a:rPr lang="ko-KR" altLang="en-US" sz="1300" dirty="0" smtClean="0">
                <a:solidFill>
                  <a:srgbClr val="FF0000"/>
                </a:solidFill>
              </a:rPr>
              <a:t>경로 </a:t>
            </a:r>
            <a:r>
              <a:rPr lang="ko-KR" altLang="en-US" sz="1300" dirty="0" err="1" smtClean="0">
                <a:solidFill>
                  <a:srgbClr val="FF0000"/>
                </a:solidFill>
              </a:rPr>
              <a:t>데코레이터는</a:t>
            </a:r>
            <a:r>
              <a:rPr lang="en-US" altLang="ko-KR" sz="1300" dirty="0" smtClean="0">
                <a:solidFill>
                  <a:srgbClr val="FF0000"/>
                </a:solidFill>
              </a:rPr>
              <a:t> </a:t>
            </a:r>
            <a:r>
              <a:rPr lang="ko-KR" altLang="en-US" sz="1300" dirty="0" smtClean="0">
                <a:solidFill>
                  <a:srgbClr val="FF0000"/>
                </a:solidFill>
              </a:rPr>
              <a:t>어떤 함수가 실행되기 전에 먼저 실행되는 함수를 말하는데 </a:t>
            </a:r>
            <a:r>
              <a:rPr lang="ko-KR" altLang="en-US" sz="1300" dirty="0" err="1" smtClean="0">
                <a:solidFill>
                  <a:srgbClr val="FF0000"/>
                </a:solidFill>
              </a:rPr>
              <a:t>반복가능한</a:t>
            </a:r>
            <a:r>
              <a:rPr lang="ko-KR" altLang="en-US" sz="1300" dirty="0" smtClean="0">
                <a:solidFill>
                  <a:srgbClr val="FF0000"/>
                </a:solidFill>
              </a:rPr>
              <a:t> 아이템의 마지막     </a:t>
            </a:r>
            <a:endParaRPr lang="en-US" altLang="ko-KR" sz="1300" dirty="0" smtClean="0">
              <a:solidFill>
                <a:srgbClr val="FF0000"/>
              </a:solidFill>
            </a:endParaRPr>
          </a:p>
          <a:p>
            <a:r>
              <a:rPr lang="en-US" altLang="ko-KR" sz="1300" dirty="0" smtClean="0">
                <a:solidFill>
                  <a:srgbClr val="FF0000"/>
                </a:solidFill>
              </a:rPr>
              <a:t>   </a:t>
            </a:r>
            <a:r>
              <a:rPr lang="ko-KR" altLang="en-US" sz="1300" dirty="0" smtClean="0">
                <a:solidFill>
                  <a:srgbClr val="FF0000"/>
                </a:solidFill>
              </a:rPr>
              <a:t>요소를 얻어 루트에 있으면 </a:t>
            </a:r>
            <a:r>
              <a:rPr lang="en-US" altLang="ko-KR" sz="1300" dirty="0" smtClean="0">
                <a:solidFill>
                  <a:srgbClr val="FF0000"/>
                </a:solidFill>
              </a:rPr>
              <a:t>true</a:t>
            </a:r>
            <a:r>
              <a:rPr lang="ko-KR" altLang="en-US" sz="1300" dirty="0" smtClean="0">
                <a:solidFill>
                  <a:srgbClr val="FF0000"/>
                </a:solidFill>
              </a:rPr>
              <a:t>를 반환</a:t>
            </a:r>
          </a:p>
          <a:p>
            <a:endParaRPr lang="ko-KR" altLang="en-US" sz="1300" dirty="0">
              <a:solidFill>
                <a:srgbClr val="FF0000"/>
              </a:solidFill>
            </a:endParaRPr>
          </a:p>
          <a:p>
            <a:r>
              <a:rPr lang="ko-KR" altLang="en-US" sz="1300" dirty="0"/>
              <a:t>        </a:t>
            </a:r>
            <a:r>
              <a:rPr lang="en-US" altLang="ko-KR" sz="1300" dirty="0"/>
              <a:t>if </a:t>
            </a:r>
            <a:r>
              <a:rPr lang="en-US" altLang="ko-KR" sz="1300" dirty="0" err="1"/>
              <a:t>args.adaptor</a:t>
            </a:r>
            <a:r>
              <a:rPr lang="en-US" altLang="ko-KR" sz="1300" dirty="0"/>
              <a:t>:</a:t>
            </a:r>
          </a:p>
          <a:p>
            <a:r>
              <a:rPr lang="en-US" altLang="ko-KR" sz="1300" dirty="0">
                <a:solidFill>
                  <a:srgbClr val="FF0000"/>
                </a:solidFill>
              </a:rPr>
              <a:t>       // </a:t>
            </a:r>
            <a:r>
              <a:rPr lang="en-US" altLang="ko-KR" sz="1300" dirty="0" smtClean="0">
                <a:solidFill>
                  <a:srgbClr val="FF0000"/>
                </a:solidFill>
              </a:rPr>
              <a:t>adaptor</a:t>
            </a:r>
            <a:r>
              <a:rPr lang="ko-KR" altLang="en-US" sz="1300" dirty="0">
                <a:solidFill>
                  <a:srgbClr val="FF0000"/>
                </a:solidFill>
              </a:rPr>
              <a:t>라는 함수에 가변 갯수의 인자들을 함수에 넣어주는 </a:t>
            </a:r>
            <a:r>
              <a:rPr lang="ko-KR" altLang="en-US" sz="1300" dirty="0" smtClean="0">
                <a:solidFill>
                  <a:srgbClr val="FF0000"/>
                </a:solidFill>
              </a:rPr>
              <a:t>역할</a:t>
            </a:r>
            <a:endParaRPr lang="en-US" altLang="ko-KR" sz="1300" dirty="0">
              <a:solidFill>
                <a:srgbClr val="FF0000"/>
              </a:solidFill>
            </a:endParaRPr>
          </a:p>
          <a:p>
            <a:r>
              <a:rPr lang="en-US" altLang="ko-KR" sz="1300" dirty="0"/>
              <a:t>            if </a:t>
            </a:r>
            <a:r>
              <a:rPr lang="en-US" altLang="ko-KR" sz="1300" dirty="0" err="1"/>
              <a:t>args.adaptor.lower</a:t>
            </a:r>
            <a:r>
              <a:rPr lang="en-US" altLang="ko-KR" sz="1300" dirty="0"/>
              <a:t>().</a:t>
            </a:r>
            <a:r>
              <a:rPr lang="en-US" altLang="ko-KR" sz="1300" dirty="0" err="1"/>
              <a:t>startswith</a:t>
            </a:r>
            <a:r>
              <a:rPr lang="en-US" altLang="ko-KR" sz="1300" dirty="0"/>
              <a:t>('e'):</a:t>
            </a:r>
          </a:p>
          <a:p>
            <a:r>
              <a:rPr lang="en-US" altLang="ko-KR" sz="1300" dirty="0">
                <a:solidFill>
                  <a:srgbClr val="FF0000"/>
                </a:solidFill>
              </a:rPr>
              <a:t>           // </a:t>
            </a:r>
            <a:r>
              <a:rPr lang="ko-KR" altLang="en-US" sz="1300" dirty="0" smtClean="0">
                <a:solidFill>
                  <a:srgbClr val="FF0000"/>
                </a:solidFill>
              </a:rPr>
              <a:t>원본 문자열을 모두 소문자로 바꾼 뒤 원본 문자열이 매개변수로 </a:t>
            </a:r>
            <a:r>
              <a:rPr lang="ko-KR" altLang="en-US" sz="1300" dirty="0">
                <a:solidFill>
                  <a:srgbClr val="FF0000"/>
                </a:solidFill>
              </a:rPr>
              <a:t>입력한 문자열</a:t>
            </a:r>
            <a:r>
              <a:rPr lang="en-US" altLang="ko-KR" sz="1300" dirty="0">
                <a:solidFill>
                  <a:srgbClr val="FF0000"/>
                </a:solidFill>
              </a:rPr>
              <a:t>('e')</a:t>
            </a:r>
            <a:r>
              <a:rPr lang="ko-KR" altLang="en-US" sz="1300" dirty="0" smtClean="0">
                <a:solidFill>
                  <a:srgbClr val="FF0000"/>
                </a:solidFill>
              </a:rPr>
              <a:t>로 시작되면</a:t>
            </a:r>
            <a:endParaRPr lang="ko-KR" altLang="en-US" sz="1300" dirty="0">
              <a:solidFill>
                <a:srgbClr val="FF0000"/>
              </a:solidFill>
            </a:endParaRPr>
          </a:p>
          <a:p>
            <a:r>
              <a:rPr lang="ko-KR" altLang="en-US" sz="1300" dirty="0"/>
              <a:t>                </a:t>
            </a:r>
            <a:r>
              <a:rPr lang="en-US" altLang="ko-KR" sz="1300" dirty="0" err="1"/>
              <a:t>framework_route_criteria</a:t>
            </a:r>
            <a:r>
              <a:rPr lang="en-US" altLang="ko-KR" sz="1300" dirty="0"/>
              <a:t> = </a:t>
            </a:r>
            <a:r>
              <a:rPr lang="en-US" altLang="ko-KR" sz="1300" dirty="0" err="1"/>
              <a:t>is_function</a:t>
            </a:r>
            <a:endParaRPr lang="en-US" altLang="ko-KR" sz="1300" dirty="0"/>
          </a:p>
          <a:p>
            <a:r>
              <a:rPr lang="en-US" altLang="ko-KR" sz="1300" dirty="0">
                <a:solidFill>
                  <a:srgbClr val="FF0000"/>
                </a:solidFill>
              </a:rPr>
              <a:t>              // </a:t>
            </a:r>
            <a:r>
              <a:rPr lang="en-US" altLang="ko-KR" sz="1300" dirty="0" err="1">
                <a:solidFill>
                  <a:srgbClr val="FF0000"/>
                </a:solidFill>
              </a:rPr>
              <a:t>framework_route_criteria</a:t>
            </a:r>
            <a:r>
              <a:rPr lang="ko-KR" altLang="en-US" sz="1300" dirty="0">
                <a:solidFill>
                  <a:srgbClr val="FF0000"/>
                </a:solidFill>
              </a:rPr>
              <a:t>를 </a:t>
            </a:r>
            <a:r>
              <a:rPr lang="en-US" altLang="ko-KR" sz="1300" dirty="0" err="1">
                <a:solidFill>
                  <a:srgbClr val="FF0000"/>
                </a:solidFill>
              </a:rPr>
              <a:t>is_function</a:t>
            </a:r>
            <a:r>
              <a:rPr lang="ko-KR" altLang="en-US" sz="1300" dirty="0">
                <a:solidFill>
                  <a:srgbClr val="FF0000"/>
                </a:solidFill>
              </a:rPr>
              <a:t>로 대입</a:t>
            </a:r>
          </a:p>
          <a:p>
            <a:r>
              <a:rPr lang="ko-KR" altLang="en-US" sz="1300" dirty="0"/>
              <a:t>            </a:t>
            </a:r>
            <a:r>
              <a:rPr lang="en-US" altLang="ko-KR" sz="1300" dirty="0" err="1"/>
              <a:t>elif</a:t>
            </a:r>
            <a:r>
              <a:rPr lang="en-US" altLang="ko-KR" sz="1300" dirty="0"/>
              <a:t> </a:t>
            </a:r>
            <a:r>
              <a:rPr lang="en-US" altLang="ko-KR" sz="1300" dirty="0" err="1"/>
              <a:t>args.adaptor.lower</a:t>
            </a:r>
            <a:r>
              <a:rPr lang="en-US" altLang="ko-KR" sz="1300" dirty="0"/>
              <a:t>().</a:t>
            </a:r>
            <a:r>
              <a:rPr lang="en-US" altLang="ko-KR" sz="1300" dirty="0" err="1"/>
              <a:t>startswith</a:t>
            </a:r>
            <a:r>
              <a:rPr lang="en-US" altLang="ko-KR" sz="1300" dirty="0"/>
              <a:t>('p'):</a:t>
            </a:r>
          </a:p>
          <a:p>
            <a:r>
              <a:rPr lang="en-US" altLang="ko-KR" sz="1300" dirty="0">
                <a:solidFill>
                  <a:srgbClr val="FF0000"/>
                </a:solidFill>
              </a:rPr>
              <a:t>           </a:t>
            </a:r>
            <a:r>
              <a:rPr lang="en-US" altLang="ko-KR" sz="1300" dirty="0" smtClean="0">
                <a:solidFill>
                  <a:srgbClr val="FF0000"/>
                </a:solidFill>
              </a:rPr>
              <a:t>// </a:t>
            </a:r>
            <a:r>
              <a:rPr lang="ko-KR" altLang="en-US" sz="1300" dirty="0" smtClean="0">
                <a:solidFill>
                  <a:srgbClr val="FF0000"/>
                </a:solidFill>
              </a:rPr>
              <a:t>원본 </a:t>
            </a:r>
            <a:r>
              <a:rPr lang="ko-KR" altLang="en-US" sz="1300" dirty="0">
                <a:solidFill>
                  <a:srgbClr val="FF0000"/>
                </a:solidFill>
              </a:rPr>
              <a:t>문자열을 모두 소문자로 </a:t>
            </a:r>
            <a:r>
              <a:rPr lang="ko-KR" altLang="en-US" sz="1300" dirty="0" err="1">
                <a:solidFill>
                  <a:srgbClr val="FF0000"/>
                </a:solidFill>
              </a:rPr>
              <a:t>바꾼뒤</a:t>
            </a:r>
            <a:r>
              <a:rPr lang="en-US" altLang="ko-KR" sz="1300" dirty="0">
                <a:solidFill>
                  <a:srgbClr val="FF0000"/>
                </a:solidFill>
              </a:rPr>
              <a:t>.</a:t>
            </a:r>
            <a:r>
              <a:rPr lang="ko-KR" altLang="en-US" sz="1300" dirty="0">
                <a:solidFill>
                  <a:srgbClr val="FF0000"/>
                </a:solidFill>
              </a:rPr>
              <a:t>원본 문자열이 매개변수로 입력한 문자열</a:t>
            </a:r>
            <a:r>
              <a:rPr lang="en-US" altLang="ko-KR" sz="1300" dirty="0">
                <a:solidFill>
                  <a:srgbClr val="FF0000"/>
                </a:solidFill>
              </a:rPr>
              <a:t>('p')</a:t>
            </a:r>
            <a:r>
              <a:rPr lang="ko-KR" altLang="en-US" sz="1300" dirty="0">
                <a:solidFill>
                  <a:srgbClr val="FF0000"/>
                </a:solidFill>
              </a:rPr>
              <a:t>로 </a:t>
            </a:r>
            <a:r>
              <a:rPr lang="ko-KR" altLang="en-US" sz="1300" dirty="0" smtClean="0">
                <a:solidFill>
                  <a:srgbClr val="FF0000"/>
                </a:solidFill>
              </a:rPr>
              <a:t>시작되면</a:t>
            </a:r>
            <a:endParaRPr lang="ko-KR" altLang="en-US" sz="1300" dirty="0">
              <a:solidFill>
                <a:srgbClr val="FF0000"/>
              </a:solidFill>
            </a:endParaRPr>
          </a:p>
          <a:p>
            <a:r>
              <a:rPr lang="ko-KR" altLang="en-US" sz="1300" dirty="0"/>
              <a:t>                </a:t>
            </a:r>
            <a:r>
              <a:rPr lang="en-US" altLang="ko-KR" sz="1300" dirty="0" err="1"/>
              <a:t>framework_route_criteria</a:t>
            </a:r>
            <a:r>
              <a:rPr lang="en-US" altLang="ko-KR" sz="1300" dirty="0"/>
              <a:t> = </a:t>
            </a:r>
            <a:r>
              <a:rPr lang="en-US" altLang="ko-KR" sz="1300" dirty="0" err="1"/>
              <a:t>is_function_without_leading</a:t>
            </a:r>
            <a:r>
              <a:rPr lang="en-US" altLang="ko-KR" sz="1300" dirty="0"/>
              <a:t>_</a:t>
            </a:r>
          </a:p>
          <a:p>
            <a:r>
              <a:rPr lang="en-US" altLang="ko-KR" sz="1300" dirty="0">
                <a:solidFill>
                  <a:srgbClr val="FF0000"/>
                </a:solidFill>
              </a:rPr>
              <a:t>                // </a:t>
            </a:r>
            <a:r>
              <a:rPr lang="en-US" altLang="ko-KR" sz="1300" dirty="0" err="1">
                <a:solidFill>
                  <a:srgbClr val="FF0000"/>
                </a:solidFill>
              </a:rPr>
              <a:t>framework_route_criteria</a:t>
            </a:r>
            <a:r>
              <a:rPr lang="en-US" altLang="ko-KR" sz="1300" dirty="0">
                <a:solidFill>
                  <a:srgbClr val="FF0000"/>
                </a:solidFill>
              </a:rPr>
              <a:t> = </a:t>
            </a:r>
            <a:r>
              <a:rPr lang="en-US" altLang="ko-KR" sz="1300" dirty="0" err="1">
                <a:solidFill>
                  <a:srgbClr val="FF0000"/>
                </a:solidFill>
              </a:rPr>
              <a:t>is_function_without_leading</a:t>
            </a:r>
            <a:r>
              <a:rPr lang="en-US" altLang="ko-KR" sz="1300" dirty="0">
                <a:solidFill>
                  <a:srgbClr val="FF0000"/>
                </a:solidFill>
              </a:rPr>
              <a:t>_</a:t>
            </a:r>
            <a:r>
              <a:rPr lang="ko-KR" altLang="en-US" sz="1300" dirty="0">
                <a:solidFill>
                  <a:srgbClr val="FF0000"/>
                </a:solidFill>
              </a:rPr>
              <a:t>로 대입</a:t>
            </a:r>
          </a:p>
          <a:p>
            <a:r>
              <a:rPr lang="ko-KR" altLang="en-US" sz="1300" dirty="0"/>
              <a:t>            </a:t>
            </a:r>
            <a:r>
              <a:rPr lang="en-US" altLang="ko-KR" sz="1300" dirty="0" err="1"/>
              <a:t>elif</a:t>
            </a:r>
            <a:r>
              <a:rPr lang="en-US" altLang="ko-KR" sz="1300" dirty="0"/>
              <a:t> </a:t>
            </a:r>
            <a:r>
              <a:rPr lang="en-US" altLang="ko-KR" sz="1300" dirty="0" err="1"/>
              <a:t>args.adaptor.lower</a:t>
            </a:r>
            <a:r>
              <a:rPr lang="en-US" altLang="ko-KR" sz="1300" dirty="0"/>
              <a:t>().</a:t>
            </a:r>
            <a:r>
              <a:rPr lang="en-US" altLang="ko-KR" sz="1300" dirty="0" err="1"/>
              <a:t>startswith</a:t>
            </a:r>
            <a:r>
              <a:rPr lang="en-US" altLang="ko-KR" sz="1300" dirty="0"/>
              <a:t>('d'):</a:t>
            </a:r>
          </a:p>
          <a:p>
            <a:r>
              <a:rPr lang="en-US" altLang="ko-KR" sz="1300" dirty="0">
                <a:solidFill>
                  <a:srgbClr val="FF0000"/>
                </a:solidFill>
              </a:rPr>
              <a:t>           </a:t>
            </a:r>
            <a:r>
              <a:rPr lang="en-US" altLang="ko-KR" sz="1300" dirty="0" smtClean="0">
                <a:solidFill>
                  <a:srgbClr val="FF0000"/>
                </a:solidFill>
              </a:rPr>
              <a:t>// </a:t>
            </a:r>
            <a:r>
              <a:rPr lang="ko-KR" altLang="en-US" sz="1300" dirty="0" smtClean="0">
                <a:solidFill>
                  <a:srgbClr val="FF0000"/>
                </a:solidFill>
              </a:rPr>
              <a:t>원본 </a:t>
            </a:r>
            <a:r>
              <a:rPr lang="ko-KR" altLang="en-US" sz="1300" dirty="0">
                <a:solidFill>
                  <a:srgbClr val="FF0000"/>
                </a:solidFill>
              </a:rPr>
              <a:t>문자열을 모두 소문자로 </a:t>
            </a:r>
            <a:r>
              <a:rPr lang="ko-KR" altLang="en-US" sz="1300" dirty="0" err="1">
                <a:solidFill>
                  <a:srgbClr val="FF0000"/>
                </a:solidFill>
              </a:rPr>
              <a:t>바꾼뒤</a:t>
            </a:r>
            <a:r>
              <a:rPr lang="en-US" altLang="ko-KR" sz="1300" dirty="0">
                <a:solidFill>
                  <a:srgbClr val="FF0000"/>
                </a:solidFill>
              </a:rPr>
              <a:t>.</a:t>
            </a:r>
            <a:r>
              <a:rPr lang="ko-KR" altLang="en-US" sz="1300" dirty="0">
                <a:solidFill>
                  <a:srgbClr val="FF0000"/>
                </a:solidFill>
              </a:rPr>
              <a:t>원본 문자열이 매개변수로 입력한 문자열</a:t>
            </a:r>
            <a:r>
              <a:rPr lang="en-US" altLang="ko-KR" sz="1300" dirty="0">
                <a:solidFill>
                  <a:srgbClr val="FF0000"/>
                </a:solidFill>
              </a:rPr>
              <a:t>('d')</a:t>
            </a:r>
            <a:r>
              <a:rPr lang="ko-KR" altLang="en-US" sz="1300" dirty="0" smtClean="0">
                <a:solidFill>
                  <a:srgbClr val="FF0000"/>
                </a:solidFill>
              </a:rPr>
              <a:t>로 시작되면</a:t>
            </a:r>
            <a:endParaRPr lang="ko-KR" altLang="en-US" sz="1300" dirty="0">
              <a:solidFill>
                <a:srgbClr val="FF0000"/>
              </a:solidFill>
            </a:endParaRPr>
          </a:p>
          <a:p>
            <a:r>
              <a:rPr lang="ko-KR" altLang="en-US" sz="1300" dirty="0"/>
              <a:t>                </a:t>
            </a:r>
            <a:r>
              <a:rPr lang="en-US" altLang="ko-KR" sz="1300" dirty="0" err="1"/>
              <a:t>framework_route_criteria</a:t>
            </a:r>
            <a:r>
              <a:rPr lang="en-US" altLang="ko-KR" sz="1300" dirty="0"/>
              <a:t> = </a:t>
            </a:r>
            <a:r>
              <a:rPr lang="en-US" altLang="ko-KR" sz="1300" dirty="0" err="1"/>
              <a:t>is_django_view_function</a:t>
            </a:r>
            <a:endParaRPr lang="en-US" altLang="ko-KR" sz="1300" dirty="0"/>
          </a:p>
          <a:p>
            <a:r>
              <a:rPr lang="en-US" altLang="ko-KR" sz="1300" dirty="0">
                <a:solidFill>
                  <a:srgbClr val="FF0000"/>
                </a:solidFill>
              </a:rPr>
              <a:t>               // </a:t>
            </a:r>
            <a:r>
              <a:rPr lang="en-US" altLang="ko-KR" sz="1300" dirty="0" err="1">
                <a:solidFill>
                  <a:srgbClr val="FF0000"/>
                </a:solidFill>
              </a:rPr>
              <a:t>framework_route_criteria</a:t>
            </a:r>
            <a:r>
              <a:rPr lang="en-US" altLang="ko-KR" sz="1300" dirty="0">
                <a:solidFill>
                  <a:srgbClr val="FF0000"/>
                </a:solidFill>
              </a:rPr>
              <a:t> = </a:t>
            </a:r>
            <a:r>
              <a:rPr lang="en-US" altLang="ko-KR" sz="1300" dirty="0" err="1">
                <a:solidFill>
                  <a:srgbClr val="FF0000"/>
                </a:solidFill>
              </a:rPr>
              <a:t>is_django_view_function</a:t>
            </a:r>
            <a:r>
              <a:rPr lang="ko-KR" altLang="en-US" sz="1300" dirty="0">
                <a:solidFill>
                  <a:srgbClr val="FF0000"/>
                </a:solidFill>
              </a:rPr>
              <a:t>로 대입</a:t>
            </a:r>
          </a:p>
          <a:p>
            <a:r>
              <a:rPr lang="ko-KR" altLang="en-US" sz="1300" dirty="0"/>
              <a:t>        </a:t>
            </a:r>
            <a:r>
              <a:rPr lang="en-US" altLang="ko-KR" sz="1300" dirty="0"/>
              <a:t># Add all the route functions to the </a:t>
            </a:r>
            <a:r>
              <a:rPr lang="en-US" altLang="ko-KR" sz="1300" dirty="0" err="1"/>
              <a:t>cfg_list</a:t>
            </a:r>
            <a:endParaRPr lang="en-US" altLang="ko-KR" sz="1300" dirty="0"/>
          </a:p>
          <a:p>
            <a:r>
              <a:rPr lang="en-US" altLang="ko-KR" sz="1300" dirty="0">
                <a:solidFill>
                  <a:srgbClr val="FF0000"/>
                </a:solidFill>
              </a:rPr>
              <a:t>        // </a:t>
            </a:r>
            <a:r>
              <a:rPr lang="ko-KR" altLang="en-US" sz="1300" dirty="0">
                <a:solidFill>
                  <a:srgbClr val="FF0000"/>
                </a:solidFill>
              </a:rPr>
              <a:t>모든 루트를 </a:t>
            </a:r>
            <a:r>
              <a:rPr lang="en-US" altLang="ko-KR" sz="1300" dirty="0" err="1">
                <a:solidFill>
                  <a:srgbClr val="FF0000"/>
                </a:solidFill>
              </a:rPr>
              <a:t>cfg_list</a:t>
            </a:r>
            <a:r>
              <a:rPr lang="en-US" altLang="ko-KR" sz="1300" dirty="0">
                <a:solidFill>
                  <a:srgbClr val="FF0000"/>
                </a:solidFill>
              </a:rPr>
              <a:t>(</a:t>
            </a:r>
            <a:r>
              <a:rPr lang="ko-KR" altLang="en-US" sz="1300" dirty="0">
                <a:solidFill>
                  <a:srgbClr val="FF0000"/>
                </a:solidFill>
              </a:rPr>
              <a:t>제어흐름그래프</a:t>
            </a:r>
            <a:r>
              <a:rPr lang="en-US" altLang="ko-KR" sz="1300" dirty="0">
                <a:solidFill>
                  <a:srgbClr val="FF0000"/>
                </a:solidFill>
              </a:rPr>
              <a:t>_</a:t>
            </a:r>
            <a:r>
              <a:rPr lang="ko-KR" altLang="en-US" sz="1300" dirty="0">
                <a:solidFill>
                  <a:srgbClr val="FF0000"/>
                </a:solidFill>
              </a:rPr>
              <a:t>리스트</a:t>
            </a:r>
            <a:r>
              <a:rPr lang="en-US" altLang="ko-KR" sz="1300" dirty="0">
                <a:solidFill>
                  <a:srgbClr val="FF0000"/>
                </a:solidFill>
              </a:rPr>
              <a:t>)</a:t>
            </a:r>
            <a:r>
              <a:rPr lang="ko-KR" altLang="en-US" sz="1300" dirty="0">
                <a:solidFill>
                  <a:srgbClr val="FF0000"/>
                </a:solidFill>
              </a:rPr>
              <a:t>에 추가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FEEDFC1-385C-4DDD-9BF5-D6947A9DE4F9}"/>
              </a:ext>
            </a:extLst>
          </p:cNvPr>
          <p:cNvSpPr txBox="1"/>
          <p:nvPr/>
        </p:nvSpPr>
        <p:spPr>
          <a:xfrm>
            <a:off x="2728860" y="446859"/>
            <a:ext cx="46213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64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D1C21"/>
                </a:solidFill>
                <a:latin typeface="+mj-ea"/>
                <a:ea typeface="+mj-ea"/>
              </a:rPr>
              <a:t>2. </a:t>
            </a:r>
            <a:r>
              <a:rPr lang="en-US" altLang="ko-KR" sz="28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D1C21"/>
                </a:solidFill>
                <a:latin typeface="+mj-ea"/>
              </a:rPr>
              <a:t>PYT </a:t>
            </a:r>
            <a:r>
              <a:rPr lang="ko-KR" altLang="en-US" sz="28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D1C21"/>
                </a:solidFill>
                <a:latin typeface="+mj-ea"/>
              </a:rPr>
              <a:t>메인 코드 상세 분석</a:t>
            </a:r>
            <a:endParaRPr lang="ko-KR" altLang="en-US" sz="264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DD1C2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6888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xmlns="" id="{1D12AC0F-4DAB-4198-A6FC-36972C45DC87}"/>
              </a:ext>
            </a:extLst>
          </p:cNvPr>
          <p:cNvCxnSpPr/>
          <p:nvPr/>
        </p:nvCxnSpPr>
        <p:spPr>
          <a:xfrm>
            <a:off x="677619" y="947906"/>
            <a:ext cx="917246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슬라이드 번호 개체 틀 1">
            <a:extLst>
              <a:ext uri="{FF2B5EF4-FFF2-40B4-BE49-F238E27FC236}">
                <a16:creationId xmlns:a16="http://schemas.microsoft.com/office/drawing/2014/main" xmlns="" id="{D1E975CC-BD03-4F64-BCBE-6CD003B39458}"/>
              </a:ext>
            </a:extLst>
          </p:cNvPr>
          <p:cNvSpPr txBox="1">
            <a:spLocks/>
          </p:cNvSpPr>
          <p:nvPr/>
        </p:nvSpPr>
        <p:spPr>
          <a:xfrm>
            <a:off x="7810500" y="6846206"/>
            <a:ext cx="2268538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32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3BE4C7E-C981-4380-B449-BA2E1EDEA483}" type="slidenum">
              <a:rPr lang="ko-KR" altLang="en-US" smtClean="0">
                <a:latin typeface="+mj-ea"/>
                <a:ea typeface="+mj-ea"/>
              </a:rPr>
              <a:pPr/>
              <a:t>15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100790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29949" y="1748005"/>
            <a:ext cx="8735267" cy="5093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300" dirty="0" err="1"/>
              <a:t>FrameworkAdaptor</a:t>
            </a:r>
            <a:r>
              <a:rPr lang="en-US" altLang="ko-KR" sz="1300" dirty="0"/>
              <a:t>(</a:t>
            </a:r>
          </a:p>
          <a:p>
            <a:r>
              <a:rPr lang="en-US" altLang="ko-KR" sz="1300" dirty="0"/>
              <a:t>            </a:t>
            </a:r>
            <a:r>
              <a:rPr lang="en-US" altLang="ko-KR" sz="1300" dirty="0" err="1"/>
              <a:t>cfg_list</a:t>
            </a:r>
            <a:r>
              <a:rPr lang="en-US" altLang="ko-KR" sz="1300" dirty="0"/>
              <a:t>,</a:t>
            </a:r>
          </a:p>
          <a:p>
            <a:r>
              <a:rPr lang="en-US" altLang="ko-KR" sz="1300" dirty="0"/>
              <a:t>            </a:t>
            </a:r>
            <a:r>
              <a:rPr lang="en-US" altLang="ko-KR" sz="1300" dirty="0" err="1"/>
              <a:t>project_modules</a:t>
            </a:r>
            <a:r>
              <a:rPr lang="en-US" altLang="ko-KR" sz="1300" dirty="0"/>
              <a:t>,</a:t>
            </a:r>
          </a:p>
          <a:p>
            <a:r>
              <a:rPr lang="en-US" altLang="ko-KR" sz="1300" dirty="0"/>
              <a:t>            </a:t>
            </a:r>
            <a:r>
              <a:rPr lang="en-US" altLang="ko-KR" sz="1300" dirty="0" err="1"/>
              <a:t>local_modules</a:t>
            </a:r>
            <a:r>
              <a:rPr lang="en-US" altLang="ko-KR" sz="1300" dirty="0"/>
              <a:t>,</a:t>
            </a:r>
          </a:p>
          <a:p>
            <a:r>
              <a:rPr lang="en-US" altLang="ko-KR" sz="1300" dirty="0"/>
              <a:t>            </a:t>
            </a:r>
            <a:r>
              <a:rPr lang="en-US" altLang="ko-KR" sz="1300" dirty="0" err="1"/>
              <a:t>framework_route_criteria</a:t>
            </a:r>
            <a:endParaRPr lang="en-US" altLang="ko-KR" sz="1300" dirty="0"/>
          </a:p>
          <a:p>
            <a:r>
              <a:rPr lang="en-US" altLang="ko-KR" sz="1300" dirty="0"/>
              <a:t>        )</a:t>
            </a:r>
          </a:p>
          <a:p>
            <a:r>
              <a:rPr lang="en-US" altLang="ko-KR" sz="1300" dirty="0">
                <a:solidFill>
                  <a:srgbClr val="FF0000"/>
                </a:solidFill>
              </a:rPr>
              <a:t>// </a:t>
            </a:r>
            <a:r>
              <a:rPr lang="en-US" altLang="ko-KR" sz="1300" dirty="0" err="1">
                <a:solidFill>
                  <a:srgbClr val="FF0000"/>
                </a:solidFill>
              </a:rPr>
              <a:t>FrameworkAdaptor</a:t>
            </a:r>
            <a:r>
              <a:rPr lang="en-US" altLang="ko-KR" sz="1300" dirty="0">
                <a:solidFill>
                  <a:srgbClr val="FF0000"/>
                </a:solidFill>
              </a:rPr>
              <a:t> </a:t>
            </a:r>
            <a:r>
              <a:rPr lang="ko-KR" altLang="en-US" sz="1300" dirty="0">
                <a:solidFill>
                  <a:srgbClr val="FF0000"/>
                </a:solidFill>
              </a:rPr>
              <a:t>클래스는 </a:t>
            </a:r>
            <a:r>
              <a:rPr lang="en-US" altLang="ko-KR" sz="1300" dirty="0" err="1">
                <a:solidFill>
                  <a:srgbClr val="FF0000"/>
                </a:solidFill>
              </a:rPr>
              <a:t>cfg</a:t>
            </a:r>
            <a:r>
              <a:rPr lang="en-US" altLang="ko-KR" sz="1300" dirty="0">
                <a:solidFill>
                  <a:srgbClr val="FF0000"/>
                </a:solidFill>
              </a:rPr>
              <a:t>( </a:t>
            </a:r>
            <a:r>
              <a:rPr lang="ko-KR" altLang="en-US" sz="1300" dirty="0">
                <a:solidFill>
                  <a:srgbClr val="FF0000"/>
                </a:solidFill>
              </a:rPr>
              <a:t>제어흐름 그래프</a:t>
            </a:r>
            <a:r>
              <a:rPr lang="en-US" altLang="ko-KR" sz="1300" dirty="0">
                <a:solidFill>
                  <a:srgbClr val="FF0000"/>
                </a:solidFill>
              </a:rPr>
              <a:t>) , </a:t>
            </a:r>
            <a:r>
              <a:rPr lang="en-US" altLang="ko-KR" sz="1300" dirty="0" err="1">
                <a:solidFill>
                  <a:srgbClr val="FF0000"/>
                </a:solidFill>
              </a:rPr>
              <a:t>project_modules</a:t>
            </a:r>
            <a:r>
              <a:rPr lang="en-US" altLang="ko-KR" sz="1300" dirty="0">
                <a:solidFill>
                  <a:srgbClr val="FF0000"/>
                </a:solidFill>
              </a:rPr>
              <a:t>, </a:t>
            </a:r>
            <a:r>
              <a:rPr lang="en-US" altLang="ko-KR" sz="1300" dirty="0" err="1">
                <a:solidFill>
                  <a:srgbClr val="FF0000"/>
                </a:solidFill>
              </a:rPr>
              <a:t>local_modules</a:t>
            </a:r>
            <a:r>
              <a:rPr lang="en-US" altLang="ko-KR" sz="1300" dirty="0">
                <a:solidFill>
                  <a:srgbClr val="FF0000"/>
                </a:solidFill>
              </a:rPr>
              <a:t>, </a:t>
            </a:r>
            <a:r>
              <a:rPr lang="en-US" altLang="ko-KR" sz="1300" dirty="0" err="1">
                <a:solidFill>
                  <a:srgbClr val="FF0000"/>
                </a:solidFill>
              </a:rPr>
              <a:t>framework_route_criteria</a:t>
            </a:r>
            <a:r>
              <a:rPr lang="en-US" altLang="ko-KR" sz="1300" dirty="0">
                <a:solidFill>
                  <a:srgbClr val="FF0000"/>
                </a:solidFill>
              </a:rPr>
              <a:t> </a:t>
            </a:r>
            <a:r>
              <a:rPr lang="ko-KR" altLang="en-US" sz="1300" dirty="0" smtClean="0">
                <a:solidFill>
                  <a:srgbClr val="FF0000"/>
                </a:solidFill>
              </a:rPr>
              <a:t>로 구성</a:t>
            </a:r>
            <a:endParaRPr lang="ko-KR" altLang="en-US" sz="1300" dirty="0">
              <a:solidFill>
                <a:srgbClr val="FF0000"/>
              </a:solidFill>
            </a:endParaRPr>
          </a:p>
          <a:p>
            <a:endParaRPr lang="ko-KR" altLang="en-US" sz="1300" dirty="0"/>
          </a:p>
          <a:p>
            <a:r>
              <a:rPr lang="ko-KR" altLang="en-US" sz="1300" dirty="0"/>
              <a:t>   </a:t>
            </a:r>
            <a:r>
              <a:rPr lang="en-US" altLang="ko-KR" sz="1300" dirty="0" err="1"/>
              <a:t>FrameworkAdaptor</a:t>
            </a:r>
            <a:endParaRPr lang="en-US" altLang="ko-KR" sz="1300" dirty="0"/>
          </a:p>
          <a:p>
            <a:r>
              <a:rPr lang="en-US" altLang="ko-KR" sz="1300" dirty="0" smtClean="0"/>
              <a:t>    </a:t>
            </a:r>
            <a:r>
              <a:rPr lang="en-US" altLang="ko-KR" sz="1300" dirty="0" err="1" smtClean="0"/>
              <a:t>initialize_constraint_table</a:t>
            </a:r>
            <a:r>
              <a:rPr lang="en-US" altLang="ko-KR" sz="1300" dirty="0" smtClean="0"/>
              <a:t>(</a:t>
            </a:r>
            <a:r>
              <a:rPr lang="en-US" altLang="ko-KR" sz="1300" dirty="0" err="1" smtClean="0"/>
              <a:t>cfg_list</a:t>
            </a:r>
            <a:r>
              <a:rPr lang="en-US" altLang="ko-KR" sz="1300" dirty="0" smtClean="0"/>
              <a:t>)</a:t>
            </a:r>
          </a:p>
          <a:p>
            <a:r>
              <a:rPr lang="en-US" altLang="ko-KR" sz="1300" dirty="0" smtClean="0">
                <a:solidFill>
                  <a:srgbClr val="FF0000"/>
                </a:solidFill>
              </a:rPr>
              <a:t>   // </a:t>
            </a:r>
            <a:r>
              <a:rPr lang="ko-KR" altLang="en-US" sz="1300" dirty="0" smtClean="0">
                <a:solidFill>
                  <a:srgbClr val="FF0000"/>
                </a:solidFill>
              </a:rPr>
              <a:t>전달 된 모든 제어 흐름 그래프 </a:t>
            </a:r>
            <a:r>
              <a:rPr lang="ko-KR" altLang="en-US" sz="1300" dirty="0" err="1" smtClean="0">
                <a:solidFill>
                  <a:srgbClr val="FF0000"/>
                </a:solidFill>
              </a:rPr>
              <a:t>노드를</a:t>
            </a:r>
            <a:r>
              <a:rPr lang="ko-KR" altLang="en-US" sz="1300" dirty="0" smtClean="0">
                <a:solidFill>
                  <a:srgbClr val="FF0000"/>
                </a:solidFill>
              </a:rPr>
              <a:t> 수집하고 값 </a:t>
            </a:r>
            <a:r>
              <a:rPr lang="en-US" altLang="ko-KR" sz="1300" dirty="0" smtClean="0">
                <a:solidFill>
                  <a:srgbClr val="FF0000"/>
                </a:solidFill>
              </a:rPr>
              <a:t>0</a:t>
            </a:r>
            <a:r>
              <a:rPr lang="ko-KR" altLang="en-US" sz="1300" dirty="0" smtClean="0">
                <a:solidFill>
                  <a:srgbClr val="FF0000"/>
                </a:solidFill>
              </a:rPr>
              <a:t>으로 테이블을 초기화한다</a:t>
            </a:r>
            <a:r>
              <a:rPr lang="en-US" altLang="ko-KR" sz="1300" dirty="0" smtClean="0">
                <a:solidFill>
                  <a:srgbClr val="FF0000"/>
                </a:solidFill>
              </a:rPr>
              <a:t>.</a:t>
            </a:r>
          </a:p>
          <a:p>
            <a:endParaRPr lang="en-US" altLang="ko-KR" sz="1300" dirty="0" smtClean="0">
              <a:solidFill>
                <a:srgbClr val="FF0000"/>
              </a:solidFill>
            </a:endParaRPr>
          </a:p>
          <a:p>
            <a:r>
              <a:rPr lang="en-US" altLang="ko-KR" sz="1300" dirty="0" smtClean="0"/>
              <a:t>    log.info("</a:t>
            </a:r>
            <a:r>
              <a:rPr lang="en-US" altLang="ko-KR" sz="1300" dirty="0" err="1" smtClean="0"/>
              <a:t>Analysing</a:t>
            </a:r>
            <a:r>
              <a:rPr lang="en-US" altLang="ko-KR" sz="1300" dirty="0" smtClean="0"/>
              <a:t>")</a:t>
            </a:r>
            <a:endParaRPr lang="ko-KR" altLang="en-US" sz="1300" dirty="0">
              <a:solidFill>
                <a:srgbClr val="FF0000"/>
              </a:solidFill>
            </a:endParaRPr>
          </a:p>
          <a:p>
            <a:r>
              <a:rPr lang="ko-KR" altLang="en-US" sz="1300" dirty="0"/>
              <a:t>    </a:t>
            </a:r>
            <a:r>
              <a:rPr lang="en-US" altLang="ko-KR" sz="1300" dirty="0" err="1"/>
              <a:t>analyse</a:t>
            </a:r>
            <a:r>
              <a:rPr lang="en-US" altLang="ko-KR" sz="1300" dirty="0"/>
              <a:t>(</a:t>
            </a:r>
            <a:r>
              <a:rPr lang="en-US" altLang="ko-KR" sz="1300" dirty="0" err="1"/>
              <a:t>cfg_list</a:t>
            </a:r>
            <a:r>
              <a:rPr lang="en-US" altLang="ko-KR" sz="1300" dirty="0"/>
              <a:t>)</a:t>
            </a:r>
          </a:p>
          <a:p>
            <a:r>
              <a:rPr lang="en-US" altLang="ko-KR" sz="1300" dirty="0">
                <a:solidFill>
                  <a:srgbClr val="FF0000"/>
                </a:solidFill>
              </a:rPr>
              <a:t>   //  </a:t>
            </a:r>
            <a:r>
              <a:rPr lang="ko-KR" altLang="en-US" sz="1300" dirty="0" smtClean="0">
                <a:solidFill>
                  <a:srgbClr val="FF0000"/>
                </a:solidFill>
              </a:rPr>
              <a:t>주어진 분석 유형으로 제어 흐름 그래프 목록을 분석</a:t>
            </a:r>
            <a:endParaRPr lang="en-US" altLang="ko-KR" sz="1300" dirty="0" smtClean="0">
              <a:solidFill>
                <a:srgbClr val="FF0000"/>
              </a:solidFill>
            </a:endParaRPr>
          </a:p>
          <a:p>
            <a:endParaRPr lang="en-US" altLang="ko-KR" sz="1300" dirty="0">
              <a:solidFill>
                <a:srgbClr val="FF0000"/>
              </a:solidFill>
            </a:endParaRPr>
          </a:p>
          <a:p>
            <a:r>
              <a:rPr lang="en-US" altLang="ko-KR" sz="1300" dirty="0"/>
              <a:t>    log.info("Finding vulnerabilities")</a:t>
            </a:r>
          </a:p>
          <a:p>
            <a:r>
              <a:rPr lang="en-US" altLang="ko-KR" sz="1300" dirty="0" smtClean="0"/>
              <a:t>vulnerabilities </a:t>
            </a:r>
            <a:r>
              <a:rPr lang="en-US" altLang="ko-KR" sz="1300" dirty="0"/>
              <a:t>= </a:t>
            </a:r>
            <a:r>
              <a:rPr lang="en-US" altLang="ko-KR" sz="1300" dirty="0" err="1"/>
              <a:t>find_vulnerabilities</a:t>
            </a:r>
            <a:r>
              <a:rPr lang="en-US" altLang="ko-KR" sz="1300" dirty="0"/>
              <a:t>(</a:t>
            </a:r>
          </a:p>
          <a:p>
            <a:r>
              <a:rPr lang="en-US" altLang="ko-KR" sz="1300" dirty="0"/>
              <a:t>        </a:t>
            </a:r>
            <a:r>
              <a:rPr lang="en-US" altLang="ko-KR" sz="1300" dirty="0" err="1"/>
              <a:t>cfg_list</a:t>
            </a:r>
            <a:r>
              <a:rPr lang="en-US" altLang="ko-KR" sz="1300" dirty="0"/>
              <a:t>,</a:t>
            </a:r>
          </a:p>
          <a:p>
            <a:r>
              <a:rPr lang="en-US" altLang="ko-KR" sz="1300" dirty="0"/>
              <a:t>        </a:t>
            </a:r>
            <a:r>
              <a:rPr lang="en-US" altLang="ko-KR" sz="1300" dirty="0" err="1"/>
              <a:t>args.blackbox_mapping_file</a:t>
            </a:r>
            <a:r>
              <a:rPr lang="en-US" altLang="ko-KR" sz="1300" dirty="0"/>
              <a:t>,</a:t>
            </a:r>
          </a:p>
          <a:p>
            <a:r>
              <a:rPr lang="en-US" altLang="ko-KR" sz="1300" dirty="0"/>
              <a:t>        </a:t>
            </a:r>
            <a:r>
              <a:rPr lang="en-US" altLang="ko-KR" sz="1300" dirty="0" err="1"/>
              <a:t>args.trigger_word_file</a:t>
            </a:r>
            <a:r>
              <a:rPr lang="en-US" altLang="ko-KR" sz="1300" dirty="0"/>
              <a:t>,</a:t>
            </a:r>
          </a:p>
          <a:p>
            <a:r>
              <a:rPr lang="en-US" altLang="ko-KR" sz="1300" dirty="0"/>
              <a:t>        </a:t>
            </a:r>
            <a:r>
              <a:rPr lang="en-US" altLang="ko-KR" sz="1300" dirty="0" err="1"/>
              <a:t>args.interactive</a:t>
            </a:r>
            <a:r>
              <a:rPr lang="en-US" altLang="ko-KR" sz="1300" dirty="0"/>
              <a:t>,</a:t>
            </a:r>
          </a:p>
          <a:p>
            <a:r>
              <a:rPr lang="en-US" altLang="ko-KR" sz="1300" dirty="0"/>
              <a:t>        </a:t>
            </a:r>
            <a:r>
              <a:rPr lang="en-US" altLang="ko-KR" sz="1300" dirty="0" err="1"/>
              <a:t>nosec_lines</a:t>
            </a:r>
            <a:endParaRPr lang="en-US" altLang="ko-KR" sz="1300" dirty="0"/>
          </a:p>
          <a:p>
            <a:r>
              <a:rPr lang="en-US" altLang="ko-KR" sz="1300" dirty="0"/>
              <a:t>       )</a:t>
            </a:r>
          </a:p>
          <a:p>
            <a:r>
              <a:rPr lang="en-US" altLang="ko-KR" sz="1300" dirty="0"/>
              <a:t>     </a:t>
            </a:r>
            <a:r>
              <a:rPr lang="en-US" altLang="ko-KR" sz="1300" dirty="0">
                <a:solidFill>
                  <a:srgbClr val="FF0000"/>
                </a:solidFill>
              </a:rPr>
              <a:t>//  </a:t>
            </a:r>
            <a:r>
              <a:rPr lang="en-US" altLang="ko-KR" sz="1300" dirty="0" err="1" smtClean="0">
                <a:solidFill>
                  <a:srgbClr val="FF0000"/>
                </a:solidFill>
              </a:rPr>
              <a:t>trigger_word_file</a:t>
            </a:r>
            <a:r>
              <a:rPr lang="ko-KR" altLang="en-US" sz="1300" dirty="0" smtClean="0">
                <a:solidFill>
                  <a:srgbClr val="FF0000"/>
                </a:solidFill>
              </a:rPr>
              <a:t>에서 </a:t>
            </a:r>
            <a:r>
              <a:rPr lang="en-US" altLang="ko-KR" sz="1300" dirty="0" smtClean="0">
                <a:solidFill>
                  <a:srgbClr val="FF0000"/>
                </a:solidFill>
              </a:rPr>
              <a:t>CFG </a:t>
            </a:r>
            <a:r>
              <a:rPr lang="ko-KR" altLang="en-US" sz="1300" dirty="0" smtClean="0">
                <a:solidFill>
                  <a:srgbClr val="FF0000"/>
                </a:solidFill>
              </a:rPr>
              <a:t>목록의 취약점을 발견</a:t>
            </a:r>
            <a:endParaRPr lang="en-US" altLang="ko-KR" sz="1300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FEEDFC1-385C-4DDD-9BF5-D6947A9DE4F9}"/>
              </a:ext>
            </a:extLst>
          </p:cNvPr>
          <p:cNvSpPr txBox="1"/>
          <p:nvPr/>
        </p:nvSpPr>
        <p:spPr>
          <a:xfrm>
            <a:off x="2728860" y="446859"/>
            <a:ext cx="46213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64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D1C21"/>
                </a:solidFill>
                <a:latin typeface="+mj-ea"/>
                <a:ea typeface="+mj-ea"/>
              </a:rPr>
              <a:t>2. </a:t>
            </a:r>
            <a:r>
              <a:rPr lang="en-US" altLang="ko-KR" sz="28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D1C21"/>
                </a:solidFill>
                <a:latin typeface="+mj-ea"/>
              </a:rPr>
              <a:t>PYT </a:t>
            </a:r>
            <a:r>
              <a:rPr lang="ko-KR" altLang="en-US" sz="28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D1C21"/>
                </a:solidFill>
                <a:latin typeface="+mj-ea"/>
              </a:rPr>
              <a:t>메인 코드 상세 분석</a:t>
            </a:r>
            <a:endParaRPr lang="ko-KR" altLang="en-US" sz="264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DD1C2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6888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xmlns="" id="{1D12AC0F-4DAB-4198-A6FC-36972C45DC87}"/>
              </a:ext>
            </a:extLst>
          </p:cNvPr>
          <p:cNvCxnSpPr/>
          <p:nvPr/>
        </p:nvCxnSpPr>
        <p:spPr>
          <a:xfrm>
            <a:off x="677619" y="947906"/>
            <a:ext cx="917246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슬라이드 번호 개체 틀 1">
            <a:extLst>
              <a:ext uri="{FF2B5EF4-FFF2-40B4-BE49-F238E27FC236}">
                <a16:creationId xmlns:a16="http://schemas.microsoft.com/office/drawing/2014/main" xmlns="" id="{D1E975CC-BD03-4F64-BCBE-6CD003B39458}"/>
              </a:ext>
            </a:extLst>
          </p:cNvPr>
          <p:cNvSpPr txBox="1">
            <a:spLocks/>
          </p:cNvSpPr>
          <p:nvPr/>
        </p:nvSpPr>
        <p:spPr>
          <a:xfrm>
            <a:off x="7810500" y="6846206"/>
            <a:ext cx="2268538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32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3BE4C7E-C981-4380-B449-BA2E1EDEA483}" type="slidenum">
              <a:rPr lang="ko-KR" altLang="en-US" smtClean="0">
                <a:latin typeface="+mj-ea"/>
                <a:ea typeface="+mj-ea"/>
              </a:rPr>
              <a:pPr/>
              <a:t>16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100790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29950" y="1027066"/>
            <a:ext cx="8536564" cy="629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300" dirty="0"/>
              <a:t> if </a:t>
            </a:r>
            <a:r>
              <a:rPr lang="en-US" altLang="ko-KR" sz="1300" dirty="0" err="1"/>
              <a:t>args.baseline</a:t>
            </a:r>
            <a:r>
              <a:rPr lang="en-US" altLang="ko-KR" sz="1300" dirty="0"/>
              <a:t>:</a:t>
            </a:r>
          </a:p>
          <a:p>
            <a:endParaRPr lang="en-US" altLang="ko-KR" sz="1300" dirty="0"/>
          </a:p>
          <a:p>
            <a:r>
              <a:rPr lang="en-US" altLang="ko-KR" sz="1300" dirty="0"/>
              <a:t>        vulnerabilities = </a:t>
            </a:r>
            <a:r>
              <a:rPr lang="en-US" altLang="ko-KR" sz="1300" dirty="0" err="1"/>
              <a:t>get_vulnerabilities_not_in_baseline</a:t>
            </a:r>
            <a:endParaRPr lang="en-US" altLang="ko-KR" sz="1300" dirty="0"/>
          </a:p>
          <a:p>
            <a:r>
              <a:rPr lang="en-US" altLang="ko-KR" sz="1300" dirty="0"/>
              <a:t>(</a:t>
            </a:r>
          </a:p>
          <a:p>
            <a:r>
              <a:rPr lang="en-US" altLang="ko-KR" sz="1300" dirty="0"/>
              <a:t>            vulnerabilities,</a:t>
            </a:r>
          </a:p>
          <a:p>
            <a:r>
              <a:rPr lang="en-US" altLang="ko-KR" sz="1300" dirty="0"/>
              <a:t>            </a:t>
            </a:r>
            <a:r>
              <a:rPr lang="en-US" altLang="ko-KR" sz="1300" dirty="0" err="1"/>
              <a:t>args.baseline</a:t>
            </a:r>
            <a:endParaRPr lang="en-US" altLang="ko-KR" sz="1300" dirty="0"/>
          </a:p>
          <a:p>
            <a:r>
              <a:rPr lang="en-US" altLang="ko-KR" sz="1300" dirty="0"/>
              <a:t>        )</a:t>
            </a:r>
          </a:p>
          <a:p>
            <a:r>
              <a:rPr lang="en-US" altLang="ko-KR" sz="1300" dirty="0">
                <a:solidFill>
                  <a:srgbClr val="FF0000"/>
                </a:solidFill>
              </a:rPr>
              <a:t>//  vulnerabilities,  </a:t>
            </a:r>
            <a:r>
              <a:rPr lang="en-US" altLang="ko-KR" sz="1300" dirty="0" err="1">
                <a:solidFill>
                  <a:srgbClr val="FF0000"/>
                </a:solidFill>
              </a:rPr>
              <a:t>args.baseline</a:t>
            </a:r>
            <a:r>
              <a:rPr lang="ko-KR" altLang="en-US" sz="1300" dirty="0">
                <a:solidFill>
                  <a:srgbClr val="FF0000"/>
                </a:solidFill>
              </a:rPr>
              <a:t>로 구성 되어 있으며  </a:t>
            </a:r>
            <a:r>
              <a:rPr lang="ko-KR" altLang="en-US" sz="1300" dirty="0" smtClean="0">
                <a:solidFill>
                  <a:srgbClr val="FF0000"/>
                </a:solidFill>
              </a:rPr>
              <a:t>취약점이 </a:t>
            </a:r>
            <a:r>
              <a:rPr lang="en-US" altLang="ko-KR" sz="1300" dirty="0" smtClean="0">
                <a:solidFill>
                  <a:srgbClr val="FF0000"/>
                </a:solidFill>
              </a:rPr>
              <a:t>baseline</a:t>
            </a:r>
            <a:r>
              <a:rPr lang="ko-KR" altLang="en-US" sz="1300" dirty="0" smtClean="0">
                <a:solidFill>
                  <a:srgbClr val="FF0000"/>
                </a:solidFill>
              </a:rPr>
              <a:t>에 없으면</a:t>
            </a:r>
            <a:r>
              <a:rPr lang="en-US" altLang="ko-KR" sz="1300" dirty="0" smtClean="0">
                <a:solidFill>
                  <a:srgbClr val="FF0000"/>
                </a:solidFill>
              </a:rPr>
              <a:t>, </a:t>
            </a:r>
            <a:r>
              <a:rPr lang="ko-KR" altLang="en-US" sz="1300" dirty="0" smtClean="0">
                <a:solidFill>
                  <a:srgbClr val="FF0000"/>
                </a:solidFill>
              </a:rPr>
              <a:t>취약점을 결과에 더해주고 결과를   </a:t>
            </a:r>
            <a:endParaRPr lang="en-US" altLang="ko-KR" sz="1300" dirty="0" smtClean="0">
              <a:solidFill>
                <a:srgbClr val="FF0000"/>
              </a:solidFill>
            </a:endParaRPr>
          </a:p>
          <a:p>
            <a:r>
              <a:rPr lang="en-US" altLang="ko-KR" sz="1300" dirty="0" smtClean="0">
                <a:solidFill>
                  <a:srgbClr val="FF0000"/>
                </a:solidFill>
              </a:rPr>
              <a:t>     </a:t>
            </a:r>
            <a:r>
              <a:rPr lang="ko-KR" altLang="en-US" sz="1300" dirty="0" err="1" smtClean="0">
                <a:solidFill>
                  <a:srgbClr val="FF0000"/>
                </a:solidFill>
              </a:rPr>
              <a:t>리턴받는다</a:t>
            </a:r>
            <a:r>
              <a:rPr lang="en-US" altLang="ko-KR" sz="1300" dirty="0" smtClean="0">
                <a:solidFill>
                  <a:srgbClr val="FF0000"/>
                </a:solidFill>
              </a:rPr>
              <a:t>.</a:t>
            </a:r>
          </a:p>
          <a:p>
            <a:endParaRPr lang="en-US" altLang="ko-KR" sz="1300" dirty="0"/>
          </a:p>
          <a:p>
            <a:r>
              <a:rPr lang="en-US" altLang="ko-KR" sz="1300" dirty="0"/>
              <a:t>    </a:t>
            </a:r>
            <a:r>
              <a:rPr lang="en-US" altLang="ko-KR" sz="1300" dirty="0" err="1"/>
              <a:t>args.formatter.report</a:t>
            </a:r>
            <a:r>
              <a:rPr lang="en-US" altLang="ko-KR" sz="1300" dirty="0"/>
              <a:t>(vulnerabilities, </a:t>
            </a:r>
            <a:r>
              <a:rPr lang="en-US" altLang="ko-KR" sz="1300" dirty="0" err="1"/>
              <a:t>args.output_file</a:t>
            </a:r>
            <a:r>
              <a:rPr lang="en-US" altLang="ko-KR" sz="1300" dirty="0"/>
              <a:t>, not </a:t>
            </a:r>
            <a:r>
              <a:rPr lang="en-US" altLang="ko-KR" sz="1300" dirty="0" err="1"/>
              <a:t>args.only_unsanitised</a:t>
            </a:r>
            <a:r>
              <a:rPr lang="en-US" altLang="ko-KR" sz="1300" dirty="0"/>
              <a:t>)</a:t>
            </a:r>
          </a:p>
          <a:p>
            <a:r>
              <a:rPr lang="en-US" altLang="ko-KR" sz="1300" dirty="0">
                <a:solidFill>
                  <a:srgbClr val="FF0000"/>
                </a:solidFill>
              </a:rPr>
              <a:t>   // formatter</a:t>
            </a:r>
            <a:r>
              <a:rPr lang="ko-KR" altLang="en-US" sz="1300" dirty="0">
                <a:solidFill>
                  <a:srgbClr val="FF0000"/>
                </a:solidFill>
              </a:rPr>
              <a:t>라는 클래스</a:t>
            </a:r>
            <a:r>
              <a:rPr lang="en-US" altLang="ko-KR" sz="1300" dirty="0">
                <a:solidFill>
                  <a:srgbClr val="FF0000"/>
                </a:solidFill>
              </a:rPr>
              <a:t>(</a:t>
            </a:r>
            <a:r>
              <a:rPr lang="ko-KR" altLang="en-US" sz="1300" dirty="0">
                <a:solidFill>
                  <a:srgbClr val="FF0000"/>
                </a:solidFill>
              </a:rPr>
              <a:t>특정 포맷 타입 형식으로 </a:t>
            </a:r>
            <a:r>
              <a:rPr lang="en-US" altLang="ko-KR" sz="1300" dirty="0">
                <a:solidFill>
                  <a:srgbClr val="FF0000"/>
                </a:solidFill>
              </a:rPr>
              <a:t>vulnerabilities, </a:t>
            </a:r>
            <a:r>
              <a:rPr lang="en-US" altLang="ko-KR" sz="1300" dirty="0" err="1">
                <a:solidFill>
                  <a:srgbClr val="FF0000"/>
                </a:solidFill>
              </a:rPr>
              <a:t>args.output_file</a:t>
            </a:r>
            <a:r>
              <a:rPr lang="en-US" altLang="ko-KR" sz="1300" dirty="0">
                <a:solidFill>
                  <a:srgbClr val="FF0000"/>
                </a:solidFill>
              </a:rPr>
              <a:t>, not </a:t>
            </a:r>
            <a:r>
              <a:rPr lang="en-US" altLang="ko-KR" sz="1300" dirty="0" err="1">
                <a:solidFill>
                  <a:srgbClr val="FF0000"/>
                </a:solidFill>
              </a:rPr>
              <a:t>args.only_unsanitised</a:t>
            </a:r>
            <a:r>
              <a:rPr lang="ko-KR" altLang="en-US" sz="1300" dirty="0">
                <a:solidFill>
                  <a:srgbClr val="FF0000"/>
                </a:solidFill>
              </a:rPr>
              <a:t>를    </a:t>
            </a:r>
            <a:endParaRPr lang="en-US" altLang="ko-KR" sz="1300" dirty="0">
              <a:solidFill>
                <a:srgbClr val="FF0000"/>
              </a:solidFill>
            </a:endParaRPr>
          </a:p>
          <a:p>
            <a:r>
              <a:rPr lang="en-US" altLang="ko-KR" sz="1300" dirty="0">
                <a:solidFill>
                  <a:srgbClr val="FF0000"/>
                </a:solidFill>
              </a:rPr>
              <a:t>       </a:t>
            </a:r>
            <a:r>
              <a:rPr lang="ko-KR" altLang="en-US" sz="1300" dirty="0">
                <a:solidFill>
                  <a:srgbClr val="FF0000"/>
                </a:solidFill>
              </a:rPr>
              <a:t>매개변수로 전달</a:t>
            </a:r>
            <a:r>
              <a:rPr lang="en-US" altLang="ko-KR" sz="1300" dirty="0" smtClean="0">
                <a:solidFill>
                  <a:srgbClr val="FF0000"/>
                </a:solidFill>
              </a:rPr>
              <a:t>)</a:t>
            </a:r>
          </a:p>
          <a:p>
            <a:endParaRPr lang="en-US" altLang="ko-KR" sz="1300" dirty="0">
              <a:solidFill>
                <a:srgbClr val="FF0000"/>
              </a:solidFill>
            </a:endParaRPr>
          </a:p>
          <a:p>
            <a:r>
              <a:rPr lang="en-US" altLang="ko-KR" sz="1300" dirty="0"/>
              <a:t>    </a:t>
            </a:r>
            <a:r>
              <a:rPr lang="en-US" altLang="ko-KR" sz="1300" dirty="0" err="1"/>
              <a:t>has_unsanitised_vulnerabilities</a:t>
            </a:r>
            <a:r>
              <a:rPr lang="en-US" altLang="ko-KR" sz="1300" dirty="0"/>
              <a:t> = any(</a:t>
            </a:r>
          </a:p>
          <a:p>
            <a:r>
              <a:rPr lang="en-US" altLang="ko-KR" sz="1300" dirty="0"/>
              <a:t>        not </a:t>
            </a:r>
            <a:r>
              <a:rPr lang="en-US" altLang="ko-KR" sz="1300" dirty="0" err="1"/>
              <a:t>isinstance</a:t>
            </a:r>
            <a:r>
              <a:rPr lang="en-US" altLang="ko-KR" sz="1300" dirty="0"/>
              <a:t>(v, </a:t>
            </a:r>
            <a:r>
              <a:rPr lang="en-US" altLang="ko-KR" sz="1300" dirty="0" err="1"/>
              <a:t>SanitisedVulnerability</a:t>
            </a:r>
            <a:r>
              <a:rPr lang="en-US" altLang="ko-KR" sz="1300" dirty="0"/>
              <a:t>) </a:t>
            </a:r>
          </a:p>
          <a:p>
            <a:r>
              <a:rPr lang="en-US" altLang="ko-KR" sz="1300" dirty="0"/>
              <a:t>        </a:t>
            </a:r>
            <a:r>
              <a:rPr lang="en-US" altLang="ko-KR" sz="1300" dirty="0">
                <a:solidFill>
                  <a:srgbClr val="FF0000"/>
                </a:solidFill>
              </a:rPr>
              <a:t>// </a:t>
            </a:r>
            <a:r>
              <a:rPr lang="en-US" altLang="ko-KR" sz="1300" dirty="0" err="1">
                <a:solidFill>
                  <a:srgbClr val="FF0000"/>
                </a:solidFill>
              </a:rPr>
              <a:t>isinstance</a:t>
            </a:r>
            <a:r>
              <a:rPr lang="en-US" altLang="ko-KR" sz="1300" dirty="0">
                <a:solidFill>
                  <a:srgbClr val="FF0000"/>
                </a:solidFill>
              </a:rPr>
              <a:t>(object, class)</a:t>
            </a:r>
            <a:r>
              <a:rPr lang="ko-KR" altLang="en-US" sz="1300" dirty="0">
                <a:solidFill>
                  <a:srgbClr val="FF0000"/>
                </a:solidFill>
              </a:rPr>
              <a:t>는 첫 번째 인수로 </a:t>
            </a:r>
            <a:r>
              <a:rPr lang="en-US" altLang="ko-KR" sz="1300" dirty="0">
                <a:solidFill>
                  <a:srgbClr val="FF0000"/>
                </a:solidFill>
              </a:rPr>
              <a:t>v, </a:t>
            </a:r>
            <a:r>
              <a:rPr lang="ko-KR" altLang="en-US" sz="1300" dirty="0">
                <a:solidFill>
                  <a:srgbClr val="FF0000"/>
                </a:solidFill>
              </a:rPr>
              <a:t>두 번째 인수로 </a:t>
            </a:r>
            <a:r>
              <a:rPr lang="en-US" altLang="ko-KR" sz="1300" dirty="0" err="1">
                <a:solidFill>
                  <a:srgbClr val="FF0000"/>
                </a:solidFill>
              </a:rPr>
              <a:t>SanitisedVulnerability</a:t>
            </a:r>
            <a:r>
              <a:rPr lang="en-US" altLang="ko-KR" sz="1300" dirty="0">
                <a:solidFill>
                  <a:srgbClr val="FF0000"/>
                </a:solidFill>
              </a:rPr>
              <a:t> </a:t>
            </a:r>
            <a:r>
              <a:rPr lang="ko-KR" altLang="en-US" sz="1300" dirty="0">
                <a:solidFill>
                  <a:srgbClr val="FF0000"/>
                </a:solidFill>
              </a:rPr>
              <a:t>클래스 이름을 받아 입력으로  </a:t>
            </a:r>
            <a:endParaRPr lang="en-US" altLang="ko-KR" sz="1300" dirty="0">
              <a:solidFill>
                <a:srgbClr val="FF0000"/>
              </a:solidFill>
            </a:endParaRPr>
          </a:p>
          <a:p>
            <a:r>
              <a:rPr lang="en-US" altLang="ko-KR" sz="1300" dirty="0">
                <a:solidFill>
                  <a:srgbClr val="FF0000"/>
                </a:solidFill>
              </a:rPr>
              <a:t>            </a:t>
            </a:r>
            <a:r>
              <a:rPr lang="ko-KR" altLang="en-US" sz="1300" dirty="0">
                <a:solidFill>
                  <a:srgbClr val="FF0000"/>
                </a:solidFill>
              </a:rPr>
              <a:t>받은 </a:t>
            </a:r>
            <a:r>
              <a:rPr lang="ko-KR" altLang="en-US" sz="1300" dirty="0" err="1">
                <a:solidFill>
                  <a:srgbClr val="FF0000"/>
                </a:solidFill>
              </a:rPr>
              <a:t>인스턴스</a:t>
            </a:r>
            <a:r>
              <a:rPr lang="en-US" altLang="ko-KR" sz="1300" dirty="0">
                <a:solidFill>
                  <a:srgbClr val="FF0000"/>
                </a:solidFill>
              </a:rPr>
              <a:t>(</a:t>
            </a:r>
            <a:r>
              <a:rPr lang="en-US" altLang="ko-KR" sz="1300" dirty="0" err="1">
                <a:solidFill>
                  <a:srgbClr val="FF0000"/>
                </a:solidFill>
              </a:rPr>
              <a:t>SanitisedVulnerability</a:t>
            </a:r>
            <a:r>
              <a:rPr lang="en-US" altLang="ko-KR" sz="1300" dirty="0">
                <a:solidFill>
                  <a:srgbClr val="FF0000"/>
                </a:solidFill>
              </a:rPr>
              <a:t>)</a:t>
            </a:r>
            <a:r>
              <a:rPr lang="ko-KR" altLang="en-US" sz="1300" dirty="0">
                <a:solidFill>
                  <a:srgbClr val="FF0000"/>
                </a:solidFill>
              </a:rPr>
              <a:t>가  클래스</a:t>
            </a:r>
            <a:r>
              <a:rPr lang="en-US" altLang="ko-KR" sz="1300" dirty="0">
                <a:solidFill>
                  <a:srgbClr val="FF0000"/>
                </a:solidFill>
              </a:rPr>
              <a:t>(v)</a:t>
            </a:r>
            <a:r>
              <a:rPr lang="ko-KR" altLang="en-US" sz="1300" dirty="0">
                <a:solidFill>
                  <a:srgbClr val="FF0000"/>
                </a:solidFill>
              </a:rPr>
              <a:t>의 인스턴스인지를 판단하여 참이면 </a:t>
            </a:r>
            <a:r>
              <a:rPr lang="en-US" altLang="ko-KR" sz="1300" dirty="0">
                <a:solidFill>
                  <a:srgbClr val="FF0000"/>
                </a:solidFill>
              </a:rPr>
              <a:t>True, </a:t>
            </a:r>
            <a:r>
              <a:rPr lang="ko-KR" altLang="en-US" sz="1300" dirty="0">
                <a:solidFill>
                  <a:srgbClr val="FF0000"/>
                </a:solidFill>
              </a:rPr>
              <a:t>거짓이면 </a:t>
            </a:r>
            <a:r>
              <a:rPr lang="en-US" altLang="ko-KR" sz="1300" dirty="0" smtClean="0">
                <a:solidFill>
                  <a:srgbClr val="FF0000"/>
                </a:solidFill>
              </a:rPr>
              <a:t>False</a:t>
            </a:r>
            <a:endParaRPr lang="en-US" altLang="ko-KR" sz="1300" dirty="0"/>
          </a:p>
          <a:p>
            <a:r>
              <a:rPr lang="ko-KR" altLang="en-US" sz="1300" dirty="0" smtClean="0"/>
              <a:t>  </a:t>
            </a:r>
            <a:endParaRPr lang="en-US" altLang="ko-KR" sz="1300" dirty="0" smtClean="0"/>
          </a:p>
          <a:p>
            <a:r>
              <a:rPr lang="ko-KR" altLang="en-US" sz="1300" dirty="0" smtClean="0"/>
              <a:t>  </a:t>
            </a:r>
            <a:r>
              <a:rPr lang="en-US" altLang="ko-KR" sz="1300" dirty="0"/>
              <a:t>for v in vulnerabilities</a:t>
            </a:r>
          </a:p>
          <a:p>
            <a:r>
              <a:rPr lang="en-US" altLang="ko-KR" sz="1300" dirty="0">
                <a:solidFill>
                  <a:srgbClr val="FF0000"/>
                </a:solidFill>
                <a:latin typeface="+mn-ea"/>
              </a:rPr>
              <a:t>       //vulnerabilities</a:t>
            </a:r>
            <a:r>
              <a:rPr lang="ko-KR" altLang="en-US" sz="1300" dirty="0">
                <a:solidFill>
                  <a:srgbClr val="FF0000"/>
                </a:solidFill>
                <a:latin typeface="+mn-ea"/>
              </a:rPr>
              <a:t>안에서 </a:t>
            </a:r>
            <a:r>
              <a:rPr lang="en-US" altLang="ko-KR" sz="1300" dirty="0">
                <a:solidFill>
                  <a:srgbClr val="FF0000"/>
                </a:solidFill>
                <a:latin typeface="+mn-ea"/>
              </a:rPr>
              <a:t>for </a:t>
            </a:r>
            <a:r>
              <a:rPr lang="ko-KR" altLang="en-US" sz="1300" dirty="0">
                <a:solidFill>
                  <a:srgbClr val="FF0000"/>
                </a:solidFill>
                <a:latin typeface="+mn-ea"/>
              </a:rPr>
              <a:t>반복문을 실행하여 </a:t>
            </a:r>
            <a:r>
              <a:rPr lang="en-US" altLang="ko-KR" sz="1300" dirty="0" err="1">
                <a:solidFill>
                  <a:srgbClr val="FF0000"/>
                </a:solidFill>
                <a:latin typeface="+mn-ea"/>
              </a:rPr>
              <a:t>SanitisedVulnerability</a:t>
            </a:r>
            <a:r>
              <a:rPr lang="ko-KR" altLang="en-US" sz="1300" dirty="0">
                <a:solidFill>
                  <a:srgbClr val="FF0000"/>
                </a:solidFill>
                <a:latin typeface="+mn-ea"/>
              </a:rPr>
              <a:t>가 없으면 </a:t>
            </a:r>
            <a:r>
              <a:rPr lang="en-US" altLang="ko-KR" sz="1300" dirty="0">
                <a:solidFill>
                  <a:srgbClr val="FF0000"/>
                </a:solidFill>
                <a:latin typeface="+mn-ea"/>
              </a:rPr>
              <a:t>True</a:t>
            </a:r>
          </a:p>
          <a:p>
            <a:r>
              <a:rPr lang="en-US" altLang="ko-KR" sz="1300" dirty="0"/>
              <a:t>    </a:t>
            </a:r>
            <a:r>
              <a:rPr lang="en-US" altLang="ko-KR" sz="1300" dirty="0" smtClean="0"/>
              <a:t>)</a:t>
            </a:r>
            <a:endParaRPr lang="en-US" altLang="ko-KR" sz="1300" dirty="0"/>
          </a:p>
          <a:p>
            <a:r>
              <a:rPr lang="en-US" altLang="ko-KR" sz="1300" dirty="0">
                <a:solidFill>
                  <a:srgbClr val="FF0000"/>
                </a:solidFill>
              </a:rPr>
              <a:t>//not </a:t>
            </a:r>
            <a:r>
              <a:rPr lang="en-US" altLang="ko-KR" sz="1300" dirty="0" err="1">
                <a:solidFill>
                  <a:srgbClr val="FF0000"/>
                </a:solidFill>
              </a:rPr>
              <a:t>isinstance</a:t>
            </a:r>
            <a:r>
              <a:rPr lang="en-US" altLang="ko-KR" sz="1300" dirty="0">
                <a:solidFill>
                  <a:srgbClr val="FF0000"/>
                </a:solidFill>
              </a:rPr>
              <a:t>(v, </a:t>
            </a:r>
            <a:r>
              <a:rPr lang="en-US" altLang="ko-KR" sz="1300" dirty="0" err="1">
                <a:solidFill>
                  <a:srgbClr val="FF0000"/>
                </a:solidFill>
              </a:rPr>
              <a:t>SanitisedVulnerability</a:t>
            </a:r>
            <a:r>
              <a:rPr lang="en-US" altLang="ko-KR" sz="1300" dirty="0">
                <a:solidFill>
                  <a:srgbClr val="FF0000"/>
                </a:solidFill>
              </a:rPr>
              <a:t>), for </a:t>
            </a:r>
            <a:r>
              <a:rPr lang="ko-KR" altLang="en-US" sz="1300" dirty="0">
                <a:solidFill>
                  <a:srgbClr val="FF0000"/>
                </a:solidFill>
              </a:rPr>
              <a:t>반복문에서 어느 하나라도 참이면 </a:t>
            </a:r>
            <a:r>
              <a:rPr lang="en-US" altLang="ko-KR" sz="1300" dirty="0" err="1">
                <a:solidFill>
                  <a:srgbClr val="FF0000"/>
                </a:solidFill>
              </a:rPr>
              <a:t>has_unsanitised_vulnerabilities</a:t>
            </a:r>
            <a:r>
              <a:rPr lang="en-US" altLang="ko-KR" sz="1300" dirty="0">
                <a:solidFill>
                  <a:srgbClr val="FF0000"/>
                </a:solidFill>
              </a:rPr>
              <a:t> = true</a:t>
            </a:r>
            <a:r>
              <a:rPr lang="ko-KR" altLang="en-US" sz="1300" dirty="0">
                <a:solidFill>
                  <a:srgbClr val="FF0000"/>
                </a:solidFill>
              </a:rPr>
              <a:t>를 반환하고</a:t>
            </a:r>
            <a:r>
              <a:rPr lang="en-US" altLang="ko-KR" sz="1300" dirty="0">
                <a:solidFill>
                  <a:srgbClr val="FF0000"/>
                </a:solidFill>
              </a:rPr>
              <a:t>, 2</a:t>
            </a:r>
            <a:r>
              <a:rPr lang="ko-KR" altLang="en-US" sz="1300" dirty="0">
                <a:solidFill>
                  <a:srgbClr val="FF0000"/>
                </a:solidFill>
              </a:rPr>
              <a:t>가지 조건 중 하나라도 거짓이면 </a:t>
            </a:r>
            <a:r>
              <a:rPr lang="en-US" altLang="ko-KR" sz="1300" dirty="0">
                <a:solidFill>
                  <a:srgbClr val="FF0000"/>
                </a:solidFill>
              </a:rPr>
              <a:t>= false </a:t>
            </a:r>
            <a:r>
              <a:rPr lang="ko-KR" altLang="en-US" sz="1300" dirty="0">
                <a:solidFill>
                  <a:srgbClr val="FF0000"/>
                </a:solidFill>
              </a:rPr>
              <a:t>를 반환</a:t>
            </a:r>
            <a:r>
              <a:rPr lang="ko-KR" altLang="en-US" sz="1300" dirty="0"/>
              <a:t>  </a:t>
            </a:r>
            <a:endParaRPr lang="en-US" altLang="ko-KR" sz="1300" dirty="0" smtClean="0"/>
          </a:p>
          <a:p>
            <a:r>
              <a:rPr lang="ko-KR" altLang="en-US" sz="1300" dirty="0" smtClean="0"/>
              <a:t>  </a:t>
            </a:r>
            <a:endParaRPr lang="en-US" altLang="ko-KR" sz="1300" dirty="0"/>
          </a:p>
          <a:p>
            <a:r>
              <a:rPr lang="en-US" altLang="ko-KR" sz="1300" dirty="0"/>
              <a:t>if </a:t>
            </a:r>
            <a:r>
              <a:rPr lang="en-US" altLang="ko-KR" sz="1300" dirty="0" err="1"/>
              <a:t>has_unsanitised_vulnerabilities</a:t>
            </a:r>
            <a:r>
              <a:rPr lang="en-US" altLang="ko-KR" sz="1300" dirty="0"/>
              <a:t>:</a:t>
            </a:r>
          </a:p>
          <a:p>
            <a:r>
              <a:rPr lang="en-US" altLang="ko-KR" sz="1300" dirty="0"/>
              <a:t>     </a:t>
            </a:r>
            <a:r>
              <a:rPr lang="en-US" altLang="ko-KR" sz="1300" dirty="0" err="1"/>
              <a:t>sys.exit</a:t>
            </a:r>
            <a:r>
              <a:rPr lang="en-US" altLang="ko-KR" sz="1300" dirty="0"/>
              <a:t>(1</a:t>
            </a:r>
            <a:r>
              <a:rPr lang="en-US" altLang="ko-KR" sz="1300" dirty="0" smtClean="0"/>
              <a:t>)</a:t>
            </a:r>
            <a:endParaRPr lang="en-US" altLang="ko-KR" sz="1300" dirty="0"/>
          </a:p>
          <a:p>
            <a:r>
              <a:rPr lang="en-US" altLang="ko-KR" sz="1300" dirty="0"/>
              <a:t>        </a:t>
            </a:r>
            <a:r>
              <a:rPr lang="en-US" altLang="ko-KR" sz="1300" dirty="0">
                <a:solidFill>
                  <a:srgbClr val="FF0000"/>
                </a:solidFill>
              </a:rPr>
              <a:t>// </a:t>
            </a:r>
            <a:r>
              <a:rPr lang="ko-KR" altLang="en-US" sz="1300" dirty="0">
                <a:solidFill>
                  <a:srgbClr val="FF0000"/>
                </a:solidFill>
              </a:rPr>
              <a:t>만약 </a:t>
            </a:r>
            <a:r>
              <a:rPr lang="ko-KR" altLang="en-US" sz="1300" dirty="0" smtClean="0">
                <a:solidFill>
                  <a:srgbClr val="FF0000"/>
                </a:solidFill>
              </a:rPr>
              <a:t>더 이상 오염되지 않은 취약점을 가지고 있다면 시스템을 종료</a:t>
            </a:r>
            <a:endParaRPr lang="en-US" altLang="ko-KR" sz="1300" dirty="0" smtClean="0">
              <a:solidFill>
                <a:srgbClr val="FF0000"/>
              </a:solidFill>
            </a:endParaRPr>
          </a:p>
          <a:p>
            <a:endParaRPr lang="ko-KR" altLang="en-US" sz="1300" dirty="0"/>
          </a:p>
          <a:p>
            <a:r>
              <a:rPr lang="en-US" altLang="ko-KR" sz="1300" dirty="0"/>
              <a:t>if __name__ == '__main__':</a:t>
            </a:r>
          </a:p>
          <a:p>
            <a:r>
              <a:rPr lang="en-US" altLang="ko-KR" sz="1300" dirty="0"/>
              <a:t>    main()</a:t>
            </a:r>
            <a:endParaRPr lang="ko-KR" altLang="en-US" sz="13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FEEDFC1-385C-4DDD-9BF5-D6947A9DE4F9}"/>
              </a:ext>
            </a:extLst>
          </p:cNvPr>
          <p:cNvSpPr txBox="1"/>
          <p:nvPr/>
        </p:nvSpPr>
        <p:spPr>
          <a:xfrm>
            <a:off x="2728860" y="446859"/>
            <a:ext cx="46213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64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D1C21"/>
                </a:solidFill>
                <a:latin typeface="+mj-ea"/>
                <a:ea typeface="+mj-ea"/>
              </a:rPr>
              <a:t>2. </a:t>
            </a:r>
            <a:r>
              <a:rPr lang="en-US" altLang="ko-KR" sz="28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D1C21"/>
                </a:solidFill>
                <a:latin typeface="+mj-ea"/>
              </a:rPr>
              <a:t>PYT </a:t>
            </a:r>
            <a:r>
              <a:rPr lang="ko-KR" altLang="en-US" sz="28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D1C21"/>
                </a:solidFill>
                <a:latin typeface="+mj-ea"/>
              </a:rPr>
              <a:t>메인 코드 상세 분석</a:t>
            </a:r>
            <a:endParaRPr lang="ko-KR" altLang="en-US" sz="264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DD1C2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6888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BFEEDFC1-385C-4DDD-9BF5-D6947A9DE4F9}"/>
              </a:ext>
            </a:extLst>
          </p:cNvPr>
          <p:cNvSpPr txBox="1"/>
          <p:nvPr/>
        </p:nvSpPr>
        <p:spPr>
          <a:xfrm>
            <a:off x="4069546" y="446859"/>
            <a:ext cx="1939955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64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D1C21"/>
                </a:solidFill>
                <a:latin typeface="+mj-ea"/>
                <a:ea typeface="+mj-ea"/>
              </a:rPr>
              <a:t>3</a:t>
            </a:r>
            <a:r>
              <a:rPr lang="en-US" altLang="ko-KR" sz="264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D1C21"/>
                </a:solidFill>
                <a:latin typeface="+mj-ea"/>
                <a:ea typeface="+mj-ea"/>
              </a:rPr>
              <a:t>. </a:t>
            </a:r>
            <a:r>
              <a:rPr lang="ko-KR" altLang="en-US" sz="264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D1C21"/>
                </a:solidFill>
                <a:latin typeface="+mj-ea"/>
                <a:ea typeface="+mj-ea"/>
              </a:rPr>
              <a:t>참고자료</a:t>
            </a: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xmlns="" id="{1D12AC0F-4DAB-4198-A6FC-36972C45DC87}"/>
              </a:ext>
            </a:extLst>
          </p:cNvPr>
          <p:cNvCxnSpPr/>
          <p:nvPr/>
        </p:nvCxnSpPr>
        <p:spPr>
          <a:xfrm>
            <a:off x="677619" y="947906"/>
            <a:ext cx="917246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슬라이드 번호 개체 틀 1">
            <a:extLst>
              <a:ext uri="{FF2B5EF4-FFF2-40B4-BE49-F238E27FC236}">
                <a16:creationId xmlns:a16="http://schemas.microsoft.com/office/drawing/2014/main" xmlns="" id="{D1E975CC-BD03-4F64-BCBE-6CD003B39458}"/>
              </a:ext>
            </a:extLst>
          </p:cNvPr>
          <p:cNvSpPr txBox="1">
            <a:spLocks/>
          </p:cNvSpPr>
          <p:nvPr/>
        </p:nvSpPr>
        <p:spPr>
          <a:xfrm>
            <a:off x="7810500" y="6846206"/>
            <a:ext cx="2268538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32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3BE4C7E-C981-4380-B449-BA2E1EDEA483}" type="slidenum">
              <a:rPr lang="ko-KR" altLang="en-US" smtClean="0">
                <a:latin typeface="+mj-ea"/>
                <a:ea typeface="+mj-ea"/>
              </a:rPr>
              <a:pPr/>
              <a:t>17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691FC74B-CE72-4B9F-B5C6-C7DBFBEC4298}"/>
              </a:ext>
            </a:extLst>
          </p:cNvPr>
          <p:cNvSpPr/>
          <p:nvPr/>
        </p:nvSpPr>
        <p:spPr>
          <a:xfrm>
            <a:off x="1129422" y="1449119"/>
            <a:ext cx="3573286" cy="474684"/>
          </a:xfrm>
          <a:prstGeom prst="rect">
            <a:avLst/>
          </a:prstGeom>
          <a:solidFill>
            <a:srgbClr val="DD1C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199" tIns="43100" rIns="86199" bIns="43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j-ea"/>
                <a:ea typeface="+mj-ea"/>
              </a:rPr>
              <a:t>참고자료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49525A4D-0945-4239-BAED-9F898A409A19}"/>
              </a:ext>
            </a:extLst>
          </p:cNvPr>
          <p:cNvSpPr txBox="1"/>
          <p:nvPr/>
        </p:nvSpPr>
        <p:spPr>
          <a:xfrm>
            <a:off x="1002046" y="2288907"/>
            <a:ext cx="9076992" cy="34163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altLang="ko-KR" dirty="0">
                <a:latin typeface="+mj-ea"/>
                <a:ea typeface="+mj-ea"/>
                <a:hlinkClick r:id="rId2"/>
              </a:rPr>
              <a:t>https://</a:t>
            </a:r>
            <a:r>
              <a:rPr lang="en-US" altLang="ko-KR" dirty="0" smtClean="0">
                <a:latin typeface="+mj-ea"/>
                <a:ea typeface="+mj-ea"/>
                <a:hlinkClick r:id="rId2"/>
              </a:rPr>
              <a:t>github.com/python-security/pyt</a:t>
            </a:r>
            <a:r>
              <a:rPr lang="en-US" altLang="ko-KR" dirty="0" smtClean="0">
                <a:latin typeface="+mj-ea"/>
                <a:ea typeface="+mj-ea"/>
              </a:rPr>
              <a:t> : </a:t>
            </a:r>
            <a:r>
              <a:rPr lang="en-US" altLang="ko-KR" dirty="0" err="1" smtClean="0">
                <a:latin typeface="+mj-ea"/>
                <a:ea typeface="+mj-ea"/>
              </a:rPr>
              <a:t>pyt</a:t>
            </a:r>
            <a:r>
              <a:rPr lang="en-US" altLang="ko-KR" dirty="0" smtClean="0">
                <a:latin typeface="+mj-ea"/>
                <a:ea typeface="+mj-ea"/>
              </a:rPr>
              <a:t> </a:t>
            </a:r>
            <a:r>
              <a:rPr lang="ko-KR" altLang="en-US" dirty="0" err="1" smtClean="0">
                <a:latin typeface="+mj-ea"/>
                <a:ea typeface="+mj-ea"/>
              </a:rPr>
              <a:t>깃허브</a:t>
            </a:r>
            <a:endParaRPr lang="en-US" altLang="ko-KR" dirty="0" smtClean="0">
              <a:latin typeface="+mj-ea"/>
              <a:ea typeface="+mj-ea"/>
            </a:endParaRPr>
          </a:p>
          <a:p>
            <a:pPr algn="just">
              <a:lnSpc>
                <a:spcPct val="200000"/>
              </a:lnSpc>
            </a:pPr>
            <a:r>
              <a:rPr lang="en-US" altLang="ko-KR" dirty="0" smtClean="0">
                <a:latin typeface="+mj-ea"/>
                <a:ea typeface="+mj-ea"/>
                <a:hlinkClick r:id="rId3"/>
              </a:rPr>
              <a:t>https://ko.wikipedia.org/wiki/%EC%B6%94%EC%83%81_%EA%B5%AC%EB%AC%B8_%ED%8A%B8%EB%A6%AC</a:t>
            </a:r>
            <a:r>
              <a:rPr lang="en-US" altLang="ko-KR" dirty="0" smtClean="0">
                <a:latin typeface="+mj-ea"/>
                <a:ea typeface="+mj-ea"/>
              </a:rPr>
              <a:t> : </a:t>
            </a:r>
            <a:r>
              <a:rPr lang="ko-KR" altLang="en-US" dirty="0" smtClean="0">
                <a:latin typeface="+mj-ea"/>
                <a:ea typeface="+mj-ea"/>
              </a:rPr>
              <a:t>추상 구문 트리</a:t>
            </a:r>
            <a:r>
              <a:rPr lang="en-US" altLang="ko-KR" dirty="0" smtClean="0">
                <a:latin typeface="+mj-ea"/>
                <a:ea typeface="+mj-ea"/>
              </a:rPr>
              <a:t>(AST)</a:t>
            </a:r>
          </a:p>
          <a:p>
            <a:pPr algn="just">
              <a:lnSpc>
                <a:spcPct val="200000"/>
              </a:lnSpc>
            </a:pPr>
            <a:r>
              <a:rPr lang="en-US" altLang="ko-KR" dirty="0" smtClean="0">
                <a:latin typeface="+mj-ea"/>
                <a:ea typeface="+mj-ea"/>
                <a:hlinkClick r:id="rId4"/>
              </a:rPr>
              <a:t>https://ko.wikipedia.org/wiki/%EC%A0%9C%EC%96%B4_%ED%9D%90%EB%A6%84_%EA%B7%B8%EB%9E%98%ED%94%84</a:t>
            </a:r>
            <a:r>
              <a:rPr lang="en-US" altLang="ko-KR" dirty="0" smtClean="0">
                <a:latin typeface="+mj-ea"/>
                <a:ea typeface="+mj-ea"/>
              </a:rPr>
              <a:t> : </a:t>
            </a:r>
            <a:r>
              <a:rPr lang="ko-KR" altLang="en-US" dirty="0" smtClean="0">
                <a:latin typeface="+mj-ea"/>
                <a:ea typeface="+mj-ea"/>
              </a:rPr>
              <a:t>제어 흐름 그래프</a:t>
            </a:r>
            <a:r>
              <a:rPr lang="en-US" altLang="ko-KR" dirty="0" smtClean="0">
                <a:latin typeface="+mj-ea"/>
                <a:ea typeface="+mj-ea"/>
              </a:rPr>
              <a:t>(CFG)</a:t>
            </a:r>
          </a:p>
          <a:p>
            <a:pPr algn="just">
              <a:lnSpc>
                <a:spcPct val="200000"/>
              </a:lnSpc>
            </a:pPr>
            <a:r>
              <a:rPr lang="en-US" altLang="ko-KR" dirty="0" smtClean="0">
                <a:latin typeface="+mj-ea"/>
                <a:ea typeface="+mj-ea"/>
                <a:hlinkClick r:id="rId5"/>
              </a:rPr>
              <a:t>http://goodtogreate.tistory.com/204</a:t>
            </a:r>
            <a:r>
              <a:rPr lang="en-US" altLang="ko-KR" dirty="0" smtClean="0">
                <a:latin typeface="+mj-ea"/>
                <a:ea typeface="+mj-ea"/>
              </a:rPr>
              <a:t> : </a:t>
            </a:r>
            <a:r>
              <a:rPr lang="ko-KR" altLang="en-US" dirty="0" smtClean="0">
                <a:latin typeface="+mj-ea"/>
                <a:ea typeface="+mj-ea"/>
              </a:rPr>
              <a:t>정의 도달 분석</a:t>
            </a:r>
            <a:r>
              <a:rPr lang="en-US" altLang="ko-KR" dirty="0" smtClean="0">
                <a:latin typeface="+mj-ea"/>
                <a:ea typeface="+mj-ea"/>
              </a:rPr>
              <a:t>(reaching definition analysis)</a:t>
            </a:r>
          </a:p>
        </p:txBody>
      </p:sp>
    </p:spTree>
    <p:extLst>
      <p:ext uri="{BB962C8B-B14F-4D97-AF65-F5344CB8AC3E}">
        <p14:creationId xmlns:p14="http://schemas.microsoft.com/office/powerpoint/2010/main" xmlns="" val="286888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BFEEDFC1-385C-4DDD-9BF5-D6947A9DE4F9}"/>
              </a:ext>
            </a:extLst>
          </p:cNvPr>
          <p:cNvSpPr txBox="1"/>
          <p:nvPr/>
        </p:nvSpPr>
        <p:spPr>
          <a:xfrm>
            <a:off x="1140125" y="2520358"/>
            <a:ext cx="779880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D1C21"/>
                </a:solidFill>
                <a:latin typeface="+mj-ea"/>
                <a:ea typeface="+mj-ea"/>
              </a:rPr>
              <a:t>THANK YOU</a:t>
            </a:r>
            <a:endParaRPr lang="ko-KR" altLang="en-US" sz="100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DD1C21"/>
              </a:solidFill>
              <a:latin typeface="+mj-ea"/>
              <a:ea typeface="+mj-ea"/>
            </a:endParaRPr>
          </a:p>
        </p:txBody>
      </p:sp>
      <p:sp>
        <p:nvSpPr>
          <p:cNvPr id="38" name="슬라이드 번호 개체 틀 1">
            <a:extLst>
              <a:ext uri="{FF2B5EF4-FFF2-40B4-BE49-F238E27FC236}">
                <a16:creationId xmlns:a16="http://schemas.microsoft.com/office/drawing/2014/main" xmlns="" id="{D1E975CC-BD03-4F64-BCBE-6CD003B39458}"/>
              </a:ext>
            </a:extLst>
          </p:cNvPr>
          <p:cNvSpPr txBox="1">
            <a:spLocks/>
          </p:cNvSpPr>
          <p:nvPr/>
        </p:nvSpPr>
        <p:spPr>
          <a:xfrm>
            <a:off x="7810500" y="6846206"/>
            <a:ext cx="2268538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32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3BE4C7E-C981-4380-B449-BA2E1EDEA483}" type="slidenum">
              <a:rPr lang="ko-KR" altLang="en-US" smtClean="0">
                <a:latin typeface="+mj-ea"/>
                <a:ea typeface="+mj-ea"/>
              </a:rPr>
              <a:pPr/>
              <a:t>18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6888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7DAB666C-D1E2-438E-99BE-BA20A08E085E}"/>
              </a:ext>
            </a:extLst>
          </p:cNvPr>
          <p:cNvSpPr/>
          <p:nvPr/>
        </p:nvSpPr>
        <p:spPr>
          <a:xfrm>
            <a:off x="0" y="7384801"/>
            <a:ext cx="10079038" cy="174874"/>
          </a:xfrm>
          <a:prstGeom prst="rect">
            <a:avLst/>
          </a:prstGeom>
          <a:solidFill>
            <a:srgbClr val="DD1C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199" tIns="43100" rIns="86199" bIns="43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sz="1697" dirty="0">
              <a:latin typeface="Arial" panose="020B0604020202020204" pitchFamily="34" charset="0"/>
            </a:endParaRPr>
          </a:p>
        </p:txBody>
      </p:sp>
      <p:pic>
        <p:nvPicPr>
          <p:cNvPr id="1026" name="Picture 2" descr="big o notation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699247" y="0"/>
            <a:ext cx="13294048" cy="8013828"/>
          </a:xfrm>
          <a:prstGeom prst="rect">
            <a:avLst/>
          </a:prstGeom>
          <a:effectLst>
            <a:glow>
              <a:schemeClr val="accent1"/>
            </a:glo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4AE043C7-3438-4E9F-BFA3-A78CEDB7C611}"/>
              </a:ext>
            </a:extLst>
          </p:cNvPr>
          <p:cNvSpPr/>
          <p:nvPr/>
        </p:nvSpPr>
        <p:spPr>
          <a:xfrm rot="867685">
            <a:off x="-2411737" y="-1581454"/>
            <a:ext cx="8560243" cy="96372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84750A0C-1FF2-4AD2-8D12-694D494A24A2}"/>
              </a:ext>
            </a:extLst>
          </p:cNvPr>
          <p:cNvSpPr txBox="1"/>
          <p:nvPr/>
        </p:nvSpPr>
        <p:spPr>
          <a:xfrm>
            <a:off x="2017281" y="148323"/>
            <a:ext cx="181966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D1C21"/>
                </a:solidFill>
                <a:latin typeface="+mj-ea"/>
                <a:ea typeface="+mj-ea"/>
              </a:rPr>
              <a:t>Contents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036BD2B2-80DA-4EC4-A6F1-E87E66E04252}"/>
              </a:ext>
            </a:extLst>
          </p:cNvPr>
          <p:cNvSpPr txBox="1"/>
          <p:nvPr/>
        </p:nvSpPr>
        <p:spPr>
          <a:xfrm>
            <a:off x="690596" y="1597055"/>
            <a:ext cx="421391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altLang="ko-KR" sz="2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D1C21"/>
                </a:solidFill>
                <a:latin typeface="+mj-ea"/>
                <a:ea typeface="+mj-ea"/>
              </a:rPr>
              <a:t>1. </a:t>
            </a:r>
            <a:r>
              <a:rPr lang="en-US" altLang="ko-KR" sz="25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D1C21"/>
                </a:solidFill>
                <a:latin typeface="+mj-ea"/>
                <a:ea typeface="+mj-ea"/>
              </a:rPr>
              <a:t>PYT </a:t>
            </a:r>
            <a:r>
              <a:rPr lang="ko-KR" altLang="en-US" sz="25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D1C21"/>
                </a:solidFill>
                <a:latin typeface="+mj-ea"/>
                <a:ea typeface="+mj-ea"/>
              </a:rPr>
              <a:t>기능 순서</a:t>
            </a:r>
            <a:endParaRPr lang="en-US" altLang="ko-KR" sz="25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DD1C21"/>
              </a:solidFill>
              <a:latin typeface="+mj-ea"/>
              <a:ea typeface="+mj-ea"/>
            </a:endParaRPr>
          </a:p>
          <a:p>
            <a:pPr marL="457200" indent="-457200"/>
            <a:endParaRPr lang="en-US" altLang="ko-KR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DD1C21"/>
              </a:solidFill>
              <a:latin typeface="+mj-ea"/>
              <a:ea typeface="+mj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0AE28CBE-40F7-4736-888C-4758AD479966}"/>
              </a:ext>
            </a:extLst>
          </p:cNvPr>
          <p:cNvSpPr txBox="1"/>
          <p:nvPr/>
        </p:nvSpPr>
        <p:spPr>
          <a:xfrm>
            <a:off x="702471" y="3431311"/>
            <a:ext cx="44514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D1C21"/>
                </a:solidFill>
                <a:latin typeface="+mj-ea"/>
                <a:ea typeface="+mj-ea"/>
              </a:rPr>
              <a:t>2. </a:t>
            </a:r>
            <a:r>
              <a:rPr lang="en-US" altLang="ko-KR" sz="25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D1C21"/>
                </a:solidFill>
                <a:latin typeface="+mj-ea"/>
                <a:ea typeface="+mj-ea"/>
              </a:rPr>
              <a:t>PYT </a:t>
            </a:r>
            <a:r>
              <a:rPr lang="ko-KR" altLang="en-US" sz="25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D1C21"/>
                </a:solidFill>
                <a:latin typeface="+mj-ea"/>
                <a:ea typeface="+mj-ea"/>
              </a:rPr>
              <a:t>메인 코드 상세 분석</a:t>
            </a:r>
            <a:endParaRPr lang="en-US" altLang="ko-KR" sz="25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DD1C21"/>
              </a:solidFill>
              <a:latin typeface="+mj-ea"/>
              <a:ea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36BD2B2-80DA-4EC4-A6F1-E87E66E04252}"/>
              </a:ext>
            </a:extLst>
          </p:cNvPr>
          <p:cNvSpPr txBox="1"/>
          <p:nvPr/>
        </p:nvSpPr>
        <p:spPr>
          <a:xfrm>
            <a:off x="747993" y="5184707"/>
            <a:ext cx="421391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altLang="ko-KR" sz="2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D1C21"/>
                </a:solidFill>
                <a:latin typeface="+mj-ea"/>
                <a:ea typeface="+mj-ea"/>
              </a:rPr>
              <a:t>3</a:t>
            </a:r>
            <a:r>
              <a:rPr lang="en-US" altLang="ko-KR" sz="25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D1C21"/>
                </a:solidFill>
                <a:latin typeface="+mj-ea"/>
                <a:ea typeface="+mj-ea"/>
              </a:rPr>
              <a:t>. </a:t>
            </a:r>
            <a:r>
              <a:rPr lang="ko-KR" altLang="en-US" sz="2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D1C21"/>
                </a:solidFill>
                <a:latin typeface="+mj-ea"/>
                <a:ea typeface="+mj-ea"/>
              </a:rPr>
              <a:t>참고자료</a:t>
            </a:r>
            <a:endParaRPr lang="en-US" altLang="ko-KR" sz="25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DD1C2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7409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BFEEDFC1-385C-4DDD-9BF5-D6947A9DE4F9}"/>
              </a:ext>
            </a:extLst>
          </p:cNvPr>
          <p:cNvSpPr txBox="1"/>
          <p:nvPr/>
        </p:nvSpPr>
        <p:spPr>
          <a:xfrm>
            <a:off x="3641995" y="446859"/>
            <a:ext cx="2795061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64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D1C21"/>
                </a:solidFill>
                <a:latin typeface="+mj-ea"/>
                <a:ea typeface="+mj-ea"/>
              </a:rPr>
              <a:t>1. </a:t>
            </a:r>
            <a:r>
              <a:rPr lang="en-US" altLang="ko-KR" sz="264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D1C21"/>
                </a:solidFill>
                <a:latin typeface="+mj-ea"/>
                <a:ea typeface="+mj-ea"/>
              </a:rPr>
              <a:t>PYT </a:t>
            </a:r>
            <a:r>
              <a:rPr lang="ko-KR" altLang="en-US" sz="264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D1C21"/>
                </a:solidFill>
                <a:latin typeface="+mj-ea"/>
                <a:ea typeface="+mj-ea"/>
              </a:rPr>
              <a:t>기능 순서</a:t>
            </a:r>
            <a:endParaRPr lang="ko-KR" altLang="en-US" sz="264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DD1C21"/>
              </a:solidFill>
              <a:latin typeface="+mj-ea"/>
              <a:ea typeface="+mj-ea"/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xmlns="" id="{1D12AC0F-4DAB-4198-A6FC-36972C45DC87}"/>
              </a:ext>
            </a:extLst>
          </p:cNvPr>
          <p:cNvCxnSpPr/>
          <p:nvPr/>
        </p:nvCxnSpPr>
        <p:spPr>
          <a:xfrm>
            <a:off x="677619" y="947906"/>
            <a:ext cx="917246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슬라이드 번호 개체 틀 1">
            <a:extLst>
              <a:ext uri="{FF2B5EF4-FFF2-40B4-BE49-F238E27FC236}">
                <a16:creationId xmlns:a16="http://schemas.microsoft.com/office/drawing/2014/main" xmlns="" id="{D1E975CC-BD03-4F64-BCBE-6CD003B39458}"/>
              </a:ext>
            </a:extLst>
          </p:cNvPr>
          <p:cNvSpPr txBox="1">
            <a:spLocks/>
          </p:cNvSpPr>
          <p:nvPr/>
        </p:nvSpPr>
        <p:spPr>
          <a:xfrm>
            <a:off x="7810500" y="6846206"/>
            <a:ext cx="2268538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32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3BE4C7E-C981-4380-B449-BA2E1EDEA483}" type="slidenum">
              <a:rPr lang="ko-KR" altLang="en-US" smtClean="0">
                <a:latin typeface="+mj-ea"/>
                <a:ea typeface="+mj-ea"/>
              </a:rPr>
              <a:pPr/>
              <a:t>3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691FC74B-CE72-4B9F-B5C6-C7DBFBEC4298}"/>
              </a:ext>
            </a:extLst>
          </p:cNvPr>
          <p:cNvSpPr/>
          <p:nvPr/>
        </p:nvSpPr>
        <p:spPr>
          <a:xfrm>
            <a:off x="1129422" y="1449119"/>
            <a:ext cx="3573286" cy="474684"/>
          </a:xfrm>
          <a:prstGeom prst="rect">
            <a:avLst/>
          </a:prstGeom>
          <a:solidFill>
            <a:srgbClr val="DD1C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199" tIns="43100" rIns="86199" bIns="43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j-ea"/>
                <a:ea typeface="+mj-ea"/>
              </a:rPr>
              <a:t>How It Works</a:t>
            </a:r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j-ea"/>
              <a:ea typeface="+mj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49525A4D-0945-4239-BAED-9F898A409A19}"/>
              </a:ext>
            </a:extLst>
          </p:cNvPr>
          <p:cNvSpPr txBox="1"/>
          <p:nvPr/>
        </p:nvSpPr>
        <p:spPr>
          <a:xfrm>
            <a:off x="1030812" y="2757972"/>
            <a:ext cx="4610134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indent="-457200" algn="just">
              <a:lnSpc>
                <a:spcPct val="150000"/>
              </a:lnSpc>
            </a:pPr>
            <a:r>
              <a:rPr lang="en-US" altLang="ko-KR" sz="2000" b="1" dirty="0" smtClean="0">
                <a:latin typeface="+mj-ea"/>
                <a:ea typeface="+mj-ea"/>
              </a:rPr>
              <a:t>PYT</a:t>
            </a:r>
            <a:r>
              <a:rPr lang="ko-KR" altLang="en-US" sz="2000" b="1" dirty="0" smtClean="0">
                <a:latin typeface="+mj-ea"/>
                <a:ea typeface="+mj-ea"/>
              </a:rPr>
              <a:t>의 기능 순서는 </a:t>
            </a:r>
            <a:r>
              <a:rPr lang="en-US" altLang="ko-KR" sz="2000" b="1" dirty="0" smtClean="0">
                <a:latin typeface="+mj-ea"/>
                <a:ea typeface="+mj-ea"/>
              </a:rPr>
              <a:t>8</a:t>
            </a:r>
            <a:r>
              <a:rPr lang="ko-KR" altLang="en-US" sz="2000" b="1" dirty="0" smtClean="0">
                <a:latin typeface="+mj-ea"/>
                <a:ea typeface="+mj-ea"/>
              </a:rPr>
              <a:t>단계의 </a:t>
            </a:r>
            <a:endParaRPr lang="en-US" altLang="ko-KR" sz="2000" b="1" dirty="0" smtClean="0">
              <a:latin typeface="+mj-ea"/>
              <a:ea typeface="+mj-ea"/>
            </a:endParaRPr>
          </a:p>
          <a:p>
            <a:pPr indent="-457200" algn="just">
              <a:lnSpc>
                <a:spcPct val="150000"/>
              </a:lnSpc>
            </a:pPr>
            <a:r>
              <a:rPr lang="ko-KR" altLang="en-US" sz="2000" b="1" dirty="0" smtClean="0">
                <a:latin typeface="+mj-ea"/>
                <a:ea typeface="+mj-ea"/>
              </a:rPr>
              <a:t>순서를 가지고 있다</a:t>
            </a:r>
            <a:r>
              <a:rPr lang="en-US" altLang="ko-KR" sz="2000" b="1" dirty="0" smtClean="0">
                <a:latin typeface="+mj-ea"/>
                <a:ea typeface="+mj-ea"/>
              </a:rPr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66300" y="1272988"/>
            <a:ext cx="3743571" cy="5533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86888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xmlns="" id="{1D12AC0F-4DAB-4198-A6FC-36972C45DC87}"/>
              </a:ext>
            </a:extLst>
          </p:cNvPr>
          <p:cNvCxnSpPr/>
          <p:nvPr/>
        </p:nvCxnSpPr>
        <p:spPr>
          <a:xfrm>
            <a:off x="677619" y="947906"/>
            <a:ext cx="917246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슬라이드 번호 개체 틀 1">
            <a:extLst>
              <a:ext uri="{FF2B5EF4-FFF2-40B4-BE49-F238E27FC236}">
                <a16:creationId xmlns:a16="http://schemas.microsoft.com/office/drawing/2014/main" xmlns="" id="{D1E975CC-BD03-4F64-BCBE-6CD003B39458}"/>
              </a:ext>
            </a:extLst>
          </p:cNvPr>
          <p:cNvSpPr txBox="1">
            <a:spLocks/>
          </p:cNvSpPr>
          <p:nvPr/>
        </p:nvSpPr>
        <p:spPr>
          <a:xfrm>
            <a:off x="7810500" y="6846206"/>
            <a:ext cx="2268538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32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3BE4C7E-C981-4380-B449-BA2E1EDEA483}" type="slidenum">
              <a:rPr lang="ko-KR" altLang="en-US" smtClean="0">
                <a:latin typeface="+mj-ea"/>
                <a:ea typeface="+mj-ea"/>
              </a:rPr>
              <a:pPr/>
              <a:t>4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691FC74B-CE72-4B9F-B5C6-C7DBFBEC4298}"/>
              </a:ext>
            </a:extLst>
          </p:cNvPr>
          <p:cNvSpPr/>
          <p:nvPr/>
        </p:nvSpPr>
        <p:spPr>
          <a:xfrm>
            <a:off x="1129422" y="1449119"/>
            <a:ext cx="3573286" cy="474684"/>
          </a:xfrm>
          <a:prstGeom prst="rect">
            <a:avLst/>
          </a:prstGeom>
          <a:solidFill>
            <a:srgbClr val="DD1C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199" tIns="43100" rIns="86199" bIns="43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j-ea"/>
                <a:ea typeface="+mj-ea"/>
              </a:rPr>
              <a:t>1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j-ea"/>
                <a:ea typeface="+mj-ea"/>
              </a:rPr>
              <a:t>단계</a:t>
            </a:r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j-ea"/>
              <a:ea typeface="+mj-ea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49525A4D-0945-4239-BAED-9F898A409A19}"/>
              </a:ext>
            </a:extLst>
          </p:cNvPr>
          <p:cNvSpPr txBox="1"/>
          <p:nvPr/>
        </p:nvSpPr>
        <p:spPr>
          <a:xfrm>
            <a:off x="1002046" y="2293088"/>
            <a:ext cx="8735720" cy="7571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dirty="0" smtClean="0">
                <a:latin typeface="+mj-ea"/>
                <a:ea typeface="+mj-ea"/>
              </a:rPr>
              <a:t>소스 코드의 문법을 검사하는 </a:t>
            </a:r>
            <a:r>
              <a:rPr lang="en-US" altLang="ko-KR" dirty="0" err="1" smtClean="0">
                <a:latin typeface="+mj-ea"/>
                <a:ea typeface="+mj-ea"/>
              </a:rPr>
              <a:t>parse_args</a:t>
            </a:r>
            <a:r>
              <a:rPr lang="en-US" altLang="ko-KR" dirty="0" smtClean="0">
                <a:latin typeface="+mj-ea"/>
                <a:ea typeface="+mj-ea"/>
              </a:rPr>
              <a:t> </a:t>
            </a:r>
            <a:r>
              <a:rPr lang="ko-KR" altLang="en-US" dirty="0" smtClean="0">
                <a:latin typeface="+mj-ea"/>
                <a:ea typeface="+mj-ea"/>
              </a:rPr>
              <a:t>함수를 이용하여 프로세스를 실행할 시에</a:t>
            </a:r>
            <a:endParaRPr lang="en-US" altLang="ko-KR" dirty="0" smtClean="0">
              <a:latin typeface="+mj-ea"/>
              <a:ea typeface="+mj-ea"/>
            </a:endParaRPr>
          </a:p>
          <a:p>
            <a:pPr algn="just">
              <a:lnSpc>
                <a:spcPct val="120000"/>
              </a:lnSpc>
            </a:pPr>
            <a:r>
              <a:rPr lang="ko-KR" altLang="en-US" dirty="0" smtClean="0">
                <a:latin typeface="+mj-ea"/>
                <a:ea typeface="+mj-ea"/>
              </a:rPr>
              <a:t>넘겨주는 값인 </a:t>
            </a:r>
            <a:r>
              <a:rPr lang="ko-KR" altLang="en-US" dirty="0" err="1" smtClean="0">
                <a:latin typeface="+mj-ea"/>
                <a:ea typeface="+mj-ea"/>
              </a:rPr>
              <a:t>명령행</a:t>
            </a:r>
            <a:r>
              <a:rPr lang="ko-KR" altLang="en-US" dirty="0" smtClean="0">
                <a:latin typeface="+mj-ea"/>
                <a:ea typeface="+mj-ea"/>
              </a:rPr>
              <a:t> 인수를 구문 분석한다</a:t>
            </a:r>
            <a:r>
              <a:rPr lang="en-US" altLang="ko-KR" dirty="0" smtClean="0">
                <a:latin typeface="+mj-ea"/>
                <a:ea typeface="+mj-ea"/>
              </a:rPr>
              <a:t>.</a:t>
            </a:r>
            <a:endParaRPr lang="en-US" altLang="ko-KR" dirty="0">
              <a:latin typeface="+mj-ea"/>
              <a:ea typeface="+mj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691FC74B-CE72-4B9F-B5C6-C7DBFBEC4298}"/>
              </a:ext>
            </a:extLst>
          </p:cNvPr>
          <p:cNvSpPr/>
          <p:nvPr/>
        </p:nvSpPr>
        <p:spPr>
          <a:xfrm>
            <a:off x="1139318" y="3516625"/>
            <a:ext cx="3573286" cy="474684"/>
          </a:xfrm>
          <a:prstGeom prst="rect">
            <a:avLst/>
          </a:prstGeom>
          <a:solidFill>
            <a:srgbClr val="DD1C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199" tIns="43100" rIns="86199" bIns="43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j-ea"/>
                <a:ea typeface="+mj-ea"/>
              </a:rPr>
              <a:t>2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j-ea"/>
                <a:ea typeface="+mj-ea"/>
              </a:rPr>
              <a:t>단계</a:t>
            </a:r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j-ea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FEEDFC1-385C-4DDD-9BF5-D6947A9DE4F9}"/>
              </a:ext>
            </a:extLst>
          </p:cNvPr>
          <p:cNvSpPr txBox="1"/>
          <p:nvPr/>
        </p:nvSpPr>
        <p:spPr>
          <a:xfrm>
            <a:off x="3641995" y="446859"/>
            <a:ext cx="2795061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64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D1C21"/>
                </a:solidFill>
                <a:latin typeface="+mj-ea"/>
                <a:ea typeface="+mj-ea"/>
              </a:rPr>
              <a:t>1. </a:t>
            </a:r>
            <a:r>
              <a:rPr lang="en-US" altLang="ko-KR" sz="264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D1C21"/>
                </a:solidFill>
                <a:latin typeface="+mj-ea"/>
                <a:ea typeface="+mj-ea"/>
              </a:rPr>
              <a:t>PYT </a:t>
            </a:r>
            <a:r>
              <a:rPr lang="ko-KR" altLang="en-US" sz="264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D1C21"/>
                </a:solidFill>
                <a:latin typeface="+mj-ea"/>
                <a:ea typeface="+mj-ea"/>
              </a:rPr>
              <a:t>기능 순서</a:t>
            </a:r>
            <a:endParaRPr lang="ko-KR" altLang="en-US" sz="264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DD1C21"/>
              </a:solidFill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49525A4D-0945-4239-BAED-9F898A409A19}"/>
              </a:ext>
            </a:extLst>
          </p:cNvPr>
          <p:cNvSpPr txBox="1"/>
          <p:nvPr/>
        </p:nvSpPr>
        <p:spPr>
          <a:xfrm>
            <a:off x="987021" y="4312925"/>
            <a:ext cx="8735720" cy="14219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dirty="0" smtClean="0">
                <a:latin typeface="+mj-ea"/>
                <a:ea typeface="+mj-ea"/>
              </a:rPr>
              <a:t>위의 단계에서 구문을 분석하여 소스 코드의 문법 구조를 서술하는 추상 구문 트리</a:t>
            </a:r>
            <a:endParaRPr lang="en-US" altLang="ko-KR" dirty="0" smtClean="0">
              <a:latin typeface="+mj-ea"/>
              <a:ea typeface="+mj-ea"/>
            </a:endParaRPr>
          </a:p>
          <a:p>
            <a:pPr algn="just">
              <a:lnSpc>
                <a:spcPct val="120000"/>
              </a:lnSpc>
            </a:pPr>
            <a:r>
              <a:rPr lang="en-US" altLang="ko-KR" dirty="0" smtClean="0">
                <a:latin typeface="+mj-ea"/>
              </a:rPr>
              <a:t>(AST)</a:t>
            </a:r>
            <a:r>
              <a:rPr lang="ko-KR" altLang="en-US" dirty="0" smtClean="0">
                <a:latin typeface="+mj-ea"/>
                <a:ea typeface="+mj-ea"/>
              </a:rPr>
              <a:t>를 생성한다</a:t>
            </a:r>
            <a:r>
              <a:rPr lang="en-US" altLang="ko-KR" dirty="0" smtClean="0">
                <a:latin typeface="+mj-ea"/>
                <a:ea typeface="+mj-ea"/>
              </a:rPr>
              <a:t>. AST </a:t>
            </a:r>
            <a:r>
              <a:rPr lang="ko-KR" altLang="en-US" dirty="0" smtClean="0">
                <a:latin typeface="+mj-ea"/>
                <a:ea typeface="+mj-ea"/>
              </a:rPr>
              <a:t>모듈 코드 라인에서 </a:t>
            </a:r>
            <a:r>
              <a:rPr lang="en-US" altLang="ko-KR" dirty="0" err="1" smtClean="0">
                <a:latin typeface="+mj-ea"/>
                <a:ea typeface="+mj-ea"/>
              </a:rPr>
              <a:t>generate_ast</a:t>
            </a:r>
            <a:r>
              <a:rPr lang="en-US" altLang="ko-KR" dirty="0" smtClean="0">
                <a:latin typeface="+mj-ea"/>
                <a:ea typeface="+mj-ea"/>
              </a:rPr>
              <a:t> </a:t>
            </a:r>
            <a:r>
              <a:rPr lang="ko-KR" altLang="en-US" dirty="0" smtClean="0">
                <a:latin typeface="+mj-ea"/>
                <a:ea typeface="+mj-ea"/>
              </a:rPr>
              <a:t>함수를 사용하여 추상 구문 </a:t>
            </a:r>
            <a:r>
              <a:rPr lang="ko-KR" altLang="en-US" dirty="0" err="1" smtClean="0">
                <a:latin typeface="+mj-ea"/>
                <a:ea typeface="+mj-ea"/>
              </a:rPr>
              <a:t>트리의</a:t>
            </a:r>
            <a:r>
              <a:rPr lang="ko-KR" altLang="en-US" dirty="0" smtClean="0">
                <a:latin typeface="+mj-ea"/>
                <a:ea typeface="+mj-ea"/>
              </a:rPr>
              <a:t> </a:t>
            </a:r>
            <a:r>
              <a:rPr lang="ko-KR" altLang="en-US" dirty="0" err="1" smtClean="0">
                <a:latin typeface="+mj-ea"/>
                <a:ea typeface="+mj-ea"/>
              </a:rPr>
              <a:t>노드들을</a:t>
            </a:r>
            <a:r>
              <a:rPr lang="ko-KR" altLang="en-US" dirty="0" smtClean="0">
                <a:latin typeface="+mj-ea"/>
                <a:ea typeface="+mj-ea"/>
              </a:rPr>
              <a:t> 생성한다</a:t>
            </a:r>
            <a:r>
              <a:rPr lang="en-US" altLang="ko-KR" dirty="0" smtClean="0">
                <a:latin typeface="+mj-ea"/>
                <a:ea typeface="+mj-ea"/>
              </a:rPr>
              <a:t>. </a:t>
            </a:r>
            <a:r>
              <a:rPr lang="ko-KR" altLang="en-US" dirty="0" smtClean="0">
                <a:latin typeface="+mj-ea"/>
                <a:ea typeface="+mj-ea"/>
              </a:rPr>
              <a:t>여기서 구문 </a:t>
            </a:r>
            <a:r>
              <a:rPr lang="ko-KR" altLang="en-US" dirty="0" err="1" smtClean="0">
                <a:latin typeface="+mj-ea"/>
                <a:ea typeface="+mj-ea"/>
              </a:rPr>
              <a:t>트리는</a:t>
            </a:r>
            <a:r>
              <a:rPr lang="ko-KR" altLang="en-US" dirty="0" smtClean="0">
                <a:latin typeface="+mj-ea"/>
                <a:ea typeface="+mj-ea"/>
              </a:rPr>
              <a:t> 구문들의 우선순위 및 결합 관계와 같은 속성을 나타낸다</a:t>
            </a:r>
            <a:r>
              <a:rPr lang="en-US" altLang="ko-KR" dirty="0" smtClean="0">
                <a:latin typeface="+mj-ea"/>
                <a:ea typeface="+mj-ea"/>
              </a:rPr>
              <a:t>.</a:t>
            </a:r>
            <a:endParaRPr lang="en-US" altLang="ko-KR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6888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xmlns="" id="{1D12AC0F-4DAB-4198-A6FC-36972C45DC87}"/>
              </a:ext>
            </a:extLst>
          </p:cNvPr>
          <p:cNvCxnSpPr/>
          <p:nvPr/>
        </p:nvCxnSpPr>
        <p:spPr>
          <a:xfrm>
            <a:off x="677619" y="947906"/>
            <a:ext cx="917246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슬라이드 번호 개체 틀 1">
            <a:extLst>
              <a:ext uri="{FF2B5EF4-FFF2-40B4-BE49-F238E27FC236}">
                <a16:creationId xmlns:a16="http://schemas.microsoft.com/office/drawing/2014/main" xmlns="" id="{D1E975CC-BD03-4F64-BCBE-6CD003B39458}"/>
              </a:ext>
            </a:extLst>
          </p:cNvPr>
          <p:cNvSpPr txBox="1">
            <a:spLocks/>
          </p:cNvSpPr>
          <p:nvPr/>
        </p:nvSpPr>
        <p:spPr>
          <a:xfrm>
            <a:off x="7810500" y="6846206"/>
            <a:ext cx="2268538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32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3BE4C7E-C981-4380-B449-BA2E1EDEA483}" type="slidenum">
              <a:rPr lang="ko-KR" altLang="en-US" smtClean="0">
                <a:latin typeface="+mj-ea"/>
                <a:ea typeface="+mj-ea"/>
              </a:rPr>
              <a:pPr/>
              <a:t>5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691FC74B-CE72-4B9F-B5C6-C7DBFBEC4298}"/>
              </a:ext>
            </a:extLst>
          </p:cNvPr>
          <p:cNvSpPr/>
          <p:nvPr/>
        </p:nvSpPr>
        <p:spPr>
          <a:xfrm>
            <a:off x="1129422" y="1449119"/>
            <a:ext cx="3573286" cy="474684"/>
          </a:xfrm>
          <a:prstGeom prst="rect">
            <a:avLst/>
          </a:prstGeom>
          <a:solidFill>
            <a:srgbClr val="DD1C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199" tIns="43100" rIns="86199" bIns="43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j-ea"/>
                <a:ea typeface="+mj-ea"/>
              </a:rPr>
              <a:t>3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j-ea"/>
                <a:ea typeface="+mj-ea"/>
              </a:rPr>
              <a:t>단계</a:t>
            </a:r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j-ea"/>
              <a:ea typeface="+mj-ea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49525A4D-0945-4239-BAED-9F898A409A19}"/>
              </a:ext>
            </a:extLst>
          </p:cNvPr>
          <p:cNvSpPr txBox="1"/>
          <p:nvPr/>
        </p:nvSpPr>
        <p:spPr>
          <a:xfrm>
            <a:off x="1002046" y="2293088"/>
            <a:ext cx="8735720" cy="10895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dirty="0" smtClean="0">
                <a:latin typeface="+mj-ea"/>
                <a:ea typeface="+mj-ea"/>
              </a:rPr>
              <a:t>2</a:t>
            </a:r>
            <a:r>
              <a:rPr lang="ko-KR" altLang="en-US" dirty="0" smtClean="0">
                <a:latin typeface="+mj-ea"/>
                <a:ea typeface="+mj-ea"/>
              </a:rPr>
              <a:t>단계에서 생성되었던 추상 구문 </a:t>
            </a:r>
            <a:r>
              <a:rPr lang="ko-KR" altLang="en-US" dirty="0" err="1" smtClean="0">
                <a:latin typeface="+mj-ea"/>
                <a:ea typeface="+mj-ea"/>
              </a:rPr>
              <a:t>트리를</a:t>
            </a:r>
            <a:r>
              <a:rPr lang="ko-KR" altLang="en-US" dirty="0" smtClean="0">
                <a:latin typeface="+mj-ea"/>
                <a:ea typeface="+mj-ea"/>
              </a:rPr>
              <a:t> 통해 제어 흐름 그래프</a:t>
            </a:r>
            <a:r>
              <a:rPr lang="en-US" altLang="ko-KR" dirty="0" smtClean="0">
                <a:latin typeface="+mj-ea"/>
                <a:ea typeface="+mj-ea"/>
              </a:rPr>
              <a:t>(CFG)</a:t>
            </a:r>
            <a:r>
              <a:rPr lang="ko-KR" altLang="en-US" dirty="0" smtClean="0">
                <a:latin typeface="+mj-ea"/>
                <a:ea typeface="+mj-ea"/>
              </a:rPr>
              <a:t>를 생성한다</a:t>
            </a:r>
            <a:r>
              <a:rPr lang="en-US" altLang="ko-KR" dirty="0" smtClean="0">
                <a:latin typeface="+mj-ea"/>
                <a:ea typeface="+mj-ea"/>
              </a:rPr>
              <a:t>.</a:t>
            </a:r>
          </a:p>
          <a:p>
            <a:pPr algn="just">
              <a:lnSpc>
                <a:spcPct val="120000"/>
              </a:lnSpc>
            </a:pPr>
            <a:r>
              <a:rPr lang="en-US" altLang="ko-KR" dirty="0" smtClean="0">
                <a:latin typeface="+mj-ea"/>
                <a:ea typeface="+mj-ea"/>
              </a:rPr>
              <a:t>Main</a:t>
            </a:r>
            <a:r>
              <a:rPr lang="ko-KR" altLang="en-US" dirty="0" smtClean="0">
                <a:latin typeface="+mj-ea"/>
                <a:ea typeface="+mj-ea"/>
              </a:rPr>
              <a:t>의 </a:t>
            </a:r>
            <a:r>
              <a:rPr lang="en-US" altLang="ko-KR" dirty="0" err="1" smtClean="0">
                <a:latin typeface="+mj-ea"/>
                <a:ea typeface="+mj-ea"/>
              </a:rPr>
              <a:t>make_cfg</a:t>
            </a:r>
            <a:r>
              <a:rPr lang="en-US" altLang="ko-KR" dirty="0" smtClean="0">
                <a:latin typeface="+mj-ea"/>
                <a:ea typeface="+mj-ea"/>
              </a:rPr>
              <a:t> </a:t>
            </a:r>
            <a:r>
              <a:rPr lang="ko-KR" altLang="en-US" dirty="0" smtClean="0">
                <a:latin typeface="+mj-ea"/>
                <a:ea typeface="+mj-ea"/>
              </a:rPr>
              <a:t>함수를 이용해 </a:t>
            </a:r>
            <a:r>
              <a:rPr lang="ko-KR" altLang="en-US" dirty="0" err="1" smtClean="0">
                <a:latin typeface="+mj-ea"/>
                <a:ea typeface="+mj-ea"/>
              </a:rPr>
              <a:t>노드나</a:t>
            </a:r>
            <a:r>
              <a:rPr lang="ko-KR" altLang="en-US" dirty="0" smtClean="0">
                <a:latin typeface="+mj-ea"/>
                <a:ea typeface="+mj-ea"/>
              </a:rPr>
              <a:t> 모듈을 요소로 가지고 있는 </a:t>
            </a:r>
            <a:r>
              <a:rPr lang="en-US" altLang="ko-KR" dirty="0" err="1" smtClean="0">
                <a:latin typeface="+mj-ea"/>
                <a:ea typeface="+mj-ea"/>
              </a:rPr>
              <a:t>ExprVisitor</a:t>
            </a:r>
            <a:r>
              <a:rPr lang="ko-KR" altLang="en-US" dirty="0" smtClean="0">
                <a:latin typeface="+mj-ea"/>
                <a:ea typeface="+mj-ea"/>
              </a:rPr>
              <a:t>를</a:t>
            </a:r>
            <a:endParaRPr lang="en-US" altLang="ko-KR" dirty="0" smtClean="0">
              <a:latin typeface="+mj-ea"/>
              <a:ea typeface="+mj-ea"/>
            </a:endParaRPr>
          </a:p>
          <a:p>
            <a:pPr algn="just">
              <a:lnSpc>
                <a:spcPct val="120000"/>
              </a:lnSpc>
            </a:pPr>
            <a:r>
              <a:rPr lang="ko-KR" altLang="en-US" dirty="0" smtClean="0">
                <a:latin typeface="+mj-ea"/>
                <a:ea typeface="+mj-ea"/>
              </a:rPr>
              <a:t>생성하고 제어 흐름 그래프로 반환하는 형식으로 생성된다</a:t>
            </a:r>
            <a:r>
              <a:rPr lang="en-US" altLang="ko-KR" dirty="0" smtClean="0">
                <a:latin typeface="+mj-ea"/>
                <a:ea typeface="+mj-ea"/>
              </a:rPr>
              <a:t>.</a:t>
            </a:r>
            <a:endParaRPr lang="en-US" altLang="ko-KR" dirty="0">
              <a:latin typeface="+mj-ea"/>
              <a:ea typeface="+mj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691FC74B-CE72-4B9F-B5C6-C7DBFBEC4298}"/>
              </a:ext>
            </a:extLst>
          </p:cNvPr>
          <p:cNvSpPr/>
          <p:nvPr/>
        </p:nvSpPr>
        <p:spPr>
          <a:xfrm>
            <a:off x="1139318" y="3799960"/>
            <a:ext cx="3573286" cy="474684"/>
          </a:xfrm>
          <a:prstGeom prst="rect">
            <a:avLst/>
          </a:prstGeom>
          <a:solidFill>
            <a:srgbClr val="DD1C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199" tIns="43100" rIns="86199" bIns="43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j-ea"/>
                <a:ea typeface="+mj-ea"/>
              </a:rPr>
              <a:t>4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j-ea"/>
                <a:ea typeface="+mj-ea"/>
              </a:rPr>
              <a:t>단계</a:t>
            </a:r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j-ea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FEEDFC1-385C-4DDD-9BF5-D6947A9DE4F9}"/>
              </a:ext>
            </a:extLst>
          </p:cNvPr>
          <p:cNvSpPr txBox="1"/>
          <p:nvPr/>
        </p:nvSpPr>
        <p:spPr>
          <a:xfrm>
            <a:off x="3641995" y="446859"/>
            <a:ext cx="2795061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64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D1C21"/>
                </a:solidFill>
                <a:latin typeface="+mj-ea"/>
                <a:ea typeface="+mj-ea"/>
              </a:rPr>
              <a:t>1. </a:t>
            </a:r>
            <a:r>
              <a:rPr lang="en-US" altLang="ko-KR" sz="264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D1C21"/>
                </a:solidFill>
                <a:latin typeface="+mj-ea"/>
                <a:ea typeface="+mj-ea"/>
              </a:rPr>
              <a:t>PYT </a:t>
            </a:r>
            <a:r>
              <a:rPr lang="ko-KR" altLang="en-US" sz="264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D1C21"/>
                </a:solidFill>
                <a:latin typeface="+mj-ea"/>
                <a:ea typeface="+mj-ea"/>
              </a:rPr>
              <a:t>기능 순서</a:t>
            </a:r>
            <a:endParaRPr lang="ko-KR" altLang="en-US" sz="264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DD1C21"/>
              </a:solidFill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49525A4D-0945-4239-BAED-9F898A409A19}"/>
              </a:ext>
            </a:extLst>
          </p:cNvPr>
          <p:cNvSpPr txBox="1"/>
          <p:nvPr/>
        </p:nvSpPr>
        <p:spPr>
          <a:xfrm>
            <a:off x="987021" y="4647775"/>
            <a:ext cx="8735720" cy="20867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dirty="0" smtClean="0">
                <a:latin typeface="+mj-ea"/>
                <a:ea typeface="+mj-ea"/>
              </a:rPr>
              <a:t>추상 구문 </a:t>
            </a:r>
            <a:r>
              <a:rPr lang="ko-KR" altLang="en-US" dirty="0" err="1" smtClean="0">
                <a:latin typeface="+mj-ea"/>
                <a:ea typeface="+mj-ea"/>
              </a:rPr>
              <a:t>트리를</a:t>
            </a:r>
            <a:r>
              <a:rPr lang="ko-KR" altLang="en-US" dirty="0" smtClean="0">
                <a:latin typeface="+mj-ea"/>
                <a:ea typeface="+mj-ea"/>
              </a:rPr>
              <a:t> 통해 생성된 제어 흐름 그래프를 프레임 워크 어댑터로 보내어</a:t>
            </a:r>
            <a:endParaRPr lang="en-US" altLang="ko-KR" dirty="0" smtClean="0">
              <a:latin typeface="+mj-ea"/>
              <a:ea typeface="+mj-ea"/>
            </a:endParaRPr>
          </a:p>
          <a:p>
            <a:pPr algn="just">
              <a:lnSpc>
                <a:spcPct val="120000"/>
              </a:lnSpc>
            </a:pPr>
            <a:r>
              <a:rPr lang="ko-KR" altLang="en-US" dirty="0" smtClean="0">
                <a:latin typeface="+mj-ea"/>
                <a:ea typeface="+mj-ea"/>
              </a:rPr>
              <a:t>특정 기능의 인수를 감염된 소스로 표시한다</a:t>
            </a:r>
            <a:r>
              <a:rPr lang="en-US" altLang="ko-KR" dirty="0" smtClean="0">
                <a:latin typeface="+mj-ea"/>
                <a:ea typeface="+mj-ea"/>
              </a:rPr>
              <a:t>. </a:t>
            </a:r>
            <a:r>
              <a:rPr lang="ko-KR" altLang="en-US" dirty="0" smtClean="0">
                <a:latin typeface="+mj-ea"/>
                <a:ea typeface="+mj-ea"/>
              </a:rPr>
              <a:t>프레임 워크 어댑터는 </a:t>
            </a:r>
            <a:r>
              <a:rPr lang="en-US" altLang="ko-KR" dirty="0" smtClean="0">
                <a:latin typeface="+mj-ea"/>
                <a:ea typeface="+mj-ea"/>
              </a:rPr>
              <a:t>Main</a:t>
            </a:r>
            <a:r>
              <a:rPr lang="ko-KR" altLang="en-US" dirty="0" smtClean="0">
                <a:latin typeface="+mj-ea"/>
                <a:ea typeface="+mj-ea"/>
              </a:rPr>
              <a:t>에서</a:t>
            </a:r>
            <a:endParaRPr lang="en-US" altLang="ko-KR" dirty="0" smtClean="0">
              <a:latin typeface="+mj-ea"/>
              <a:ea typeface="+mj-ea"/>
            </a:endParaRPr>
          </a:p>
          <a:p>
            <a:pPr algn="just">
              <a:lnSpc>
                <a:spcPct val="120000"/>
              </a:lnSpc>
            </a:pPr>
            <a:r>
              <a:rPr lang="ko-KR" altLang="en-US" dirty="0" smtClean="0">
                <a:latin typeface="+mj-ea"/>
                <a:ea typeface="+mj-ea"/>
              </a:rPr>
              <a:t>생성하는 것으로</a:t>
            </a:r>
            <a:r>
              <a:rPr lang="en-US" altLang="ko-KR" dirty="0" smtClean="0">
                <a:latin typeface="+mj-ea"/>
                <a:ea typeface="+mj-ea"/>
              </a:rPr>
              <a:t>, --adaptor </a:t>
            </a:r>
            <a:r>
              <a:rPr lang="en-US" altLang="ko-KR" dirty="0" err="1" smtClean="0">
                <a:latin typeface="+mj-ea"/>
                <a:ea typeface="+mj-ea"/>
              </a:rPr>
              <a:t>cli</a:t>
            </a:r>
            <a:r>
              <a:rPr lang="ko-KR" altLang="en-US" dirty="0" smtClean="0">
                <a:latin typeface="+mj-ea"/>
                <a:ea typeface="+mj-ea"/>
              </a:rPr>
              <a:t>인수에 의해 선택되는 </a:t>
            </a:r>
            <a:r>
              <a:rPr lang="en-US" altLang="ko-KR" dirty="0" err="1" smtClean="0">
                <a:latin typeface="+mj-ea"/>
                <a:ea typeface="+mj-ea"/>
              </a:rPr>
              <a:t>framework_route_criteria</a:t>
            </a:r>
            <a:r>
              <a:rPr lang="ko-KR" altLang="en-US" dirty="0" smtClean="0">
                <a:latin typeface="+mj-ea"/>
                <a:ea typeface="+mj-ea"/>
              </a:rPr>
              <a:t>를</a:t>
            </a:r>
            <a:endParaRPr lang="en-US" altLang="ko-KR" dirty="0" smtClean="0">
              <a:latin typeface="+mj-ea"/>
              <a:ea typeface="+mj-ea"/>
            </a:endParaRPr>
          </a:p>
          <a:p>
            <a:pPr algn="just">
              <a:lnSpc>
                <a:spcPct val="120000"/>
              </a:lnSpc>
            </a:pPr>
            <a:r>
              <a:rPr lang="ko-KR" altLang="en-US" dirty="0" smtClean="0">
                <a:latin typeface="+mj-ea"/>
                <a:ea typeface="+mj-ea"/>
              </a:rPr>
              <a:t>사용한다</a:t>
            </a:r>
            <a:r>
              <a:rPr lang="en-US" altLang="ko-KR" dirty="0" smtClean="0">
                <a:latin typeface="+mj-ea"/>
                <a:ea typeface="+mj-ea"/>
              </a:rPr>
              <a:t>. </a:t>
            </a:r>
            <a:r>
              <a:rPr lang="en-US" altLang="ko-KR" dirty="0" err="1" smtClean="0">
                <a:latin typeface="+mj-ea"/>
              </a:rPr>
              <a:t>framework_route_criteria</a:t>
            </a:r>
            <a:r>
              <a:rPr lang="ko-KR" altLang="en-US" dirty="0" smtClean="0">
                <a:latin typeface="+mj-ea"/>
              </a:rPr>
              <a:t>는 </a:t>
            </a:r>
            <a:r>
              <a:rPr lang="en-US" altLang="ko-KR" dirty="0" err="1" smtClean="0">
                <a:latin typeface="+mj-ea"/>
              </a:rPr>
              <a:t>ast.FunctionDef</a:t>
            </a:r>
            <a:r>
              <a:rPr lang="ko-KR" altLang="en-US" dirty="0" smtClean="0">
                <a:latin typeface="+mj-ea"/>
              </a:rPr>
              <a:t>을 사용하여 선택한 웹</a:t>
            </a:r>
            <a:endParaRPr lang="en-US" altLang="ko-KR" dirty="0" smtClean="0">
              <a:latin typeface="+mj-ea"/>
            </a:endParaRPr>
          </a:p>
          <a:p>
            <a:pPr algn="just">
              <a:lnSpc>
                <a:spcPct val="120000"/>
              </a:lnSpc>
            </a:pPr>
            <a:r>
              <a:rPr lang="ko-KR" altLang="en-US" dirty="0" smtClean="0">
                <a:latin typeface="+mj-ea"/>
                <a:ea typeface="+mj-ea"/>
              </a:rPr>
              <a:t>프레임 워크의 경로인지 여부를 반환하는 함수이다</a:t>
            </a:r>
            <a:r>
              <a:rPr lang="en-US" altLang="ko-KR" dirty="0" smtClean="0">
                <a:latin typeface="+mj-ea"/>
                <a:ea typeface="+mj-ea"/>
              </a:rPr>
              <a:t>. </a:t>
            </a:r>
            <a:r>
              <a:rPr lang="ko-KR" altLang="en-US" dirty="0" smtClean="0">
                <a:latin typeface="+mj-ea"/>
                <a:ea typeface="+mj-ea"/>
              </a:rPr>
              <a:t>인수를 루프를 통해 반복하여</a:t>
            </a:r>
            <a:endParaRPr lang="en-US" altLang="ko-KR" dirty="0" smtClean="0">
              <a:latin typeface="+mj-ea"/>
              <a:ea typeface="+mj-ea"/>
            </a:endParaRPr>
          </a:p>
          <a:p>
            <a:pPr algn="just">
              <a:lnSpc>
                <a:spcPct val="120000"/>
              </a:lnSpc>
            </a:pPr>
            <a:r>
              <a:rPr lang="ko-KR" altLang="en-US" dirty="0" err="1" smtClean="0">
                <a:latin typeface="+mj-ea"/>
                <a:ea typeface="+mj-ea"/>
              </a:rPr>
              <a:t>노드</a:t>
            </a:r>
            <a:r>
              <a:rPr lang="ko-KR" altLang="en-US" dirty="0" smtClean="0">
                <a:latin typeface="+mj-ea"/>
                <a:ea typeface="+mj-ea"/>
              </a:rPr>
              <a:t> 유형을 </a:t>
            </a:r>
            <a:r>
              <a:rPr lang="en-US" altLang="ko-KR" dirty="0" err="1" smtClean="0">
                <a:latin typeface="+mj-ea"/>
                <a:ea typeface="+mj-ea"/>
              </a:rPr>
              <a:t>taintedNode</a:t>
            </a:r>
            <a:r>
              <a:rPr lang="ko-KR" altLang="en-US" dirty="0" smtClean="0">
                <a:latin typeface="+mj-ea"/>
                <a:ea typeface="+mj-ea"/>
              </a:rPr>
              <a:t>로 만든 다음 소스 목록에 추가한다</a:t>
            </a:r>
            <a:r>
              <a:rPr lang="en-US" altLang="ko-KR" dirty="0" smtClean="0">
                <a:latin typeface="+mj-ea"/>
                <a:ea typeface="+mj-ea"/>
              </a:rPr>
              <a:t>.</a:t>
            </a:r>
            <a:endParaRPr lang="en-US" altLang="ko-KR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6888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xmlns="" id="{1D12AC0F-4DAB-4198-A6FC-36972C45DC87}"/>
              </a:ext>
            </a:extLst>
          </p:cNvPr>
          <p:cNvCxnSpPr/>
          <p:nvPr/>
        </p:nvCxnSpPr>
        <p:spPr>
          <a:xfrm>
            <a:off x="677619" y="947906"/>
            <a:ext cx="917246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슬라이드 번호 개체 틀 1">
            <a:extLst>
              <a:ext uri="{FF2B5EF4-FFF2-40B4-BE49-F238E27FC236}">
                <a16:creationId xmlns:a16="http://schemas.microsoft.com/office/drawing/2014/main" xmlns="" id="{D1E975CC-BD03-4F64-BCBE-6CD003B39458}"/>
              </a:ext>
            </a:extLst>
          </p:cNvPr>
          <p:cNvSpPr txBox="1">
            <a:spLocks/>
          </p:cNvSpPr>
          <p:nvPr/>
        </p:nvSpPr>
        <p:spPr>
          <a:xfrm>
            <a:off x="7810500" y="6846206"/>
            <a:ext cx="2268538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32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3BE4C7E-C981-4380-B449-BA2E1EDEA483}" type="slidenum">
              <a:rPr lang="ko-KR" altLang="en-US" smtClean="0">
                <a:latin typeface="+mj-ea"/>
                <a:ea typeface="+mj-ea"/>
              </a:rPr>
              <a:pPr/>
              <a:t>6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691FC74B-CE72-4B9F-B5C6-C7DBFBEC4298}"/>
              </a:ext>
            </a:extLst>
          </p:cNvPr>
          <p:cNvSpPr/>
          <p:nvPr/>
        </p:nvSpPr>
        <p:spPr>
          <a:xfrm>
            <a:off x="1129422" y="1449119"/>
            <a:ext cx="3573286" cy="474684"/>
          </a:xfrm>
          <a:prstGeom prst="rect">
            <a:avLst/>
          </a:prstGeom>
          <a:solidFill>
            <a:srgbClr val="DD1C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199" tIns="43100" rIns="86199" bIns="43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j-ea"/>
                <a:ea typeface="+mj-ea"/>
              </a:rPr>
              <a:t>5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j-ea"/>
                <a:ea typeface="+mj-ea"/>
              </a:rPr>
              <a:t>단계</a:t>
            </a:r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j-ea"/>
              <a:ea typeface="+mj-ea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49525A4D-0945-4239-BAED-9F898A409A19}"/>
              </a:ext>
            </a:extLst>
          </p:cNvPr>
          <p:cNvSpPr txBox="1"/>
          <p:nvPr/>
        </p:nvSpPr>
        <p:spPr>
          <a:xfrm>
            <a:off x="1002046" y="2125663"/>
            <a:ext cx="8735720" cy="17543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dirty="0" smtClean="0">
                <a:latin typeface="+mj-ea"/>
                <a:ea typeface="+mj-ea"/>
              </a:rPr>
              <a:t>정의 도달 분석</a:t>
            </a:r>
            <a:r>
              <a:rPr lang="en-US" altLang="ko-KR" dirty="0" smtClean="0">
                <a:latin typeface="+mj-ea"/>
                <a:ea typeface="+mj-ea"/>
              </a:rPr>
              <a:t>(reaching definition analysis)(</a:t>
            </a:r>
            <a:r>
              <a:rPr lang="ko-KR" altLang="en-US" dirty="0" smtClean="0">
                <a:latin typeface="+mj-ea"/>
              </a:rPr>
              <a:t>정의 도달 분석은</a:t>
            </a:r>
            <a:r>
              <a:rPr lang="en-US" altLang="ko-KR" dirty="0" smtClean="0">
                <a:latin typeface="+mj-ea"/>
              </a:rPr>
              <a:t> </a:t>
            </a:r>
            <a:r>
              <a:rPr lang="ko-KR" altLang="en-US" dirty="0" smtClean="0"/>
              <a:t>어떤 변수의 정의가 특정 위치까지 도달 하는지를 분석 하는 것</a:t>
            </a:r>
            <a:r>
              <a:rPr lang="en-US" altLang="ko-KR" dirty="0" smtClean="0">
                <a:latin typeface="+mj-ea"/>
                <a:ea typeface="+mj-ea"/>
              </a:rPr>
              <a:t>)</a:t>
            </a:r>
            <a:r>
              <a:rPr lang="ko-KR" altLang="en-US" dirty="0" smtClean="0">
                <a:latin typeface="+mj-ea"/>
                <a:ea typeface="+mj-ea"/>
              </a:rPr>
              <a:t>을 수행하여 </a:t>
            </a:r>
            <a:r>
              <a:rPr lang="en-US" altLang="ko-KR" dirty="0" smtClean="0">
                <a:latin typeface="+mj-ea"/>
                <a:ea typeface="+mj-ea"/>
              </a:rPr>
              <a:t>definition reach</a:t>
            </a:r>
            <a:r>
              <a:rPr lang="ko-KR" altLang="en-US" dirty="0" smtClean="0">
                <a:latin typeface="+mj-ea"/>
                <a:ea typeface="+mj-ea"/>
              </a:rPr>
              <a:t>를 알아낸다</a:t>
            </a:r>
            <a:r>
              <a:rPr lang="en-US" altLang="ko-KR" dirty="0" smtClean="0">
                <a:latin typeface="+mj-ea"/>
                <a:ea typeface="+mj-ea"/>
              </a:rPr>
              <a:t>.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en-US" altLang="ko-KR" dirty="0" err="1" smtClean="0"/>
              <a:t>definiton</a:t>
            </a:r>
            <a:r>
              <a:rPr lang="en-US" altLang="ko-KR" dirty="0" smtClean="0"/>
              <a:t> reach</a:t>
            </a:r>
            <a:r>
              <a:rPr lang="ko-KR" altLang="en-US" dirty="0" smtClean="0"/>
              <a:t>를 알아낸 후에는 정의 사용 체인</a:t>
            </a:r>
            <a:r>
              <a:rPr lang="en-US" altLang="ko-KR" dirty="0" smtClean="0"/>
              <a:t>(definition-use chain)</a:t>
            </a:r>
            <a:r>
              <a:rPr lang="ko-KR" altLang="en-US" dirty="0" smtClean="0"/>
              <a:t>을 사용하여 정의가 어떻게 필요한 곳에 도달하는지 파악한다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이는 정의에서 사용 할 수 있는 경로가 여러 개 있을 수 있기 때문이다</a:t>
            </a:r>
            <a:r>
              <a:rPr lang="en-US" altLang="ko-KR" dirty="0" smtClean="0"/>
              <a:t>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691FC74B-CE72-4B9F-B5C6-C7DBFBEC4298}"/>
              </a:ext>
            </a:extLst>
          </p:cNvPr>
          <p:cNvSpPr/>
          <p:nvPr/>
        </p:nvSpPr>
        <p:spPr>
          <a:xfrm>
            <a:off x="1139318" y="4109054"/>
            <a:ext cx="3573286" cy="474684"/>
          </a:xfrm>
          <a:prstGeom prst="rect">
            <a:avLst/>
          </a:prstGeom>
          <a:solidFill>
            <a:srgbClr val="DD1C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199" tIns="43100" rIns="86199" bIns="43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j-ea"/>
                <a:ea typeface="+mj-ea"/>
              </a:rPr>
              <a:t>6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j-ea"/>
                <a:ea typeface="+mj-ea"/>
              </a:rPr>
              <a:t>단계</a:t>
            </a:r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j-ea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FEEDFC1-385C-4DDD-9BF5-D6947A9DE4F9}"/>
              </a:ext>
            </a:extLst>
          </p:cNvPr>
          <p:cNvSpPr txBox="1"/>
          <p:nvPr/>
        </p:nvSpPr>
        <p:spPr>
          <a:xfrm>
            <a:off x="3641995" y="446859"/>
            <a:ext cx="2795061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64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D1C21"/>
                </a:solidFill>
                <a:latin typeface="+mj-ea"/>
                <a:ea typeface="+mj-ea"/>
              </a:rPr>
              <a:t>1. </a:t>
            </a:r>
            <a:r>
              <a:rPr lang="en-US" altLang="ko-KR" sz="264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D1C21"/>
                </a:solidFill>
                <a:latin typeface="+mj-ea"/>
                <a:ea typeface="+mj-ea"/>
              </a:rPr>
              <a:t>PYT </a:t>
            </a:r>
            <a:r>
              <a:rPr lang="ko-KR" altLang="en-US" sz="264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D1C21"/>
                </a:solidFill>
                <a:latin typeface="+mj-ea"/>
                <a:ea typeface="+mj-ea"/>
              </a:rPr>
              <a:t>기능 순서</a:t>
            </a:r>
            <a:endParaRPr lang="ko-KR" altLang="en-US" sz="264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DD1C21"/>
              </a:solidFill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49525A4D-0945-4239-BAED-9F898A409A19}"/>
              </a:ext>
            </a:extLst>
          </p:cNvPr>
          <p:cNvSpPr txBox="1"/>
          <p:nvPr/>
        </p:nvSpPr>
        <p:spPr>
          <a:xfrm>
            <a:off x="987021" y="4866716"/>
            <a:ext cx="8735720" cy="20867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dirty="0" smtClean="0">
                <a:latin typeface="+mj-ea"/>
                <a:ea typeface="+mj-ea"/>
              </a:rPr>
              <a:t>5</a:t>
            </a:r>
            <a:r>
              <a:rPr lang="ko-KR" altLang="en-US" dirty="0" smtClean="0">
                <a:latin typeface="+mj-ea"/>
                <a:ea typeface="+mj-ea"/>
              </a:rPr>
              <a:t>단계를 통해 소스가 도달하는 위치와 방법을 확인하여 취약점을 찾는다</a:t>
            </a:r>
            <a:r>
              <a:rPr lang="en-US" altLang="ko-KR" dirty="0" smtClean="0">
                <a:latin typeface="+mj-ea"/>
                <a:ea typeface="+mj-ea"/>
              </a:rPr>
              <a:t>.</a:t>
            </a:r>
          </a:p>
          <a:p>
            <a:pPr algn="just">
              <a:lnSpc>
                <a:spcPct val="120000"/>
              </a:lnSpc>
            </a:pPr>
            <a:r>
              <a:rPr lang="ko-KR" altLang="en-US" dirty="0" smtClean="0">
                <a:latin typeface="+mj-ea"/>
                <a:ea typeface="+mj-ea"/>
              </a:rPr>
              <a:t>취약점 찾기는 </a:t>
            </a:r>
            <a:r>
              <a:rPr lang="en-US" altLang="ko-KR" dirty="0" smtClean="0">
                <a:latin typeface="+mj-ea"/>
                <a:ea typeface="+mj-ea"/>
              </a:rPr>
              <a:t>Main</a:t>
            </a:r>
            <a:r>
              <a:rPr lang="ko-KR" altLang="en-US" dirty="0" smtClean="0">
                <a:latin typeface="+mj-ea"/>
                <a:ea typeface="+mj-ea"/>
              </a:rPr>
              <a:t>에서 호출하는 것으로 제어 흐름 그래프 목록을 가져와 취약점</a:t>
            </a:r>
            <a:endParaRPr lang="en-US" altLang="ko-KR" dirty="0" smtClean="0">
              <a:latin typeface="+mj-ea"/>
              <a:ea typeface="+mj-ea"/>
            </a:endParaRPr>
          </a:p>
          <a:p>
            <a:pPr algn="just">
              <a:lnSpc>
                <a:spcPct val="120000"/>
              </a:lnSpc>
            </a:pPr>
            <a:r>
              <a:rPr lang="ko-KR" altLang="en-US" dirty="0" smtClean="0">
                <a:latin typeface="+mj-ea"/>
                <a:ea typeface="+mj-ea"/>
              </a:rPr>
              <a:t>목록을 반환한다</a:t>
            </a:r>
            <a:r>
              <a:rPr lang="en-US" altLang="ko-KR" dirty="0" smtClean="0">
                <a:latin typeface="+mj-ea"/>
                <a:ea typeface="+mj-ea"/>
              </a:rPr>
              <a:t>. </a:t>
            </a:r>
            <a:r>
              <a:rPr lang="ko-KR" altLang="en-US" dirty="0" smtClean="0">
                <a:latin typeface="+mj-ea"/>
                <a:ea typeface="+mj-ea"/>
              </a:rPr>
              <a:t>먼저 파일의 소스와 </a:t>
            </a:r>
            <a:r>
              <a:rPr lang="ko-KR" altLang="en-US" dirty="0" err="1" smtClean="0">
                <a:latin typeface="+mj-ea"/>
                <a:ea typeface="+mj-ea"/>
              </a:rPr>
              <a:t>싱크를</a:t>
            </a:r>
            <a:r>
              <a:rPr lang="ko-KR" altLang="en-US" dirty="0" smtClean="0">
                <a:latin typeface="+mj-ea"/>
                <a:ea typeface="+mj-ea"/>
              </a:rPr>
              <a:t> 찾은 다음 소스와 </a:t>
            </a:r>
            <a:r>
              <a:rPr lang="ko-KR" altLang="en-US" dirty="0" err="1" smtClean="0">
                <a:latin typeface="+mj-ea"/>
                <a:ea typeface="+mj-ea"/>
              </a:rPr>
              <a:t>싱크의</a:t>
            </a:r>
            <a:r>
              <a:rPr lang="ko-KR" altLang="en-US" dirty="0" smtClean="0">
                <a:latin typeface="+mj-ea"/>
                <a:ea typeface="+mj-ea"/>
              </a:rPr>
              <a:t> 각 쌍을 반복하여 소스가 </a:t>
            </a:r>
            <a:r>
              <a:rPr lang="ko-KR" altLang="en-US" dirty="0" err="1" smtClean="0">
                <a:latin typeface="+mj-ea"/>
                <a:ea typeface="+mj-ea"/>
              </a:rPr>
              <a:t>싱크에</a:t>
            </a:r>
            <a:r>
              <a:rPr lang="ko-KR" altLang="en-US" dirty="0" smtClean="0">
                <a:latin typeface="+mj-ea"/>
                <a:ea typeface="+mj-ea"/>
              </a:rPr>
              <a:t> 도달했는지 확인한다</a:t>
            </a:r>
            <a:r>
              <a:rPr lang="en-US" altLang="ko-KR" dirty="0" smtClean="0">
                <a:latin typeface="+mj-ea"/>
                <a:ea typeface="+mj-ea"/>
              </a:rPr>
              <a:t>. </a:t>
            </a:r>
            <a:r>
              <a:rPr lang="ko-KR" altLang="en-US" dirty="0" smtClean="0">
                <a:latin typeface="+mj-ea"/>
                <a:ea typeface="+mj-ea"/>
              </a:rPr>
              <a:t>정의 사용 체인을 얻으면 소스에서 </a:t>
            </a:r>
            <a:r>
              <a:rPr lang="ko-KR" altLang="en-US" dirty="0" err="1" smtClean="0">
                <a:latin typeface="+mj-ea"/>
                <a:ea typeface="+mj-ea"/>
              </a:rPr>
              <a:t>싱크까지의</a:t>
            </a:r>
            <a:r>
              <a:rPr lang="ko-KR" altLang="en-US" dirty="0" smtClean="0">
                <a:latin typeface="+mj-ea"/>
                <a:ea typeface="+mj-ea"/>
              </a:rPr>
              <a:t> 모든 경로를 찾는다</a:t>
            </a:r>
            <a:r>
              <a:rPr lang="en-US" altLang="ko-KR" dirty="0" smtClean="0">
                <a:latin typeface="+mj-ea"/>
                <a:ea typeface="+mj-ea"/>
              </a:rPr>
              <a:t>. </a:t>
            </a:r>
            <a:r>
              <a:rPr lang="ko-KR" altLang="en-US" dirty="0" smtClean="0">
                <a:latin typeface="+mj-ea"/>
                <a:ea typeface="+mj-ea"/>
              </a:rPr>
              <a:t>각 취약점 연쇄를 얻은 후 얼마나 취약한지 알 수 있다</a:t>
            </a:r>
            <a:r>
              <a:rPr lang="en-US" altLang="ko-KR" dirty="0" smtClean="0">
                <a:latin typeface="+mj-ea"/>
                <a:ea typeface="+mj-ea"/>
              </a:rPr>
              <a:t>.</a:t>
            </a:r>
            <a:endParaRPr lang="en-US" altLang="ko-KR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6888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xmlns="" id="{1D12AC0F-4DAB-4198-A6FC-36972C45DC87}"/>
              </a:ext>
            </a:extLst>
          </p:cNvPr>
          <p:cNvCxnSpPr/>
          <p:nvPr/>
        </p:nvCxnSpPr>
        <p:spPr>
          <a:xfrm>
            <a:off x="677619" y="947906"/>
            <a:ext cx="917246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슬라이드 번호 개체 틀 1">
            <a:extLst>
              <a:ext uri="{FF2B5EF4-FFF2-40B4-BE49-F238E27FC236}">
                <a16:creationId xmlns:a16="http://schemas.microsoft.com/office/drawing/2014/main" xmlns="" id="{D1E975CC-BD03-4F64-BCBE-6CD003B39458}"/>
              </a:ext>
            </a:extLst>
          </p:cNvPr>
          <p:cNvSpPr txBox="1">
            <a:spLocks/>
          </p:cNvSpPr>
          <p:nvPr/>
        </p:nvSpPr>
        <p:spPr>
          <a:xfrm>
            <a:off x="7810500" y="6846206"/>
            <a:ext cx="2268538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32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3BE4C7E-C981-4380-B449-BA2E1EDEA483}" type="slidenum">
              <a:rPr lang="ko-KR" altLang="en-US" smtClean="0">
                <a:latin typeface="+mj-ea"/>
                <a:ea typeface="+mj-ea"/>
              </a:rPr>
              <a:pPr/>
              <a:t>7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691FC74B-CE72-4B9F-B5C6-C7DBFBEC4298}"/>
              </a:ext>
            </a:extLst>
          </p:cNvPr>
          <p:cNvSpPr/>
          <p:nvPr/>
        </p:nvSpPr>
        <p:spPr>
          <a:xfrm>
            <a:off x="1129422" y="1449119"/>
            <a:ext cx="3573286" cy="474684"/>
          </a:xfrm>
          <a:prstGeom prst="rect">
            <a:avLst/>
          </a:prstGeom>
          <a:solidFill>
            <a:srgbClr val="DD1C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199" tIns="43100" rIns="86199" bIns="43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j-ea"/>
                <a:ea typeface="+mj-ea"/>
              </a:rPr>
              <a:t>7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j-ea"/>
                <a:ea typeface="+mj-ea"/>
              </a:rPr>
              <a:t>단계</a:t>
            </a:r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j-ea"/>
              <a:ea typeface="+mj-ea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49525A4D-0945-4239-BAED-9F898A409A19}"/>
              </a:ext>
            </a:extLst>
          </p:cNvPr>
          <p:cNvSpPr txBox="1"/>
          <p:nvPr/>
        </p:nvSpPr>
        <p:spPr>
          <a:xfrm>
            <a:off x="1002046" y="2125663"/>
            <a:ext cx="8735720" cy="10895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dirty="0" smtClean="0">
                <a:latin typeface="+mj-ea"/>
                <a:ea typeface="+mj-ea"/>
              </a:rPr>
              <a:t>baseline(</a:t>
            </a:r>
            <a:r>
              <a:rPr lang="ko-KR" altLang="en-US" dirty="0" smtClean="0">
                <a:latin typeface="+mj-ea"/>
                <a:ea typeface="+mj-ea"/>
              </a:rPr>
              <a:t>이전에 </a:t>
            </a:r>
            <a:r>
              <a:rPr lang="en-US" altLang="ko-KR" dirty="0" smtClean="0">
                <a:latin typeface="+mj-ea"/>
                <a:ea typeface="+mj-ea"/>
              </a:rPr>
              <a:t>PYT</a:t>
            </a:r>
            <a:r>
              <a:rPr lang="ko-KR" altLang="en-US" dirty="0" smtClean="0">
                <a:latin typeface="+mj-ea"/>
                <a:ea typeface="+mj-ea"/>
              </a:rPr>
              <a:t>에서 </a:t>
            </a:r>
            <a:r>
              <a:rPr lang="en-US" altLang="ko-KR" dirty="0" smtClean="0">
                <a:latin typeface="+mj-ea"/>
                <a:ea typeface="+mj-ea"/>
              </a:rPr>
              <a:t>JSON </a:t>
            </a:r>
            <a:r>
              <a:rPr lang="ko-KR" altLang="en-US" dirty="0" smtClean="0">
                <a:latin typeface="+mj-ea"/>
                <a:ea typeface="+mj-ea"/>
              </a:rPr>
              <a:t>서버파일이 실행된 적이 있으면</a:t>
            </a:r>
            <a:r>
              <a:rPr lang="en-US" altLang="ko-KR" dirty="0" smtClean="0">
                <a:latin typeface="+mj-ea"/>
                <a:ea typeface="+mj-ea"/>
              </a:rPr>
              <a:t>)</a:t>
            </a:r>
            <a:r>
              <a:rPr lang="ko-KR" altLang="en-US" dirty="0" smtClean="0">
                <a:latin typeface="+mj-ea"/>
                <a:ea typeface="+mj-ea"/>
              </a:rPr>
              <a:t>이 제공 되면 이미 알려진 취약점을 제거 합니다</a:t>
            </a:r>
            <a:r>
              <a:rPr lang="en-US" altLang="ko-KR" dirty="0" smtClean="0">
                <a:latin typeface="+mj-ea"/>
                <a:ea typeface="+mj-ea"/>
              </a:rPr>
              <a:t>. baseline</a:t>
            </a:r>
            <a:r>
              <a:rPr lang="ko-KR" altLang="en-US" dirty="0" smtClean="0">
                <a:latin typeface="+mj-ea"/>
                <a:ea typeface="+mj-ea"/>
              </a:rPr>
              <a:t>에서 알려지지 않은 취약점이 발견된다면 </a:t>
            </a:r>
            <a:endParaRPr lang="en-US" altLang="ko-KR" dirty="0" smtClean="0">
              <a:latin typeface="+mj-ea"/>
              <a:ea typeface="+mj-ea"/>
            </a:endParaRPr>
          </a:p>
          <a:p>
            <a:pPr algn="just">
              <a:lnSpc>
                <a:spcPct val="120000"/>
              </a:lnSpc>
            </a:pPr>
            <a:r>
              <a:rPr lang="ko-KR" altLang="en-US" dirty="0" smtClean="0">
                <a:latin typeface="+mj-ea"/>
                <a:ea typeface="+mj-ea"/>
              </a:rPr>
              <a:t>취약점을 결과에 더해주고 결과를 리턴 받는다</a:t>
            </a:r>
            <a:r>
              <a:rPr lang="en-US" altLang="ko-KR" dirty="0" smtClean="0">
                <a:latin typeface="+mj-ea"/>
                <a:ea typeface="+mj-ea"/>
              </a:rPr>
              <a:t>.</a:t>
            </a:r>
            <a:r>
              <a:rPr lang="ko-KR" altLang="en-US" dirty="0" smtClean="0">
                <a:latin typeface="+mj-ea"/>
                <a:ea typeface="+mj-ea"/>
              </a:rPr>
              <a:t> </a:t>
            </a:r>
            <a:endParaRPr lang="en-US" altLang="ko-KR" dirty="0" smtClean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691FC74B-CE72-4B9F-B5C6-C7DBFBEC4298}"/>
              </a:ext>
            </a:extLst>
          </p:cNvPr>
          <p:cNvSpPr/>
          <p:nvPr/>
        </p:nvSpPr>
        <p:spPr>
          <a:xfrm>
            <a:off x="1139318" y="4109054"/>
            <a:ext cx="3573286" cy="474684"/>
          </a:xfrm>
          <a:prstGeom prst="rect">
            <a:avLst/>
          </a:prstGeom>
          <a:solidFill>
            <a:srgbClr val="DD1C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199" tIns="43100" rIns="86199" bIns="43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j-ea"/>
                <a:ea typeface="+mj-ea"/>
              </a:rPr>
              <a:t>8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j-ea"/>
                <a:ea typeface="+mj-ea"/>
              </a:rPr>
              <a:t>단계</a:t>
            </a:r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j-ea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FEEDFC1-385C-4DDD-9BF5-D6947A9DE4F9}"/>
              </a:ext>
            </a:extLst>
          </p:cNvPr>
          <p:cNvSpPr txBox="1"/>
          <p:nvPr/>
        </p:nvSpPr>
        <p:spPr>
          <a:xfrm>
            <a:off x="3641995" y="446859"/>
            <a:ext cx="2795061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64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D1C21"/>
                </a:solidFill>
                <a:latin typeface="+mj-ea"/>
                <a:ea typeface="+mj-ea"/>
              </a:rPr>
              <a:t>1. </a:t>
            </a:r>
            <a:r>
              <a:rPr lang="en-US" altLang="ko-KR" sz="264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D1C21"/>
                </a:solidFill>
                <a:latin typeface="+mj-ea"/>
                <a:ea typeface="+mj-ea"/>
              </a:rPr>
              <a:t>PYT </a:t>
            </a:r>
            <a:r>
              <a:rPr lang="ko-KR" altLang="en-US" sz="264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D1C21"/>
                </a:solidFill>
                <a:latin typeface="+mj-ea"/>
                <a:ea typeface="+mj-ea"/>
              </a:rPr>
              <a:t>기능 순서</a:t>
            </a:r>
            <a:endParaRPr lang="ko-KR" altLang="en-US" sz="264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DD1C21"/>
              </a:solidFill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49525A4D-0945-4239-BAED-9F898A409A19}"/>
              </a:ext>
            </a:extLst>
          </p:cNvPr>
          <p:cNvSpPr txBox="1"/>
          <p:nvPr/>
        </p:nvSpPr>
        <p:spPr>
          <a:xfrm>
            <a:off x="987021" y="4866716"/>
            <a:ext cx="8735720" cy="39196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dirty="0" smtClean="0">
                <a:latin typeface="+mj-ea"/>
                <a:ea typeface="+mj-ea"/>
              </a:rPr>
              <a:t>결과를 텍스트 또는 </a:t>
            </a:r>
            <a:r>
              <a:rPr lang="en-US" altLang="ko-KR" dirty="0" smtClean="0">
                <a:latin typeface="+mj-ea"/>
                <a:ea typeface="+mj-ea"/>
              </a:rPr>
              <a:t>JSON</a:t>
            </a:r>
            <a:r>
              <a:rPr lang="ko-KR" altLang="en-US" dirty="0" smtClean="0">
                <a:latin typeface="+mj-ea"/>
                <a:ea typeface="+mj-ea"/>
              </a:rPr>
              <a:t>형식으로 표준 출력 또는 출력 파일로 출력한다</a:t>
            </a:r>
            <a:r>
              <a:rPr lang="en-US" altLang="ko-KR" dirty="0" smtClean="0">
                <a:latin typeface="+mj-ea"/>
                <a:ea typeface="+mj-ea"/>
              </a:rPr>
              <a:t>.</a:t>
            </a:r>
            <a:endParaRPr lang="en-US" altLang="ko-KR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6888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BFEEDFC1-385C-4DDD-9BF5-D6947A9DE4F9}"/>
              </a:ext>
            </a:extLst>
          </p:cNvPr>
          <p:cNvSpPr txBox="1"/>
          <p:nvPr/>
        </p:nvSpPr>
        <p:spPr>
          <a:xfrm>
            <a:off x="2728860" y="446859"/>
            <a:ext cx="46213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64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D1C21"/>
                </a:solidFill>
                <a:latin typeface="+mj-ea"/>
                <a:ea typeface="+mj-ea"/>
              </a:rPr>
              <a:t>2. </a:t>
            </a:r>
            <a:r>
              <a:rPr lang="en-US" altLang="ko-KR" sz="28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D1C21"/>
                </a:solidFill>
                <a:latin typeface="+mj-ea"/>
              </a:rPr>
              <a:t>PYT </a:t>
            </a:r>
            <a:r>
              <a:rPr lang="ko-KR" altLang="en-US" sz="28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D1C21"/>
                </a:solidFill>
                <a:latin typeface="+mj-ea"/>
              </a:rPr>
              <a:t>메인 코드 상세 분석</a:t>
            </a:r>
            <a:endParaRPr lang="ko-KR" altLang="en-US" sz="264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DD1C21"/>
              </a:solidFill>
              <a:latin typeface="+mj-ea"/>
              <a:ea typeface="+mj-ea"/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xmlns="" id="{1D12AC0F-4DAB-4198-A6FC-36972C45DC87}"/>
              </a:ext>
            </a:extLst>
          </p:cNvPr>
          <p:cNvCxnSpPr/>
          <p:nvPr/>
        </p:nvCxnSpPr>
        <p:spPr>
          <a:xfrm>
            <a:off x="677619" y="947906"/>
            <a:ext cx="917246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슬라이드 번호 개체 틀 1">
            <a:extLst>
              <a:ext uri="{FF2B5EF4-FFF2-40B4-BE49-F238E27FC236}">
                <a16:creationId xmlns:a16="http://schemas.microsoft.com/office/drawing/2014/main" xmlns="" id="{D1E975CC-BD03-4F64-BCBE-6CD003B39458}"/>
              </a:ext>
            </a:extLst>
          </p:cNvPr>
          <p:cNvSpPr txBox="1">
            <a:spLocks/>
          </p:cNvSpPr>
          <p:nvPr/>
        </p:nvSpPr>
        <p:spPr>
          <a:xfrm>
            <a:off x="7810500" y="6846206"/>
            <a:ext cx="2268538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32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3BE4C7E-C981-4380-B449-BA2E1EDEA483}" type="slidenum">
              <a:rPr lang="ko-KR" altLang="en-US" smtClean="0">
                <a:latin typeface="+mj-ea"/>
                <a:ea typeface="+mj-ea"/>
              </a:rPr>
              <a:pPr/>
              <a:t>8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691FC74B-CE72-4B9F-B5C6-C7DBFBEC4298}"/>
              </a:ext>
            </a:extLst>
          </p:cNvPr>
          <p:cNvSpPr/>
          <p:nvPr/>
        </p:nvSpPr>
        <p:spPr>
          <a:xfrm>
            <a:off x="1129422" y="1128486"/>
            <a:ext cx="3573286" cy="474684"/>
          </a:xfrm>
          <a:prstGeom prst="rect">
            <a:avLst/>
          </a:prstGeom>
          <a:solidFill>
            <a:srgbClr val="DD1C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199" tIns="43100" rIns="86199" bIns="43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j-ea"/>
                <a:ea typeface="+mj-ea"/>
              </a:rPr>
              <a:t>코드 </a:t>
            </a:r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j-ea"/>
                <a:ea typeface="+mj-ea"/>
              </a:rPr>
              <a:t>분석</a:t>
            </a: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100790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29950" y="1703682"/>
            <a:ext cx="8358434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300" dirty="0"/>
              <a:t>import logging</a:t>
            </a:r>
          </a:p>
          <a:p>
            <a:r>
              <a:rPr lang="en-US" altLang="ko-KR" sz="1300" dirty="0">
                <a:solidFill>
                  <a:srgbClr val="FF0000"/>
                </a:solidFill>
              </a:rPr>
              <a:t>// </a:t>
            </a:r>
            <a:r>
              <a:rPr lang="en-US" altLang="ko-KR" sz="1300" dirty="0" smtClean="0">
                <a:solidFill>
                  <a:srgbClr val="FF0000"/>
                </a:solidFill>
              </a:rPr>
              <a:t> log</a:t>
            </a:r>
            <a:r>
              <a:rPr lang="ko-KR" altLang="en-US" sz="1300" dirty="0" smtClean="0">
                <a:solidFill>
                  <a:srgbClr val="FF0000"/>
                </a:solidFill>
              </a:rPr>
              <a:t>를 남길 수 있게 해준다</a:t>
            </a:r>
            <a:r>
              <a:rPr lang="en-US" altLang="ko-KR" sz="1300" dirty="0" smtClean="0">
                <a:solidFill>
                  <a:srgbClr val="FF0000"/>
                </a:solidFill>
              </a:rPr>
              <a:t>. (ex) </a:t>
            </a:r>
            <a:r>
              <a:rPr lang="ko-KR" altLang="en-US" sz="1300" dirty="0" smtClean="0">
                <a:solidFill>
                  <a:srgbClr val="FF0000"/>
                </a:solidFill>
              </a:rPr>
              <a:t>취약점을 찾았다거나 제거했다고 할 때 로그를 남겨준다</a:t>
            </a:r>
            <a:r>
              <a:rPr lang="en-US" altLang="ko-KR" sz="1300" dirty="0" smtClean="0">
                <a:solidFill>
                  <a:srgbClr val="FF0000"/>
                </a:solidFill>
              </a:rPr>
              <a:t>.</a:t>
            </a:r>
            <a:endParaRPr lang="en-US" altLang="ko-KR" sz="1300" dirty="0">
              <a:solidFill>
                <a:srgbClr val="FF0000"/>
              </a:solidFill>
            </a:endParaRPr>
          </a:p>
          <a:p>
            <a:r>
              <a:rPr lang="en-US" altLang="ko-KR" sz="1300" dirty="0"/>
              <a:t>import </a:t>
            </a:r>
            <a:r>
              <a:rPr lang="en-US" altLang="ko-KR" sz="1300" dirty="0" err="1"/>
              <a:t>os</a:t>
            </a:r>
            <a:endParaRPr lang="en-US" altLang="ko-KR" sz="1300" dirty="0"/>
          </a:p>
          <a:p>
            <a:r>
              <a:rPr lang="en-US" altLang="ko-KR" sz="1300" dirty="0">
                <a:solidFill>
                  <a:srgbClr val="FF0000"/>
                </a:solidFill>
              </a:rPr>
              <a:t>// </a:t>
            </a:r>
            <a:r>
              <a:rPr lang="ko-KR" altLang="en-US" sz="1300" dirty="0" smtClean="0">
                <a:solidFill>
                  <a:srgbClr val="FF0000"/>
                </a:solidFill>
              </a:rPr>
              <a:t>운영체제와 관련된 모듈 </a:t>
            </a:r>
            <a:r>
              <a:rPr lang="en-US" altLang="ko-KR" sz="1300" dirty="0" smtClean="0">
                <a:solidFill>
                  <a:srgbClr val="FF0000"/>
                </a:solidFill>
              </a:rPr>
              <a:t>(ex) </a:t>
            </a:r>
            <a:r>
              <a:rPr lang="en-US" altLang="ko-KR" sz="1300" dirty="0" err="1" smtClean="0">
                <a:solidFill>
                  <a:srgbClr val="FF0000"/>
                </a:solidFill>
              </a:rPr>
              <a:t>os.system</a:t>
            </a:r>
            <a:r>
              <a:rPr lang="en-US" altLang="ko-KR" sz="1300" dirty="0" smtClean="0">
                <a:solidFill>
                  <a:srgbClr val="FF0000"/>
                </a:solidFill>
              </a:rPr>
              <a:t>(‘notepad’) – </a:t>
            </a:r>
            <a:r>
              <a:rPr lang="ko-KR" altLang="en-US" sz="1300" dirty="0" smtClean="0">
                <a:solidFill>
                  <a:srgbClr val="FF0000"/>
                </a:solidFill>
              </a:rPr>
              <a:t>메모장 사용</a:t>
            </a:r>
            <a:endParaRPr lang="ko-KR" altLang="en-US" sz="1300" dirty="0">
              <a:solidFill>
                <a:srgbClr val="FF0000"/>
              </a:solidFill>
            </a:endParaRPr>
          </a:p>
          <a:p>
            <a:r>
              <a:rPr lang="en-US" altLang="ko-KR" sz="1300" dirty="0"/>
              <a:t>import sys</a:t>
            </a:r>
          </a:p>
          <a:p>
            <a:r>
              <a:rPr lang="en-US" altLang="ko-KR" sz="1300" dirty="0" smtClean="0">
                <a:solidFill>
                  <a:srgbClr val="FF0000"/>
                </a:solidFill>
              </a:rPr>
              <a:t>// (ex) </a:t>
            </a:r>
            <a:r>
              <a:rPr lang="en-US" altLang="ko-KR" sz="1300" dirty="0" err="1" smtClean="0">
                <a:solidFill>
                  <a:srgbClr val="FF0000"/>
                </a:solidFill>
              </a:rPr>
              <a:t>sys.path</a:t>
            </a:r>
            <a:r>
              <a:rPr lang="en-US" altLang="ko-KR" sz="1300" dirty="0" smtClean="0">
                <a:solidFill>
                  <a:srgbClr val="FF0000"/>
                </a:solidFill>
              </a:rPr>
              <a:t> - </a:t>
            </a:r>
            <a:r>
              <a:rPr lang="ko-KR" altLang="en-US" sz="1300" dirty="0" err="1" smtClean="0">
                <a:solidFill>
                  <a:srgbClr val="FF0000"/>
                </a:solidFill>
              </a:rPr>
              <a:t>파이썬의</a:t>
            </a:r>
            <a:r>
              <a:rPr lang="ko-KR" altLang="en-US" sz="1300" dirty="0" smtClean="0">
                <a:solidFill>
                  <a:srgbClr val="FF0000"/>
                </a:solidFill>
              </a:rPr>
              <a:t> </a:t>
            </a:r>
            <a:r>
              <a:rPr lang="ko-KR" altLang="en-US" sz="1300" dirty="0">
                <a:solidFill>
                  <a:srgbClr val="FF0000"/>
                </a:solidFill>
              </a:rPr>
              <a:t>라이브러리들이 설치되어있는 </a:t>
            </a:r>
            <a:r>
              <a:rPr lang="ko-KR" altLang="en-US" sz="1300" dirty="0" err="1">
                <a:solidFill>
                  <a:srgbClr val="FF0000"/>
                </a:solidFill>
              </a:rPr>
              <a:t>디렉토리를</a:t>
            </a:r>
            <a:r>
              <a:rPr lang="ko-KR" altLang="en-US" sz="1300" dirty="0">
                <a:solidFill>
                  <a:srgbClr val="FF0000"/>
                </a:solidFill>
              </a:rPr>
              <a:t> </a:t>
            </a:r>
            <a:r>
              <a:rPr lang="ko-KR" altLang="en-US" sz="1300" dirty="0" smtClean="0">
                <a:solidFill>
                  <a:srgbClr val="FF0000"/>
                </a:solidFill>
              </a:rPr>
              <a:t>보여준다</a:t>
            </a:r>
            <a:r>
              <a:rPr lang="en-US" altLang="ko-KR" sz="1300" dirty="0" smtClean="0">
                <a:solidFill>
                  <a:srgbClr val="FF0000"/>
                </a:solidFill>
              </a:rPr>
              <a:t>.</a:t>
            </a:r>
            <a:endParaRPr lang="ko-KR" altLang="en-US" sz="1300" dirty="0">
              <a:solidFill>
                <a:srgbClr val="FF0000"/>
              </a:solidFill>
            </a:endParaRPr>
          </a:p>
          <a:p>
            <a:r>
              <a:rPr lang="en-US" altLang="ko-KR" sz="1300" dirty="0"/>
              <a:t>from collections import </a:t>
            </a:r>
            <a:r>
              <a:rPr lang="en-US" altLang="ko-KR" sz="1300" dirty="0" err="1"/>
              <a:t>defaultdict</a:t>
            </a:r>
            <a:endParaRPr lang="en-US" altLang="ko-KR" sz="1300" dirty="0"/>
          </a:p>
          <a:p>
            <a:r>
              <a:rPr lang="en-US" altLang="ko-KR" sz="1300" dirty="0">
                <a:solidFill>
                  <a:srgbClr val="FF0000"/>
                </a:solidFill>
              </a:rPr>
              <a:t>// </a:t>
            </a:r>
            <a:r>
              <a:rPr lang="en-US" altLang="ko-KR" sz="1300" dirty="0" smtClean="0">
                <a:solidFill>
                  <a:srgbClr val="FF0000"/>
                </a:solidFill>
              </a:rPr>
              <a:t>collections</a:t>
            </a:r>
            <a:r>
              <a:rPr lang="ko-KR" altLang="en-US" sz="1300" dirty="0" smtClean="0">
                <a:solidFill>
                  <a:srgbClr val="FF0000"/>
                </a:solidFill>
              </a:rPr>
              <a:t>경로에 있는 </a:t>
            </a:r>
            <a:r>
              <a:rPr lang="en-US" altLang="ko-KR" sz="1300" dirty="0" err="1" smtClean="0">
                <a:solidFill>
                  <a:srgbClr val="FF0000"/>
                </a:solidFill>
              </a:rPr>
              <a:t>defaultdict</a:t>
            </a:r>
            <a:r>
              <a:rPr lang="ko-KR" altLang="en-US" sz="1300" dirty="0" smtClean="0">
                <a:solidFill>
                  <a:srgbClr val="FF0000"/>
                </a:solidFill>
              </a:rPr>
              <a:t>모듈을 </a:t>
            </a:r>
            <a:r>
              <a:rPr lang="en-US" altLang="ko-KR" sz="1300" dirty="0" smtClean="0">
                <a:solidFill>
                  <a:srgbClr val="FF0000"/>
                </a:solidFill>
              </a:rPr>
              <a:t>import(</a:t>
            </a:r>
            <a:r>
              <a:rPr lang="ko-KR" altLang="en-US" sz="1300" dirty="0" smtClean="0">
                <a:solidFill>
                  <a:srgbClr val="FF0000"/>
                </a:solidFill>
              </a:rPr>
              <a:t>새로 생성되는 모든 </a:t>
            </a:r>
            <a:r>
              <a:rPr lang="ko-KR" altLang="en-US" sz="1300" dirty="0" err="1" smtClean="0">
                <a:solidFill>
                  <a:srgbClr val="FF0000"/>
                </a:solidFill>
              </a:rPr>
              <a:t>딕셔너리</a:t>
            </a:r>
            <a:r>
              <a:rPr lang="ko-KR" altLang="en-US" sz="1300" dirty="0" smtClean="0">
                <a:solidFill>
                  <a:srgbClr val="FF0000"/>
                </a:solidFill>
              </a:rPr>
              <a:t> 키에 대한 기본값 설정</a:t>
            </a:r>
            <a:r>
              <a:rPr lang="en-US" altLang="ko-KR" sz="1300" dirty="0" smtClean="0">
                <a:solidFill>
                  <a:srgbClr val="FF0000"/>
                </a:solidFill>
              </a:rPr>
              <a:t>)</a:t>
            </a:r>
            <a:endParaRPr lang="en-US" altLang="ko-KR" sz="1300" dirty="0">
              <a:solidFill>
                <a:srgbClr val="FF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141826" y="3568383"/>
            <a:ext cx="7990299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300" dirty="0"/>
              <a:t>from .</a:t>
            </a:r>
            <a:r>
              <a:rPr lang="en-US" altLang="ko-KR" sz="1300" dirty="0" err="1"/>
              <a:t>analysis.constraint_table</a:t>
            </a:r>
            <a:r>
              <a:rPr lang="en-US" altLang="ko-KR" sz="1300" dirty="0"/>
              <a:t> import </a:t>
            </a:r>
            <a:r>
              <a:rPr lang="en-US" altLang="ko-KR" sz="1300" dirty="0" err="1"/>
              <a:t>initialize_constraint_table</a:t>
            </a:r>
            <a:endParaRPr lang="en-US" altLang="ko-KR" sz="1300" dirty="0"/>
          </a:p>
          <a:p>
            <a:r>
              <a:rPr lang="en-US" altLang="ko-KR" sz="1300" dirty="0">
                <a:solidFill>
                  <a:srgbClr val="FF0000"/>
                </a:solidFill>
              </a:rPr>
              <a:t>// analysis</a:t>
            </a:r>
            <a:r>
              <a:rPr lang="ko-KR" altLang="en-US" sz="1300" dirty="0">
                <a:solidFill>
                  <a:srgbClr val="FF0000"/>
                </a:solidFill>
              </a:rPr>
              <a:t>폴더의 </a:t>
            </a:r>
            <a:r>
              <a:rPr lang="en-US" altLang="ko-KR" sz="1300" dirty="0">
                <a:solidFill>
                  <a:srgbClr val="FF0000"/>
                </a:solidFill>
              </a:rPr>
              <a:t>consstraint_table.py</a:t>
            </a:r>
            <a:r>
              <a:rPr lang="ko-KR" altLang="en-US" sz="1300" dirty="0">
                <a:solidFill>
                  <a:srgbClr val="FF0000"/>
                </a:solidFill>
              </a:rPr>
              <a:t>파일에 있는 </a:t>
            </a:r>
            <a:r>
              <a:rPr lang="en-US" altLang="ko-KR" sz="1300" dirty="0" err="1">
                <a:solidFill>
                  <a:srgbClr val="FF0000"/>
                </a:solidFill>
              </a:rPr>
              <a:t>initialize_constraint_table</a:t>
            </a:r>
            <a:r>
              <a:rPr lang="ko-KR" altLang="en-US" sz="1300" dirty="0">
                <a:solidFill>
                  <a:srgbClr val="FF0000"/>
                </a:solidFill>
              </a:rPr>
              <a:t>함수를 </a:t>
            </a:r>
          </a:p>
          <a:p>
            <a:r>
              <a:rPr lang="en-US" altLang="ko-KR" sz="1300" dirty="0">
                <a:solidFill>
                  <a:srgbClr val="FF0000"/>
                </a:solidFill>
              </a:rPr>
              <a:t>import(</a:t>
            </a:r>
            <a:r>
              <a:rPr lang="ko-KR" altLang="en-US" sz="1300" dirty="0">
                <a:solidFill>
                  <a:srgbClr val="FF0000"/>
                </a:solidFill>
              </a:rPr>
              <a:t>주어진 모든 </a:t>
            </a:r>
            <a:r>
              <a:rPr lang="en-US" altLang="ko-KR" sz="1300" dirty="0" err="1">
                <a:solidFill>
                  <a:srgbClr val="FF0000"/>
                </a:solidFill>
              </a:rPr>
              <a:t>cfg</a:t>
            </a:r>
            <a:r>
              <a:rPr lang="ko-KR" altLang="en-US" sz="1300" dirty="0" err="1">
                <a:solidFill>
                  <a:srgbClr val="FF0000"/>
                </a:solidFill>
              </a:rPr>
              <a:t>노드를</a:t>
            </a:r>
            <a:r>
              <a:rPr lang="ko-KR" altLang="en-US" sz="1300" dirty="0">
                <a:solidFill>
                  <a:srgbClr val="FF0000"/>
                </a:solidFill>
              </a:rPr>
              <a:t> 수집하고 테이블 값을 </a:t>
            </a:r>
            <a:r>
              <a:rPr lang="en-US" altLang="ko-KR" sz="1300" dirty="0">
                <a:solidFill>
                  <a:srgbClr val="FF0000"/>
                </a:solidFill>
              </a:rPr>
              <a:t>0</a:t>
            </a:r>
            <a:r>
              <a:rPr lang="ko-KR" altLang="en-US" sz="1300" dirty="0">
                <a:solidFill>
                  <a:srgbClr val="FF0000"/>
                </a:solidFill>
              </a:rPr>
              <a:t>으로 초기화한다</a:t>
            </a:r>
            <a:r>
              <a:rPr lang="en-US" altLang="ko-KR" sz="1300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ko-KR" sz="1300" dirty="0"/>
              <a:t>from .</a:t>
            </a:r>
            <a:r>
              <a:rPr lang="en-US" altLang="ko-KR" sz="1300" dirty="0" err="1"/>
              <a:t>analysis.fixed_point</a:t>
            </a:r>
            <a:r>
              <a:rPr lang="en-US" altLang="ko-KR" sz="1300" dirty="0"/>
              <a:t> import </a:t>
            </a:r>
            <a:r>
              <a:rPr lang="en-US" altLang="ko-KR" sz="1300" dirty="0" err="1"/>
              <a:t>analyse</a:t>
            </a:r>
            <a:endParaRPr lang="en-US" altLang="ko-KR" sz="1300" dirty="0"/>
          </a:p>
          <a:p>
            <a:r>
              <a:rPr lang="en-US" altLang="ko-KR" sz="1300" dirty="0" smtClean="0">
                <a:solidFill>
                  <a:srgbClr val="FF0000"/>
                </a:solidFill>
              </a:rPr>
              <a:t>// </a:t>
            </a:r>
            <a:r>
              <a:rPr lang="ko-KR" altLang="en-US" sz="1300" dirty="0" smtClean="0">
                <a:solidFill>
                  <a:srgbClr val="FF0000"/>
                </a:solidFill>
              </a:rPr>
              <a:t>고정소수점 방식 사용 </a:t>
            </a:r>
            <a:r>
              <a:rPr lang="en-US" altLang="ko-KR" sz="1300" dirty="0" smtClean="0">
                <a:solidFill>
                  <a:srgbClr val="FF0000"/>
                </a:solidFill>
              </a:rPr>
              <a:t>– </a:t>
            </a:r>
            <a:r>
              <a:rPr lang="ko-KR" altLang="en-US" sz="1300" dirty="0" smtClean="0">
                <a:solidFill>
                  <a:srgbClr val="FF0000"/>
                </a:solidFill>
              </a:rPr>
              <a:t>소수점의 위치를 숫자의 나열을 기준으로 하여 일정한 위치에 고정하는 방법</a:t>
            </a:r>
            <a:endParaRPr lang="en-US" altLang="ko-KR" sz="1300" dirty="0">
              <a:solidFill>
                <a:srgbClr val="FF0000"/>
              </a:solidFill>
            </a:endParaRPr>
          </a:p>
          <a:p>
            <a:r>
              <a:rPr lang="en-US" altLang="ko-KR" sz="1300" dirty="0"/>
              <a:t>from .</a:t>
            </a:r>
            <a:r>
              <a:rPr lang="en-US" altLang="ko-KR" sz="1300" dirty="0" err="1"/>
              <a:t>cfg</a:t>
            </a:r>
            <a:r>
              <a:rPr lang="en-US" altLang="ko-KR" sz="1300" dirty="0"/>
              <a:t> import </a:t>
            </a:r>
            <a:r>
              <a:rPr lang="en-US" altLang="ko-KR" sz="1300" dirty="0" err="1"/>
              <a:t>make_cfg</a:t>
            </a:r>
            <a:endParaRPr lang="en-US" altLang="ko-KR" sz="1300" dirty="0"/>
          </a:p>
          <a:p>
            <a:r>
              <a:rPr lang="en-US" altLang="ko-KR" sz="1300" dirty="0">
                <a:solidFill>
                  <a:srgbClr val="FF0000"/>
                </a:solidFill>
              </a:rPr>
              <a:t>// </a:t>
            </a:r>
            <a:r>
              <a:rPr lang="en-US" altLang="ko-KR" sz="1300" dirty="0" smtClean="0">
                <a:solidFill>
                  <a:srgbClr val="FF0000"/>
                </a:solidFill>
              </a:rPr>
              <a:t>control flow graph </a:t>
            </a:r>
            <a:r>
              <a:rPr lang="ko-KR" altLang="en-US" sz="1300" dirty="0" smtClean="0">
                <a:solidFill>
                  <a:srgbClr val="FF0000"/>
                </a:solidFill>
              </a:rPr>
              <a:t>생성</a:t>
            </a:r>
            <a:endParaRPr lang="en-US" altLang="ko-KR" sz="1300" dirty="0">
              <a:solidFill>
                <a:srgbClr val="FF0000"/>
              </a:solidFill>
            </a:endParaRPr>
          </a:p>
          <a:p>
            <a:r>
              <a:rPr lang="en-US" altLang="ko-KR" sz="1300" dirty="0"/>
              <a:t>from .</a:t>
            </a:r>
            <a:r>
              <a:rPr lang="en-US" altLang="ko-KR" sz="1300" dirty="0" err="1"/>
              <a:t>core.ast_helper</a:t>
            </a:r>
            <a:r>
              <a:rPr lang="en-US" altLang="ko-KR" sz="1300" dirty="0"/>
              <a:t> import </a:t>
            </a:r>
            <a:r>
              <a:rPr lang="en-US" altLang="ko-KR" sz="1300" dirty="0" err="1"/>
              <a:t>generate_ast</a:t>
            </a:r>
            <a:endParaRPr lang="en-US" altLang="ko-KR" sz="1300" dirty="0"/>
          </a:p>
          <a:p>
            <a:r>
              <a:rPr lang="en-US" altLang="ko-KR" sz="1300" dirty="0">
                <a:solidFill>
                  <a:srgbClr val="FF0000"/>
                </a:solidFill>
              </a:rPr>
              <a:t>// </a:t>
            </a:r>
            <a:r>
              <a:rPr lang="en-US" altLang="ko-KR" sz="1300" dirty="0" err="1">
                <a:solidFill>
                  <a:srgbClr val="FF0000"/>
                </a:solidFill>
              </a:rPr>
              <a:t>ast</a:t>
            </a:r>
            <a:r>
              <a:rPr lang="ko-KR" altLang="en-US" sz="1300" dirty="0">
                <a:solidFill>
                  <a:srgbClr val="FF0000"/>
                </a:solidFill>
              </a:rPr>
              <a:t>모듈을 사용하여 추상 구문 트리</a:t>
            </a:r>
            <a:r>
              <a:rPr lang="en-US" altLang="ko-KR" sz="1300" dirty="0">
                <a:solidFill>
                  <a:srgbClr val="FF0000"/>
                </a:solidFill>
              </a:rPr>
              <a:t>(Abstract Syntax Tree)</a:t>
            </a:r>
            <a:r>
              <a:rPr lang="ko-KR" altLang="en-US" sz="1300" dirty="0">
                <a:solidFill>
                  <a:srgbClr val="FF0000"/>
                </a:solidFill>
              </a:rPr>
              <a:t>를 </a:t>
            </a:r>
            <a:r>
              <a:rPr lang="ko-KR" altLang="en-US" sz="1300" dirty="0" smtClean="0">
                <a:solidFill>
                  <a:srgbClr val="FF0000"/>
                </a:solidFill>
              </a:rPr>
              <a:t>생성한다 </a:t>
            </a:r>
            <a:endParaRPr lang="en-US" altLang="ko-KR" sz="1300" dirty="0" smtClean="0">
              <a:solidFill>
                <a:srgbClr val="FF0000"/>
              </a:solidFill>
            </a:endParaRPr>
          </a:p>
          <a:p>
            <a:r>
              <a:rPr lang="en-US" altLang="ko-KR" sz="1300" dirty="0" smtClean="0">
                <a:solidFill>
                  <a:srgbClr val="FF0000"/>
                </a:solidFill>
              </a:rPr>
              <a:t>*</a:t>
            </a:r>
            <a:r>
              <a:rPr lang="ko-KR" altLang="en-US" sz="1300" dirty="0" smtClean="0">
                <a:solidFill>
                  <a:srgbClr val="FF0000"/>
                </a:solidFill>
              </a:rPr>
              <a:t>추상 구문 </a:t>
            </a:r>
            <a:r>
              <a:rPr lang="ko-KR" altLang="en-US" sz="1300" dirty="0" err="1" smtClean="0">
                <a:solidFill>
                  <a:srgbClr val="FF0000"/>
                </a:solidFill>
              </a:rPr>
              <a:t>트리는</a:t>
            </a:r>
            <a:r>
              <a:rPr lang="ko-KR" altLang="en-US" sz="1300" dirty="0" smtClean="0">
                <a:solidFill>
                  <a:srgbClr val="FF0000"/>
                </a:solidFill>
              </a:rPr>
              <a:t> 유도 </a:t>
            </a:r>
            <a:r>
              <a:rPr lang="ko-KR" altLang="en-US" sz="1300" dirty="0" err="1" smtClean="0">
                <a:solidFill>
                  <a:srgbClr val="FF0000"/>
                </a:solidFill>
              </a:rPr>
              <a:t>트리의</a:t>
            </a:r>
            <a:r>
              <a:rPr lang="ko-KR" altLang="en-US" sz="1300" dirty="0" smtClean="0">
                <a:solidFill>
                  <a:srgbClr val="FF0000"/>
                </a:solidFill>
              </a:rPr>
              <a:t> 부분 집합으로서 의미 있는 단말 기호나 생성 규칙에 대해서만 </a:t>
            </a:r>
            <a:r>
              <a:rPr lang="ko-KR" altLang="en-US" sz="1300" dirty="0" err="1" smtClean="0">
                <a:solidFill>
                  <a:srgbClr val="FF0000"/>
                </a:solidFill>
              </a:rPr>
              <a:t>노드를</a:t>
            </a:r>
            <a:r>
              <a:rPr lang="ko-KR" altLang="en-US" sz="1300" dirty="0" smtClean="0">
                <a:solidFill>
                  <a:srgbClr val="FF0000"/>
                </a:solidFill>
              </a:rPr>
              <a:t>    </a:t>
            </a:r>
            <a:endParaRPr lang="en-US" altLang="ko-KR" sz="1300" dirty="0" smtClean="0">
              <a:solidFill>
                <a:srgbClr val="FF0000"/>
              </a:solidFill>
            </a:endParaRPr>
          </a:p>
          <a:p>
            <a:r>
              <a:rPr lang="en-US" altLang="ko-KR" sz="1300" dirty="0" smtClean="0">
                <a:solidFill>
                  <a:srgbClr val="FF0000"/>
                </a:solidFill>
              </a:rPr>
              <a:t>   </a:t>
            </a:r>
            <a:r>
              <a:rPr lang="ko-KR" altLang="en-US" sz="1300" dirty="0" smtClean="0">
                <a:solidFill>
                  <a:srgbClr val="FF0000"/>
                </a:solidFill>
              </a:rPr>
              <a:t>가지도록 추상화한 트리</a:t>
            </a:r>
            <a:endParaRPr lang="en-US" altLang="ko-KR" sz="1300" dirty="0" smtClean="0">
              <a:solidFill>
                <a:srgbClr val="FF0000"/>
              </a:solidFill>
            </a:endParaRPr>
          </a:p>
          <a:p>
            <a:r>
              <a:rPr lang="en-US" altLang="ko-KR" sz="1300" dirty="0" smtClean="0"/>
              <a:t>from </a:t>
            </a:r>
            <a:r>
              <a:rPr lang="en-US" altLang="ko-KR" sz="1300" dirty="0"/>
              <a:t>.</a:t>
            </a:r>
            <a:r>
              <a:rPr lang="en-US" altLang="ko-KR" sz="1300" dirty="0" err="1"/>
              <a:t>core.project_handler</a:t>
            </a:r>
            <a:r>
              <a:rPr lang="en-US" altLang="ko-KR" sz="1300" dirty="0"/>
              <a:t> import (</a:t>
            </a:r>
          </a:p>
          <a:p>
            <a:r>
              <a:rPr lang="en-US" altLang="ko-KR" sz="1300" dirty="0"/>
              <a:t>    </a:t>
            </a:r>
            <a:r>
              <a:rPr lang="en-US" altLang="ko-KR" sz="1300" dirty="0" err="1"/>
              <a:t>get_directory_modules</a:t>
            </a:r>
            <a:r>
              <a:rPr lang="en-US" altLang="ko-KR" sz="1300" dirty="0"/>
              <a:t>,</a:t>
            </a:r>
          </a:p>
          <a:p>
            <a:r>
              <a:rPr lang="en-US" altLang="ko-KR" sz="1300" dirty="0"/>
              <a:t>    </a:t>
            </a:r>
            <a:r>
              <a:rPr lang="en-US" altLang="ko-KR" sz="1300" dirty="0" err="1"/>
              <a:t>get_modules</a:t>
            </a:r>
            <a:endParaRPr lang="en-US" altLang="ko-KR" sz="1300" dirty="0"/>
          </a:p>
          <a:p>
            <a:r>
              <a:rPr lang="en-US" altLang="ko-KR" sz="1300" dirty="0"/>
              <a:t>)</a:t>
            </a:r>
          </a:p>
          <a:p>
            <a:r>
              <a:rPr lang="en-US" altLang="ko-KR" sz="1300" dirty="0">
                <a:solidFill>
                  <a:srgbClr val="FF0000"/>
                </a:solidFill>
              </a:rPr>
              <a:t>// </a:t>
            </a:r>
            <a:r>
              <a:rPr lang="ko-KR" altLang="en-US" sz="1300" dirty="0" err="1">
                <a:solidFill>
                  <a:srgbClr val="FF0000"/>
                </a:solidFill>
              </a:rPr>
              <a:t>튜플을</a:t>
            </a:r>
            <a:r>
              <a:rPr lang="ko-KR" altLang="en-US" sz="1300" dirty="0">
                <a:solidFill>
                  <a:srgbClr val="FF0000"/>
                </a:solidFill>
              </a:rPr>
              <a:t> 포함한 리스트를 </a:t>
            </a:r>
            <a:r>
              <a:rPr lang="ko-KR" altLang="en-US" sz="1300" dirty="0" err="1">
                <a:solidFill>
                  <a:srgbClr val="FF0000"/>
                </a:solidFill>
              </a:rPr>
              <a:t>리턴해준다</a:t>
            </a:r>
            <a:r>
              <a:rPr lang="en-US" altLang="ko-KR" sz="1300" dirty="0" smtClean="0">
                <a:solidFill>
                  <a:srgbClr val="FF0000"/>
                </a:solidFill>
              </a:rPr>
              <a:t>. </a:t>
            </a:r>
            <a:r>
              <a:rPr lang="ko-KR" altLang="en-US" sz="1300" dirty="0" smtClean="0">
                <a:solidFill>
                  <a:srgbClr val="FF0000"/>
                </a:solidFill>
              </a:rPr>
              <a:t>리스트 </a:t>
            </a:r>
            <a:r>
              <a:rPr lang="en-US" altLang="ko-KR" sz="1300" dirty="0" smtClean="0">
                <a:solidFill>
                  <a:srgbClr val="FF0000"/>
                </a:solidFill>
              </a:rPr>
              <a:t>– </a:t>
            </a:r>
            <a:r>
              <a:rPr lang="ko-KR" altLang="en-US" sz="1300" dirty="0" smtClean="0">
                <a:solidFill>
                  <a:srgbClr val="FF0000"/>
                </a:solidFill>
              </a:rPr>
              <a:t>가변적</a:t>
            </a:r>
            <a:r>
              <a:rPr lang="en-US" altLang="ko-KR" sz="1300" dirty="0" smtClean="0">
                <a:solidFill>
                  <a:srgbClr val="FF0000"/>
                </a:solidFill>
              </a:rPr>
              <a:t>, </a:t>
            </a:r>
            <a:r>
              <a:rPr lang="ko-KR" altLang="en-US" sz="1300" dirty="0" err="1" smtClean="0">
                <a:solidFill>
                  <a:srgbClr val="FF0000"/>
                </a:solidFill>
              </a:rPr>
              <a:t>튜플</a:t>
            </a:r>
            <a:r>
              <a:rPr lang="ko-KR" altLang="en-US" sz="1300" dirty="0" smtClean="0">
                <a:solidFill>
                  <a:srgbClr val="FF0000"/>
                </a:solidFill>
              </a:rPr>
              <a:t> </a:t>
            </a:r>
            <a:r>
              <a:rPr lang="en-US" altLang="ko-KR" sz="1300" dirty="0" smtClean="0">
                <a:solidFill>
                  <a:srgbClr val="FF0000"/>
                </a:solidFill>
              </a:rPr>
              <a:t>- </a:t>
            </a:r>
            <a:r>
              <a:rPr lang="ko-KR" altLang="en-US" sz="1300" dirty="0" smtClean="0">
                <a:solidFill>
                  <a:srgbClr val="FF0000"/>
                </a:solidFill>
              </a:rPr>
              <a:t>불변적</a:t>
            </a:r>
            <a:endParaRPr lang="ko-KR" altLang="en-US" sz="13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6888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xmlns="" id="{1D12AC0F-4DAB-4198-A6FC-36972C45DC87}"/>
              </a:ext>
            </a:extLst>
          </p:cNvPr>
          <p:cNvCxnSpPr/>
          <p:nvPr/>
        </p:nvCxnSpPr>
        <p:spPr>
          <a:xfrm>
            <a:off x="677619" y="947906"/>
            <a:ext cx="917246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슬라이드 번호 개체 틀 1">
            <a:extLst>
              <a:ext uri="{FF2B5EF4-FFF2-40B4-BE49-F238E27FC236}">
                <a16:creationId xmlns:a16="http://schemas.microsoft.com/office/drawing/2014/main" xmlns="" id="{D1E975CC-BD03-4F64-BCBE-6CD003B39458}"/>
              </a:ext>
            </a:extLst>
          </p:cNvPr>
          <p:cNvSpPr txBox="1">
            <a:spLocks/>
          </p:cNvSpPr>
          <p:nvPr/>
        </p:nvSpPr>
        <p:spPr>
          <a:xfrm>
            <a:off x="7810500" y="6846206"/>
            <a:ext cx="2268538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32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3BE4C7E-C981-4380-B449-BA2E1EDEA483}" type="slidenum">
              <a:rPr lang="ko-KR" altLang="en-US" smtClean="0">
                <a:latin typeface="+mj-ea"/>
                <a:ea typeface="+mj-ea"/>
              </a:rPr>
              <a:pPr/>
              <a:t>9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100790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118075" y="1711966"/>
            <a:ext cx="8097177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300" dirty="0"/>
              <a:t>from .usage import </a:t>
            </a:r>
            <a:r>
              <a:rPr lang="en-US" altLang="ko-KR" sz="1300" dirty="0" err="1"/>
              <a:t>parse_args</a:t>
            </a:r>
            <a:endParaRPr lang="en-US" altLang="ko-KR" sz="1300" dirty="0"/>
          </a:p>
          <a:p>
            <a:r>
              <a:rPr lang="en-US" altLang="ko-KR" sz="1300" dirty="0">
                <a:solidFill>
                  <a:srgbClr val="FF0000"/>
                </a:solidFill>
              </a:rPr>
              <a:t>//</a:t>
            </a:r>
            <a:r>
              <a:rPr lang="ko-KR" altLang="en-US" sz="1300" dirty="0">
                <a:solidFill>
                  <a:srgbClr val="FF0000"/>
                </a:solidFill>
              </a:rPr>
              <a:t>명령들을 구문 </a:t>
            </a:r>
            <a:r>
              <a:rPr lang="ko-KR" altLang="en-US" sz="1300" dirty="0" smtClean="0">
                <a:solidFill>
                  <a:srgbClr val="FF0000"/>
                </a:solidFill>
              </a:rPr>
              <a:t>분석한다</a:t>
            </a:r>
            <a:endParaRPr lang="en-US" altLang="ko-KR" sz="1300" dirty="0" smtClean="0">
              <a:solidFill>
                <a:srgbClr val="FF0000"/>
              </a:solidFill>
            </a:endParaRPr>
          </a:p>
          <a:p>
            <a:endParaRPr lang="ko-KR" altLang="en-US" sz="1300" dirty="0">
              <a:solidFill>
                <a:srgbClr val="FF0000"/>
              </a:solidFill>
            </a:endParaRPr>
          </a:p>
          <a:p>
            <a:r>
              <a:rPr lang="en-US" altLang="ko-KR" sz="1300" dirty="0"/>
              <a:t>from .vulnerabilities import (</a:t>
            </a:r>
          </a:p>
          <a:p>
            <a:r>
              <a:rPr lang="en-US" altLang="ko-KR" sz="1300" dirty="0"/>
              <a:t>    </a:t>
            </a:r>
            <a:r>
              <a:rPr lang="en-US" altLang="ko-KR" sz="1300" dirty="0" err="1"/>
              <a:t>find_vulnerabilities</a:t>
            </a:r>
            <a:r>
              <a:rPr lang="en-US" altLang="ko-KR" sz="1300" dirty="0"/>
              <a:t>,</a:t>
            </a:r>
          </a:p>
          <a:p>
            <a:r>
              <a:rPr lang="en-US" altLang="ko-KR" sz="1300" dirty="0"/>
              <a:t>    </a:t>
            </a:r>
            <a:r>
              <a:rPr lang="en-US" altLang="ko-KR" sz="1300" dirty="0" err="1"/>
              <a:t>get_vulnerabilities_not_in_baseline</a:t>
            </a:r>
            <a:endParaRPr lang="en-US" altLang="ko-KR" sz="1300" dirty="0"/>
          </a:p>
          <a:p>
            <a:r>
              <a:rPr lang="en-US" altLang="ko-KR" sz="1300" dirty="0"/>
              <a:t>)</a:t>
            </a:r>
          </a:p>
          <a:p>
            <a:r>
              <a:rPr lang="en-US" altLang="ko-KR" sz="1300" dirty="0">
                <a:solidFill>
                  <a:srgbClr val="FF0000"/>
                </a:solidFill>
              </a:rPr>
              <a:t>// CFG</a:t>
            </a:r>
            <a:r>
              <a:rPr lang="ko-KR" altLang="en-US" sz="1300" dirty="0">
                <a:solidFill>
                  <a:srgbClr val="FF0000"/>
                </a:solidFill>
              </a:rPr>
              <a:t>목록의 취약점을 찾고 취약점에 소스와 </a:t>
            </a:r>
            <a:r>
              <a:rPr lang="ko-KR" altLang="en-US" sz="1300" dirty="0" err="1">
                <a:solidFill>
                  <a:srgbClr val="FF0000"/>
                </a:solidFill>
              </a:rPr>
              <a:t>싱크가</a:t>
            </a:r>
            <a:r>
              <a:rPr lang="ko-KR" altLang="en-US" sz="1300" dirty="0">
                <a:solidFill>
                  <a:srgbClr val="FF0000"/>
                </a:solidFill>
              </a:rPr>
              <a:t> 있을 경우 취약점을 </a:t>
            </a:r>
            <a:r>
              <a:rPr lang="ko-KR" altLang="en-US" sz="1300" dirty="0" smtClean="0">
                <a:solidFill>
                  <a:srgbClr val="FF0000"/>
                </a:solidFill>
              </a:rPr>
              <a:t>가져온다</a:t>
            </a:r>
            <a:endParaRPr lang="en-US" altLang="ko-KR" sz="1300" dirty="0" smtClean="0">
              <a:solidFill>
                <a:srgbClr val="FF0000"/>
              </a:solidFill>
            </a:endParaRPr>
          </a:p>
          <a:p>
            <a:r>
              <a:rPr lang="ko-KR" altLang="en-US" sz="1300" dirty="0" smtClean="0">
                <a:solidFill>
                  <a:srgbClr val="FF0000"/>
                </a:solidFill>
              </a:rPr>
              <a:t>소스 </a:t>
            </a:r>
            <a:r>
              <a:rPr lang="en-US" altLang="ko-KR" sz="1300" dirty="0" smtClean="0">
                <a:solidFill>
                  <a:srgbClr val="FF0000"/>
                </a:solidFill>
              </a:rPr>
              <a:t>– </a:t>
            </a:r>
            <a:r>
              <a:rPr lang="ko-KR" altLang="en-US" sz="1300" dirty="0" smtClean="0">
                <a:solidFill>
                  <a:srgbClr val="FF0000"/>
                </a:solidFill>
              </a:rPr>
              <a:t>진입차수가 </a:t>
            </a:r>
            <a:r>
              <a:rPr lang="en-US" altLang="ko-KR" sz="1300" dirty="0" smtClean="0">
                <a:solidFill>
                  <a:srgbClr val="FF0000"/>
                </a:solidFill>
              </a:rPr>
              <a:t>0, </a:t>
            </a:r>
            <a:r>
              <a:rPr lang="ko-KR" altLang="en-US" sz="1300" dirty="0" err="1" smtClean="0">
                <a:solidFill>
                  <a:srgbClr val="FF0000"/>
                </a:solidFill>
              </a:rPr>
              <a:t>싱크</a:t>
            </a:r>
            <a:r>
              <a:rPr lang="ko-KR" altLang="en-US" sz="1300" dirty="0" smtClean="0">
                <a:solidFill>
                  <a:srgbClr val="FF0000"/>
                </a:solidFill>
              </a:rPr>
              <a:t> </a:t>
            </a:r>
            <a:r>
              <a:rPr lang="en-US" altLang="ko-KR" sz="1300" dirty="0" smtClean="0">
                <a:solidFill>
                  <a:srgbClr val="FF0000"/>
                </a:solidFill>
              </a:rPr>
              <a:t>– </a:t>
            </a:r>
            <a:r>
              <a:rPr lang="ko-KR" altLang="en-US" sz="1300" dirty="0" smtClean="0">
                <a:solidFill>
                  <a:srgbClr val="FF0000"/>
                </a:solidFill>
              </a:rPr>
              <a:t>진출 차수가 </a:t>
            </a:r>
            <a:r>
              <a:rPr lang="en-US" altLang="ko-KR" sz="1300" dirty="0" smtClean="0">
                <a:solidFill>
                  <a:srgbClr val="FF0000"/>
                </a:solidFill>
              </a:rPr>
              <a:t>0</a:t>
            </a:r>
          </a:p>
          <a:p>
            <a:endParaRPr lang="ko-KR" altLang="en-US" sz="1300" dirty="0">
              <a:solidFill>
                <a:srgbClr val="FF0000"/>
              </a:solidFill>
            </a:endParaRPr>
          </a:p>
          <a:p>
            <a:r>
              <a:rPr lang="en-US" altLang="ko-KR" sz="1300" dirty="0"/>
              <a:t>from .</a:t>
            </a:r>
            <a:r>
              <a:rPr lang="en-US" altLang="ko-KR" sz="1300" dirty="0" err="1"/>
              <a:t>vulnerabilities.vulnerability_helper</a:t>
            </a:r>
            <a:r>
              <a:rPr lang="en-US" altLang="ko-KR" sz="1300" dirty="0"/>
              <a:t> import </a:t>
            </a:r>
            <a:r>
              <a:rPr lang="en-US" altLang="ko-KR" sz="1300" dirty="0" err="1"/>
              <a:t>SanitisedVulnerability</a:t>
            </a:r>
            <a:endParaRPr lang="en-US" altLang="ko-KR" sz="1300" dirty="0"/>
          </a:p>
          <a:p>
            <a:r>
              <a:rPr lang="en-US" altLang="ko-KR" sz="1300" dirty="0">
                <a:solidFill>
                  <a:srgbClr val="FF0000"/>
                </a:solidFill>
              </a:rPr>
              <a:t>// </a:t>
            </a:r>
            <a:r>
              <a:rPr lang="ko-KR" altLang="en-US" sz="1300" dirty="0">
                <a:solidFill>
                  <a:srgbClr val="FF0000"/>
                </a:solidFill>
              </a:rPr>
              <a:t>취약점을 제거한다</a:t>
            </a:r>
            <a:r>
              <a:rPr lang="en-US" altLang="ko-KR" sz="1300" dirty="0" smtClean="0">
                <a:solidFill>
                  <a:srgbClr val="FF0000"/>
                </a:solidFill>
              </a:rPr>
              <a:t>.</a:t>
            </a:r>
          </a:p>
          <a:p>
            <a:endParaRPr lang="en-US" altLang="ko-KR" sz="1300" dirty="0">
              <a:solidFill>
                <a:srgbClr val="FF0000"/>
              </a:solidFill>
            </a:endParaRPr>
          </a:p>
          <a:p>
            <a:r>
              <a:rPr lang="en-US" altLang="ko-KR" sz="1300" dirty="0"/>
              <a:t>from .</a:t>
            </a:r>
            <a:r>
              <a:rPr lang="en-US" altLang="ko-KR" sz="1300" dirty="0" err="1"/>
              <a:t>web_frameworks</a:t>
            </a:r>
            <a:r>
              <a:rPr lang="en-US" altLang="ko-KR" sz="1300" dirty="0"/>
              <a:t> import (</a:t>
            </a:r>
          </a:p>
          <a:p>
            <a:r>
              <a:rPr lang="en-US" altLang="ko-KR" sz="1300" dirty="0"/>
              <a:t>    </a:t>
            </a:r>
            <a:r>
              <a:rPr lang="en-US" altLang="ko-KR" sz="1300" dirty="0" err="1"/>
              <a:t>FrameworkAdaptor</a:t>
            </a:r>
            <a:r>
              <a:rPr lang="en-US" altLang="ko-KR" sz="1300" dirty="0"/>
              <a:t>,</a:t>
            </a:r>
          </a:p>
          <a:p>
            <a:r>
              <a:rPr lang="en-US" altLang="ko-KR" sz="1300" dirty="0"/>
              <a:t>    </a:t>
            </a:r>
            <a:r>
              <a:rPr lang="en-US" altLang="ko-KR" sz="1300" dirty="0" err="1"/>
              <a:t>is_django_view_function</a:t>
            </a:r>
            <a:r>
              <a:rPr lang="en-US" altLang="ko-KR" sz="1300" dirty="0"/>
              <a:t>,</a:t>
            </a:r>
          </a:p>
          <a:p>
            <a:r>
              <a:rPr lang="en-US" altLang="ko-KR" sz="1300" dirty="0"/>
              <a:t>    </a:t>
            </a:r>
            <a:r>
              <a:rPr lang="en-US" altLang="ko-KR" sz="1300" dirty="0" err="1"/>
              <a:t>is_flask_route_function</a:t>
            </a:r>
            <a:r>
              <a:rPr lang="en-US" altLang="ko-KR" sz="1300" dirty="0"/>
              <a:t>,</a:t>
            </a:r>
          </a:p>
          <a:p>
            <a:r>
              <a:rPr lang="en-US" altLang="ko-KR" sz="1300" dirty="0"/>
              <a:t>    </a:t>
            </a:r>
            <a:r>
              <a:rPr lang="en-US" altLang="ko-KR" sz="1300" dirty="0" err="1"/>
              <a:t>is_function</a:t>
            </a:r>
            <a:r>
              <a:rPr lang="en-US" altLang="ko-KR" sz="1300" dirty="0"/>
              <a:t>,</a:t>
            </a:r>
          </a:p>
          <a:p>
            <a:r>
              <a:rPr lang="en-US" altLang="ko-KR" sz="1300" dirty="0"/>
              <a:t>    </a:t>
            </a:r>
            <a:r>
              <a:rPr lang="en-US" altLang="ko-KR" sz="1300" dirty="0" err="1"/>
              <a:t>is_function_without_leading</a:t>
            </a:r>
            <a:r>
              <a:rPr lang="en-US" altLang="ko-KR" sz="1300" dirty="0"/>
              <a:t>_</a:t>
            </a:r>
          </a:p>
          <a:p>
            <a:r>
              <a:rPr lang="en-US" altLang="ko-KR" sz="1300" dirty="0" smtClean="0"/>
              <a:t>)</a:t>
            </a:r>
            <a:endParaRPr lang="en-US" altLang="ko-KR" sz="1300" dirty="0"/>
          </a:p>
          <a:p>
            <a:r>
              <a:rPr lang="en-US" altLang="ko-KR" sz="1300" dirty="0">
                <a:solidFill>
                  <a:srgbClr val="FF0000"/>
                </a:solidFill>
              </a:rPr>
              <a:t>// </a:t>
            </a:r>
            <a:r>
              <a:rPr lang="ko-KR" altLang="en-US" sz="1300" dirty="0">
                <a:solidFill>
                  <a:srgbClr val="FF0000"/>
                </a:solidFill>
              </a:rPr>
              <a:t>함수가 경로 함수인지 확인하는데 도움이 되는 함수들을 </a:t>
            </a:r>
            <a:r>
              <a:rPr lang="en-US" altLang="ko-KR" sz="1300" dirty="0">
                <a:solidFill>
                  <a:srgbClr val="FF0000"/>
                </a:solidFill>
              </a:rPr>
              <a:t>import</a:t>
            </a:r>
            <a:r>
              <a:rPr lang="ko-KR" altLang="en-US" sz="1300" dirty="0" smtClean="0">
                <a:solidFill>
                  <a:srgbClr val="FF0000"/>
                </a:solidFill>
              </a:rPr>
              <a:t>한다</a:t>
            </a:r>
            <a:endParaRPr lang="en-US" altLang="ko-KR" sz="1300" dirty="0" smtClean="0">
              <a:solidFill>
                <a:srgbClr val="FF0000"/>
              </a:solidFill>
            </a:endParaRPr>
          </a:p>
          <a:p>
            <a:endParaRPr lang="ko-KR" altLang="en-US" sz="1300" dirty="0">
              <a:solidFill>
                <a:srgbClr val="FF0000"/>
              </a:solidFill>
            </a:endParaRPr>
          </a:p>
          <a:p>
            <a:r>
              <a:rPr lang="en-US" altLang="ko-KR" sz="1300" dirty="0"/>
              <a:t>log = </a:t>
            </a:r>
            <a:r>
              <a:rPr lang="en-US" altLang="ko-KR" sz="1300" dirty="0" err="1"/>
              <a:t>logging.getLogger</a:t>
            </a:r>
            <a:r>
              <a:rPr lang="en-US" altLang="ko-KR" sz="1300" dirty="0"/>
              <a:t>(__name</a:t>
            </a:r>
            <a:r>
              <a:rPr lang="en-US" altLang="ko-KR" sz="1300" dirty="0" smtClean="0"/>
              <a:t>__)</a:t>
            </a:r>
            <a:endParaRPr lang="en-US" altLang="ko-KR" sz="1300" dirty="0"/>
          </a:p>
          <a:p>
            <a:r>
              <a:rPr lang="en-US" altLang="ko-KR" sz="1300" dirty="0">
                <a:solidFill>
                  <a:srgbClr val="FF0000"/>
                </a:solidFill>
              </a:rPr>
              <a:t>// </a:t>
            </a:r>
            <a:r>
              <a:rPr lang="ko-KR" altLang="en-US" sz="1300" dirty="0">
                <a:solidFill>
                  <a:srgbClr val="FF0000"/>
                </a:solidFill>
              </a:rPr>
              <a:t>많은 함수와 클래스를 포함하는 모듈의 전역 </a:t>
            </a:r>
            <a:r>
              <a:rPr lang="en-US" altLang="ko-KR" sz="1300" dirty="0">
                <a:solidFill>
                  <a:srgbClr val="FF0000"/>
                </a:solidFill>
              </a:rPr>
              <a:t>Logger </a:t>
            </a:r>
            <a:r>
              <a:rPr lang="ko-KR" altLang="en-US" sz="1300" dirty="0" err="1">
                <a:solidFill>
                  <a:srgbClr val="FF0000"/>
                </a:solidFill>
              </a:rPr>
              <a:t>인스턴스로</a:t>
            </a:r>
            <a:r>
              <a:rPr lang="ko-KR" altLang="en-US" sz="1300" dirty="0">
                <a:solidFill>
                  <a:srgbClr val="FF0000"/>
                </a:solidFill>
              </a:rPr>
              <a:t> 생성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FEEDFC1-385C-4DDD-9BF5-D6947A9DE4F9}"/>
              </a:ext>
            </a:extLst>
          </p:cNvPr>
          <p:cNvSpPr txBox="1"/>
          <p:nvPr/>
        </p:nvSpPr>
        <p:spPr>
          <a:xfrm>
            <a:off x="2728860" y="446859"/>
            <a:ext cx="46213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64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D1C21"/>
                </a:solidFill>
                <a:latin typeface="+mj-ea"/>
                <a:ea typeface="+mj-ea"/>
              </a:rPr>
              <a:t>2. </a:t>
            </a:r>
            <a:r>
              <a:rPr lang="en-US" altLang="ko-KR" sz="28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D1C21"/>
                </a:solidFill>
                <a:latin typeface="+mj-ea"/>
              </a:rPr>
              <a:t>PYT </a:t>
            </a:r>
            <a:r>
              <a:rPr lang="ko-KR" altLang="en-US" sz="28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D1C21"/>
                </a:solidFill>
                <a:latin typeface="+mj-ea"/>
              </a:rPr>
              <a:t>메인 코드 상세 분석</a:t>
            </a:r>
            <a:endParaRPr lang="ko-KR" altLang="en-US" sz="264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DD1C2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6888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DE2126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dirty="0" smtClean="0">
            <a:ln>
              <a:solidFill>
                <a:schemeClr val="accent1">
                  <a:alpha val="0"/>
                </a:schemeClr>
              </a:solidFill>
            </a:ln>
            <a:solidFill>
              <a:schemeClr val="tx1">
                <a:lumMod val="75000"/>
                <a:lumOff val="25000"/>
              </a:schemeClr>
            </a:solidFill>
            <a:latin typeface="나눔바른고딕" panose="020B0603020101020101" pitchFamily="50" charset="-127"/>
            <a:ea typeface="나눔바른고딕" panose="020B0603020101020101" pitchFamily="50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3080</TotalTime>
  <Words>1968</Words>
  <Application>Microsoft Office PowerPoint</Application>
  <PresentationFormat>사용자 지정</PresentationFormat>
  <Paragraphs>321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굴림</vt:lpstr>
      <vt:lpstr>Arial</vt:lpstr>
      <vt:lpstr>Calibri</vt:lpstr>
      <vt:lpstr>맑은 고딕</vt:lpstr>
      <vt:lpstr>HY견고딕</vt:lpstr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BumSoo Kim</dc:creator>
  <cp:lastModifiedBy>황성호</cp:lastModifiedBy>
  <cp:revision>261</cp:revision>
  <dcterms:created xsi:type="dcterms:W3CDTF">2018-02-04T08:09:38Z</dcterms:created>
  <dcterms:modified xsi:type="dcterms:W3CDTF">2018-12-09T05:19:12Z</dcterms:modified>
</cp:coreProperties>
</file>