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96" r:id="rId2"/>
    <p:sldId id="297" r:id="rId3"/>
    <p:sldId id="425" r:id="rId4"/>
    <p:sldId id="291" r:id="rId5"/>
    <p:sldId id="317" r:id="rId6"/>
    <p:sldId id="337" r:id="rId7"/>
    <p:sldId id="341" r:id="rId8"/>
    <p:sldId id="342" r:id="rId9"/>
    <p:sldId id="343" r:id="rId10"/>
    <p:sldId id="345" r:id="rId11"/>
    <p:sldId id="347" r:id="rId12"/>
    <p:sldId id="348" r:id="rId13"/>
    <p:sldId id="351" r:id="rId14"/>
    <p:sldId id="423" r:id="rId15"/>
    <p:sldId id="378" r:id="rId16"/>
    <p:sldId id="377" r:id="rId17"/>
    <p:sldId id="379" r:id="rId18"/>
    <p:sldId id="380" r:id="rId19"/>
    <p:sldId id="388" r:id="rId20"/>
    <p:sldId id="387" r:id="rId21"/>
    <p:sldId id="391" r:id="rId22"/>
    <p:sldId id="407" r:id="rId23"/>
    <p:sldId id="424" r:id="rId24"/>
    <p:sldId id="393" r:id="rId25"/>
    <p:sldId id="396" r:id="rId26"/>
    <p:sldId id="397" r:id="rId27"/>
    <p:sldId id="398" r:id="rId28"/>
    <p:sldId id="403" r:id="rId29"/>
    <p:sldId id="399" r:id="rId30"/>
    <p:sldId id="402" r:id="rId31"/>
    <p:sldId id="405" r:id="rId32"/>
    <p:sldId id="406" r:id="rId33"/>
    <p:sldId id="419" r:id="rId34"/>
    <p:sldId id="340" r:id="rId35"/>
  </p:sldIdLst>
  <p:sldSz cx="10079038" cy="7559675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맑은 고딕" pitchFamily="50" charset="-127"/>
      <p:regular r:id="rId42"/>
      <p:bold r:id="rId43"/>
    </p:embeddedFont>
    <p:embeddedFont>
      <p:font typeface="HY견고딕" pitchFamily="18" charset="-127"/>
      <p:regular r:id="rId44"/>
    </p:embeddedFont>
    <p:embeddedFont>
      <p:font typeface="나눔바른고딕" pitchFamily="50" charset="-127"/>
      <p:regular r:id="rId45"/>
    </p:embeddedFont>
    <p:embeddedFont>
      <p:font typeface="함초롬바탕" pitchFamily="18" charset="-127"/>
      <p:regular r:id="rId46"/>
      <p:bold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D1C21"/>
    <a:srgbClr val="C01E41"/>
    <a:srgbClr val="DE2126"/>
    <a:srgbClr val="FF99FF"/>
    <a:srgbClr val="E6E6E6"/>
    <a:srgbClr val="FFFFFF"/>
    <a:srgbClr val="F2F2F2"/>
    <a:srgbClr val="F2F2F5"/>
    <a:srgbClr val="EEEEEE"/>
    <a:srgbClr val="BEBE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1" autoAdjust="0"/>
    <p:restoredTop sz="93414" autoAdjust="0"/>
  </p:normalViewPr>
  <p:slideViewPr>
    <p:cSldViewPr snapToGrid="0">
      <p:cViewPr>
        <p:scale>
          <a:sx n="66" d="100"/>
          <a:sy n="66" d="100"/>
        </p:scale>
        <p:origin x="-1080" y="64"/>
      </p:cViewPr>
      <p:guideLst>
        <p:guide orient="horz" pos="2381"/>
        <p:guide pos="3175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1723" y="5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728328B0-A33F-4380-9CFF-5B43D884BF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FB81D500-DC79-4823-AAAD-CABA5437F9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B88E8-760A-4299-B109-E4DFEB14979D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5CB2A18-C062-4D26-9902-A39498038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D466B0F-F2DD-4C9B-9327-AABACDDB06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A54AA-6FFA-4D1B-9F00-712B701F4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55576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AAF43-355E-4A4F-815E-25334D4C8F3E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BDE1E-EB50-4B02-8B3F-8694AFFDF8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8329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7"/>
            <a:ext cx="8567182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0" y="3970580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A5E2-BEAB-4414-BA0D-6773D4C06517}" type="datetime1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88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0B72-C625-419F-B6FF-C7A0DC7459D8}" type="datetime1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808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3"/>
            <a:ext cx="2173293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3"/>
            <a:ext cx="6393890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EDAA-6AD0-4E6C-BABC-E9A5D9E602BD}" type="datetime1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8806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8739-1A06-42D0-A1A3-8BC8F0595A0D}" type="datetime1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982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3D3-3202-4A92-9486-CA0BA5D88D64}" type="datetime1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54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3" y="2012414"/>
            <a:ext cx="428359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3720-8BFA-49ED-B351-A0F19F620CEE}" type="datetime1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356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8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8" y="2761381"/>
            <a:ext cx="4263905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E161-1208-4ACA-9912-7780502C67DA}" type="datetime1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9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3B6F-A546-4A55-8EA9-D55E4D10C3AF}" type="datetime1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6576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37853E2-3C7B-4A42-AAF5-C454AE249B83}"/>
              </a:ext>
            </a:extLst>
          </p:cNvPr>
          <p:cNvSpPr/>
          <p:nvPr userDrawn="1"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34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4" y="1088455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9B70-96D4-411B-A0E8-4061E551C0A9}" type="datetime1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6176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4" y="1088455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7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BA45-EBD4-4092-ABA1-3C9CC2D2F36D}" type="datetime1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92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218104E-C552-4C09-A37D-A0DE4CC98458}" type="datetime1">
              <a:rPr lang="ko-KR" altLang="en-US" smtClean="0"/>
              <a:pPr/>
              <a:t>2018-11-28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2" y="7006700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0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3BE4C7E-C981-4380-B449-BA2E1EDEA4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452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00938" y="1942234"/>
            <a:ext cx="5839096" cy="2886890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05480" y="2137955"/>
            <a:ext cx="5430010" cy="249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2836" y="2239580"/>
            <a:ext cx="5175298" cy="2292198"/>
          </a:xfrm>
          <a:prstGeom prst="rect">
            <a:avLst/>
          </a:prstGeom>
          <a:solidFill>
            <a:srgbClr val="DE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PYT</a:t>
            </a:r>
          </a:p>
          <a:p>
            <a:pPr algn="ctr"/>
            <a:r>
              <a:rPr lang="ko-KR" altLang="en-US" sz="5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상세분석 보고서</a:t>
            </a:r>
            <a:endParaRPr lang="ko-KR" altLang="en-US" sz="5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9538" y="4868883"/>
            <a:ext cx="3690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</a:t>
            </a:r>
            <a:endParaRPr lang="en-US" altLang="ko-KR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60152185 </a:t>
            </a:r>
            <a:r>
              <a:rPr lang="ko-KR" altLang="en-US" sz="25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민경천</a:t>
            </a:r>
            <a:endParaRPr lang="en-US" altLang="ko-KR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60152240 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정연우</a:t>
            </a:r>
            <a:endParaRPr lang="en-US" altLang="ko-KR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60165112 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원광연</a:t>
            </a:r>
            <a:endParaRPr lang="en-US" altLang="ko-KR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60172222 </a:t>
            </a:r>
            <a:r>
              <a:rPr lang="ko-KR" altLang="en-US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황금주</a:t>
            </a:r>
          </a:p>
        </p:txBody>
      </p:sp>
    </p:spTree>
    <p:extLst>
      <p:ext uri="{BB962C8B-B14F-4D97-AF65-F5344CB8AC3E}">
        <p14:creationId xmlns="" xmlns:p14="http://schemas.microsoft.com/office/powerpoint/2010/main" val="20337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109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reaching_definitions_taint.py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6334" y="1743250"/>
          <a:ext cx="9011866" cy="5316712"/>
        </p:xfrm>
        <a:graphic>
          <a:graphicData uri="http://schemas.openxmlformats.org/drawingml/2006/table">
            <a:tbl>
              <a:tblPr/>
              <a:tblGrid>
                <a:gridCol w="9011866"/>
              </a:tblGrid>
              <a:tr h="203574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__init__(self,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cfg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651" marR="36651" marT="24434" marB="244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816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자신의 </a:t>
                      </a:r>
                      <a:r>
                        <a:rPr 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cfg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초기화한다</a:t>
                      </a:r>
                      <a:r>
                        <a:rPr lang="en-US" altLang="ko-KR" sz="14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36651" marR="36651" marT="24434" marB="244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74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fixpointmethod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(self,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cfg_node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651" marR="36651" marT="24434" marB="244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70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cfg_node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의 문자열을 합하여 </a:t>
                      </a:r>
                      <a:r>
                        <a:rPr 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JOIN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에 저장하고 </a:t>
                      </a:r>
                      <a:r>
                        <a:rPr 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cfg_node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가 할당노드에 들어가는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인스턴스라면</a:t>
                      </a:r>
                      <a:r>
                        <a:rPr 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cfg_node.left_hand_side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의 이전 할당을 가져 와서 </a:t>
                      </a:r>
                      <a:r>
                        <a:rPr 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JOIN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에서 제거하고 제약 테이블에 </a:t>
                      </a:r>
                      <a:r>
                        <a:rPr 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arrow_result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저장한다</a:t>
                      </a:r>
                      <a:r>
                        <a:rPr lang="en-US" altLang="ko-KR" sz="14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36651" marR="36651" marT="24434" marB="244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74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join(self,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cfg_node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651" marR="36651" marT="24434" marB="244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66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노드의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모든 제약 조건을 받아서 반환한다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36651" marR="36651" marT="24434" marB="244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74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arrow(self, JOIN, _id):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651" marR="36651" marT="24434" marB="244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66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JOIN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에서 이전과 동일한 노드의 </a:t>
                      </a:r>
                      <a:r>
                        <a:rPr 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left_hand_side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제거하고 값을 반환한다</a:t>
                      </a:r>
                      <a:r>
                        <a:rPr lang="en-US" altLang="ko-KR" sz="14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36651" marR="36651" marT="24434" marB="244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74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dep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(self, q_1):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36651" marR="36651" marT="24434" marB="244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66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각각을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매핑하여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노드를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반환한다</a:t>
                      </a:r>
                      <a:r>
                        <a:rPr lang="en-US" altLang="ko-KR" sz="14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36651" marR="36651" marT="24434" marB="2443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1- 2 </a:t>
            </a:r>
            <a:r>
              <a:rPr lang="en-US" altLang="ko-KR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cfg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061" y="2384272"/>
            <a:ext cx="9097193" cy="338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109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alias_helper.py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00233" y="2483317"/>
          <a:ext cx="8163018" cy="4707287"/>
        </p:xfrm>
        <a:graphic>
          <a:graphicData uri="http://schemas.openxmlformats.org/drawingml/2006/table">
            <a:tbl>
              <a:tblPr/>
              <a:tblGrid>
                <a:gridCol w="8163018"/>
              </a:tblGrid>
              <a:tr h="324514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as_alias_handler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alias_list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6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호출되는 모든 이름의 목록을 리스트에 붙여서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리턴한다</a:t>
                      </a:r>
                      <a:r>
                        <a:rPr lang="en-US" altLang="ko-KR" sz="14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818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handle_aliases_in_calls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(name,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import_alias_mapping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676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별칭으로 만든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매핑사전에서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아이템을 가져와 이름이 </a:t>
                      </a:r>
                      <a:r>
                        <a:rPr 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값이나 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라면 “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.”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앞 </a:t>
                      </a:r>
                      <a:r>
                        <a:rPr 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의 내용을 </a:t>
                      </a:r>
                      <a:r>
                        <a:rPr 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val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로 바꾼다</a:t>
                      </a:r>
                      <a:r>
                        <a:rPr lang="en-US" altLang="ko-KR" sz="14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30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handle_aliases_in_init_files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(name,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import_alias_mapping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74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위 함수와는 반대로 이름이 </a:t>
                      </a:r>
                      <a:r>
                        <a:rPr 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val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값이나 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라면 “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.”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앞 </a:t>
                      </a:r>
                      <a:r>
                        <a:rPr 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val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의 내용을 </a:t>
                      </a:r>
                      <a:r>
                        <a:rPr 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로 바꾼다</a:t>
                      </a:r>
                      <a:r>
                        <a:rPr lang="en-US" altLang="ko-KR" sz="14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389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handle_fdid_aliases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module_or_package_name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import_alias_mapping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16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74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별칭으로 만든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매핑사전의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아이템 중에서 모듈이나 패키지 이름이 </a:t>
                      </a:r>
                      <a:r>
                        <a:rPr 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val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과 같다면 </a:t>
                      </a:r>
                      <a:r>
                        <a:rPr 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key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값을 </a:t>
                      </a:r>
                      <a:r>
                        <a:rPr lang="ko-KR" altLang="en-US" sz="14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반환한다</a:t>
                      </a:r>
                      <a:r>
                        <a:rPr lang="en-US" altLang="ko-KR" sz="14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818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not_as_alias_handler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names_list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6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별칭을 무시한 이름 목록을 리스트로 만들어 반환한다</a:t>
                      </a:r>
                      <a:r>
                        <a:rPr lang="en-US" altLang="ko-KR" sz="14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818">
                <a:tc>
                  <a:txBody>
                    <a:bodyPr/>
                    <a:lstStyle/>
                    <a:p>
                      <a:pPr marL="0" marR="0" indent="-25400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retrieve_import_alias_mapping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names_list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6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별칭을 해당 이름으로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매핑하는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사전을 만들고 반환한다</a:t>
                      </a:r>
                      <a:r>
                        <a:rPr lang="en-US" altLang="ko-KR" sz="14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28233" marR="28233" marT="18822" marB="18822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2152" y="1761423"/>
            <a:ext cx="844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별칭을 무시한 이름 목록을 리스트로 만든 후 별칭을 이름으로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매핑하는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사전을 만들고 반환하고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안에 있는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아이템들의 이름에 따라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</a:t>
            </a:r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바꿔주는 역할을 하는 파일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891098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expr_visitor_helper.py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4657" y="2560313"/>
            <a:ext cx="76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exit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노드에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연결한다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48671" y="3854168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make_cfg.py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1516" y="4827061"/>
            <a:ext cx="8559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 표현 형식에 따라 다른 형식의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출력값을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주고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Visitor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내용에 따라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make_cfg</a:t>
            </a:r>
            <a:r>
              <a:rPr lang="ko-KR" altLang="en-US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함수를 만들고 </a:t>
            </a:r>
            <a:r>
              <a:rPr lang="en-US" altLang="ko-KR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CFG</a:t>
            </a:r>
            <a:r>
              <a:rPr lang="ko-KR" altLang="en-US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/>
              </a:rPr>
              <a:t>를 반환하는 기능을 수행하는 파일</a:t>
            </a:r>
          </a:p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12488" y="1931172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stmt_visitor_helper.py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007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4924" y="2675822"/>
            <a:ext cx="806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제어흐름 그래프를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노드에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연결하고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재귀적으로 이름을 찾으며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루프에서의 함수 호출을 도와주는 기능을 수행하는 파일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58296" y="4007110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stmt_visitor.py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3157" y="4783753"/>
            <a:ext cx="8479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목록에 있는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노드들을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선형으로 연결하고 루프를 돌며 방문하지 않은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노드가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없을 때까지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 조건에 맞는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방문한다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방문한 후에는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조건에 맞는 키워드를 붙여주며 방문한 함수 결과값을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리턴해준다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1- 3 core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188" y="2911475"/>
            <a:ext cx="8341515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109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ast_helper.py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87938" y="1794825"/>
          <a:ext cx="8368761" cy="5527548"/>
        </p:xfrm>
        <a:graphic>
          <a:graphicData uri="http://schemas.openxmlformats.org/drawingml/2006/table">
            <a:tbl>
              <a:tblPr/>
              <a:tblGrid>
                <a:gridCol w="8368761"/>
              </a:tblGrid>
              <a:tr h="367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_convert_to_3(path): </a:t>
                      </a:r>
                      <a:endParaRPr lang="en-US" sz="2000" b="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6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python 2 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버전의 파일들을 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python 3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버전으로 변환하는 함수이다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python 3 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버전의 서브 프로세스를 형성한다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. 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단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에러는 무시한다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2000" b="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generate_ast</a:t>
                      </a: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(path):</a:t>
                      </a:r>
                      <a:endParaRPr lang="en-US" sz="2000" b="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6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ast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모듈을 이용해 </a:t>
                      </a:r>
                      <a:r>
                        <a:rPr lang="en-US" altLang="ko-KR" sz="16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ast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를 만드는 함수이다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path(</a:t>
                      </a:r>
                      <a:r>
                        <a:rPr lang="en-US" altLang="ko-KR" sz="16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str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은 파일의 경로를 의미한다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_</a:t>
                      </a:r>
                      <a:r>
                        <a:rPr lang="en-US" sz="2000" b="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get_call_names_helper</a:t>
                      </a: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(node): </a:t>
                      </a:r>
                      <a:endParaRPr lang="en-US" sz="2000" b="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재귀적으로 모든 함수이름을 찾는 함수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2000" b="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get_call_names</a:t>
                      </a: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(node):</a:t>
                      </a:r>
                      <a:endParaRPr lang="en-US" sz="2000" b="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call name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으로 구성된 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list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를 가져오는 함수이다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_</a:t>
                      </a:r>
                      <a:r>
                        <a:rPr lang="en-US" sz="2000" b="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list_to_dotted_string</a:t>
                      </a: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2000" b="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list_of_components</a:t>
                      </a: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): </a:t>
                      </a:r>
                      <a:endParaRPr lang="en-US" sz="2000" b="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list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를 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string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으로 변환시키는 함수이다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109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module_definition.py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33938" y="1860607"/>
          <a:ext cx="8978361" cy="5452872"/>
        </p:xfrm>
        <a:graphic>
          <a:graphicData uri="http://schemas.openxmlformats.org/drawingml/2006/table">
            <a:tbl>
              <a:tblPr/>
              <a:tblGrid>
                <a:gridCol w="8978361"/>
              </a:tblGrid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__init__(self,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local_module_definitions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name,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parent_module_name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path):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초기화 함수이다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__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str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__(self):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인스턴스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자체를 출력 할 때 형식을 지정해주는 함수이다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append_if_local_or_in_imports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(self, definition):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local definition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을 처리하고 </a:t>
                      </a:r>
                      <a:r>
                        <a:rPr lang="en-US" sz="16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project_definitions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에 추가하는 함수이다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get_definition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(self, name):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정의 이름을 지정하는 함수이다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set_definition_node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(self, node, name):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이름으로 정의를 설정하는 함수이다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__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str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__(self):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8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인스턴스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자체를 출력 할 때 형식을 지정해주는 함수이다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109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node_types.py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154" y="1963554"/>
            <a:ext cx="930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 , if, try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문이나 변수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오염되거나 복구된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 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타입이 다른 </a:t>
            </a:r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cfg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생성하고 연결시켜주는 기능을 하는 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7817" y="30911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project_handler.py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4926" y="3944754"/>
            <a:ext cx="930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파일이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파일인지 확인해주고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이름과 경로를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튜플로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반환시켜준다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75943" y="5083535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transformer.py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1823" y="5820076"/>
            <a:ext cx="930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비동기식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기능정의와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방문값을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반환해주고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fot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with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문에 따른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비동기노드를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동기노드로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변환하여 반환해준다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1- 4 formatters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532" y="3009900"/>
            <a:ext cx="8027464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DAB666C-D1E2-438E-99BE-BA20A08E085E}"/>
              </a:ext>
            </a:extLst>
          </p:cNvPr>
          <p:cNvSpPr/>
          <p:nvPr/>
        </p:nvSpPr>
        <p:spPr>
          <a:xfrm>
            <a:off x="0" y="7384801"/>
            <a:ext cx="10079038" cy="17487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97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big o not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247" y="0"/>
            <a:ext cx="13294048" cy="8013828"/>
          </a:xfrm>
          <a:prstGeom prst="rect">
            <a:avLst/>
          </a:prstGeom>
          <a:effectLst>
            <a:glow>
              <a:schemeClr val="accent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AE043C7-3438-4E9F-BFA3-A78CEDB7C611}"/>
              </a:ext>
            </a:extLst>
          </p:cNvPr>
          <p:cNvSpPr/>
          <p:nvPr/>
        </p:nvSpPr>
        <p:spPr>
          <a:xfrm rot="867685">
            <a:off x="-2348237" y="-1581453"/>
            <a:ext cx="8560243" cy="9637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4750A0C-1FF2-4AD2-8D12-694D494A24A2}"/>
              </a:ext>
            </a:extLst>
          </p:cNvPr>
          <p:cNvSpPr txBox="1"/>
          <p:nvPr/>
        </p:nvSpPr>
        <p:spPr>
          <a:xfrm>
            <a:off x="2017281" y="148323"/>
            <a:ext cx="181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Contents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36BD2B2-80DA-4EC4-A6F1-E87E66E04252}"/>
              </a:ext>
            </a:extLst>
          </p:cNvPr>
          <p:cNvSpPr txBox="1"/>
          <p:nvPr/>
        </p:nvSpPr>
        <p:spPr>
          <a:xfrm>
            <a:off x="690596" y="1597055"/>
            <a:ext cx="42139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PYT </a:t>
            </a:r>
            <a:r>
              <a:rPr lang="ko-KR" altLang="en-US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코드 상세 분석</a:t>
            </a:r>
            <a:endParaRPr lang="en-US" altLang="ko-KR" sz="2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marL="457200" indent="-457200"/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AE28CBE-40F7-4736-888C-4758AD479966}"/>
              </a:ext>
            </a:extLst>
          </p:cNvPr>
          <p:cNvSpPr txBox="1"/>
          <p:nvPr/>
        </p:nvSpPr>
        <p:spPr>
          <a:xfrm>
            <a:off x="702471" y="5308371"/>
            <a:ext cx="4451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</a:t>
            </a:r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. </a:t>
            </a:r>
            <a:r>
              <a:rPr lang="ko-KR" altLang="en-US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추가할 기능</a:t>
            </a:r>
            <a:endParaRPr lang="en-US" altLang="ko-KR" sz="2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36BD2B2-80DA-4EC4-A6F1-E87E66E04252}"/>
              </a:ext>
            </a:extLst>
          </p:cNvPr>
          <p:cNvSpPr txBox="1"/>
          <p:nvPr/>
        </p:nvSpPr>
        <p:spPr>
          <a:xfrm>
            <a:off x="1361156" y="2084735"/>
            <a:ext cx="421391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1-1 analysis</a:t>
            </a:r>
          </a:p>
          <a:p>
            <a:pPr marL="457200" indent="-457200"/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1-2 </a:t>
            </a:r>
            <a:r>
              <a:rPr lang="en-US" altLang="ko-KR" sz="25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cfg</a:t>
            </a:r>
            <a:endParaRPr lang="en-US" altLang="ko-KR" sz="25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marL="457200" indent="-457200"/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1-3 core</a:t>
            </a:r>
          </a:p>
          <a:p>
            <a:pPr marL="457200" indent="-457200"/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1-4 formatters</a:t>
            </a:r>
          </a:p>
          <a:p>
            <a:pPr marL="457200" indent="-457200"/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1-5 </a:t>
            </a:r>
            <a:r>
              <a:rPr lang="en-US" altLang="ko-KR" sz="25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helper_visitors</a:t>
            </a:r>
            <a:endParaRPr lang="en-US" altLang="ko-KR" sz="25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marL="457200" indent="-457200"/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1-6 vulnerabilities</a:t>
            </a:r>
          </a:p>
          <a:p>
            <a:pPr marL="457200" indent="-457200"/>
            <a:r>
              <a:rPr lang="en-US" altLang="ko-KR" sz="25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1-7 </a:t>
            </a:r>
            <a:r>
              <a:rPr lang="en-US" altLang="ko-KR" sz="25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web_frameworks</a:t>
            </a:r>
            <a:endParaRPr lang="en-US" altLang="ko-KR" sz="2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  <a:p>
            <a:pPr marL="457200" indent="-457200"/>
            <a:endParaRPr lang="en-US" altLang="ko-KR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40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4401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json.py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2079057"/>
            <a:ext cx="77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Json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형식의 문제점을 출력한다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날짜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취약점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18192" y="2891917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screen.py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676" y="3617495"/>
            <a:ext cx="77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찾은 취약점을 색상으로 표시된 텍스트 형식으로 출력해주는 파일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7817" y="451858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text.py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3698" y="5386939"/>
            <a:ext cx="77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찾은 취약점을 텍스트 형식으로 출력해주는 파일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21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1- 5 </a:t>
            </a:r>
            <a:r>
              <a:rPr lang="en-US" altLang="ko-KR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helper_visitors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2600325"/>
            <a:ext cx="886495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22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109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call_visitor.py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4138" y="1978212"/>
          <a:ext cx="8356061" cy="4754022"/>
        </p:xfrm>
        <a:graphic>
          <a:graphicData uri="http://schemas.openxmlformats.org/drawingml/2006/table">
            <a:tbl>
              <a:tblPr/>
              <a:tblGrid>
                <a:gridCol w="8356061"/>
              </a:tblGrid>
              <a:tr h="5147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all_results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(self):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64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값을 내보내주는 함수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.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반복문을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사용하여 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x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에서 값을 내보내고 그 값에서 다시 </a:t>
                      </a:r>
                      <a:r>
                        <a:rPr lang="en-US" altLang="ko-KR" sz="18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self.unknown_args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en-US" altLang="ko-KR" sz="18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self.unknown_kwargs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값 내보냄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7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visit_Call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(self,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call_node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64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func_name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과 </a:t>
                      </a:r>
                      <a:r>
                        <a:rPr lang="en-US" altLang="ko-KR" sz="18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trigger_re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를 정의하고 </a:t>
                      </a:r>
                      <a:r>
                        <a:rPr lang="en-US" altLang="ko-KR" sz="18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trriger_re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en-US" altLang="ko-KR" sz="18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func_name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을 통해 </a:t>
                      </a:r>
                      <a:r>
                        <a:rPr lang="en-US" altLang="ko-KR" sz="18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seen_starred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en-US" altLang="ko-KR" sz="18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ast.Starred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조건들을 찾고 다른 과정을 수행하는 함수</a:t>
                      </a:r>
                      <a:r>
                        <a:rPr lang="ko-KR" altLang="en-US" sz="1800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7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get_call_visit_results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cls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trigger_str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node):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364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arg_results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배열을 만들어주고 찾아낸 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result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값을 추가시켜준다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찾아낸 </a:t>
                      </a:r>
                      <a:r>
                        <a:rPr lang="en-US" altLang="ko-KR" sz="18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arg_results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와 다른 값들을 반환시켜준다</a:t>
                      </a:r>
                      <a:r>
                        <a:rPr lang="ko-KR" altLang="en-US" sz="1800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946541" y="1956929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label_visitor.py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273" y="2637321"/>
            <a:ext cx="9875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(+,-,/…)</a:t>
            </a:r>
          </a:p>
          <a:p>
            <a:pPr algn="l"/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tuple,list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…)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 같이 노드 기능에 따라 다른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 list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방법에 대한 기능을 하는 파일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  <a:p>
            <a:pPr algn="l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908041" y="4209241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right_hand_side_visitor.py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547" y="4936155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Visitor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 호출형태의 노드들을 탐색하고 변수 이름을 탐색할 시에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 list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추가한다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탐색하고 나면 리스트를 반환하고 화면을 지운다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0771" y="2618072"/>
            <a:ext cx="2059806" cy="124165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840663" y="1312037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vars_visitor.py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046" y="1875322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반복하여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트리의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모든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노드들을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확인한 후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 방문한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노드들의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이름을 저장한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리스트를 넘겨줍니다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52641" y="2598266"/>
          <a:ext cx="8714871" cy="4122012"/>
        </p:xfrm>
        <a:graphic>
          <a:graphicData uri="http://schemas.openxmlformats.org/drawingml/2006/table">
            <a:tbl>
              <a:tblPr/>
              <a:tblGrid>
                <a:gridCol w="8714871"/>
              </a:tblGrid>
              <a:tr h="44546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visit_Call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(self, node):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baseline="0" dirty="0" smtClean="0">
                          <a:solidFill>
                            <a:srgbClr val="C00000"/>
                          </a:solidFill>
                          <a:latin typeface="함초롬바탕"/>
                          <a:ea typeface="+mn-ea"/>
                        </a:rPr>
                        <a:t> </a:t>
                      </a:r>
                      <a:r>
                        <a:rPr lang="ko-KR" altLang="en-US" sz="1400" b="1" kern="0" spc="0" dirty="0" err="1" smtClean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인스턴스에</a:t>
                      </a:r>
                      <a:r>
                        <a:rPr lang="ko-KR" altLang="en-US" sz="1400" b="1" kern="0" spc="0" dirty="0" smtClean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따라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조건문을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수행시킨다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6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visit_curried_call_inside_call_args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(self,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inner_call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):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146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주어진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인스턴스에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따라 각 조건문과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반복문을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실행한다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. Name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이나 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Attribute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일 경우 앞에 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_ret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을 추가해준다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6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visit_Subscript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(self, node):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96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node.value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가 </a:t>
                      </a:r>
                      <a:r>
                        <a:rPr lang="en-US" altLang="ko-KR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ast.Attribute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인스턴스일경우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0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번째 배열에 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value 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값의 이름을 </a:t>
                      </a:r>
                      <a:r>
                        <a:rPr lang="ko-KR" altLang="en-US" sz="1400" b="1" kern="0" spc="0" dirty="0" smtClean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입력한다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64">
                <a:tc>
                  <a:txBody>
                    <a:bodyPr/>
                    <a:lstStyle/>
                    <a:p>
                      <a:pPr marL="0" marR="0" indent="0" algn="l" defTabSz="1007943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visit_List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(self, node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): /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altLang="ko-KR" sz="2000" kern="0" spc="0" dirty="0" err="1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visit_Tuple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(self, node):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19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반복하여 </a:t>
                      </a:r>
                      <a:r>
                        <a:rPr lang="ko-KR" altLang="en-US" sz="1400" b="1" kern="0" spc="0" dirty="0" smtClean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리스트나</a:t>
                      </a:r>
                      <a:r>
                        <a:rPr lang="en-US" altLang="ko-KR" sz="1400" b="1" kern="0" spc="0" baseline="0" dirty="0" smtClean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1" kern="0" spc="0" baseline="0" dirty="0" err="1" smtClean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튜플의</a:t>
                      </a:r>
                      <a:r>
                        <a:rPr lang="ko-KR" altLang="en-US" sz="1400" b="1" kern="0" spc="0" dirty="0" smtClean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내부를 확인한다 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25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1- 6 vulnerabilities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625" y="2876550"/>
            <a:ext cx="8306382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26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109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trigger_definitions.parser.py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50715" y="2039548"/>
          <a:ext cx="7954784" cy="4411863"/>
        </p:xfrm>
        <a:graphic>
          <a:graphicData uri="http://schemas.openxmlformats.org/drawingml/2006/table">
            <a:tbl>
              <a:tblPr/>
              <a:tblGrid>
                <a:gridCol w="7954784"/>
              </a:tblGrid>
              <a:tr h="1194502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__init__(self, trigger, *,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unlisted_args_propagate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=True, </a:t>
                      </a:r>
                      <a:endParaRPr lang="en-US" sz="1800" kern="0" spc="0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unlisted_kwargs_propagate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=True,</a:t>
                      </a:r>
                      <a:r>
                        <a:rPr lang="en-US" sz="1800" kern="0" spc="0" baseline="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arg_list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=None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kwarg_list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=None, </a:t>
                      </a:r>
                      <a:endParaRPr lang="en-US" sz="1800" kern="0" spc="0" dirty="0" smtClean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sanitisers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=None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815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트리거의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내용에 따라서 오류 내용을 출력하고 이름이 지정되지 않은 </a:t>
                      </a:r>
                      <a:r>
                        <a:rPr lang="ko-KR" altLang="en-US" sz="16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인자와</a:t>
                      </a:r>
                      <a:r>
                        <a:rPr lang="en-US" altLang="ko-KR" sz="1600" b="1" kern="0" spc="0" baseline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600" b="1" kern="0" spc="0" baseline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지정된 인자</a:t>
                      </a:r>
                      <a:r>
                        <a:rPr lang="ko-KR" altLang="en-US" sz="16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처리할 때 사용하는 </a:t>
                      </a:r>
                      <a:r>
                        <a:rPr lang="en-US" altLang="ko-KR" sz="16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list</a:t>
                      </a:r>
                      <a:r>
                        <a:rPr lang="ko-KR" altLang="en-US" sz="16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각각 초기화한 후 </a:t>
                      </a:r>
                      <a:r>
                        <a:rPr lang="en-US" altLang="ko-KR" sz="16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set</a:t>
                      </a:r>
                      <a:r>
                        <a:rPr lang="ko-KR" altLang="en-US" sz="16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한다</a:t>
                      </a:r>
                      <a:r>
                        <a:rPr lang="en-US" altLang="ko-KR" sz="16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7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arg_propagates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(self, index):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09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arg_list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의 인덱스를 만들어 해당하는 </a:t>
                      </a:r>
                      <a:r>
                        <a:rPr lang="en-US" altLang="ko-KR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arg_list_propagates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반환한다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7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kwarg_propagates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(self, keyword):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09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kwarg_list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의 키워드를 만들어 해당하는 </a:t>
                      </a:r>
                      <a:r>
                        <a:rPr lang="en-US" altLang="ko-KR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kwarg_list_propagates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반환한다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27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109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trigger_definitions.parser.py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07815" y="1937945"/>
          <a:ext cx="8501285" cy="5303520"/>
        </p:xfrm>
        <a:graphic>
          <a:graphicData uri="http://schemas.openxmlformats.org/drawingml/2006/table">
            <a:tbl>
              <a:tblPr/>
              <a:tblGrid>
                <a:gridCol w="8501285"/>
              </a:tblGrid>
              <a:tr h="41477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all_arguments_propagate_taint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(self):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7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arg_list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또는 </a:t>
                      </a:r>
                      <a:r>
                        <a:rPr lang="en-US" altLang="ko-KR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kwarg_list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가 있으면 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반환하고 </a:t>
                      </a:r>
                      <a:r>
                        <a:rPr lang="ko-KR" altLang="en-US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둘다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없으면 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true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반환한다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7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call(self):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7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트리거가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‘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(’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이면 트리거를 반환하고 아니면 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none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을 반환한다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7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trigger_word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(self):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7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트리거를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반환한다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7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from_json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cls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key, data):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7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cls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반환한다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71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parse(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trigger_word_file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792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원본 및 </a:t>
                      </a:r>
                      <a:r>
                        <a:rPr lang="ko-KR" altLang="en-US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싱크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정의에 대한 파일 구문을 분석하고 소스와 </a:t>
                      </a:r>
                      <a:r>
                        <a:rPr lang="ko-KR" altLang="en-US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싱크가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있는 정의 </a:t>
                      </a:r>
                      <a:r>
                        <a:rPr lang="ko-KR" altLang="en-US" sz="16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튜플을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반환한다</a:t>
                      </a: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28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494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vulnerabilities_helper.py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3907" y="2310053"/>
            <a:ext cx="748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vulnerabilities</a:t>
            </a:r>
            <a:r>
              <a:rPr lang="ko-KR" altLang="en-US" dirty="0" smtClean="0"/>
              <a:t>에 사용되는 취약타입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타입의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정의와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 </a:t>
            </a:r>
            <a:r>
              <a:rPr lang="ko-KR" altLang="en-US" dirty="0" err="1" smtClean="0"/>
              <a:t>헬퍼</a:t>
            </a:r>
            <a:r>
              <a:rPr lang="ko-KR" altLang="en-US" dirty="0" smtClean="0"/>
              <a:t> 기능을 포함한 모듈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800" y="4685889"/>
            <a:ext cx="748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CFG(</a:t>
            </a:r>
            <a:r>
              <a:rPr lang="ko-KR" altLang="en-US" dirty="0" smtClean="0"/>
              <a:t>제어 흐름 그래프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통해 각 라인의 취약점을 찾는 모듈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47066" y="4005497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vulnerabilities.py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29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109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vulnerabilities.py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7138" y="1764089"/>
          <a:ext cx="8432261" cy="4656622"/>
        </p:xfrm>
        <a:graphic>
          <a:graphicData uri="http://schemas.openxmlformats.org/drawingml/2006/table">
            <a:tbl>
              <a:tblPr/>
              <a:tblGrid>
                <a:gridCol w="8432261"/>
              </a:tblGrid>
              <a:tr h="3444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identify_triggers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cfg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sources,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sinks,lattice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nosec_ines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7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CFG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로부터 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sinks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en-US" altLang="ko-KR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sanitisers,sources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를 식별한다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식별해낸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싱크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노드와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소스노드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그리고 </a:t>
                      </a:r>
                      <a:r>
                        <a:rPr lang="en-US" altLang="ko-KR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sanitisers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노드를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통해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튜플을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트리거한다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filter_cfg_nodes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cfg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cfg_node_type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cfg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노드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확인을 위해 </a:t>
                      </a:r>
                      <a:r>
                        <a:rPr lang="en-US" altLang="ko-KR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cfg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en-US" altLang="ko-KR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cfg_node_type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을 확인하고 반환한다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find_triggers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(nodes,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trigger_words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nosec_lines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):</a:t>
                      </a:r>
                      <a:endParaRPr lang="en-US" sz="16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트리거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노드들을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리스트에서 찾아내어 반환해준다</a:t>
                      </a:r>
                      <a:r>
                        <a:rPr lang="ko-KR" altLang="en-US" sz="1200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label_contains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(node, triggers):</a:t>
                      </a:r>
                      <a:endParaRPr lang="en-US" sz="16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노드에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어떤 </a:t>
                      </a: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트리거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단어라도 포함되어 있다면 확인 한다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1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find_sanitiser_nodes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sanitiser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sanitisers_in_file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):</a:t>
                      </a:r>
                      <a:endParaRPr lang="en-US" sz="16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7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특정한 </a:t>
                      </a:r>
                      <a:r>
                        <a:rPr lang="en-US" altLang="ko-KR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sanitiser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을 포함하고 있는 노드를 찾는다 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반복가능한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sanitiser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노드들을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반환해준다</a:t>
                      </a:r>
                      <a:r>
                        <a:rPr lang="ko-KR" altLang="en-US" sz="1200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928904" y="446859"/>
            <a:ext cx="222124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Python Taint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527" y="3205211"/>
            <a:ext cx="8604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응용 프로그램의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취약점을 찾아주는 </a:t>
            </a: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정적 분석 도구</a:t>
            </a:r>
            <a:endParaRPr lang="en-US" altLang="ko-KR" sz="2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57167" y="2550693"/>
            <a:ext cx="7632833" cy="2050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109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vulnerabilities.py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00638" y="1944943"/>
          <a:ext cx="8597361" cy="5109868"/>
        </p:xfrm>
        <a:graphic>
          <a:graphicData uri="http://schemas.openxmlformats.org/drawingml/2006/table">
            <a:tbl>
              <a:tblPr/>
              <a:tblGrid>
                <a:gridCol w="8597361"/>
              </a:tblGrid>
              <a:tr h="41883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get_vulnerability_chains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current_node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sink,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def_use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chain=[]):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def-use 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그래프를 순회하여 소스에서 </a:t>
                      </a:r>
                      <a:r>
                        <a:rPr lang="ko-KR" altLang="en-US" sz="16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싱크까지</a:t>
                      </a:r>
                      <a:r>
                        <a:rPr lang="ko-KR" altLang="en-US" sz="16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취약점을 발생시키는 모든 경로를 찾아낸다</a:t>
                      </a:r>
                      <a:endParaRPr lang="ko-KR" altLang="en-US" sz="16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get_vulnerability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(source, sink, triggers, lattice,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cfg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interactive,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blackbox_mapping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):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3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소스와 </a:t>
                      </a:r>
                      <a:r>
                        <a:rPr lang="ko-KR" altLang="en-US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싱크가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존재할 경우 취약점을 가져온다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find_vulnerabilities_in_cfg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cfg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definitions, lattice,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blackbox_mapping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vulnerabilities_list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interactive,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nosec_lines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):</a:t>
                      </a:r>
                      <a:endParaRPr lang="en-US" sz="16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3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cfg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의 취약점을 찾는다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find_vulnerabilities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cfg_list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blackbox_mapping_file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sources_and_sinks_file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</a:t>
                      </a:r>
                      <a:endParaRPr lang="en-US" sz="16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interactive=False,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nosec_lines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defaultdict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(set)):</a:t>
                      </a:r>
                      <a:endParaRPr lang="en-US" sz="16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3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trigger_word_file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에서 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CFG </a:t>
                      </a:r>
                      <a:r>
                        <a:rPr lang="ko-KR" altLang="en-US" sz="14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리스트의 취약점을 찾는다</a:t>
                      </a:r>
                      <a:endParaRPr lang="ko-KR" altLang="en-US" sz="14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1- 7 </a:t>
            </a:r>
            <a:r>
              <a:rPr lang="en-US" altLang="ko-KR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web_frameworks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74" y="2884488"/>
            <a:ext cx="8392461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32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1" y="1109906"/>
            <a:ext cx="3870281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usage.py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64138" y="1813369"/>
          <a:ext cx="8190961" cy="5507736"/>
        </p:xfrm>
        <a:graphic>
          <a:graphicData uri="http://schemas.openxmlformats.org/drawingml/2006/table">
            <a:tbl>
              <a:tblPr/>
              <a:tblGrid>
                <a:gridCol w="8190961"/>
              </a:tblGrid>
              <a:tr h="3107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_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add_optional_group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(parser):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06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-v,--verbose:</a:t>
                      </a: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로깅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설정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-a,-adaptor: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웹 프레임워크 어댑터를 고를 수 있다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-pr,--project-root: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프로젝트 루트를 추가할 수 있다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-b,--baseline: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경로의 베이스라인을 비교하여 보고함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-t,--</a:t>
                      </a:r>
                      <a:r>
                        <a:rPr lang="en-US" altLang="ko-KR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trigger_word_file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소스나 </a:t>
                      </a: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싱크의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리스트의 파일을 </a:t>
                      </a: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입력받는다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-m,--</a:t>
                      </a:r>
                      <a:r>
                        <a:rPr lang="en-US" altLang="ko-KR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blackbox_mapping_file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블랙박스 </a:t>
                      </a: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매핑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파일을 입력한다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</a:t>
                      </a:r>
                      <a:r>
                        <a:rPr lang="en-US" altLang="ko-KR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i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,--interactive: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사용자에게 각 블랙박스 함수 호출에 대해서 물어본다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-o,--output: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파일 이름에 결과물을 작성한다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--</a:t>
                      </a:r>
                      <a:r>
                        <a:rPr lang="en-US" altLang="ko-KR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ignore_nosec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: #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이 붙은 라인을 넘기지 않는다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-r,--recursive: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하위 </a:t>
                      </a: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디렉토리에서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파일을 찾고 처리한다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--</a:t>
                      </a:r>
                      <a:r>
                        <a:rPr lang="en-US" altLang="ko-KR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does_prepend_root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프로젝트 루트 앞에 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app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이 추가되지 않는다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--no-</a:t>
                      </a:r>
                      <a:r>
                        <a:rPr lang="en-US" altLang="ko-KR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allow_local_imports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설정되었을 경우 프로젝트 루트 기준으로 가져온다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설정되지 않았을 경우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동일 </a:t>
                      </a: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디렉토리의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모듈을 이름으로 가져온다 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73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def 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parse_args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sz="2000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args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):</a:t>
                      </a:r>
                      <a:endParaRPr lang="en-US" sz="20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6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입력받은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값에 따라 다른 옵션을 찾아 실행하는 함수 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입력받은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200" b="1" kern="0" spc="0" dirty="0" err="1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args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의 길이가 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0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일시 </a:t>
                      </a:r>
                      <a:r>
                        <a:rPr lang="en-US" altLang="ko-KR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-h</a:t>
                      </a:r>
                      <a:r>
                        <a:rPr lang="ko-KR" altLang="en-US" sz="12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를 추가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33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추가기능표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841120" y="446859"/>
            <a:ext cx="239681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2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.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추가할 기능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87074" y="2454782"/>
          <a:ext cx="8131525" cy="4314318"/>
        </p:xfrm>
        <a:graphic>
          <a:graphicData uri="http://schemas.openxmlformats.org/drawingml/2006/table">
            <a:tbl>
              <a:tblPr/>
              <a:tblGrid>
                <a:gridCol w="1256960"/>
                <a:gridCol w="5726621"/>
                <a:gridCol w="1147944"/>
              </a:tblGrid>
              <a:tr h="7401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kern="0" spc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7694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한글화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영문으로 만들어진 프로젝트를 한글화한다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기능 수정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9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수정 여부 결정권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보안 취약점을 바로 수정하지 않고 수정을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원할시에만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endParaRPr lang="en-US" altLang="ko-KR" sz="1400" b="1" kern="0" spc="0" dirty="0" smtClean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수정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할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수있도록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알림창을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띄우도록 한다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기능 추가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57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히스토리 확인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-4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이전에 어떤 취약점을 수정하였는지 확인하는 기능추가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기능 추가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1140125" y="2520358"/>
            <a:ext cx="77988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THANK YOU</a:t>
            </a:r>
            <a:endParaRPr lang="ko-KR" altLang="en-US" sz="10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34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4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PYT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코드 상세 분석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482" y="2292247"/>
            <a:ext cx="9303727" cy="362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1- 1 analysis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693" y="2203601"/>
            <a:ext cx="9045107" cy="326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constraint_table.py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19433" y="2705101"/>
          <a:ext cx="9011264" cy="2260598"/>
        </p:xfrm>
        <a:graphic>
          <a:graphicData uri="http://schemas.openxmlformats.org/drawingml/2006/table">
            <a:tbl>
              <a:tblPr/>
              <a:tblGrid>
                <a:gridCol w="9011264"/>
              </a:tblGrid>
              <a:tr h="61652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initialize_constraint_table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cfg_list</a:t>
                      </a:r>
                      <a:r>
                        <a:rPr lang="en-US" sz="2400" kern="0" spc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322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주어진 모든 </a:t>
                      </a:r>
                      <a:r>
                        <a:rPr 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cfg</a:t>
                      </a: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노드를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수집하고 값을 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으로 테이블 </a:t>
                      </a:r>
                      <a:r>
                        <a:rPr lang="ko-KR" altLang="en-US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초기화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52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constraint_join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cfg_nodes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222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모든 </a:t>
                      </a:r>
                      <a:r>
                        <a:rPr lang="en-US" sz="1800" b="1" kern="0" spc="0" dirty="0" err="1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cfg_nodes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조회하고 논리합을 사용하여 비트 벡터를 </a:t>
                      </a:r>
                      <a:r>
                        <a:rPr lang="ko-KR" altLang="en-US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조인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49119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definition_chains.py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8208" y="2717800"/>
          <a:ext cx="8938002" cy="2194560"/>
        </p:xfrm>
        <a:graphic>
          <a:graphicData uri="http://schemas.openxmlformats.org/drawingml/2006/table">
            <a:tbl>
              <a:tblPr/>
              <a:tblGrid>
                <a:gridCol w="8938002"/>
              </a:tblGrid>
              <a:tr h="397795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get_constraint_nodes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(node, lattice):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12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제약 테이블에서 요소를 꺼내어 그 요소가 제약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노드에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없다면 제약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노드를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리턴한다</a:t>
                      </a:r>
                      <a:r>
                        <a:rPr lang="en-US" altLang="ko-KR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537"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build_def_use_chain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cfg_nodes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lattice): 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404">
                <a:tc>
                  <a:txBody>
                    <a:bodyPr/>
                    <a:lstStyle/>
                    <a:p>
                      <a:pPr marL="0" marR="0" indent="6350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cfg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노드를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격자무늬 형태로 하여 정의 사용 체인을 구축하고 </a:t>
                      </a:r>
                      <a:r>
                        <a:rPr 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cfg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노드의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각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노드들에게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할당노드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이전에 대부분의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노드를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반복하여 해당되는 경우 각 이전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노드의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사용 목록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'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에 추가하고 제약 노드를 얻는다</a:t>
                      </a:r>
                      <a:r>
                        <a:rPr lang="en-US" altLang="ko-KR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65506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fixed_point.py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45544" y="2541070"/>
          <a:ext cx="8746272" cy="2484277"/>
        </p:xfrm>
        <a:graphic>
          <a:graphicData uri="http://schemas.openxmlformats.org/drawingml/2006/table">
            <a:tbl>
              <a:tblPr/>
              <a:tblGrid>
                <a:gridCol w="8746272"/>
              </a:tblGrid>
              <a:tr h="472597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__init__(self,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cfg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434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도달정의 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오염분석을 실행한다</a:t>
                      </a:r>
                      <a:r>
                        <a:rPr lang="en-US" altLang="ko-KR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63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fixpoint_runner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(self):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고정 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소수점 알고리즘을 통해 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고정소수점 분석을 실행한다</a:t>
                      </a:r>
                      <a:r>
                        <a:rPr lang="en-US" altLang="ko-KR" sz="1800" b="1" kern="0" spc="0" dirty="0" smtClean="0">
                          <a:solidFill>
                            <a:srgbClr val="C00000"/>
                          </a:solidFill>
                          <a:latin typeface="함초롬바탕"/>
                          <a:ea typeface="함초롬바탕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함초롬바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063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analyse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cfg_list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고정소수점 분석을 실행하여 결과를 </a:t>
                      </a:r>
                      <a:r>
                        <a:rPr 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cfg_list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에 저장한다</a:t>
                      </a:r>
                      <a:r>
                        <a:rPr lang="en-US" altLang="ko-KR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68580" marR="68580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D12AC0F-4DAB-4198-A6FC-36972C45DC87}"/>
              </a:ext>
            </a:extLst>
          </p:cNvPr>
          <p:cNvCxnSpPr/>
          <p:nvPr/>
        </p:nvCxnSpPr>
        <p:spPr>
          <a:xfrm>
            <a:off x="677619" y="947906"/>
            <a:ext cx="917246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슬라이드 번호 개체 틀 1">
            <a:extLst>
              <a:ext uri="{FF2B5EF4-FFF2-40B4-BE49-F238E27FC236}">
                <a16:creationId xmlns="" xmlns:a16="http://schemas.microsoft.com/office/drawing/2014/main" id="{D1E975CC-BD03-4F64-BCBE-6CD003B39458}"/>
              </a:ext>
            </a:extLst>
          </p:cNvPr>
          <p:cNvSpPr txBox="1">
            <a:spLocks/>
          </p:cNvSpPr>
          <p:nvPr/>
        </p:nvSpPr>
        <p:spPr>
          <a:xfrm>
            <a:off x="7810500" y="6846206"/>
            <a:ext cx="226853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E4C7E-C981-4380-B449-BA2E1EDEA483}" type="slidenum">
              <a:rPr lang="ko-KR" altLang="en-US" smtClean="0">
                <a:latin typeface="+mj-ea"/>
                <a:ea typeface="+mj-ea"/>
              </a:rPr>
              <a:pPr/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91FC74B-CE72-4B9F-B5C6-C7DBFBEC4298}"/>
              </a:ext>
            </a:extLst>
          </p:cNvPr>
          <p:cNvSpPr/>
          <p:nvPr/>
        </p:nvSpPr>
        <p:spPr>
          <a:xfrm>
            <a:off x="1129422" y="1434371"/>
            <a:ext cx="3573286" cy="474684"/>
          </a:xfrm>
          <a:prstGeom prst="rect">
            <a:avLst/>
          </a:prstGeom>
          <a:solidFill>
            <a:srgbClr val="DD1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199" tIns="43100" rIns="86199" bIns="43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lattice.py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FEEDFC1-385C-4DDD-9BF5-D6947A9DE4F9}"/>
              </a:ext>
            </a:extLst>
          </p:cNvPr>
          <p:cNvSpPr txBox="1"/>
          <p:nvPr/>
        </p:nvSpPr>
        <p:spPr>
          <a:xfrm>
            <a:off x="3244451" y="446859"/>
            <a:ext cx="359015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4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  <a:ea typeface="+mj-ea"/>
              </a:rPr>
              <a:t>1. </a:t>
            </a:r>
            <a:r>
              <a:rPr lang="en-US" altLang="ko-KR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PYT </a:t>
            </a:r>
            <a:r>
              <a:rPr lang="ko-KR" altLang="en-US" sz="264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D1C21"/>
                </a:solidFill>
                <a:latin typeface="+mj-ea"/>
              </a:rPr>
              <a:t>코드 상세 분석</a:t>
            </a:r>
            <a:endParaRPr lang="ko-KR" altLang="en-US" sz="264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D1C2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99259" y="2124252"/>
          <a:ext cx="8611441" cy="4184608"/>
        </p:xfrm>
        <a:graphic>
          <a:graphicData uri="http://schemas.openxmlformats.org/drawingml/2006/table">
            <a:tbl>
              <a:tblPr/>
              <a:tblGrid>
                <a:gridCol w="8611441"/>
              </a:tblGrid>
              <a:tr h="187131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get_lattice_elements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cfg_nodes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407" marR="49407" marT="32938" marB="32938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17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cfg_nodes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에서 할당노드에 들어가는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인스턴스이면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해당노드를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반환한다</a:t>
                      </a:r>
                      <a:r>
                        <a:rPr lang="en-US" altLang="ko-KR" sz="1800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49407" marR="49407" marT="32938" marB="32938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131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__init__(self,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cfg_nodes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407" marR="49407" marT="32938" marB="32938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83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cfg_nodes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에서 각각 </a:t>
                      </a: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dictionary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와 </a:t>
                      </a: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list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만들고 </a:t>
                      </a:r>
                      <a:r>
                        <a:rPr 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get_lattice_elements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에서 반환한 각 </a:t>
                      </a:r>
                      <a:r>
                        <a:rPr lang="ko-KR" altLang="en-US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요소들에 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의 고유 한 시프트를 부여한다</a:t>
                      </a:r>
                      <a:r>
                        <a:rPr lang="en-US" altLang="ko-KR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49407" marR="49407" marT="32938" marB="32938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131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get_elements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(self, number):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407" marR="49407" marT="32938" marB="32938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578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elements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라는 리스트를 만들고 숫자를 길이가 </a:t>
                      </a:r>
                      <a:r>
                        <a:rPr 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len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인 이진 문자열로 변환한다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이진 문자열로 변환한 </a:t>
                      </a:r>
                      <a:r>
                        <a:rPr 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binary_string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의 </a:t>
                      </a: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bit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가 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일경우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elements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리스트에 포함하고 비교가 </a:t>
                      </a:r>
                      <a:r>
                        <a:rPr lang="ko-KR" altLang="en-US" sz="1800" b="1" kern="0" spc="0" dirty="0" err="1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끝이나면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elements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반환한다</a:t>
                      </a:r>
                      <a:r>
                        <a:rPr lang="en-US" altLang="ko-KR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49407" marR="49407" marT="32938" marB="32938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131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def </a:t>
                      </a:r>
                      <a:r>
                        <a:rPr lang="en-US" sz="2400" kern="0" spc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in_constraint</a:t>
                      </a:r>
                      <a:r>
                        <a:rPr lang="en-US" sz="2400" kern="0" spc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(self, node1, node2):</a:t>
                      </a:r>
                      <a:endParaRPr lang="en-US" sz="2400" kern="0" spc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9407" marR="49407" marT="32938" marB="32938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144">
                <a:tc>
                  <a:txBody>
                    <a:bodyPr/>
                    <a:lstStyle/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node1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이 </a:t>
                      </a: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node2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의 제약 조건에 있는지 검사한다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예를 들어</a:t>
                      </a:r>
                      <a:r>
                        <a:rPr lang="en-US" altLang="ko-KR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node1 = 010 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이고 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  <a:p>
                      <a:pPr marL="12700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node2 = 110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이면 </a:t>
                      </a: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node1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에 </a:t>
                      </a: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node2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의 요소가 있으므로 </a:t>
                      </a:r>
                      <a:r>
                        <a:rPr 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false</a:t>
                      </a:r>
                      <a:r>
                        <a:rPr lang="ko-KR" altLang="en-US" sz="1800" b="1" kern="0" spc="0" dirty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를 반환한다</a:t>
                      </a:r>
                      <a:r>
                        <a:rPr lang="en-US" altLang="ko-KR" sz="1800" b="1" kern="0" spc="0" dirty="0" smtClean="0">
                          <a:solidFill>
                            <a:srgbClr val="C00000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latin typeface="맑은 고딕"/>
                      </a:endParaRPr>
                    </a:p>
                  </a:txBody>
                  <a:tcPr marL="49407" marR="49407" marT="32938" marB="32938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88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E21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3653</TotalTime>
  <Words>1771</Words>
  <Application>Microsoft Office PowerPoint</Application>
  <PresentationFormat>사용자 지정</PresentationFormat>
  <Paragraphs>306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굴림</vt:lpstr>
      <vt:lpstr>Arial</vt:lpstr>
      <vt:lpstr>Calibri</vt:lpstr>
      <vt:lpstr>맑은 고딕</vt:lpstr>
      <vt:lpstr>HY견고딕</vt:lpstr>
      <vt:lpstr>나눔바른고딕</vt:lpstr>
      <vt:lpstr>함초롬바탕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BumSoo Kim</dc:creator>
  <cp:lastModifiedBy>황성호</cp:lastModifiedBy>
  <cp:revision>300</cp:revision>
  <dcterms:created xsi:type="dcterms:W3CDTF">2018-02-04T08:09:38Z</dcterms:created>
  <dcterms:modified xsi:type="dcterms:W3CDTF">2018-11-28T02:06:42Z</dcterms:modified>
</cp:coreProperties>
</file>