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erriweather"/>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erriweather-bold.fntdata"/><Relationship Id="rId12"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boldItalic.fntdata"/><Relationship Id="rId14"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15680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RealTimeFinder.io</a:t>
            </a:r>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1147900" y="152400"/>
            <a:ext cx="6348914"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Shape 64"/>
          <p:cNvPicPr preferRelativeResize="0"/>
          <p:nvPr/>
        </p:nvPicPr>
        <p:blipFill>
          <a:blip r:embed="rId3">
            <a:alphaModFix/>
          </a:blip>
          <a:stretch>
            <a:fillRect/>
          </a:stretch>
        </p:blipFill>
        <p:spPr>
          <a:xfrm>
            <a:off x="2032825" y="152400"/>
            <a:ext cx="5268391"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51275" y="1384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latin typeface="Merriweather"/>
                <a:ea typeface="Merriweather"/>
                <a:cs typeface="Merriweather"/>
                <a:sym typeface="Merriweather"/>
              </a:rPr>
              <a:t>The Recommendation algorithm:</a:t>
            </a:r>
            <a:endParaRPr sz="1800">
              <a:latin typeface="Merriweather"/>
              <a:ea typeface="Merriweather"/>
              <a:cs typeface="Merriweather"/>
              <a:sym typeface="Merriweather"/>
            </a:endParaRPr>
          </a:p>
          <a:p>
            <a:pPr indent="0" lvl="0" marL="0" rtl="0">
              <a:lnSpc>
                <a:spcPct val="115000"/>
              </a:lnSpc>
              <a:spcBef>
                <a:spcPts val="0"/>
              </a:spcBef>
              <a:spcAft>
                <a:spcPts val="0"/>
              </a:spcAft>
              <a:buClr>
                <a:schemeClr val="dk1"/>
              </a:buClr>
              <a:buSzPts val="1100"/>
              <a:buFont typeface="Arial"/>
              <a:buNone/>
            </a:pPr>
            <a:r>
              <a:t/>
            </a:r>
            <a:endParaRPr sz="1100">
              <a:latin typeface="Merriweather"/>
              <a:ea typeface="Merriweather"/>
              <a:cs typeface="Merriweather"/>
              <a:sym typeface="Merriweather"/>
            </a:endParaRPr>
          </a:p>
          <a:p>
            <a:pPr indent="0" lvl="0" marL="0">
              <a:spcBef>
                <a:spcPts val="0"/>
              </a:spcBef>
              <a:spcAft>
                <a:spcPts val="0"/>
              </a:spcAft>
              <a:buNone/>
            </a:pPr>
            <a:r>
              <a:t/>
            </a:r>
            <a:endParaRPr/>
          </a:p>
        </p:txBody>
      </p:sp>
      <p:sp>
        <p:nvSpPr>
          <p:cNvPr id="70" name="Shape 70"/>
          <p:cNvSpPr txBox="1"/>
          <p:nvPr>
            <p:ph idx="1" type="body"/>
          </p:nvPr>
        </p:nvSpPr>
        <p:spPr>
          <a:xfrm>
            <a:off x="311700" y="489750"/>
            <a:ext cx="8520600" cy="18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sz="1400">
              <a:solidFill>
                <a:schemeClr val="dk1"/>
              </a:solidFill>
              <a:latin typeface="Merriweather"/>
              <a:ea typeface="Merriweather"/>
              <a:cs typeface="Merriweather"/>
              <a:sym typeface="Merriweather"/>
            </a:endParaRPr>
          </a:p>
          <a:p>
            <a:pPr indent="0" lvl="0" marL="0" rtl="0">
              <a:spcBef>
                <a:spcPts val="0"/>
              </a:spcBef>
              <a:spcAft>
                <a:spcPts val="0"/>
              </a:spcAft>
              <a:buClr>
                <a:schemeClr val="dk1"/>
              </a:buClr>
              <a:buSzPts val="1100"/>
              <a:buFont typeface="Arial"/>
              <a:buNone/>
            </a:pPr>
            <a:r>
              <a:rPr lang="en" sz="1400">
                <a:solidFill>
                  <a:schemeClr val="dk1"/>
                </a:solidFill>
                <a:latin typeface="Merriweather"/>
                <a:ea typeface="Merriweather"/>
                <a:cs typeface="Merriweather"/>
                <a:sym typeface="Merriweather"/>
              </a:rPr>
              <a:t>For Users of any Tier other than Tier 0,  there exists a recommendation algorithm which uses past usage data from all users and recommends shopkeepers to keep certain products to increase their sales.</a:t>
            </a:r>
            <a:endParaRPr sz="1400">
              <a:solidFill>
                <a:schemeClr val="dk1"/>
              </a:solidFill>
              <a:latin typeface="Merriweather"/>
              <a:ea typeface="Merriweather"/>
              <a:cs typeface="Merriweather"/>
              <a:sym typeface="Merriweather"/>
            </a:endParaRPr>
          </a:p>
          <a:p>
            <a:pPr indent="0" lvl="0" marL="0" rtl="0">
              <a:spcBef>
                <a:spcPts val="0"/>
              </a:spcBef>
              <a:spcAft>
                <a:spcPts val="0"/>
              </a:spcAft>
              <a:buClr>
                <a:schemeClr val="dk1"/>
              </a:buClr>
              <a:buSzPts val="1100"/>
              <a:buFont typeface="Arial"/>
              <a:buNone/>
            </a:pPr>
            <a:r>
              <a:rPr lang="en" sz="1400">
                <a:solidFill>
                  <a:schemeClr val="dk1"/>
                </a:solidFill>
                <a:latin typeface="Merriweather"/>
                <a:ea typeface="Merriweather"/>
                <a:cs typeface="Merriweather"/>
                <a:sym typeface="Merriweather"/>
              </a:rPr>
              <a:t>Shopkeepers  can also visit the trending area to see which products are trending and accordingly keep those in their inventory. Any user also can check the popularity graph or “trend” of a certain product of the past 90 days via the statistics section.</a:t>
            </a:r>
            <a:endParaRPr sz="1400"/>
          </a:p>
        </p:txBody>
      </p:sp>
      <p:pic>
        <p:nvPicPr>
          <p:cNvPr id="71" name="Shape 71"/>
          <p:cNvPicPr preferRelativeResize="0"/>
          <p:nvPr/>
        </p:nvPicPr>
        <p:blipFill>
          <a:blip r:embed="rId3">
            <a:alphaModFix/>
          </a:blip>
          <a:stretch>
            <a:fillRect/>
          </a:stretch>
        </p:blipFill>
        <p:spPr>
          <a:xfrm>
            <a:off x="152400" y="2521050"/>
            <a:ext cx="8839201" cy="1795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2249350" y="2437300"/>
            <a:ext cx="4333875" cy="2247900"/>
          </a:xfrm>
          <a:prstGeom prst="rect">
            <a:avLst/>
          </a:prstGeom>
          <a:noFill/>
          <a:ln>
            <a:noFill/>
          </a:ln>
        </p:spPr>
      </p:pic>
      <p:pic>
        <p:nvPicPr>
          <p:cNvPr id="77" name="Shape 77"/>
          <p:cNvPicPr preferRelativeResize="0"/>
          <p:nvPr/>
        </p:nvPicPr>
        <p:blipFill>
          <a:blip r:embed="rId4">
            <a:alphaModFix/>
          </a:blip>
          <a:stretch>
            <a:fillRect/>
          </a:stretch>
        </p:blipFill>
        <p:spPr>
          <a:xfrm>
            <a:off x="360838" y="152400"/>
            <a:ext cx="4505325" cy="2066925"/>
          </a:xfrm>
          <a:prstGeom prst="rect">
            <a:avLst/>
          </a:prstGeom>
          <a:noFill/>
          <a:ln>
            <a:noFill/>
          </a:ln>
        </p:spPr>
      </p:pic>
      <p:pic>
        <p:nvPicPr>
          <p:cNvPr id="78" name="Shape 78"/>
          <p:cNvPicPr preferRelativeResize="0"/>
          <p:nvPr/>
        </p:nvPicPr>
        <p:blipFill>
          <a:blip r:embed="rId5">
            <a:alphaModFix/>
          </a:blip>
          <a:stretch>
            <a:fillRect/>
          </a:stretch>
        </p:blipFill>
        <p:spPr>
          <a:xfrm>
            <a:off x="4826600" y="356750"/>
            <a:ext cx="4181475" cy="18625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latin typeface="Merriweather"/>
                <a:ea typeface="Merriweather"/>
                <a:cs typeface="Merriweather"/>
                <a:sym typeface="Merriweather"/>
              </a:rPr>
              <a:t>The UX:</a:t>
            </a:r>
            <a:endParaRPr sz="1800"/>
          </a:p>
        </p:txBody>
      </p:sp>
      <p:sp>
        <p:nvSpPr>
          <p:cNvPr id="84" name="Shape 84"/>
          <p:cNvSpPr txBox="1"/>
          <p:nvPr>
            <p:ph idx="1" type="body"/>
          </p:nvPr>
        </p:nvSpPr>
        <p:spPr>
          <a:xfrm>
            <a:off x="311700" y="863550"/>
            <a:ext cx="8520600" cy="1089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sz="1100">
              <a:solidFill>
                <a:schemeClr val="dk1"/>
              </a:solidFill>
              <a:latin typeface="Merriweather"/>
              <a:ea typeface="Merriweather"/>
              <a:cs typeface="Merriweather"/>
              <a:sym typeface="Merriweather"/>
            </a:endParaRPr>
          </a:p>
          <a:p>
            <a:pPr indent="0" lvl="0" marL="0" rtl="0">
              <a:spcBef>
                <a:spcPts val="0"/>
              </a:spcBef>
              <a:spcAft>
                <a:spcPts val="0"/>
              </a:spcAft>
              <a:buClr>
                <a:schemeClr val="dk1"/>
              </a:buClr>
              <a:buSzPts val="1100"/>
              <a:buFont typeface="Arial"/>
              <a:buNone/>
            </a:pPr>
            <a:r>
              <a:rPr lang="en" sz="1400">
                <a:solidFill>
                  <a:schemeClr val="dk1"/>
                </a:solidFill>
                <a:latin typeface="Merriweather"/>
                <a:ea typeface="Merriweather"/>
                <a:cs typeface="Merriweather"/>
                <a:sym typeface="Merriweather"/>
              </a:rPr>
              <a:t>The application has an inbuilt feature to handle inventory and sales records for stores where they can handle sales transactions. The application automatically extracts data from that and updates online databases to use for further queries by end consumers.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