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59" r:id="rId8"/>
    <p:sldId id="260" r:id="rId9"/>
    <p:sldId id="261" r:id="rId10"/>
    <p:sldId id="265"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8CAB37-1E88-4708-A532-D75EB2177FB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PowerPoint logo">
            <a:extLst>
              <a:ext uri="{FF2B5EF4-FFF2-40B4-BE49-F238E27FC236}">
                <a16:creationId xmlns:a16="http://schemas.microsoft.com/office/drawing/2014/main" id="{A11B18B3-9881-4CAC-89A9-F3B8175309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9487709" y="5573935"/>
            <a:ext cx="2043316" cy="679645"/>
          </a:xfrm>
          <a:prstGeom prst="rect">
            <a:avLst/>
          </a:prstGeom>
        </p:spPr>
      </p:pic>
      <p:cxnSp>
        <p:nvCxnSpPr>
          <p:cNvPr id="9" name="Straight Connector 8">
            <a:extLst>
              <a:ext uri="{FF2B5EF4-FFF2-40B4-BE49-F238E27FC236}">
                <a16:creationId xmlns:a16="http://schemas.microsoft.com/office/drawing/2014/main" id="{66961839-10F7-4B26-97D8-3B09045F4074}"/>
              </a:ext>
              <a:ext uri="{C183D7F6-B498-43B3-948B-1728B52AA6E4}">
                <adec:decorative xmlns:adec="http://schemas.microsoft.com/office/drawing/2017/decorative" val="1"/>
              </a:ext>
            </a:extLst>
          </p:cNvPr>
          <p:cNvCxnSpPr>
            <a:cxnSpLocks/>
          </p:cNvCxnSpPr>
          <p:nvPr userDrawn="1"/>
        </p:nvCxnSpPr>
        <p:spPr>
          <a:xfrm>
            <a:off x="556427" y="4486359"/>
            <a:ext cx="83031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2897E7F-9714-44E5-993E-DBF4230C6963}"/>
              </a:ext>
            </a:extLst>
          </p:cNvPr>
          <p:cNvSpPr>
            <a:spLocks noGrp="1"/>
          </p:cNvSpPr>
          <p:nvPr>
            <p:ph type="ctrTitle"/>
          </p:nvPr>
        </p:nvSpPr>
        <p:spPr>
          <a:xfrm>
            <a:off x="442124" y="3083859"/>
            <a:ext cx="10974598" cy="1513164"/>
          </a:xfrm>
        </p:spPr>
        <p:txBody>
          <a:bodyPr vert="horz" lIns="91440" tIns="45720" rIns="91440" bIns="45720" rtlCol="0" anchor="ctr" anchorCtr="0">
            <a:normAutofit/>
          </a:bodyPr>
          <a:lstStyle>
            <a:lvl1pPr>
              <a:defRPr lang="en-US" sz="4400" b="0">
                <a:ea typeface="Segoe UI Black" panose="020B0A02040204020203" pitchFamily="34" charset="0"/>
                <a:cs typeface="Segoe UI Black" panose="020B0A02040204020203" pitchFamily="34" charset="0"/>
              </a:defRPr>
            </a:lvl1pPr>
          </a:lstStyle>
          <a:p>
            <a:pPr marL="0" lvl="0"/>
            <a:r>
              <a:rPr lang="en-US"/>
              <a:t>Click to edit Master title style</a:t>
            </a:r>
          </a:p>
        </p:txBody>
      </p:sp>
      <p:sp>
        <p:nvSpPr>
          <p:cNvPr id="3" name="Subtitle 2">
            <a:extLst>
              <a:ext uri="{FF2B5EF4-FFF2-40B4-BE49-F238E27FC236}">
                <a16:creationId xmlns:a16="http://schemas.microsoft.com/office/drawing/2014/main" id="{FC7F7019-E7BE-4EF2-AE25-147C9EB6E3AD}"/>
              </a:ext>
            </a:extLst>
          </p:cNvPr>
          <p:cNvSpPr>
            <a:spLocks noGrp="1"/>
          </p:cNvSpPr>
          <p:nvPr>
            <p:ph type="subTitle" idx="1"/>
          </p:nvPr>
        </p:nvSpPr>
        <p:spPr>
          <a:xfrm>
            <a:off x="556427" y="4746054"/>
            <a:ext cx="6579479" cy="1253469"/>
          </a:xfrm>
        </p:spPr>
        <p:txBody>
          <a:bodyPr vert="horz" lIns="91440" tIns="45720" rIns="91440" bIns="45720" rtlCol="0">
            <a:noAutofit/>
          </a:bodyPr>
          <a:lstStyle>
            <a:lvl1pPr marL="0" indent="0">
              <a:buNone/>
              <a:defRPr lang="en-US" sz="2200" b="1">
                <a:solidFill>
                  <a:schemeClr val="bg1"/>
                </a:solidFill>
              </a:defRPr>
            </a:lvl1pPr>
          </a:lstStyle>
          <a:p>
            <a:pPr marL="228600" lvl="0" indent="-228600">
              <a:lnSpc>
                <a:spcPct val="100000"/>
              </a:lnSpc>
              <a:spcAft>
                <a:spcPts val="1200"/>
              </a:spcAft>
            </a:pPr>
            <a:r>
              <a:rPr lang="en-US"/>
              <a:t>Click to edit Master subtitle style</a:t>
            </a:r>
            <a:endParaRPr lang="en-US" dirty="0"/>
          </a:p>
        </p:txBody>
      </p:sp>
    </p:spTree>
    <p:extLst>
      <p:ext uri="{BB962C8B-B14F-4D97-AF65-F5344CB8AC3E}">
        <p14:creationId xmlns:p14="http://schemas.microsoft.com/office/powerpoint/2010/main" val="213039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C314C-387C-4945-A19D-3B87791BA2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C3BE1D-B9D6-4253-B297-6E1D1831D3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456AE-EFB4-48B9-B590-443B6AC1480E}"/>
              </a:ext>
            </a:extLst>
          </p:cNvPr>
          <p:cNvSpPr>
            <a:spLocks noGrp="1"/>
          </p:cNvSpPr>
          <p:nvPr>
            <p:ph type="dt" sz="half" idx="10"/>
          </p:nvPr>
        </p:nvSpPr>
        <p:spPr/>
        <p:txBody>
          <a:bodyPr/>
          <a:lstStyle/>
          <a:p>
            <a:fld id="{9B237094-828F-4507-8763-329969F4092C}" type="datetimeFigureOut">
              <a:rPr lang="en-US" smtClean="0"/>
              <a:t>10/12/2022</a:t>
            </a:fld>
            <a:endParaRPr lang="en-US" dirty="0"/>
          </a:p>
        </p:txBody>
      </p:sp>
      <p:sp>
        <p:nvSpPr>
          <p:cNvPr id="5" name="Footer Placeholder 4">
            <a:extLst>
              <a:ext uri="{FF2B5EF4-FFF2-40B4-BE49-F238E27FC236}">
                <a16:creationId xmlns:a16="http://schemas.microsoft.com/office/drawing/2014/main" id="{1727FEF9-F08B-4826-9DD0-63FA658A78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960E9F-2C2A-48BA-B6BF-563F870F4855}"/>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279867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AEA5-CF5B-46EC-AFCD-A1666F7A5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9433B-22CF-4853-8DBF-691E749AB2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E0E8C-901D-425E-8AA7-D1BD6A0A01BB}"/>
              </a:ext>
            </a:extLst>
          </p:cNvPr>
          <p:cNvSpPr>
            <a:spLocks noGrp="1"/>
          </p:cNvSpPr>
          <p:nvPr>
            <p:ph type="dt" sz="half" idx="10"/>
          </p:nvPr>
        </p:nvSpPr>
        <p:spPr/>
        <p:txBody>
          <a:bodyPr/>
          <a:lstStyle/>
          <a:p>
            <a:fld id="{9B237094-828F-4507-8763-329969F4092C}" type="datetimeFigureOut">
              <a:rPr lang="en-US" smtClean="0"/>
              <a:t>10/12/2022</a:t>
            </a:fld>
            <a:endParaRPr lang="en-US" dirty="0"/>
          </a:p>
        </p:txBody>
      </p:sp>
      <p:sp>
        <p:nvSpPr>
          <p:cNvPr id="5" name="Footer Placeholder 4">
            <a:extLst>
              <a:ext uri="{FF2B5EF4-FFF2-40B4-BE49-F238E27FC236}">
                <a16:creationId xmlns:a16="http://schemas.microsoft.com/office/drawing/2014/main" id="{543AFA12-E129-4E79-BFA1-62D435AD3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0FACBF-8BF8-4D7A-9998-28CF5ED5D32B}"/>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269026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0F17FC-DE49-4934-B430-4C90474614F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A32B5B-6A1B-4AEE-BE18-97E2FB027B54}"/>
              </a:ext>
            </a:extLst>
          </p:cNvPr>
          <p:cNvSpPr>
            <a:spLocks noGrp="1"/>
          </p:cNvSpPr>
          <p:nvPr>
            <p:ph type="title"/>
          </p:nvPr>
        </p:nvSpPr>
        <p:spPr>
          <a:xfrm>
            <a:off x="511008" y="528137"/>
            <a:ext cx="9274676" cy="1172326"/>
          </a:xfrm>
        </p:spPr>
        <p:txBody>
          <a:bodyPr vert="horz" lIns="91440" tIns="45720" rIns="91440" bIns="45720" rtlCol="0" anchor="ctr" anchorCtr="0">
            <a:normAutofit/>
          </a:bodyPr>
          <a:lstStyle>
            <a:lvl1pPr>
              <a:defRPr lang="en-US" sz="4400"/>
            </a:lvl1pPr>
          </a:lstStyle>
          <a:p>
            <a:pPr marL="0" lvl="0"/>
            <a:r>
              <a:rPr lang="en-US"/>
              <a:t>Click to edit Master title style</a:t>
            </a:r>
            <a:endParaRPr lang="en-US" dirty="0"/>
          </a:p>
        </p:txBody>
      </p:sp>
      <p:sp>
        <p:nvSpPr>
          <p:cNvPr id="3" name="Text Placeholder 2">
            <a:extLst>
              <a:ext uri="{FF2B5EF4-FFF2-40B4-BE49-F238E27FC236}">
                <a16:creationId xmlns:a16="http://schemas.microsoft.com/office/drawing/2014/main" id="{BE82F367-9A62-40CE-A7F4-639F03D2E1CE}"/>
              </a:ext>
            </a:extLst>
          </p:cNvPr>
          <p:cNvSpPr>
            <a:spLocks noGrp="1"/>
          </p:cNvSpPr>
          <p:nvPr>
            <p:ph type="body" idx="1"/>
          </p:nvPr>
        </p:nvSpPr>
        <p:spPr>
          <a:xfrm>
            <a:off x="511008" y="1717926"/>
            <a:ext cx="9274676" cy="510674"/>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1390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fld id="{9B237094-828F-4507-8763-329969F4092C}" type="datetimeFigureOut">
              <a:rPr lang="en-US" smtClean="0"/>
              <a:t>10/12/2022</a:t>
            </a:fld>
            <a:endParaRPr lang="en-US" dirty="0"/>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dirty="0"/>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8">
            <a:extLst>
              <a:ext uri="{FF2B5EF4-FFF2-40B4-BE49-F238E27FC236}">
                <a16:creationId xmlns:a16="http://schemas.microsoft.com/office/drawing/2014/main" id="{F9A8B0E0-E07A-49F7-B25F-4B478FADB3A8}"/>
              </a:ext>
            </a:extLst>
          </p:cNvPr>
          <p:cNvSpPr>
            <a:spLocks noGrp="1"/>
          </p:cNvSpPr>
          <p:nvPr>
            <p:ph sz="quarter" idx="14"/>
          </p:nvPr>
        </p:nvSpPr>
        <p:spPr>
          <a:xfrm>
            <a:off x="6221186"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lnSpc>
                <a:spcPct val="150000"/>
              </a:lnSpc>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492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fld id="{9B237094-828F-4507-8763-329969F4092C}" type="datetimeFigureOut">
              <a:rPr lang="en-US" smtClean="0"/>
              <a:t>10/12/2022</a:t>
            </a:fld>
            <a:endParaRPr lang="en-US" dirty="0"/>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dirty="0"/>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8">
            <a:extLst>
              <a:ext uri="{FF2B5EF4-FFF2-40B4-BE49-F238E27FC236}">
                <a16:creationId xmlns:a16="http://schemas.microsoft.com/office/drawing/2014/main" id="{8C66BE67-91A6-49CD-A166-4EFD27D36C0D}"/>
              </a:ext>
            </a:extLst>
          </p:cNvPr>
          <p:cNvSpPr>
            <a:spLocks noGrp="1"/>
          </p:cNvSpPr>
          <p:nvPr>
            <p:ph sz="quarter" idx="14"/>
          </p:nvPr>
        </p:nvSpPr>
        <p:spPr>
          <a:xfrm>
            <a:off x="437066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8">
            <a:extLst>
              <a:ext uri="{FF2B5EF4-FFF2-40B4-BE49-F238E27FC236}">
                <a16:creationId xmlns:a16="http://schemas.microsoft.com/office/drawing/2014/main" id="{9A73E789-A47B-493F-BD60-32422000C6B6}"/>
              </a:ext>
            </a:extLst>
          </p:cNvPr>
          <p:cNvSpPr>
            <a:spLocks noGrp="1"/>
          </p:cNvSpPr>
          <p:nvPr>
            <p:ph sz="quarter" idx="15"/>
          </p:nvPr>
        </p:nvSpPr>
        <p:spPr>
          <a:xfrm>
            <a:off x="790313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BFC78D6D-D6FA-4ABF-8565-3BFF1B362A45}"/>
              </a:ext>
            </a:extLst>
          </p:cNvPr>
          <p:cNvCxnSpPr/>
          <p:nvPr userDrawn="1"/>
        </p:nvCxnSpPr>
        <p:spPr>
          <a:xfrm>
            <a:off x="4335277"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B95B52-D4CC-44EE-9F94-F106A8238740}"/>
              </a:ext>
            </a:extLst>
          </p:cNvPr>
          <p:cNvCxnSpPr/>
          <p:nvPr userDrawn="1"/>
        </p:nvCxnSpPr>
        <p:spPr>
          <a:xfrm>
            <a:off x="7866780"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88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6D1ED74-0D66-49A5-B190-A7DE0E67A6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18" name="Oval 17">
            <a:extLst>
              <a:ext uri="{FF2B5EF4-FFF2-40B4-BE49-F238E27FC236}">
                <a16:creationId xmlns:a16="http://schemas.microsoft.com/office/drawing/2014/main" id="{0B519A99-FF44-472F-B22E-5F86CEAB9C59}"/>
              </a:ext>
            </a:extLst>
          </p:cNvPr>
          <p:cNvSpPr/>
          <p:nvPr userDrawn="1"/>
        </p:nvSpPr>
        <p:spPr>
          <a:xfrm>
            <a:off x="4693237"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9EC5AF5-F2E8-491C-BA10-ABF9E30E73D8}"/>
              </a:ext>
            </a:extLst>
          </p:cNvPr>
          <p:cNvSpPr/>
          <p:nvPr userDrawn="1"/>
        </p:nvSpPr>
        <p:spPr>
          <a:xfrm>
            <a:off x="8513368"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1915790-803C-4DD9-87FC-7880EE0EAC52}"/>
              </a:ext>
            </a:extLst>
          </p:cNvPr>
          <p:cNvSpPr/>
          <p:nvPr userDrawn="1"/>
        </p:nvSpPr>
        <p:spPr>
          <a:xfrm>
            <a:off x="910053" y="1892626"/>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5DE42C05-3195-4529-840F-8A6EADA6AAD9}"/>
              </a:ext>
            </a:extLst>
          </p:cNvPr>
          <p:cNvSpPr>
            <a:spLocks noGrp="1"/>
          </p:cNvSpPr>
          <p:nvPr>
            <p:ph sz="half" idx="2"/>
          </p:nvPr>
        </p:nvSpPr>
        <p:spPr>
          <a:xfrm>
            <a:off x="702129"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Click to edit Master text styles</a:t>
            </a:r>
          </a:p>
          <a:p>
            <a:pPr lvl="1"/>
            <a:r>
              <a:rPr lang="en-US"/>
              <a:t>Second level</a:t>
            </a:r>
          </a:p>
        </p:txBody>
      </p:sp>
      <p:sp>
        <p:nvSpPr>
          <p:cNvPr id="21" name="Rectangle 20">
            <a:extLst>
              <a:ext uri="{FF2B5EF4-FFF2-40B4-BE49-F238E27FC236}">
                <a16:creationId xmlns:a16="http://schemas.microsoft.com/office/drawing/2014/main" id="{8831B9BD-554C-40FA-8C90-F818F61C4557}"/>
              </a:ext>
            </a:extLst>
          </p:cNvPr>
          <p:cNvSpPr/>
          <p:nvPr userDrawn="1"/>
        </p:nvSpPr>
        <p:spPr>
          <a:xfrm>
            <a:off x="8892073"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a:extLst>
              <a:ext uri="{FF2B5EF4-FFF2-40B4-BE49-F238E27FC236}">
                <a16:creationId xmlns:a16="http://schemas.microsoft.com/office/drawing/2014/main" id="{1ED3FE72-F542-4BD9-81A4-FB9FDE700A2A}"/>
              </a:ext>
            </a:extLst>
          </p:cNvPr>
          <p:cNvSpPr/>
          <p:nvPr userDrawn="1"/>
        </p:nvSpPr>
        <p:spPr>
          <a:xfrm>
            <a:off x="5071942"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a:extLst>
              <a:ext uri="{FF2B5EF4-FFF2-40B4-BE49-F238E27FC236}">
                <a16:creationId xmlns:a16="http://schemas.microsoft.com/office/drawing/2014/main" id="{AF9C24C6-88D8-4D3F-AFDC-A6C9E2922736}"/>
              </a:ext>
            </a:extLst>
          </p:cNvPr>
          <p:cNvSpPr/>
          <p:nvPr userDrawn="1"/>
        </p:nvSpPr>
        <p:spPr>
          <a:xfrm>
            <a:off x="1288758"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 Placeholder 2">
            <a:extLst>
              <a:ext uri="{FF2B5EF4-FFF2-40B4-BE49-F238E27FC236}">
                <a16:creationId xmlns:a16="http://schemas.microsoft.com/office/drawing/2014/main" id="{A499F6D5-2ED8-4FD9-B5B2-9093B4C101F0}"/>
              </a:ext>
            </a:extLst>
          </p:cNvPr>
          <p:cNvSpPr>
            <a:spLocks noGrp="1"/>
          </p:cNvSpPr>
          <p:nvPr>
            <p:ph type="body" idx="1"/>
          </p:nvPr>
        </p:nvSpPr>
        <p:spPr>
          <a:xfrm>
            <a:off x="1287386" y="4298200"/>
            <a:ext cx="1877308"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Click to edit Master text styles</a:t>
            </a:r>
          </a:p>
        </p:txBody>
      </p:sp>
      <p:sp>
        <p:nvSpPr>
          <p:cNvPr id="5" name="Text Placeholder 4">
            <a:extLst>
              <a:ext uri="{FF2B5EF4-FFF2-40B4-BE49-F238E27FC236}">
                <a16:creationId xmlns:a16="http://schemas.microsoft.com/office/drawing/2014/main" id="{D3BA39E9-D45A-443C-A58B-17D0B5D5CF9E}"/>
              </a:ext>
            </a:extLst>
          </p:cNvPr>
          <p:cNvSpPr>
            <a:spLocks noGrp="1"/>
          </p:cNvSpPr>
          <p:nvPr>
            <p:ph type="body" sz="quarter" idx="3"/>
          </p:nvPr>
        </p:nvSpPr>
        <p:spPr>
          <a:xfrm>
            <a:off x="5071942" y="4298200"/>
            <a:ext cx="1912883"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Click to edit Master text styles</a:t>
            </a:r>
          </a:p>
        </p:txBody>
      </p:sp>
      <p:sp>
        <p:nvSpPr>
          <p:cNvPr id="15" name="Text Placeholder 4">
            <a:extLst>
              <a:ext uri="{FF2B5EF4-FFF2-40B4-BE49-F238E27FC236}">
                <a16:creationId xmlns:a16="http://schemas.microsoft.com/office/drawing/2014/main" id="{D42B0D44-387D-4C24-B5F0-F47FD12154F4}"/>
              </a:ext>
            </a:extLst>
          </p:cNvPr>
          <p:cNvSpPr>
            <a:spLocks noGrp="1"/>
          </p:cNvSpPr>
          <p:nvPr>
            <p:ph type="body" sz="quarter" idx="11"/>
          </p:nvPr>
        </p:nvSpPr>
        <p:spPr>
          <a:xfrm>
            <a:off x="8892073" y="4264288"/>
            <a:ext cx="1912883" cy="422012"/>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Click to edit Master text styles</a:t>
            </a:r>
          </a:p>
        </p:txBody>
      </p:sp>
      <p:sp>
        <p:nvSpPr>
          <p:cNvPr id="24" name="Content Placeholder 3">
            <a:extLst>
              <a:ext uri="{FF2B5EF4-FFF2-40B4-BE49-F238E27FC236}">
                <a16:creationId xmlns:a16="http://schemas.microsoft.com/office/drawing/2014/main" id="{9F3ACD07-A1A8-4C77-9A5E-A152399BF1AC}"/>
              </a:ext>
            </a:extLst>
          </p:cNvPr>
          <p:cNvSpPr>
            <a:spLocks noGrp="1"/>
          </p:cNvSpPr>
          <p:nvPr>
            <p:ph sz="half" idx="12"/>
          </p:nvPr>
        </p:nvSpPr>
        <p:spPr>
          <a:xfrm>
            <a:off x="4509826"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Click to edit Master text styles</a:t>
            </a:r>
          </a:p>
          <a:p>
            <a:pPr lvl="1"/>
            <a:r>
              <a:rPr lang="en-US"/>
              <a:t>Second level</a:t>
            </a:r>
          </a:p>
        </p:txBody>
      </p:sp>
      <p:sp>
        <p:nvSpPr>
          <p:cNvPr id="25" name="Content Placeholder 3">
            <a:extLst>
              <a:ext uri="{FF2B5EF4-FFF2-40B4-BE49-F238E27FC236}">
                <a16:creationId xmlns:a16="http://schemas.microsoft.com/office/drawing/2014/main" id="{35A00728-0390-449B-A9C3-B2E70E7B87FD}"/>
              </a:ext>
            </a:extLst>
          </p:cNvPr>
          <p:cNvSpPr>
            <a:spLocks noGrp="1"/>
          </p:cNvSpPr>
          <p:nvPr>
            <p:ph sz="half" idx="13"/>
          </p:nvPr>
        </p:nvSpPr>
        <p:spPr>
          <a:xfrm>
            <a:off x="8329957"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Click to edit Master text styles</a:t>
            </a:r>
          </a:p>
          <a:p>
            <a:pPr lvl="1"/>
            <a:r>
              <a:rPr lang="en-US"/>
              <a:t>Second level</a:t>
            </a:r>
          </a:p>
        </p:txBody>
      </p:sp>
      <p:sp>
        <p:nvSpPr>
          <p:cNvPr id="27" name="Title 26">
            <a:extLst>
              <a:ext uri="{FF2B5EF4-FFF2-40B4-BE49-F238E27FC236}">
                <a16:creationId xmlns:a16="http://schemas.microsoft.com/office/drawing/2014/main" id="{68A52873-F950-4E21-95F3-B294D0B91084}"/>
              </a:ext>
            </a:extLst>
          </p:cNvPr>
          <p:cNvSpPr>
            <a:spLocks noGrp="1"/>
          </p:cNvSpPr>
          <p:nvPr>
            <p:ph type="title"/>
          </p:nvPr>
        </p:nvSpPr>
        <p:spPr/>
        <p:txBody>
          <a:bodyPr/>
          <a:lstStyle/>
          <a:p>
            <a:r>
              <a:rPr lang="en-US"/>
              <a:t>Click to edit Master title style</a:t>
            </a:r>
          </a:p>
        </p:txBody>
      </p:sp>
      <p:sp>
        <p:nvSpPr>
          <p:cNvPr id="31" name="Picture Placeholder 30">
            <a:extLst>
              <a:ext uri="{FF2B5EF4-FFF2-40B4-BE49-F238E27FC236}">
                <a16:creationId xmlns:a16="http://schemas.microsoft.com/office/drawing/2014/main" id="{19C60224-04AE-4754-B02D-77F7807365BC}"/>
              </a:ext>
            </a:extLst>
          </p:cNvPr>
          <p:cNvSpPr>
            <a:spLocks noGrp="1"/>
          </p:cNvSpPr>
          <p:nvPr>
            <p:ph type="pic" sz="quarter" idx="14"/>
          </p:nvPr>
        </p:nvSpPr>
        <p:spPr>
          <a:xfrm>
            <a:off x="1287518" y="2106669"/>
            <a:ext cx="1912828" cy="1912826"/>
          </a:xfrm>
        </p:spPr>
        <p:txBody>
          <a:bodyPr/>
          <a:lstStyle/>
          <a:p>
            <a:r>
              <a:rPr lang="en-US"/>
              <a:t>Click icon to add picture</a:t>
            </a:r>
            <a:endParaRPr lang="en-US" dirty="0"/>
          </a:p>
        </p:txBody>
      </p:sp>
      <p:sp>
        <p:nvSpPr>
          <p:cNvPr id="32" name="Picture Placeholder 30">
            <a:extLst>
              <a:ext uri="{FF2B5EF4-FFF2-40B4-BE49-F238E27FC236}">
                <a16:creationId xmlns:a16="http://schemas.microsoft.com/office/drawing/2014/main" id="{0DB3A35F-50DF-4731-9C74-A6E9A24FBFB7}"/>
              </a:ext>
            </a:extLst>
          </p:cNvPr>
          <p:cNvSpPr>
            <a:spLocks noGrp="1"/>
          </p:cNvSpPr>
          <p:nvPr>
            <p:ph type="pic" sz="quarter" idx="15"/>
          </p:nvPr>
        </p:nvSpPr>
        <p:spPr>
          <a:xfrm>
            <a:off x="5071997" y="2106669"/>
            <a:ext cx="1912828" cy="1912826"/>
          </a:xfrm>
        </p:spPr>
        <p:txBody>
          <a:bodyPr/>
          <a:lstStyle/>
          <a:p>
            <a:r>
              <a:rPr lang="en-US"/>
              <a:t>Click icon to add picture</a:t>
            </a:r>
            <a:endParaRPr lang="en-US" dirty="0"/>
          </a:p>
        </p:txBody>
      </p:sp>
      <p:sp>
        <p:nvSpPr>
          <p:cNvPr id="33" name="Picture Placeholder 30">
            <a:extLst>
              <a:ext uri="{FF2B5EF4-FFF2-40B4-BE49-F238E27FC236}">
                <a16:creationId xmlns:a16="http://schemas.microsoft.com/office/drawing/2014/main" id="{90215D81-6F8E-4563-B187-421039C2AC22}"/>
              </a:ext>
            </a:extLst>
          </p:cNvPr>
          <p:cNvSpPr>
            <a:spLocks noGrp="1"/>
          </p:cNvSpPr>
          <p:nvPr>
            <p:ph type="pic" sz="quarter" idx="16"/>
          </p:nvPr>
        </p:nvSpPr>
        <p:spPr>
          <a:xfrm>
            <a:off x="8892128" y="2106669"/>
            <a:ext cx="1912828" cy="1912826"/>
          </a:xfrm>
        </p:spPr>
        <p:txBody>
          <a:bodyPr/>
          <a:lstStyle/>
          <a:p>
            <a:r>
              <a:rPr lang="en-US"/>
              <a:t>Click icon to add picture</a:t>
            </a:r>
            <a:endParaRPr lang="en-US" dirty="0"/>
          </a:p>
        </p:txBody>
      </p:sp>
      <p:sp>
        <p:nvSpPr>
          <p:cNvPr id="34" name="Rectangle 33">
            <a:extLst>
              <a:ext uri="{FF2B5EF4-FFF2-40B4-BE49-F238E27FC236}">
                <a16:creationId xmlns:a16="http://schemas.microsoft.com/office/drawing/2014/main" id="{860F1F5E-0F8E-4292-A2C4-57224605234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676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5456-20FC-48A7-BE67-71488B45A6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DB51B5-1DF3-41CD-A957-E9A05361AFC4}"/>
              </a:ext>
            </a:extLst>
          </p:cNvPr>
          <p:cNvSpPr>
            <a:spLocks noGrp="1"/>
          </p:cNvSpPr>
          <p:nvPr>
            <p:ph type="dt" sz="half" idx="10"/>
          </p:nvPr>
        </p:nvSpPr>
        <p:spPr/>
        <p:txBody>
          <a:bodyPr/>
          <a:lstStyle/>
          <a:p>
            <a:fld id="{9B237094-828F-4507-8763-329969F4092C}" type="datetimeFigureOut">
              <a:rPr lang="en-US" smtClean="0"/>
              <a:t>10/12/2022</a:t>
            </a:fld>
            <a:endParaRPr lang="en-US" dirty="0"/>
          </a:p>
        </p:txBody>
      </p:sp>
      <p:sp>
        <p:nvSpPr>
          <p:cNvPr id="4" name="Footer Placeholder 3">
            <a:extLst>
              <a:ext uri="{FF2B5EF4-FFF2-40B4-BE49-F238E27FC236}">
                <a16:creationId xmlns:a16="http://schemas.microsoft.com/office/drawing/2014/main" id="{1500CD5D-2F5B-4547-8B71-EF4448AB4F8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A621205-E349-470A-A959-45D60D2017B1}"/>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94999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B6D9F9-5A76-47FC-B76A-79DF99E98B59}"/>
              </a:ext>
            </a:extLst>
          </p:cNvPr>
          <p:cNvSpPr>
            <a:spLocks noGrp="1"/>
          </p:cNvSpPr>
          <p:nvPr>
            <p:ph type="dt" sz="half" idx="10"/>
          </p:nvPr>
        </p:nvSpPr>
        <p:spPr/>
        <p:txBody>
          <a:bodyPr/>
          <a:lstStyle/>
          <a:p>
            <a:fld id="{9B237094-828F-4507-8763-329969F4092C}" type="datetimeFigureOut">
              <a:rPr lang="en-US" smtClean="0"/>
              <a:t>10/12/2022</a:t>
            </a:fld>
            <a:endParaRPr lang="en-US" dirty="0"/>
          </a:p>
        </p:txBody>
      </p:sp>
      <p:sp>
        <p:nvSpPr>
          <p:cNvPr id="3" name="Footer Placeholder 2">
            <a:extLst>
              <a:ext uri="{FF2B5EF4-FFF2-40B4-BE49-F238E27FC236}">
                <a16:creationId xmlns:a16="http://schemas.microsoft.com/office/drawing/2014/main" id="{DA946DF5-B260-48EA-A562-51A920C2B1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132BD4-E04A-4497-8494-72AA7909C446}"/>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372840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7EEF-0759-477E-AA5C-EB9060CEB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3F86D4-5180-4D02-9937-52B7F61EF4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84DC1-0189-44BD-9FB8-DF70AE92417C}"/>
              </a:ext>
            </a:extLst>
          </p:cNvPr>
          <p:cNvSpPr>
            <a:spLocks noGrp="1"/>
          </p:cNvSpPr>
          <p:nvPr>
            <p:ph type="dt" sz="half" idx="10"/>
          </p:nvPr>
        </p:nvSpPr>
        <p:spPr/>
        <p:txBody>
          <a:bodyPr/>
          <a:lstStyle/>
          <a:p>
            <a:fld id="{9B237094-828F-4507-8763-329969F4092C}" type="datetimeFigureOut">
              <a:rPr lang="en-US" smtClean="0"/>
              <a:t>10/12/2022</a:t>
            </a:fld>
            <a:endParaRPr lang="en-US" dirty="0"/>
          </a:p>
        </p:txBody>
      </p:sp>
      <p:sp>
        <p:nvSpPr>
          <p:cNvPr id="5" name="Footer Placeholder 4">
            <a:extLst>
              <a:ext uri="{FF2B5EF4-FFF2-40B4-BE49-F238E27FC236}">
                <a16:creationId xmlns:a16="http://schemas.microsoft.com/office/drawing/2014/main" id="{FC24F59F-8F03-4A4D-8859-9298A260C6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3CA1F9-A38C-468E-ACB7-25764D97F87C}"/>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122413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F4D1852-0B32-43A2-AF32-062E9EC37555}"/>
              </a:ext>
              <a:ext uri="{C183D7F6-B498-43B3-948B-1728B52AA6E4}">
                <adec:decorative xmlns:adec="http://schemas.microsoft.com/office/drawing/2017/decorative" val="1"/>
              </a:ext>
            </a:extLst>
          </p:cNvPr>
          <p:cNvGrpSpPr/>
          <p:nvPr userDrawn="1"/>
        </p:nvGrpSpPr>
        <p:grpSpPr>
          <a:xfrm>
            <a:off x="0" y="4547"/>
            <a:ext cx="12192000" cy="3316716"/>
            <a:chOff x="0" y="4547"/>
            <a:chExt cx="12192000" cy="3316716"/>
          </a:xfrm>
        </p:grpSpPr>
        <p:pic>
          <p:nvPicPr>
            <p:cNvPr id="8" name="Picture 7">
              <a:extLst>
                <a:ext uri="{FF2B5EF4-FFF2-40B4-BE49-F238E27FC236}">
                  <a16:creationId xmlns:a16="http://schemas.microsoft.com/office/drawing/2014/main" id="{1287464D-F58B-492E-A7E1-17EC8F31060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9" name="Rectangle 8">
              <a:extLst>
                <a:ext uri="{FF2B5EF4-FFF2-40B4-BE49-F238E27FC236}">
                  <a16:creationId xmlns:a16="http://schemas.microsoft.com/office/drawing/2014/main" id="{AD0FA97E-93E9-45A9-967A-DD905690C756}"/>
                </a:ext>
              </a:extLst>
            </p:cNvPr>
            <p:cNvSpPr/>
            <p:nvPr/>
          </p:nvSpPr>
          <p:spPr>
            <a:xfrm>
              <a:off x="0" y="1892300"/>
              <a:ext cx="12192000" cy="1428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a:extLst>
              <a:ext uri="{FF2B5EF4-FFF2-40B4-BE49-F238E27FC236}">
                <a16:creationId xmlns:a16="http://schemas.microsoft.com/office/drawing/2014/main" id="{71C049FA-04F3-4E83-A400-653730E5EA41}"/>
              </a:ext>
              <a:ext uri="{C183D7F6-B498-43B3-948B-1728B52AA6E4}">
                <adec:decorative xmlns:adec="http://schemas.microsoft.com/office/drawing/2017/decorative" val="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966200" y="1"/>
            <a:ext cx="3225800" cy="2799040"/>
          </a:xfrm>
          <a:prstGeom prst="rect">
            <a:avLst/>
          </a:prstGeom>
        </p:spPr>
      </p:pic>
      <p:sp>
        <p:nvSpPr>
          <p:cNvPr id="2" name="Title Placeholder 1">
            <a:extLst>
              <a:ext uri="{FF2B5EF4-FFF2-40B4-BE49-F238E27FC236}">
                <a16:creationId xmlns:a16="http://schemas.microsoft.com/office/drawing/2014/main" id="{A165AE06-C1A4-479D-961E-89F2BE937E6A}"/>
              </a:ext>
            </a:extLst>
          </p:cNvPr>
          <p:cNvSpPr>
            <a:spLocks noGrp="1"/>
          </p:cNvSpPr>
          <p:nvPr>
            <p:ph type="title"/>
          </p:nvPr>
        </p:nvSpPr>
        <p:spPr>
          <a:xfrm>
            <a:off x="458872" y="365125"/>
            <a:ext cx="10750550" cy="777875"/>
          </a:xfrm>
          <a:prstGeom prst="rect">
            <a:avLst/>
          </a:prstGeom>
        </p:spPr>
        <p:txBody>
          <a:bodyPr vert="horz" lIns="91440" tIns="45720" rIns="91440" bIns="45720" rtlCol="0" anchor="ctr">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101D420E-5AA3-46FF-924E-C64826528F95}"/>
              </a:ext>
            </a:extLst>
          </p:cNvPr>
          <p:cNvSpPr>
            <a:spLocks noGrp="1"/>
          </p:cNvSpPr>
          <p:nvPr>
            <p:ph type="body" idx="1"/>
          </p:nvPr>
        </p:nvSpPr>
        <p:spPr>
          <a:xfrm>
            <a:off x="838200" y="2051265"/>
            <a:ext cx="10515600" cy="41256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AE446-2533-44B0-A61C-6E26403478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37094-828F-4507-8763-329969F4092C}" type="datetimeFigureOut">
              <a:rPr lang="en-US" smtClean="0"/>
              <a:t>10/12/2022</a:t>
            </a:fld>
            <a:endParaRPr lang="en-US" dirty="0"/>
          </a:p>
        </p:txBody>
      </p:sp>
      <p:sp>
        <p:nvSpPr>
          <p:cNvPr id="5" name="Footer Placeholder 4">
            <a:extLst>
              <a:ext uri="{FF2B5EF4-FFF2-40B4-BE49-F238E27FC236}">
                <a16:creationId xmlns:a16="http://schemas.microsoft.com/office/drawing/2014/main" id="{C845CCA6-6249-4EEF-8EB6-5880D7FD2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594EE8A-DDD1-41D0-8553-81C0B037F4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2767F-C36F-43F3-A3EC-D3C6B44B9C04}" type="slidenum">
              <a:rPr lang="en-US" smtClean="0"/>
              <a:t>‹#›</a:t>
            </a:fld>
            <a:endParaRPr lang="en-US" dirty="0"/>
          </a:p>
        </p:txBody>
      </p:sp>
      <p:sp>
        <p:nvSpPr>
          <p:cNvPr id="13" name="Rectangle 12">
            <a:extLst>
              <a:ext uri="{FF2B5EF4-FFF2-40B4-BE49-F238E27FC236}">
                <a16:creationId xmlns:a16="http://schemas.microsoft.com/office/drawing/2014/main" id="{BD81BBC1-20E7-4568-BB16-09A7F298515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3405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8" r:id="rId9"/>
    <p:sldLayoutId id="2147483659" r:id="rId10"/>
  </p:sldLayoutIdLst>
  <p:txStyles>
    <p:titleStyle>
      <a:lvl1pPr algn="l" defTabSz="914400" rtl="0" eaLnBrk="1" latinLnBrk="0" hangingPunct="1">
        <a:lnSpc>
          <a:spcPct val="90000"/>
        </a:lnSpc>
        <a:spcBef>
          <a:spcPct val="0"/>
        </a:spcBef>
        <a:buNone/>
        <a:defRPr lang="en-US" sz="3000" b="1" kern="1200" dirty="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1F38D0-D1DC-424C-A95E-CA9BA32661F3}"/>
              </a:ext>
            </a:extLst>
          </p:cNvPr>
          <p:cNvSpPr>
            <a:spLocks noGrp="1"/>
          </p:cNvSpPr>
          <p:nvPr>
            <p:ph type="ctrTitle"/>
          </p:nvPr>
        </p:nvSpPr>
        <p:spPr/>
        <p:txBody>
          <a:bodyPr>
            <a:normAutofit/>
          </a:bodyPr>
          <a:lstStyle/>
          <a:p>
            <a:r>
              <a:rPr lang="en-US" sz="7000" dirty="0"/>
              <a:t>Crop Analysis And Prediction</a:t>
            </a:r>
          </a:p>
        </p:txBody>
      </p:sp>
      <p:sp>
        <p:nvSpPr>
          <p:cNvPr id="13" name="Subtitle 12">
            <a:extLst>
              <a:ext uri="{FF2B5EF4-FFF2-40B4-BE49-F238E27FC236}">
                <a16:creationId xmlns:a16="http://schemas.microsoft.com/office/drawing/2014/main" id="{E38BC034-3AAF-43AF-B5D3-540617DEEB1D}"/>
              </a:ext>
            </a:extLst>
          </p:cNvPr>
          <p:cNvSpPr>
            <a:spLocks noGrp="1"/>
          </p:cNvSpPr>
          <p:nvPr>
            <p:ph type="subTitle" idx="1"/>
          </p:nvPr>
        </p:nvSpPr>
        <p:spPr/>
        <p:txBody>
          <a:bodyPr/>
          <a:lstStyle/>
          <a:p>
            <a:r>
              <a:rPr lang="en-US" dirty="0"/>
              <a:t>Aniket Gupta(20BCP49)</a:t>
            </a:r>
          </a:p>
          <a:p>
            <a:r>
              <a:rPr lang="en-US" dirty="0"/>
              <a:t>Harsh </a:t>
            </a:r>
            <a:r>
              <a:rPr lang="en-US" dirty="0" err="1"/>
              <a:t>Baheti</a:t>
            </a:r>
            <a:r>
              <a:rPr lang="en-US" dirty="0"/>
              <a:t>(20BCP065)</a:t>
            </a:r>
          </a:p>
          <a:p>
            <a:r>
              <a:rPr lang="en-US" dirty="0"/>
              <a:t>Kunal Gupta(20BCP068)</a:t>
            </a:r>
          </a:p>
        </p:txBody>
      </p:sp>
    </p:spTree>
    <p:extLst>
      <p:ext uri="{BB962C8B-B14F-4D97-AF65-F5344CB8AC3E}">
        <p14:creationId xmlns:p14="http://schemas.microsoft.com/office/powerpoint/2010/main" val="129246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352A35-5F62-482F-905A-D33CDFCF04CD}"/>
              </a:ext>
            </a:extLst>
          </p:cNvPr>
          <p:cNvSpPr>
            <a:spLocks noGrp="1"/>
          </p:cNvSpPr>
          <p:nvPr>
            <p:ph type="title"/>
          </p:nvPr>
        </p:nvSpPr>
        <p:spPr/>
        <p:txBody>
          <a:bodyPr>
            <a:noAutofit/>
          </a:bodyPr>
          <a:lstStyle/>
          <a:p>
            <a:r>
              <a:rPr lang="en-US" sz="6000" dirty="0"/>
              <a:t>Abstract</a:t>
            </a:r>
          </a:p>
        </p:txBody>
      </p:sp>
      <p:sp>
        <p:nvSpPr>
          <p:cNvPr id="28" name="Content Placeholder 27">
            <a:extLst>
              <a:ext uri="{FF2B5EF4-FFF2-40B4-BE49-F238E27FC236}">
                <a16:creationId xmlns:a16="http://schemas.microsoft.com/office/drawing/2014/main" id="{B7FCE422-4794-42F2-A60A-4910B4017054}"/>
              </a:ext>
            </a:extLst>
          </p:cNvPr>
          <p:cNvSpPr>
            <a:spLocks noGrp="1"/>
          </p:cNvSpPr>
          <p:nvPr>
            <p:ph sz="quarter" idx="13"/>
          </p:nvPr>
        </p:nvSpPr>
        <p:spPr>
          <a:xfrm>
            <a:off x="838200" y="2454442"/>
            <a:ext cx="10371222" cy="3751096"/>
          </a:xfrm>
        </p:spPr>
        <p:txBody>
          <a:bodyPr anchor="ctr"/>
          <a:lstStyle/>
          <a:p>
            <a:pPr algn="just">
              <a:lnSpc>
                <a:spcPct val="150000"/>
              </a:lnSpc>
              <a:buNone/>
            </a:pPr>
            <a:r>
              <a:rPr lang="en-US" b="0" dirty="0">
                <a:solidFill>
                  <a:schemeClr val="tx1"/>
                </a:solidFill>
                <a:latin typeface="Segoe UI (Body)"/>
              </a:rPr>
              <a:t>As we know the fact that, India is the second largest population country in the world and majority of people in India have agriculture as their primary occupation. Farmers are growing same crops repeatedly without trying new variety of crops and they are applying fertilizers in random quantity without knowing the deficiency content. So, we have designed the system using machine learning algorithms for betterment of farmers. Our system will suggest the best suitable crop for particular  land based on content and weather parameters. Our system will use Random Forest Classifier, KNN and Logistic Regression models to predict the crop. And also, the system provides information about the required content and quantity of fertilizers for cultivation. Hence by utilizing our system farmers can cultivate crops that will increase their profit margin and can avoid soil pollution.</a:t>
            </a:r>
          </a:p>
          <a:p>
            <a:pPr>
              <a:buNone/>
            </a:pPr>
            <a:endParaRPr lang="en-US" dirty="0"/>
          </a:p>
        </p:txBody>
      </p:sp>
    </p:spTree>
    <p:extLst>
      <p:ext uri="{BB962C8B-B14F-4D97-AF65-F5344CB8AC3E}">
        <p14:creationId xmlns:p14="http://schemas.microsoft.com/office/powerpoint/2010/main" val="28214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1975-B4A9-4A68-83A1-D92657BFE80B}"/>
              </a:ext>
            </a:extLst>
          </p:cNvPr>
          <p:cNvSpPr>
            <a:spLocks noGrp="1"/>
          </p:cNvSpPr>
          <p:nvPr>
            <p:ph type="title"/>
          </p:nvPr>
        </p:nvSpPr>
        <p:spPr/>
        <p:txBody>
          <a:bodyPr>
            <a:noAutofit/>
          </a:bodyPr>
          <a:lstStyle/>
          <a:p>
            <a:r>
              <a:rPr lang="en-US" sz="6000" dirty="0"/>
              <a:t>Introduction</a:t>
            </a:r>
          </a:p>
        </p:txBody>
      </p:sp>
      <p:sp>
        <p:nvSpPr>
          <p:cNvPr id="4" name="Content Placeholder 3">
            <a:extLst>
              <a:ext uri="{FF2B5EF4-FFF2-40B4-BE49-F238E27FC236}">
                <a16:creationId xmlns:a16="http://schemas.microsoft.com/office/drawing/2014/main" id="{6BE5F603-2B71-4C5E-8DBF-0F00C95C57E3}"/>
              </a:ext>
            </a:extLst>
          </p:cNvPr>
          <p:cNvSpPr>
            <a:spLocks noGrp="1"/>
          </p:cNvSpPr>
          <p:nvPr>
            <p:ph sz="quarter" idx="14"/>
          </p:nvPr>
        </p:nvSpPr>
        <p:spPr>
          <a:xfrm>
            <a:off x="6221186" y="2122487"/>
            <a:ext cx="5132614" cy="4370387"/>
          </a:xfrm>
        </p:spPr>
        <p:txBody>
          <a:bodyPr>
            <a:normAutofit/>
          </a:bodyPr>
          <a:lstStyle/>
          <a:p>
            <a:pPr>
              <a:buNone/>
            </a:pPr>
            <a:endParaRPr lang="en-US" dirty="0">
              <a:latin typeface="Segoe UI" panose="020B0502040204020203" pitchFamily="34" charset="0"/>
              <a:cs typeface="Segoe UI" panose="020B0502040204020203" pitchFamily="34" charset="0"/>
            </a:endParaRPr>
          </a:p>
          <a:p>
            <a:pPr marL="0" lvl="1" indent="0">
              <a:buNone/>
            </a:pPr>
            <a:endParaRPr lang="en-US" dirty="0"/>
          </a:p>
          <a:p>
            <a:pPr lvl="1"/>
            <a:endParaRPr lang="en-US" dirty="0"/>
          </a:p>
        </p:txBody>
      </p:sp>
      <p:sp>
        <p:nvSpPr>
          <p:cNvPr id="5" name="Content Placeholder 4">
            <a:extLst>
              <a:ext uri="{FF2B5EF4-FFF2-40B4-BE49-F238E27FC236}">
                <a16:creationId xmlns:a16="http://schemas.microsoft.com/office/drawing/2014/main" id="{8DCEE226-6115-9CB4-53BC-4FFDEAF1A07E}"/>
              </a:ext>
            </a:extLst>
          </p:cNvPr>
          <p:cNvSpPr>
            <a:spLocks noGrp="1"/>
          </p:cNvSpPr>
          <p:nvPr>
            <p:ph sz="quarter" idx="13"/>
          </p:nvPr>
        </p:nvSpPr>
        <p:spPr>
          <a:xfrm>
            <a:off x="1376412" y="2781701"/>
            <a:ext cx="9355756" cy="3166712"/>
          </a:xfrm>
        </p:spPr>
        <p:txBody>
          <a:bodyPr/>
          <a:lstStyle/>
          <a:p>
            <a:pPr algn="just">
              <a:lnSpc>
                <a:spcPct val="150000"/>
              </a:lnSpc>
              <a:buNone/>
            </a:pPr>
            <a:r>
              <a:rPr lang="en-US" b="0" dirty="0">
                <a:solidFill>
                  <a:schemeClr val="tx1"/>
                </a:solidFill>
                <a:latin typeface="Segoe UI (Body)"/>
              </a:rPr>
              <a:t>More than 60% of the land in the country is used for agriculture in order to meet the needs of 1.3 billion people. Thus adopting new agriculture technologies is very important. </a:t>
            </a:r>
            <a:r>
              <a:rPr lang="en-US" b="0" i="0" dirty="0">
                <a:solidFill>
                  <a:srgbClr val="000000"/>
                </a:solidFill>
                <a:effectLst/>
              </a:rPr>
              <a:t>Initially, crop prediction and yield prediction was performed on the basis of farmers experience on a particular place. Considering all this into account </a:t>
            </a:r>
            <a:r>
              <a:rPr lang="en-US" b="0" i="0" dirty="0">
                <a:solidFill>
                  <a:schemeClr val="tx1"/>
                </a:solidFill>
                <a:effectLst/>
                <a:latin typeface="Segoe UI (Body)"/>
              </a:rPr>
              <a:t>m</a:t>
            </a:r>
            <a:r>
              <a:rPr lang="en-US" b="0" dirty="0">
                <a:solidFill>
                  <a:schemeClr val="tx1"/>
                </a:solidFill>
                <a:latin typeface="Segoe UI (Body)"/>
              </a:rPr>
              <a:t>achine learning helps to analyze data regarding soil conditions, including humidity, temperature, pH etc., all of which have an impact upon crop growth. Today in agriculture, this can allow crops to be grown at much higher precision, which in turn increases the effectiveness of farmers' decisions. </a:t>
            </a:r>
          </a:p>
          <a:p>
            <a:pPr lvl="1" algn="just"/>
            <a:endParaRPr lang="en-US" sz="1800" dirty="0">
              <a:solidFill>
                <a:schemeClr val="tx1"/>
              </a:solidFill>
            </a:endParaRPr>
          </a:p>
        </p:txBody>
      </p:sp>
    </p:spTree>
    <p:extLst>
      <p:ext uri="{BB962C8B-B14F-4D97-AF65-F5344CB8AC3E}">
        <p14:creationId xmlns:p14="http://schemas.microsoft.com/office/powerpoint/2010/main" val="45460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0079-1AE5-4C33-A92B-606421EE5911}"/>
              </a:ext>
            </a:extLst>
          </p:cNvPr>
          <p:cNvSpPr>
            <a:spLocks noGrp="1"/>
          </p:cNvSpPr>
          <p:nvPr>
            <p:ph type="title"/>
          </p:nvPr>
        </p:nvSpPr>
        <p:spPr/>
        <p:txBody>
          <a:bodyPr>
            <a:noAutofit/>
          </a:bodyPr>
          <a:lstStyle/>
          <a:p>
            <a:r>
              <a:rPr lang="en-US" sz="6000" dirty="0"/>
              <a:t>Literature Survey</a:t>
            </a:r>
          </a:p>
        </p:txBody>
      </p:sp>
      <p:grpSp>
        <p:nvGrpSpPr>
          <p:cNvPr id="23" name="Directions" descr="To Insert a 3D Model: 1. From the Ribbon, go to Insert, 3D Models; or, go to Insert, 3D Models from Online Sources. That will open the Online 3D Models Window where you can search or browse categories of various 3D models, right from within PowerPoint.&#10;&#10;Hint: You need to be online when you add the model.&#10;&#10;2. Search by keyword: Type &quot;Triceratops&quot; into the search box at the top of the window and press enter.&#10;&#10;3. To insert a 3D Model, click or tap on the model, and press Insert. The 3D model will now be downloaded and placed onto your PowerPoint slide.">
            <a:extLst>
              <a:ext uri="{FF2B5EF4-FFF2-40B4-BE49-F238E27FC236}">
                <a16:creationId xmlns:a16="http://schemas.microsoft.com/office/drawing/2014/main" id="{F480B293-6238-4122-9F7C-45763A0793B6}"/>
              </a:ext>
            </a:extLst>
          </p:cNvPr>
          <p:cNvGrpSpPr/>
          <p:nvPr/>
        </p:nvGrpSpPr>
        <p:grpSpPr>
          <a:xfrm>
            <a:off x="458872" y="2474293"/>
            <a:ext cx="11441028" cy="4145442"/>
            <a:chOff x="6096000" y="2389810"/>
            <a:chExt cx="5803900" cy="4145442"/>
          </a:xfrm>
        </p:grpSpPr>
        <p:sp>
          <p:nvSpPr>
            <p:cNvPr id="25" name="Content Placeholder 17">
              <a:extLst>
                <a:ext uri="{FF2B5EF4-FFF2-40B4-BE49-F238E27FC236}">
                  <a16:creationId xmlns:a16="http://schemas.microsoft.com/office/drawing/2014/main" id="{3F6A26C6-2785-443F-8CD3-AEE62B09D01A}"/>
                </a:ext>
                <a:ext uri="{C183D7F6-B498-43B3-948B-1728B52AA6E4}">
                  <adec:decorative xmlns:adec="http://schemas.microsoft.com/office/drawing/2017/decorative" val="1"/>
                </a:ext>
              </a:extLst>
            </p:cNvPr>
            <p:cNvSpPr txBox="1">
              <a:spLocks/>
            </p:cNvSpPr>
            <p:nvPr/>
          </p:nvSpPr>
          <p:spPr>
            <a:xfrm>
              <a:off x="6582565" y="2550066"/>
              <a:ext cx="5317335" cy="197966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ts val="0"/>
                </a:spcBef>
                <a:spcAft>
                  <a:spcPts val="0"/>
                </a:spcAft>
                <a:buNone/>
                <a:defRPr/>
              </a:pPr>
              <a:endParaRPr lang="en-US" sz="1400" dirty="0">
                <a:solidFill>
                  <a:schemeClr val="tx1"/>
                </a:solidFill>
                <a:latin typeface="Segoe UI" panose="020B0502040204020203" pitchFamily="34" charset="0"/>
                <a:cs typeface="Segoe UI" panose="020B0502040204020203" pitchFamily="34" charset="0"/>
              </a:endParaRPr>
            </a:p>
          </p:txBody>
        </p:sp>
        <p:sp>
          <p:nvSpPr>
            <p:cNvPr id="26" name="TextBox 25">
              <a:extLst>
                <a:ext uri="{FF2B5EF4-FFF2-40B4-BE49-F238E27FC236}">
                  <a16:creationId xmlns:a16="http://schemas.microsoft.com/office/drawing/2014/main" id="{03091DD3-88FB-4133-AC93-CDC3866EB02E}"/>
                </a:ext>
                <a:ext uri="{C183D7F6-B498-43B3-948B-1728B52AA6E4}">
                  <adec:decorative xmlns:adec="http://schemas.microsoft.com/office/drawing/2017/decorative" val="1"/>
                </a:ext>
              </a:extLst>
            </p:cNvPr>
            <p:cNvSpPr txBox="1">
              <a:spLocks noChangeAspect="1"/>
            </p:cNvSpPr>
            <p:nvPr/>
          </p:nvSpPr>
          <p:spPr bwMode="blackWhite">
            <a:xfrm>
              <a:off x="6096000" y="2389810"/>
              <a:ext cx="649548" cy="769441"/>
            </a:xfrm>
            <a:prstGeom prst="rect">
              <a:avLst/>
            </a:prstGeom>
            <a:noFill/>
          </p:spPr>
          <p:txBody>
            <a:bodyPr wrap="square" rtlCol="0">
              <a:spAutoFit/>
            </a:bodyPr>
            <a:lstStyle/>
            <a:p>
              <a:endPar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27" name="Group 26">
              <a:extLst>
                <a:ext uri="{FF2B5EF4-FFF2-40B4-BE49-F238E27FC236}">
                  <a16:creationId xmlns:a16="http://schemas.microsoft.com/office/drawing/2014/main" id="{94B212C6-20E1-4B34-8628-1709B57BBFD9}"/>
                </a:ext>
              </a:extLst>
            </p:cNvPr>
            <p:cNvGrpSpPr/>
            <p:nvPr/>
          </p:nvGrpSpPr>
          <p:grpSpPr>
            <a:xfrm>
              <a:off x="6096000" y="4517093"/>
              <a:ext cx="5803900" cy="769441"/>
              <a:chOff x="453232" y="3708910"/>
              <a:chExt cx="5803900" cy="769441"/>
            </a:xfrm>
          </p:grpSpPr>
          <p:sp>
            <p:nvSpPr>
              <p:cNvPr id="31" name="Content Placeholder 17">
                <a:extLst>
                  <a:ext uri="{FF2B5EF4-FFF2-40B4-BE49-F238E27FC236}">
                    <a16:creationId xmlns:a16="http://schemas.microsoft.com/office/drawing/2014/main" id="{5974AE11-DE7B-4767-97DE-228DE5751BFD}"/>
                  </a:ext>
                  <a:ext uri="{C183D7F6-B498-43B3-948B-1728B52AA6E4}">
                    <adec:decorative xmlns:adec="http://schemas.microsoft.com/office/drawing/2017/decorative" val="1"/>
                  </a:ext>
                </a:extLst>
              </p:cNvPr>
              <p:cNvSpPr txBox="1">
                <a:spLocks/>
              </p:cNvSpPr>
              <p:nvPr/>
            </p:nvSpPr>
            <p:spPr>
              <a:xfrm>
                <a:off x="939797" y="3881800"/>
                <a:ext cx="5317335"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400" dirty="0">
                  <a:solidFill>
                    <a:schemeClr val="tx1"/>
                  </a:solidFill>
                  <a:cs typeface="Segoe UI"/>
                </a:endParaRPr>
              </a:p>
            </p:txBody>
          </p:sp>
          <p:sp>
            <p:nvSpPr>
              <p:cNvPr id="32" name="TextBox 31">
                <a:extLst>
                  <a:ext uri="{FF2B5EF4-FFF2-40B4-BE49-F238E27FC236}">
                    <a16:creationId xmlns:a16="http://schemas.microsoft.com/office/drawing/2014/main" id="{212B3793-A149-4770-AA37-F763B0EADA72}"/>
                  </a:ext>
                  <a:ext uri="{C183D7F6-B498-43B3-948B-1728B52AA6E4}">
                    <adec:decorative xmlns:adec="http://schemas.microsoft.com/office/drawing/2017/decorative" val="1"/>
                  </a:ext>
                </a:extLst>
              </p:cNvPr>
              <p:cNvSpPr txBox="1">
                <a:spLocks noChangeAspect="1"/>
              </p:cNvSpPr>
              <p:nvPr/>
            </p:nvSpPr>
            <p:spPr bwMode="blackWhite">
              <a:xfrm>
                <a:off x="453232" y="3708910"/>
                <a:ext cx="649548" cy="769441"/>
              </a:xfrm>
              <a:prstGeom prst="rect">
                <a:avLst/>
              </a:prstGeom>
              <a:noFill/>
            </p:spPr>
            <p:txBody>
              <a:bodyPr wrap="square" rtlCol="0">
                <a:spAutoFit/>
              </a:bodyPr>
              <a:lstStyle/>
              <a:p>
                <a:endPar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28" name="Group 27">
              <a:extLst>
                <a:ext uri="{FF2B5EF4-FFF2-40B4-BE49-F238E27FC236}">
                  <a16:creationId xmlns:a16="http://schemas.microsoft.com/office/drawing/2014/main" id="{2C06BAAB-8D75-4799-A249-21AFF21CFE2B}"/>
                </a:ext>
              </a:extLst>
            </p:cNvPr>
            <p:cNvGrpSpPr/>
            <p:nvPr/>
          </p:nvGrpSpPr>
          <p:grpSpPr>
            <a:xfrm>
              <a:off x="6096000" y="5385187"/>
              <a:ext cx="5803900" cy="1150065"/>
              <a:chOff x="453232" y="4458415"/>
              <a:chExt cx="5803900" cy="1150065"/>
            </a:xfrm>
          </p:grpSpPr>
          <p:sp>
            <p:nvSpPr>
              <p:cNvPr id="29" name="TextBox 28">
                <a:extLst>
                  <a:ext uri="{FF2B5EF4-FFF2-40B4-BE49-F238E27FC236}">
                    <a16:creationId xmlns:a16="http://schemas.microsoft.com/office/drawing/2014/main" id="{EA806214-689F-4DBF-AF1C-68D943B14FCA}"/>
                  </a:ext>
                  <a:ext uri="{C183D7F6-B498-43B3-948B-1728B52AA6E4}">
                    <adec:decorative xmlns:adec="http://schemas.microsoft.com/office/drawing/2017/decorative" val="1"/>
                  </a:ext>
                </a:extLst>
              </p:cNvPr>
              <p:cNvSpPr txBox="1">
                <a:spLocks noChangeAspect="1"/>
              </p:cNvSpPr>
              <p:nvPr/>
            </p:nvSpPr>
            <p:spPr bwMode="blackWhite">
              <a:xfrm>
                <a:off x="453232" y="4458415"/>
                <a:ext cx="649548" cy="769441"/>
              </a:xfrm>
              <a:prstGeom prst="rect">
                <a:avLst/>
              </a:prstGeom>
              <a:noFill/>
            </p:spPr>
            <p:txBody>
              <a:bodyPr wrap="square" rtlCol="0">
                <a:spAutoFit/>
              </a:bodyPr>
              <a:lstStyle/>
              <a:p>
                <a:endPar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0" name="Content Placeholder 17">
                <a:extLst>
                  <a:ext uri="{FF2B5EF4-FFF2-40B4-BE49-F238E27FC236}">
                    <a16:creationId xmlns:a16="http://schemas.microsoft.com/office/drawing/2014/main" id="{2AA41A1F-55A6-4F18-9838-3989D9FC839F}"/>
                  </a:ext>
                  <a:ext uri="{C183D7F6-B498-43B3-948B-1728B52AA6E4}">
                    <adec:decorative xmlns:adec="http://schemas.microsoft.com/office/drawing/2017/decorative" val="1"/>
                  </a:ext>
                </a:extLst>
              </p:cNvPr>
              <p:cNvSpPr txBox="1">
                <a:spLocks/>
              </p:cNvSpPr>
              <p:nvPr/>
            </p:nvSpPr>
            <p:spPr>
              <a:xfrm>
                <a:off x="939797" y="4624970"/>
                <a:ext cx="5317335" cy="98351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400" dirty="0">
                  <a:solidFill>
                    <a:schemeClr val="tx1"/>
                  </a:solidFill>
                  <a:cs typeface="Segoe UI"/>
                </a:endParaRPr>
              </a:p>
            </p:txBody>
          </p:sp>
        </p:grpSp>
      </p:grpSp>
      <p:sp>
        <p:nvSpPr>
          <p:cNvPr id="3" name="TextBox 2">
            <a:extLst>
              <a:ext uri="{FF2B5EF4-FFF2-40B4-BE49-F238E27FC236}">
                <a16:creationId xmlns:a16="http://schemas.microsoft.com/office/drawing/2014/main" id="{25118C67-57BA-CB22-EF2A-8FD56367F2D4}"/>
              </a:ext>
            </a:extLst>
          </p:cNvPr>
          <p:cNvSpPr txBox="1"/>
          <p:nvPr/>
        </p:nvSpPr>
        <p:spPr>
          <a:xfrm>
            <a:off x="914400" y="2310063"/>
            <a:ext cx="10295022" cy="3416320"/>
          </a:xfrm>
          <a:prstGeom prst="rect">
            <a:avLst/>
          </a:prstGeom>
          <a:noFill/>
        </p:spPr>
        <p:txBody>
          <a:bodyPr wrap="square" rtlCol="0">
            <a:spAutoFit/>
          </a:bodyPr>
          <a:lstStyle/>
          <a:p>
            <a:pPr marL="285750" indent="-285750">
              <a:buFont typeface="Wingdings" panose="05000000000000000000" pitchFamily="2" charset="2"/>
              <a:buChar char="à"/>
            </a:pPr>
            <a:r>
              <a:rPr lang="en-US" b="1" dirty="0">
                <a:latin typeface="Bahnschrift Light" panose="020B0502040204020203" pitchFamily="34" charset="0"/>
              </a:rPr>
              <a:t>A Comparative Analysis of Machine Learning Prediction Techniques for Crop Yield Prediction in India</a:t>
            </a:r>
            <a:r>
              <a:rPr lang="en-US" sz="1600" i="1" dirty="0"/>
              <a:t>(A.P.S. </a:t>
            </a:r>
            <a:r>
              <a:rPr lang="en-US" sz="1600" i="1" dirty="0" err="1"/>
              <a:t>Manideep</a:t>
            </a:r>
            <a:r>
              <a:rPr lang="en-US" sz="1600" i="1" dirty="0"/>
              <a:t>, Seema </a:t>
            </a:r>
            <a:r>
              <a:rPr lang="en-US" sz="1600" i="1" dirty="0" err="1"/>
              <a:t>Kharb</a:t>
            </a:r>
            <a:r>
              <a:rPr lang="en-US" sz="1600" i="1" dirty="0"/>
              <a:t>):</a:t>
            </a:r>
          </a:p>
          <a:p>
            <a:endParaRPr lang="en-US" dirty="0"/>
          </a:p>
          <a:p>
            <a:pPr marL="285750" indent="-285750" algn="just">
              <a:buFont typeface="Arial" panose="020B0604020202020204" pitchFamily="34" charset="0"/>
              <a:buChar char="•"/>
            </a:pPr>
            <a:r>
              <a:rPr lang="en-US" dirty="0"/>
              <a:t>This paper analyses a machine learning model for crop yield prediction using crop and weather data. It also compares the performance of machine learning methods like regression, decision trees, random forest and support vector machine to predict the yield of 80 crops in India using historical data. Among the mentioned ML methods the decision tree regressor turned out to be a good regressor but a weak learner and is more prone to overfitting, linear regression is a simple algorithm but can not work well on complex data while random forest regressor performed well on both training and testing datasets because of it's non-linear and ensemble nature. Hence the paper concluded that for the crop prediction dataset used, random forest classifier turned out to give one of the best accuracy among all others.</a:t>
            </a:r>
            <a:endParaRPr lang="en-IN" dirty="0"/>
          </a:p>
        </p:txBody>
      </p:sp>
    </p:spTree>
    <p:extLst>
      <p:ext uri="{BB962C8B-B14F-4D97-AF65-F5344CB8AC3E}">
        <p14:creationId xmlns:p14="http://schemas.microsoft.com/office/powerpoint/2010/main" val="1926185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D7BB-F46A-4EC3-8111-67004055CAF7}"/>
              </a:ext>
            </a:extLst>
          </p:cNvPr>
          <p:cNvSpPr>
            <a:spLocks noGrp="1"/>
          </p:cNvSpPr>
          <p:nvPr>
            <p:ph type="title"/>
          </p:nvPr>
        </p:nvSpPr>
        <p:spPr/>
        <p:txBody>
          <a:bodyPr>
            <a:noAutofit/>
          </a:bodyPr>
          <a:lstStyle/>
          <a:p>
            <a:r>
              <a:rPr lang="en-US" sz="6000" dirty="0"/>
              <a:t>Related Work</a:t>
            </a:r>
          </a:p>
        </p:txBody>
      </p:sp>
      <p:sp>
        <p:nvSpPr>
          <p:cNvPr id="3" name="Text Subtitle" descr="Position &amp; Rotate Model">
            <a:extLst>
              <a:ext uri="{FF2B5EF4-FFF2-40B4-BE49-F238E27FC236}">
                <a16:creationId xmlns:a16="http://schemas.microsoft.com/office/drawing/2014/main" id="{D15E3693-FF24-4D16-88C3-DD2D8E9B4144}"/>
              </a:ext>
            </a:extLst>
          </p:cNvPr>
          <p:cNvSpPr txBox="1">
            <a:spLocks/>
          </p:cNvSpPr>
          <p:nvPr/>
        </p:nvSpPr>
        <p:spPr>
          <a:xfrm>
            <a:off x="581524" y="1310423"/>
            <a:ext cx="2730501" cy="302521"/>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endParaRPr lang="en-US" sz="1800" b="1" dirty="0">
              <a:solidFill>
                <a:schemeClr val="bg1"/>
              </a:solidFill>
            </a:endParaRPr>
          </a:p>
        </p:txBody>
      </p:sp>
      <p:sp>
        <p:nvSpPr>
          <p:cNvPr id="4" name="TextBox 3">
            <a:extLst>
              <a:ext uri="{FF2B5EF4-FFF2-40B4-BE49-F238E27FC236}">
                <a16:creationId xmlns:a16="http://schemas.microsoft.com/office/drawing/2014/main" id="{7F3F96B2-76A5-1590-00BC-F424932D2C30}"/>
              </a:ext>
            </a:extLst>
          </p:cNvPr>
          <p:cNvSpPr txBox="1"/>
          <p:nvPr/>
        </p:nvSpPr>
        <p:spPr>
          <a:xfrm>
            <a:off x="856648" y="2489200"/>
            <a:ext cx="10352774"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Crop Prediction System using ML proposed by Pavan Patil, Virendra </a:t>
            </a:r>
            <a:r>
              <a:rPr lang="en-US" dirty="0" err="1"/>
              <a:t>Panpatil</a:t>
            </a:r>
            <a:r>
              <a:rPr lang="en-US" dirty="0"/>
              <a:t> and Shrikant </a:t>
            </a:r>
            <a:r>
              <a:rPr lang="en-US" dirty="0" err="1"/>
              <a:t>Kokate</a:t>
            </a:r>
            <a:r>
              <a:rPr lang="en-US" dirty="0"/>
              <a:t> is a efficient crop recommendation system that focused on rainfall and weather reports to classify the appropriate crop. This model was evaluated using KNN, Naive Bayes and Decision Tree Classifier and Naive Bayes turned out to give better accuracy among the three. </a:t>
            </a:r>
          </a:p>
          <a:p>
            <a:pPr marL="285750" indent="-285750" algn="just">
              <a:buFont typeface="Arial" panose="020B0604020202020204" pitchFamily="34" charset="0"/>
              <a:buChar char="•"/>
            </a:pPr>
            <a:r>
              <a:rPr lang="en-US" dirty="0"/>
              <a:t>Machine learning approaches for crop recommendation and rainfall prediction proposed by Ashwini Kumar, </a:t>
            </a:r>
            <a:r>
              <a:rPr lang="en-US" dirty="0" err="1"/>
              <a:t>Mahendra</a:t>
            </a:r>
            <a:r>
              <a:rPr lang="en-US" dirty="0"/>
              <a:t> N. and Dhanush Vishwakarma described different ML approaches like SVM, KNN and Logistic Regression to predict rainfall and crop yield. They used temperature, humidity, pH and rainfall as features for prediction and concluded that KNN have the highest efficiency for crop prediction.</a:t>
            </a:r>
          </a:p>
          <a:p>
            <a:pPr marL="285750" indent="-285750" algn="just">
              <a:buFont typeface="Arial" panose="020B0604020202020204" pitchFamily="34" charset="0"/>
              <a:buChar char="•"/>
            </a:pPr>
            <a:r>
              <a:rPr lang="en-IN" dirty="0"/>
              <a:t>Prediction of Crop fertilizer consumption by </a:t>
            </a:r>
            <a:r>
              <a:rPr lang="en-IN" dirty="0" err="1"/>
              <a:t>Krutika</a:t>
            </a:r>
            <a:r>
              <a:rPr lang="en-IN" dirty="0"/>
              <a:t> </a:t>
            </a:r>
            <a:r>
              <a:rPr lang="en-IN" dirty="0" err="1"/>
              <a:t>Hampannavar</a:t>
            </a:r>
            <a:r>
              <a:rPr lang="en-IN" dirty="0"/>
              <a:t> and Vijay </a:t>
            </a:r>
            <a:r>
              <a:rPr lang="en-IN" dirty="0" err="1"/>
              <a:t>Bhajantri</a:t>
            </a:r>
            <a:r>
              <a:rPr lang="en-IN" dirty="0"/>
              <a:t> used SVM to predict crop fertilizers </a:t>
            </a:r>
            <a:r>
              <a:rPr lang="en-IN" dirty="0" err="1"/>
              <a:t>comsumption</a:t>
            </a:r>
            <a:r>
              <a:rPr lang="en-IN" dirty="0"/>
              <a:t>. They focused on features like Nitrogen, Potassium and other soil nutrients for prediction.</a:t>
            </a:r>
          </a:p>
        </p:txBody>
      </p:sp>
    </p:spTree>
    <p:extLst>
      <p:ext uri="{BB962C8B-B14F-4D97-AF65-F5344CB8AC3E}">
        <p14:creationId xmlns:p14="http://schemas.microsoft.com/office/powerpoint/2010/main" val="282294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B771-FFB8-4357-ABEF-9E5564F2DCD2}"/>
              </a:ext>
            </a:extLst>
          </p:cNvPr>
          <p:cNvSpPr>
            <a:spLocks noGrp="1"/>
          </p:cNvSpPr>
          <p:nvPr>
            <p:ph type="title"/>
          </p:nvPr>
        </p:nvSpPr>
        <p:spPr>
          <a:xfrm>
            <a:off x="458872" y="314325"/>
            <a:ext cx="10750550" cy="777875"/>
          </a:xfrm>
        </p:spPr>
        <p:txBody>
          <a:bodyPr>
            <a:noAutofit/>
          </a:bodyPr>
          <a:lstStyle/>
          <a:p>
            <a:r>
              <a:rPr lang="en-US" sz="6000" dirty="0"/>
              <a:t>Dataset Description</a:t>
            </a:r>
          </a:p>
        </p:txBody>
      </p:sp>
      <p:sp>
        <p:nvSpPr>
          <p:cNvPr id="3" name="Text Placeholder 6">
            <a:extLst>
              <a:ext uri="{FF2B5EF4-FFF2-40B4-BE49-F238E27FC236}">
                <a16:creationId xmlns:a16="http://schemas.microsoft.com/office/drawing/2014/main" id="{432AE141-610C-472F-8B5D-0ED5A7D323AD}"/>
              </a:ext>
            </a:extLst>
          </p:cNvPr>
          <p:cNvSpPr txBox="1">
            <a:spLocks/>
          </p:cNvSpPr>
          <p:nvPr/>
        </p:nvSpPr>
        <p:spPr>
          <a:xfrm>
            <a:off x="533399" y="1323900"/>
            <a:ext cx="2730501" cy="302521"/>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endParaRPr lang="en-US" sz="1800" b="1" dirty="0">
              <a:solidFill>
                <a:schemeClr val="bg1"/>
              </a:solidFill>
            </a:endParaRPr>
          </a:p>
        </p:txBody>
      </p:sp>
      <p:sp>
        <p:nvSpPr>
          <p:cNvPr id="11" name="TextBox 10">
            <a:extLst>
              <a:ext uri="{FF2B5EF4-FFF2-40B4-BE49-F238E27FC236}">
                <a16:creationId xmlns:a16="http://schemas.microsoft.com/office/drawing/2014/main" id="{ED342AC6-3D10-F2FA-4D49-B1602B4E8FBC}"/>
              </a:ext>
            </a:extLst>
          </p:cNvPr>
          <p:cNvSpPr txBox="1"/>
          <p:nvPr/>
        </p:nvSpPr>
        <p:spPr>
          <a:xfrm>
            <a:off x="991402" y="2184400"/>
            <a:ext cx="10558914" cy="493981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The model utilizes agricultural dataset that includes soil and environmental factors.</a:t>
            </a:r>
          </a:p>
          <a:p>
            <a:pPr marL="285750" indent="-285750" algn="just">
              <a:lnSpc>
                <a:spcPct val="150000"/>
              </a:lnSpc>
              <a:buFont typeface="Arial" panose="020B0604020202020204" pitchFamily="34" charset="0"/>
              <a:buChar char="•"/>
            </a:pPr>
            <a:r>
              <a:rPr lang="en-US" dirty="0"/>
              <a:t>The dataset consists of 2200 instances, 7 feature attributes and a target class.</a:t>
            </a:r>
          </a:p>
          <a:p>
            <a:pPr marL="285750" indent="-285750" algn="just">
              <a:lnSpc>
                <a:spcPct val="150000"/>
              </a:lnSpc>
              <a:buFont typeface="Arial" panose="020B0604020202020204" pitchFamily="34" charset="0"/>
              <a:buChar char="•"/>
            </a:pPr>
            <a:r>
              <a:rPr lang="en-US" dirty="0"/>
              <a:t>The target class is a multiclass with 22 different classes.</a:t>
            </a:r>
          </a:p>
          <a:p>
            <a:pPr marL="285750" indent="-285750" algn="just">
              <a:lnSpc>
                <a:spcPct val="150000"/>
              </a:lnSpc>
              <a:buFont typeface="Arial" panose="020B0604020202020204" pitchFamily="34" charset="0"/>
              <a:buChar char="•"/>
            </a:pPr>
            <a:r>
              <a:rPr lang="en-US" dirty="0"/>
              <a:t>The dataset is balanced with 100 instances per class.</a:t>
            </a:r>
          </a:p>
          <a:p>
            <a:pPr marL="285750" indent="-285750" algn="just">
              <a:lnSpc>
                <a:spcPct val="150000"/>
              </a:lnSpc>
              <a:buFont typeface="Arial" panose="020B0604020202020204" pitchFamily="34" charset="0"/>
              <a:buChar char="•"/>
            </a:pPr>
            <a:r>
              <a:rPr lang="en-IN" dirty="0"/>
              <a:t>This dataset will be used in the supervised learning model.</a:t>
            </a:r>
          </a:p>
          <a:p>
            <a:pPr marL="285750" indent="-285750" algn="just">
              <a:lnSpc>
                <a:spcPct val="150000"/>
              </a:lnSpc>
              <a:buFont typeface="Arial" panose="020B0604020202020204" pitchFamily="34" charset="0"/>
              <a:buChar char="•"/>
            </a:pPr>
            <a:r>
              <a:rPr lang="en-IN" dirty="0"/>
              <a:t>The different class of the dataset are {rice : 20}, {maize : 11}, {chickpea(chana) : 3}, {</a:t>
            </a:r>
            <a:r>
              <a:rPr lang="en-IN" dirty="0" err="1"/>
              <a:t>kidneybeans</a:t>
            </a:r>
            <a:r>
              <a:rPr lang="en-IN" dirty="0"/>
              <a:t>(rajma) : 9}, {</a:t>
            </a:r>
            <a:r>
              <a:rPr lang="en-IN" dirty="0" err="1"/>
              <a:t>pigeonpeas</a:t>
            </a:r>
            <a:r>
              <a:rPr lang="en-IN" dirty="0"/>
              <a:t>(tur dal) : 18}, {</a:t>
            </a:r>
            <a:r>
              <a:rPr lang="en-IN" dirty="0" err="1"/>
              <a:t>mothbeans</a:t>
            </a:r>
            <a:r>
              <a:rPr lang="en-IN" dirty="0"/>
              <a:t> : 13}, {</a:t>
            </a:r>
            <a:r>
              <a:rPr lang="en-IN" dirty="0" err="1"/>
              <a:t>mungbeans</a:t>
            </a:r>
            <a:r>
              <a:rPr lang="en-IN" dirty="0"/>
              <a:t> : 14}, {</a:t>
            </a:r>
            <a:r>
              <a:rPr lang="en-IN" dirty="0" err="1"/>
              <a:t>blackgram</a:t>
            </a:r>
            <a:r>
              <a:rPr lang="en-IN" dirty="0"/>
              <a:t>(Urad dal) : 2}, {lentil(masoor dal) : 10}, {pomegranate : 19}, {banana : 1}, {mango : 12}, {grapes : 7}, {watermelon : 21}, {muskmelon : 15}, {apple : 0}, {orange : 15}, {papaya : 17}, {coconut : 4}, {cotton : 6}, {jute : 8}, {coffee : 5}.</a:t>
            </a:r>
          </a:p>
          <a:p>
            <a:pPr marL="285750" indent="-285750" algn="just">
              <a:lnSpc>
                <a:spcPct val="150000"/>
              </a:lnSpc>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72687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ACA2-0E1F-D420-9161-E95156D05A59}"/>
              </a:ext>
            </a:extLst>
          </p:cNvPr>
          <p:cNvSpPr>
            <a:spLocks noGrp="1"/>
          </p:cNvSpPr>
          <p:nvPr>
            <p:ph type="title"/>
          </p:nvPr>
        </p:nvSpPr>
        <p:spPr/>
        <p:txBody>
          <a:bodyPr>
            <a:noAutofit/>
          </a:bodyPr>
          <a:lstStyle/>
          <a:p>
            <a:r>
              <a:rPr lang="en-IN" sz="6000" dirty="0"/>
              <a:t>Dataset Description</a:t>
            </a:r>
          </a:p>
        </p:txBody>
      </p:sp>
      <p:sp>
        <p:nvSpPr>
          <p:cNvPr id="5" name="TextBox 4">
            <a:extLst>
              <a:ext uri="{FF2B5EF4-FFF2-40B4-BE49-F238E27FC236}">
                <a16:creationId xmlns:a16="http://schemas.microsoft.com/office/drawing/2014/main" id="{7CE48669-AAA6-37D4-63BA-C562A475EFD2}"/>
              </a:ext>
            </a:extLst>
          </p:cNvPr>
          <p:cNvSpPr txBox="1"/>
          <p:nvPr/>
        </p:nvSpPr>
        <p:spPr>
          <a:xfrm>
            <a:off x="407604" y="2107933"/>
            <a:ext cx="11296715" cy="20313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Proposed model predict crop based on temperature(float datatype), humidity(float datatype), pH(float datatype), rainfall(float datatype), nitrogen(integer datatype), phosphorus(integer datatype), potassium(integer datatype).</a:t>
            </a:r>
          </a:p>
          <a:p>
            <a:pPr marL="285750" indent="-285750" algn="just">
              <a:lnSpc>
                <a:spcPct val="150000"/>
              </a:lnSpc>
              <a:buFont typeface="Arial" panose="020B0604020202020204" pitchFamily="34" charset="0"/>
              <a:buChar char="•"/>
            </a:pPr>
            <a:r>
              <a:rPr lang="en-US" dirty="0"/>
              <a:t>This also gives an idea about the proper amount of fertilizers to use for the cultivation.</a:t>
            </a:r>
          </a:p>
          <a:p>
            <a:endParaRPr lang="en-IN" dirty="0"/>
          </a:p>
        </p:txBody>
      </p:sp>
      <p:pic>
        <p:nvPicPr>
          <p:cNvPr id="15" name="Picture 14">
            <a:extLst>
              <a:ext uri="{FF2B5EF4-FFF2-40B4-BE49-F238E27FC236}">
                <a16:creationId xmlns:a16="http://schemas.microsoft.com/office/drawing/2014/main" id="{DAFE87BD-2118-9FA9-28C1-69E2BE9765E8}"/>
              </a:ext>
            </a:extLst>
          </p:cNvPr>
          <p:cNvPicPr>
            <a:picLocks noChangeAspect="1"/>
          </p:cNvPicPr>
          <p:nvPr/>
        </p:nvPicPr>
        <p:blipFill rotWithShape="1">
          <a:blip r:embed="rId2"/>
          <a:srcRect l="27869" t="20015" r="27921" b="26898"/>
          <a:stretch/>
        </p:blipFill>
        <p:spPr>
          <a:xfrm>
            <a:off x="266367" y="4235905"/>
            <a:ext cx="2874747" cy="1934678"/>
          </a:xfrm>
          <a:prstGeom prst="rect">
            <a:avLst/>
          </a:prstGeom>
        </p:spPr>
      </p:pic>
      <p:pic>
        <p:nvPicPr>
          <p:cNvPr id="17" name="Picture 16">
            <a:extLst>
              <a:ext uri="{FF2B5EF4-FFF2-40B4-BE49-F238E27FC236}">
                <a16:creationId xmlns:a16="http://schemas.microsoft.com/office/drawing/2014/main" id="{6D1ECC28-ACE3-828A-25AC-A3651D5F0F47}"/>
              </a:ext>
            </a:extLst>
          </p:cNvPr>
          <p:cNvPicPr>
            <a:picLocks noChangeAspect="1"/>
          </p:cNvPicPr>
          <p:nvPr/>
        </p:nvPicPr>
        <p:blipFill rotWithShape="1">
          <a:blip r:embed="rId3"/>
          <a:srcRect l="27710" t="19915" r="27921" b="26788"/>
          <a:stretch/>
        </p:blipFill>
        <p:spPr>
          <a:xfrm>
            <a:off x="3141113" y="4235905"/>
            <a:ext cx="2874748" cy="1934678"/>
          </a:xfrm>
          <a:prstGeom prst="rect">
            <a:avLst/>
          </a:prstGeom>
        </p:spPr>
      </p:pic>
      <p:pic>
        <p:nvPicPr>
          <p:cNvPr id="19" name="Picture 18">
            <a:extLst>
              <a:ext uri="{FF2B5EF4-FFF2-40B4-BE49-F238E27FC236}">
                <a16:creationId xmlns:a16="http://schemas.microsoft.com/office/drawing/2014/main" id="{94AFEBC3-90D6-B8E5-2490-FAB8D1CD8A00}"/>
              </a:ext>
            </a:extLst>
          </p:cNvPr>
          <p:cNvPicPr>
            <a:picLocks noChangeAspect="1"/>
          </p:cNvPicPr>
          <p:nvPr/>
        </p:nvPicPr>
        <p:blipFill rotWithShape="1">
          <a:blip r:embed="rId4"/>
          <a:srcRect l="28263" t="19790" r="28000" b="27158"/>
          <a:stretch/>
        </p:blipFill>
        <p:spPr>
          <a:xfrm>
            <a:off x="6015861" y="4235905"/>
            <a:ext cx="2874747" cy="1934678"/>
          </a:xfrm>
          <a:prstGeom prst="rect">
            <a:avLst/>
          </a:prstGeom>
        </p:spPr>
      </p:pic>
      <p:pic>
        <p:nvPicPr>
          <p:cNvPr id="21" name="Picture 20">
            <a:extLst>
              <a:ext uri="{FF2B5EF4-FFF2-40B4-BE49-F238E27FC236}">
                <a16:creationId xmlns:a16="http://schemas.microsoft.com/office/drawing/2014/main" id="{03DBAB85-5B74-898B-842B-C83119FEBF79}"/>
              </a:ext>
            </a:extLst>
          </p:cNvPr>
          <p:cNvPicPr>
            <a:picLocks noChangeAspect="1"/>
          </p:cNvPicPr>
          <p:nvPr/>
        </p:nvPicPr>
        <p:blipFill rotWithShape="1">
          <a:blip r:embed="rId5"/>
          <a:srcRect l="28027" t="19789" r="27999" b="26877"/>
          <a:stretch/>
        </p:blipFill>
        <p:spPr>
          <a:xfrm>
            <a:off x="8890608" y="4235905"/>
            <a:ext cx="2874747" cy="1934678"/>
          </a:xfrm>
          <a:prstGeom prst="rect">
            <a:avLst/>
          </a:prstGeom>
        </p:spPr>
      </p:pic>
    </p:spTree>
    <p:extLst>
      <p:ext uri="{BB962C8B-B14F-4D97-AF65-F5344CB8AC3E}">
        <p14:creationId xmlns:p14="http://schemas.microsoft.com/office/powerpoint/2010/main" val="112961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17BA-3F34-4B23-8B81-EC0466088E3D}"/>
              </a:ext>
            </a:extLst>
          </p:cNvPr>
          <p:cNvSpPr>
            <a:spLocks noGrp="1"/>
          </p:cNvSpPr>
          <p:nvPr>
            <p:ph type="title"/>
          </p:nvPr>
        </p:nvSpPr>
        <p:spPr/>
        <p:txBody>
          <a:bodyPr>
            <a:noAutofit/>
          </a:bodyPr>
          <a:lstStyle/>
          <a:p>
            <a:r>
              <a:rPr lang="en-US" sz="6000" dirty="0"/>
              <a:t>Proposed Work</a:t>
            </a:r>
          </a:p>
        </p:txBody>
      </p:sp>
      <p:sp>
        <p:nvSpPr>
          <p:cNvPr id="3" name="Text Placeholder 6" descr="To add additional animations to your Arrive animation, follow the steps below:">
            <a:extLst>
              <a:ext uri="{FF2B5EF4-FFF2-40B4-BE49-F238E27FC236}">
                <a16:creationId xmlns:a16="http://schemas.microsoft.com/office/drawing/2014/main" id="{FE396A66-2032-4295-BCF9-3D03EFF60710}"/>
              </a:ext>
            </a:extLst>
          </p:cNvPr>
          <p:cNvSpPr txBox="1">
            <a:spLocks/>
          </p:cNvSpPr>
          <p:nvPr/>
        </p:nvSpPr>
        <p:spPr>
          <a:xfrm>
            <a:off x="533400" y="1326049"/>
            <a:ext cx="8667750" cy="315869"/>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endParaRPr lang="en-US" sz="1800" b="1" dirty="0">
              <a:solidFill>
                <a:schemeClr val="bg1"/>
              </a:solidFill>
            </a:endParaRPr>
          </a:p>
        </p:txBody>
      </p:sp>
      <p:grpSp>
        <p:nvGrpSpPr>
          <p:cNvPr id="6" name="Step 1 Instructions" descr="Select your 3D Model, and from the animation tab, click Add Animation, Motion Path, Lines.&#10;&#10;Next, select your 3D model, click on the red end motion path point, and drag the point off the slide.&#10;&#10;Then, select the model again, click the ">
            <a:extLst>
              <a:ext uri="{FF2B5EF4-FFF2-40B4-BE49-F238E27FC236}">
                <a16:creationId xmlns:a16="http://schemas.microsoft.com/office/drawing/2014/main" id="{9118C647-A543-49B6-88C1-DC8AF8BB4B7F}"/>
              </a:ext>
            </a:extLst>
          </p:cNvPr>
          <p:cNvGrpSpPr/>
          <p:nvPr/>
        </p:nvGrpSpPr>
        <p:grpSpPr>
          <a:xfrm>
            <a:off x="533400" y="2486527"/>
            <a:ext cx="10984832" cy="3760374"/>
            <a:chOff x="533400" y="2849760"/>
            <a:chExt cx="3482120" cy="2277399"/>
          </a:xfrm>
        </p:grpSpPr>
        <p:sp>
          <p:nvSpPr>
            <p:cNvPr id="7" name="Content Placeholder 17">
              <a:extLst>
                <a:ext uri="{FF2B5EF4-FFF2-40B4-BE49-F238E27FC236}">
                  <a16:creationId xmlns:a16="http://schemas.microsoft.com/office/drawing/2014/main" id="{99896AC5-ECC0-40C9-AA58-75DBA2608419}"/>
                </a:ext>
                <a:ext uri="{C183D7F6-B498-43B3-948B-1728B52AA6E4}">
                  <adec:decorative xmlns:adec="http://schemas.microsoft.com/office/drawing/2017/decorative" val="1"/>
                </a:ext>
              </a:extLst>
            </p:cNvPr>
            <p:cNvSpPr txBox="1">
              <a:spLocks/>
            </p:cNvSpPr>
            <p:nvPr/>
          </p:nvSpPr>
          <p:spPr>
            <a:xfrm>
              <a:off x="1104614" y="4517975"/>
              <a:ext cx="2910906" cy="60918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400" dirty="0">
                <a:solidFill>
                  <a:schemeClr val="accent1"/>
                </a:solidFill>
                <a:latin typeface="Segoe UI Semibold" panose="020B0702040204020203" pitchFamily="34" charset="0"/>
                <a:cs typeface="Segoe UI Semibold" panose="020B0702040204020203" pitchFamily="34" charset="0"/>
              </a:endParaRPr>
            </a:p>
          </p:txBody>
        </p:sp>
        <p:sp>
          <p:nvSpPr>
            <p:cNvPr id="8" name="TextBox 7">
              <a:extLst>
                <a:ext uri="{FF2B5EF4-FFF2-40B4-BE49-F238E27FC236}">
                  <a16:creationId xmlns:a16="http://schemas.microsoft.com/office/drawing/2014/main" id="{E0C70FF4-9B4C-46DE-A1CA-2E483E217721}"/>
                </a:ext>
                <a:ext uri="{C183D7F6-B498-43B3-948B-1728B52AA6E4}">
                  <adec:decorative xmlns:adec="http://schemas.microsoft.com/office/drawing/2017/decorative" val="1"/>
                </a:ext>
              </a:extLst>
            </p:cNvPr>
            <p:cNvSpPr txBox="1">
              <a:spLocks noChangeAspect="1"/>
            </p:cNvSpPr>
            <p:nvPr/>
          </p:nvSpPr>
          <p:spPr bwMode="blackWhite">
            <a:xfrm>
              <a:off x="533400" y="2849760"/>
              <a:ext cx="649548" cy="465997"/>
            </a:xfrm>
            <a:prstGeom prst="rect">
              <a:avLst/>
            </a:prstGeom>
            <a:noFill/>
          </p:spPr>
          <p:txBody>
            <a:bodyPr wrap="square" rtlCol="0">
              <a:spAutoFit/>
            </a:bodyPr>
            <a:lstStyle/>
            <a:p>
              <a:endPar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 name="TextBox 11">
            <a:extLst>
              <a:ext uri="{FF2B5EF4-FFF2-40B4-BE49-F238E27FC236}">
                <a16:creationId xmlns:a16="http://schemas.microsoft.com/office/drawing/2014/main" id="{161831CB-4225-4847-BACE-2E3FA9F5444E}"/>
              </a:ext>
              <a:ext uri="{C183D7F6-B498-43B3-948B-1728B52AA6E4}">
                <adec:decorative xmlns:adec="http://schemas.microsoft.com/office/drawing/2017/decorative" val="1"/>
              </a:ext>
            </a:extLst>
          </p:cNvPr>
          <p:cNvSpPr txBox="1">
            <a:spLocks noChangeAspect="1"/>
          </p:cNvSpPr>
          <p:nvPr/>
        </p:nvSpPr>
        <p:spPr bwMode="blackWhite">
          <a:xfrm>
            <a:off x="4308211" y="5477459"/>
            <a:ext cx="649548" cy="769441"/>
          </a:xfrm>
          <a:prstGeom prst="rect">
            <a:avLst/>
          </a:prstGeom>
          <a:noFill/>
        </p:spPr>
        <p:txBody>
          <a:bodyPr wrap="square" rtlCol="0">
            <a:spAutoFit/>
          </a:bodyPr>
          <a:lstStyle/>
          <a:p>
            <a:endPar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4" name="TextBox 3">
            <a:extLst>
              <a:ext uri="{FF2B5EF4-FFF2-40B4-BE49-F238E27FC236}">
                <a16:creationId xmlns:a16="http://schemas.microsoft.com/office/drawing/2014/main" id="{FAB1ACCC-8459-6CDE-BFB4-A9773C9052EE}"/>
              </a:ext>
            </a:extLst>
          </p:cNvPr>
          <p:cNvSpPr txBox="1"/>
          <p:nvPr/>
        </p:nvSpPr>
        <p:spPr>
          <a:xfrm>
            <a:off x="458872" y="2486527"/>
            <a:ext cx="10524088"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proposed model is a multiclass classification model i.e. a supervised learning model.</a:t>
            </a:r>
          </a:p>
          <a:p>
            <a:pPr marL="285750" indent="-285750">
              <a:lnSpc>
                <a:spcPct val="150000"/>
              </a:lnSpc>
              <a:buFont typeface="Arial" panose="020B0604020202020204" pitchFamily="34" charset="0"/>
              <a:buChar char="•"/>
            </a:pPr>
            <a:r>
              <a:rPr lang="en-US" dirty="0"/>
              <a:t>Dataset is collected from kaggle.com.</a:t>
            </a:r>
          </a:p>
          <a:p>
            <a:pPr marL="285750" indent="-285750">
              <a:lnSpc>
                <a:spcPct val="150000"/>
              </a:lnSpc>
              <a:buFont typeface="Arial" panose="020B0604020202020204" pitchFamily="34" charset="0"/>
              <a:buChar char="•"/>
            </a:pPr>
            <a:r>
              <a:rPr lang="en-US" b="1" dirty="0"/>
              <a:t>DATA CLEANING :</a:t>
            </a:r>
            <a:r>
              <a:rPr lang="en-US" dirty="0"/>
              <a:t> Data should be cleaned and erroneous, duplicate and correlated data will be taken care of.</a:t>
            </a:r>
          </a:p>
          <a:p>
            <a:pPr marL="285750" indent="-285750">
              <a:lnSpc>
                <a:spcPct val="150000"/>
              </a:lnSpc>
              <a:buFont typeface="Arial" panose="020B0604020202020204" pitchFamily="34" charset="0"/>
              <a:buChar char="•"/>
            </a:pPr>
            <a:r>
              <a:rPr lang="en-US" b="1" dirty="0"/>
              <a:t>DATA PREPROCESSING :</a:t>
            </a:r>
            <a:r>
              <a:rPr lang="en-US" dirty="0"/>
              <a:t> Label encoding will be done before training the data.</a:t>
            </a:r>
          </a:p>
          <a:p>
            <a:pPr marL="285750" indent="-285750">
              <a:lnSpc>
                <a:spcPct val="150000"/>
              </a:lnSpc>
              <a:buFont typeface="Arial" panose="020B0604020202020204" pitchFamily="34" charset="0"/>
              <a:buChar char="•"/>
            </a:pPr>
            <a:r>
              <a:rPr lang="en-US" b="1" dirty="0"/>
              <a:t>MODEL TRAINING :</a:t>
            </a:r>
            <a:r>
              <a:rPr lang="en-US" dirty="0"/>
              <a:t> Model will be </a:t>
            </a:r>
            <a:r>
              <a:rPr lang="en-US" dirty="0" err="1"/>
              <a:t>splitted</a:t>
            </a:r>
            <a:r>
              <a:rPr lang="en-US" dirty="0"/>
              <a:t> into training and testing dataset and will be evaluated using Random Forest Classifier, Logistic Regression and KNN.</a:t>
            </a:r>
          </a:p>
          <a:p>
            <a:pPr marL="285750" indent="-285750">
              <a:lnSpc>
                <a:spcPct val="150000"/>
              </a:lnSpc>
              <a:buFont typeface="Arial" panose="020B0604020202020204" pitchFamily="34" charset="0"/>
              <a:buChar char="•"/>
            </a:pPr>
            <a:r>
              <a:rPr lang="en-US" b="1" dirty="0"/>
              <a:t>MODEL TESTING :</a:t>
            </a:r>
            <a:r>
              <a:rPr lang="en-US" dirty="0"/>
              <a:t> Testing the model on the basis of testing dataset.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9290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043D-219C-C3B9-8DAC-C1E19A921A4F}"/>
              </a:ext>
            </a:extLst>
          </p:cNvPr>
          <p:cNvSpPr>
            <a:spLocks noGrp="1"/>
          </p:cNvSpPr>
          <p:nvPr>
            <p:ph type="title"/>
          </p:nvPr>
        </p:nvSpPr>
        <p:spPr/>
        <p:txBody>
          <a:bodyPr>
            <a:noAutofit/>
          </a:bodyPr>
          <a:lstStyle/>
          <a:p>
            <a:r>
              <a:rPr lang="en-US" sz="6000" dirty="0"/>
              <a:t>Conclusion</a:t>
            </a:r>
            <a:endParaRPr lang="en-IN" sz="6000" dirty="0"/>
          </a:p>
        </p:txBody>
      </p:sp>
      <p:sp>
        <p:nvSpPr>
          <p:cNvPr id="3" name="Content Placeholder 2">
            <a:extLst>
              <a:ext uri="{FF2B5EF4-FFF2-40B4-BE49-F238E27FC236}">
                <a16:creationId xmlns:a16="http://schemas.microsoft.com/office/drawing/2014/main" id="{4B6277EA-C521-1283-1087-5DE3084B3AD8}"/>
              </a:ext>
            </a:extLst>
          </p:cNvPr>
          <p:cNvSpPr>
            <a:spLocks noGrp="1"/>
          </p:cNvSpPr>
          <p:nvPr>
            <p:ph idx="1"/>
          </p:nvPr>
        </p:nvSpPr>
        <p:spPr>
          <a:xfrm>
            <a:off x="924024" y="2791326"/>
            <a:ext cx="10285398" cy="3385636"/>
          </a:xfrm>
        </p:spPr>
        <p:txBody>
          <a:bodyPr>
            <a:normAutofit/>
          </a:bodyPr>
          <a:lstStyle/>
          <a:p>
            <a:pPr marL="0" indent="0" algn="just">
              <a:lnSpc>
                <a:spcPct val="150000"/>
              </a:lnSpc>
              <a:buNone/>
            </a:pPr>
            <a:r>
              <a:rPr lang="en-US" sz="1800" dirty="0"/>
              <a:t>Presently our farmers are not effectively using technology and analysis, so there may be a chance of wrong selection of crop for cultivation that will reduce their income. To reduce those type of loses we have developed this model which will predict the best suitable crop for particular land and will also  provide information about required nutrients to add up for better cultivation. This way ML will help in the growth of agricultural sector.</a:t>
            </a:r>
          </a:p>
          <a:p>
            <a:pPr marL="0" indent="0" algn="just">
              <a:buNone/>
            </a:pPr>
            <a:endParaRPr lang="en-IN" sz="1800" dirty="0"/>
          </a:p>
        </p:txBody>
      </p:sp>
    </p:spTree>
    <p:extLst>
      <p:ext uri="{BB962C8B-B14F-4D97-AF65-F5344CB8AC3E}">
        <p14:creationId xmlns:p14="http://schemas.microsoft.com/office/powerpoint/2010/main" val="2601217128"/>
      </p:ext>
    </p:extLst>
  </p:cSld>
  <p:clrMapOvr>
    <a:masterClrMapping/>
  </p:clrMapOvr>
</p:sld>
</file>

<file path=ppt/theme/theme1.xml><?xml version="1.0" encoding="utf-8"?>
<a:theme xmlns:a="http://schemas.openxmlformats.org/drawingml/2006/main" name="Amaze Theme">
  <a:themeElements>
    <a:clrScheme name="Amaze">
      <a:dk1>
        <a:sysClr val="windowText" lastClr="000000"/>
      </a:dk1>
      <a:lt1>
        <a:sysClr val="window" lastClr="FFFFFF"/>
      </a:lt1>
      <a:dk2>
        <a:srgbClr val="455F51"/>
      </a:dk2>
      <a:lt2>
        <a:srgbClr val="E3DED1"/>
      </a:lt2>
      <a:accent1>
        <a:srgbClr val="107C10"/>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11256.potx" id="{98B5B306-FFD1-4FBB-801B-9213364F33A8}" vid="{78ABC6E9-7907-4F03-B4EB-AC0B7FBE305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6e0ed944f324437a1628d920c25a1c7c">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edbd56de57fb331bd1e5e8af7e1d85f1"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9E9E9-CE08-455B-9B22-675497F5CD5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D1E4E54-D823-4696-BBE2-5A8AE79AD477}">
  <ds:schemaRefs>
    <ds:schemaRef ds:uri="http://schemas.microsoft.com/sharepoint/v3/contenttype/forms"/>
  </ds:schemaRefs>
</ds:datastoreItem>
</file>

<file path=customXml/itemProps3.xml><?xml version="1.0" encoding="utf-8"?>
<ds:datastoreItem xmlns:ds="http://schemas.openxmlformats.org/officeDocument/2006/customXml" ds:itemID="{47449C20-468D-43AC-BAA9-5AF10C1B7F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Want to amaze your students </Template>
  <TotalTime>209</TotalTime>
  <Words>1043</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Bahnschrift Light</vt:lpstr>
      <vt:lpstr>Segoe UI</vt:lpstr>
      <vt:lpstr>Segoe UI (Body)</vt:lpstr>
      <vt:lpstr>Segoe UI Black</vt:lpstr>
      <vt:lpstr>Segoe UI Light</vt:lpstr>
      <vt:lpstr>Segoe UI Semibold</vt:lpstr>
      <vt:lpstr>Wingdings</vt:lpstr>
      <vt:lpstr>Amaze Theme</vt:lpstr>
      <vt:lpstr>Crop Analysis And Prediction</vt:lpstr>
      <vt:lpstr>Abstract</vt:lpstr>
      <vt:lpstr>Introduction</vt:lpstr>
      <vt:lpstr>Literature Survey</vt:lpstr>
      <vt:lpstr>Related Work</vt:lpstr>
      <vt:lpstr>Dataset Description</vt:lpstr>
      <vt:lpstr>Dataset Description</vt:lpstr>
      <vt:lpstr>Proposed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Analysis And Prediction</dc:title>
  <dc:creator>KUNAL GUPTA</dc:creator>
  <cp:lastModifiedBy>Harsh Baheti</cp:lastModifiedBy>
  <cp:revision>4</cp:revision>
  <dcterms:created xsi:type="dcterms:W3CDTF">2022-10-12T12:39:45Z</dcterms:created>
  <dcterms:modified xsi:type="dcterms:W3CDTF">2022-10-12T20:20:35Z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