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93" r:id="rId8"/>
    <p:sldId id="263" r:id="rId9"/>
    <p:sldId id="264" r:id="rId10"/>
    <p:sldId id="282" r:id="rId11"/>
    <p:sldId id="283" r:id="rId12"/>
    <p:sldId id="265" r:id="rId13"/>
    <p:sldId id="268" r:id="rId14"/>
    <p:sldId id="269" r:id="rId15"/>
    <p:sldId id="277" r:id="rId16"/>
    <p:sldId id="278" r:id="rId17"/>
    <p:sldId id="284" r:id="rId18"/>
    <p:sldId id="274" r:id="rId19"/>
    <p:sldId id="279" r:id="rId20"/>
    <p:sldId id="276" r:id="rId21"/>
  </p:sldIdLst>
  <p:sldSz cx="9144000" cy="5143500" type="screen16x9"/>
  <p:notesSz cx="6858000" cy="9144000"/>
  <p:embeddedFontLst>
    <p:embeddedFont>
      <p:font typeface="Montserrat" panose="000008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635" y="635"/>
            <a:ext cx="9144635" cy="514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b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</a:t>
            </a: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- 1</a:t>
            </a:r>
            <a:b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EDA On Hotel Booking Analysis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            		 By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           Kunal </a:t>
            </a:r>
            <a:r>
              <a:rPr lang="en-GB" sz="1600" b="1" dirty="0" err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Kodarlikar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           (Cohort Boston)</a:t>
            </a:r>
            <a:br>
              <a:rPr lang="en-GB" sz="42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lang="en-GB"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10" y="3103880"/>
            <a:ext cx="4335780" cy="1938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 algn="l">
              <a:buNone/>
            </a:pPr>
            <a:r>
              <a:rPr lang="en-US"/>
              <a:t>																																																																															</a:t>
            </a:r>
          </a:p>
          <a:p>
            <a:pPr marL="114300" indent="0" algn="l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114300" algn="l"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</a:rPr>
              <a:t>Observation:</a:t>
            </a:r>
          </a:p>
          <a:p>
            <a:pPr marL="201930" indent="-189865" algn="l" defTabSz="914400">
              <a:lnSpc>
                <a:spcPct val="150000"/>
              </a:lnSpc>
              <a:buClr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91.6% guests did not required the parking space. Only 8.3% guests required 1 parking space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1152525"/>
            <a:ext cx="4117340" cy="3066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 algn="l">
              <a:buNone/>
            </a:pPr>
            <a:r>
              <a:rPr lang="en-US" dirty="0"/>
              <a:t>																																																																							</a:t>
            </a:r>
          </a:p>
          <a:p>
            <a:pPr marL="114300" algn="l">
              <a:lnSpc>
                <a:spcPct val="190000"/>
              </a:lnSpc>
              <a:buNone/>
            </a:pPr>
            <a:r>
              <a:rPr lang="en-IN" sz="1800" b="1" dirty="0">
                <a:solidFill>
                  <a:srgbClr val="FF4646"/>
                </a:solidFill>
              </a:rPr>
              <a:t>Observation:</a:t>
            </a:r>
          </a:p>
          <a:p>
            <a:pPr marL="240030" indent="-189865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40665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BB( Bed &amp; Breakfast) is the most preferred type of meal by the guests.</a:t>
            </a:r>
          </a:p>
          <a:p>
            <a:pPr marL="240030" indent="-189865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40665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Full Board i.e. FB is least preferred.</a:t>
            </a:r>
          </a:p>
          <a:p>
            <a:pPr marL="197485" marR="113030" indent="-147320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93040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HB (Half Board) and SC(Self Catering) are  equally preferred.</a:t>
            </a:r>
          </a:p>
          <a:p>
            <a:pPr marL="114300" indent="0" algn="l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6" name="object 4"/>
          <p:cNvSpPr/>
          <p:nvPr/>
        </p:nvSpPr>
        <p:spPr>
          <a:xfrm>
            <a:off x="693700" y="1170593"/>
            <a:ext cx="7961202" cy="2306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83285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4646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4646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Conclusions: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1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Pct val="93000"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Agent Id Number – 9.0 made the highest bookings which is more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than</a:t>
            </a: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28725.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1125040"/>
            <a:ext cx="8621897" cy="239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20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40000"/>
              </a:lnSpc>
              <a:spcBef>
                <a:spcPts val="100"/>
              </a:spcBef>
              <a:buNone/>
            </a:pPr>
            <a:r>
              <a:rPr lang="en-US" sz="20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251460" indent="-239395">
              <a:lnSpc>
                <a:spcPct val="230000"/>
              </a:lnSpc>
              <a:spcBef>
                <a:spcPts val="1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52095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Maximum number of guests were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lang="en-US" sz="1200" b="1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Portugal.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i.e. more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24500+</a:t>
            </a:r>
            <a:r>
              <a:rPr lang="en-US" sz="1200" b="1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guests.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60960" marR="281940" indent="-48895">
              <a:lnSpc>
                <a:spcPct val="23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02565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After Portugal, GBR(Great Brittan),France and  Spain are the countries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the  guests</a:t>
            </a:r>
            <a:r>
              <a:rPr lang="en-US" sz="12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came.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" y="1188374"/>
            <a:ext cx="3739809" cy="20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89" y="1188373"/>
            <a:ext cx="3885561" cy="202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37" y="1202426"/>
            <a:ext cx="619125" cy="20298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49350"/>
            <a:ext cx="8520430" cy="399415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lnSpc>
                <a:spcPct val="130000"/>
              </a:lnSpc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54305" indent="-142240">
              <a:lnSpc>
                <a:spcPct val="13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Most of the bookings for City hotels</a:t>
            </a:r>
            <a:r>
              <a:rPr lang="en-US" sz="1200" b="1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 were happened in 2016. </a:t>
            </a:r>
          </a:p>
          <a:p>
            <a:pPr marL="12065" indent="0">
              <a:lnSpc>
                <a:spcPct val="13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     As we can see  Most of the bookings were for City</a:t>
            </a:r>
            <a:r>
              <a:rPr lang="en-US" sz="1200" b="1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hotels.</a:t>
            </a:r>
          </a:p>
          <a:p>
            <a:pPr marL="297815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Least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number of bookings for City hotels</a:t>
            </a:r>
            <a:r>
              <a:rPr lang="en-US" sz="1200" b="1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 were happened in 2015. </a:t>
            </a:r>
          </a:p>
          <a:p>
            <a:pPr marL="12065" indent="0">
              <a:lnSpc>
                <a:spcPct val="13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	  As we can see Least of the bookings were for Resort</a:t>
            </a:r>
            <a:r>
              <a:rPr lang="en-US" sz="1200" b="1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hotels.</a:t>
            </a: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018540"/>
            <a:ext cx="8519795" cy="2810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54305" indent="-14224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City hotel has the highest ADR. That means city hotels are generating more revenues than the resort hotels.</a:t>
            </a:r>
          </a:p>
          <a:p>
            <a:pPr marL="154305" indent="-14224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More the ADR more is the revenue.</a:t>
            </a: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017905"/>
            <a:ext cx="8454390" cy="3312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spc="-5" dirty="0">
                <a:solidFill>
                  <a:srgbClr val="202020"/>
                </a:solidFill>
              </a:rPr>
              <a:t>  </a:t>
            </a:r>
            <a:r>
              <a:rPr lang="en-US" sz="18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lang="en-US" sz="18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Segment:</a:t>
            </a: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2700" marR="471170">
              <a:lnSpc>
                <a:spcPct val="150000"/>
              </a:lnSpc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Here “Direct” and ‘Online Travel Agency’ has high </a:t>
            </a:r>
            <a:r>
              <a:rPr lang="en-US" sz="1200" b="1" spc="-5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adr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for both hotel types. Aviation segment needs to  increase Resort hotel</a:t>
            </a:r>
            <a:r>
              <a:rPr lang="en-US" sz="1200" b="1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bookings.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7" name="object 9"/>
          <p:cNvSpPr/>
          <p:nvPr/>
        </p:nvSpPr>
        <p:spPr>
          <a:xfrm>
            <a:off x="311699" y="1152345"/>
            <a:ext cx="8520429" cy="24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2700" marR="47117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hotels had the highest adr in June ,July and August than the City hotels. But in other months adr of  Resort hotel was less than the City hotels.</a:t>
            </a:r>
          </a:p>
          <a:p>
            <a:pPr marL="12700" marR="471170" algn="l">
              <a:lnSpc>
                <a:spcPct val="150000"/>
              </a:lnSpc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Thus we can say that, the January, February, March, April ,November and December are the good months  for customers to get good adr</a:t>
            </a: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786808" y="1152346"/>
            <a:ext cx="7602279" cy="2101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6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4646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				Conclusions: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3670300" marR="20320" lvl="8" indent="0">
              <a:lnSpc>
                <a:spcPct val="100000"/>
              </a:lnSpc>
              <a:spcBef>
                <a:spcPts val="10"/>
              </a:spcBef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is canceled and </a:t>
            </a:r>
            <a:r>
              <a:rPr lang="en-US" sz="1200" b="1" spc="-5" dirty="0" err="1">
                <a:solidFill>
                  <a:srgbClr val="202020"/>
                </a:solidFill>
              </a:rPr>
              <a:t>same_room_alloted_or_not</a:t>
            </a:r>
            <a:r>
              <a:rPr lang="en-US" sz="1200" b="1" spc="-5" dirty="0">
                <a:solidFill>
                  <a:srgbClr val="202020"/>
                </a:solidFill>
              </a:rPr>
              <a:t>  are negatively correlated. Not getting the  same room as per reserved room is not the  reason for booking cancellations.</a:t>
            </a:r>
          </a:p>
          <a:p>
            <a:pPr marL="3670300" marR="668655" lvl="8" indent="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lead-time and total stay is positively  correlated means more is the stay of  customer more will be the lead time.</a:t>
            </a:r>
          </a:p>
          <a:p>
            <a:pPr marL="3670300" marR="5080" lvl="8" indent="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/>
              <a:buChar char=""/>
              <a:tabLst>
                <a:tab pos="154940" algn="l"/>
                <a:tab pos="777875" algn="l"/>
                <a:tab pos="1323975" algn="l"/>
                <a:tab pos="1906905" algn="l"/>
                <a:tab pos="2688590" algn="l"/>
                <a:tab pos="319341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ADR and total people are highly  correlated. That means more the people more will be </a:t>
            </a:r>
            <a:r>
              <a:rPr lang="en-US" sz="1200" b="1" spc="-5" dirty="0" err="1">
                <a:solidFill>
                  <a:srgbClr val="202020"/>
                </a:solidFill>
              </a:rPr>
              <a:t>adr.High</a:t>
            </a:r>
            <a:r>
              <a:rPr lang="en-US" sz="1200" b="1" spc="-5" dirty="0">
                <a:solidFill>
                  <a:srgbClr val="202020"/>
                </a:solidFill>
              </a:rPr>
              <a:t> </a:t>
            </a:r>
            <a:r>
              <a:rPr lang="en-US" sz="1200" b="1" spc="-5" dirty="0" err="1">
                <a:solidFill>
                  <a:srgbClr val="202020"/>
                </a:solidFill>
              </a:rPr>
              <a:t>adr</a:t>
            </a:r>
            <a:r>
              <a:rPr lang="en-US" sz="1200" b="1" spc="-5" dirty="0">
                <a:solidFill>
                  <a:srgbClr val="202020"/>
                </a:solidFill>
              </a:rPr>
              <a:t> means high revenue</a:t>
            </a:r>
          </a:p>
          <a:p>
            <a:endParaRPr lang="en-IN" sz="1200" b="1" dirty="0"/>
          </a:p>
        </p:txBody>
      </p:sp>
      <p:sp>
        <p:nvSpPr>
          <p:cNvPr id="10" name="object 7"/>
          <p:cNvSpPr/>
          <p:nvPr/>
        </p:nvSpPr>
        <p:spPr>
          <a:xfrm>
            <a:off x="35609" y="1152475"/>
            <a:ext cx="3930335" cy="3674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b="1" dirty="0">
              <a:solidFill>
                <a:srgbClr val="FF4646"/>
              </a:solidFill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154940" algn="l"/>
              </a:tabLst>
              <a:defRPr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stay in both the type hotel is less than 7 days.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" y="1017905"/>
            <a:ext cx="8520430" cy="307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687445"/>
          </a:xfrm>
        </p:spPr>
        <p:txBody>
          <a:bodyPr/>
          <a:lstStyle/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For this project we will be analyzing Hotel Booking data. This data  set contains booking information for a city hotel and a resort hotel,  and includes information such as when the booking was made,  length of stay, the number of adults, children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or babies and the  number of available parking spaces.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The main objective behind this project is to explore and analyze data to discover important factors that govern the booking and give insights to hotel management,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which can perform various campaigns to boost the business and performance.</a:t>
            </a: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Hotel industry is a very volatile industry and the booking depends on  below factors and many more.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513080"/>
            <a:ext cx="447675" cy="504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9143365" cy="51581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/>
              <a:t>         Work flow segregation 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41095"/>
            <a:ext cx="8520430" cy="3597275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we have divided our work flow into following 3 Steps:</a:t>
            </a:r>
          </a:p>
          <a:p>
            <a:pPr marL="114300" indent="0">
              <a:buNone/>
            </a:pP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4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 will be divided into following 3 analysis:</a:t>
            </a: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Univariate Analysis: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Univariate analysis is the simplest of the three analysis where the data you are analyzing is only having one variable.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Bivariate analysis: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In Bivariate analysis we will compare two variables to study their relationships.</a:t>
            </a: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Multivariate analysis: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Multivariate analysis is similar to Bivariate analysis here we will compare more than two variables.</a:t>
            </a:r>
          </a:p>
          <a:p>
            <a:pPr marL="114300" indent="0">
              <a:buNone/>
            </a:pP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567055" cy="550545"/>
          </a:xfrm>
          <a:prstGeom prst="rect">
            <a:avLst/>
          </a:prstGeom>
        </p:spPr>
      </p:pic>
      <p:sp>
        <p:nvSpPr>
          <p:cNvPr id="4" name="Flowchart: Card 3"/>
          <p:cNvSpPr/>
          <p:nvPr/>
        </p:nvSpPr>
        <p:spPr>
          <a:xfrm>
            <a:off x="718185" y="1608455"/>
            <a:ext cx="2343150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uFillTx/>
              </a:rPr>
              <a:t>Data collection</a:t>
            </a:r>
          </a:p>
          <a:p>
            <a:pPr algn="ctr"/>
            <a:r>
              <a:rPr lang="en-US">
                <a:solidFill>
                  <a:schemeClr val="bg2"/>
                </a:solidFill>
                <a:uFillTx/>
              </a:rPr>
              <a:t>and</a:t>
            </a:r>
          </a:p>
          <a:p>
            <a:pPr algn="ctr"/>
            <a:r>
              <a:rPr lang="en-US">
                <a:solidFill>
                  <a:schemeClr val="bg2"/>
                </a:solidFill>
                <a:uFillTx/>
              </a:rPr>
              <a:t>      Understanding</a:t>
            </a:r>
            <a:r>
              <a:rPr lang="en-US"/>
              <a:t>	</a:t>
            </a:r>
          </a:p>
        </p:txBody>
      </p:sp>
      <p:sp>
        <p:nvSpPr>
          <p:cNvPr id="5" name="Flowchart: Card 4"/>
          <p:cNvSpPr/>
          <p:nvPr/>
        </p:nvSpPr>
        <p:spPr>
          <a:xfrm>
            <a:off x="6150610" y="1608455"/>
            <a:ext cx="2273935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Exploratory </a:t>
            </a:r>
          </a:p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Data </a:t>
            </a:r>
          </a:p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Analysis(EDA)</a:t>
            </a:r>
          </a:p>
        </p:txBody>
      </p:sp>
      <p:sp>
        <p:nvSpPr>
          <p:cNvPr id="7" name="Flowchart: Card 6"/>
          <p:cNvSpPr/>
          <p:nvPr/>
        </p:nvSpPr>
        <p:spPr>
          <a:xfrm>
            <a:off x="3412490" y="1608455"/>
            <a:ext cx="2330450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Data Cleaning</a:t>
            </a:r>
          </a:p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and</a:t>
            </a:r>
          </a:p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Manipulation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445135"/>
            <a:ext cx="8832850" cy="57277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635" y="949325"/>
            <a:ext cx="9145270" cy="4194810"/>
          </a:xfrm>
        </p:spPr>
        <p:txBody>
          <a:bodyPr bIns="539750"/>
          <a:lstStyle/>
          <a:p>
            <a:pPr marL="114300" indent="0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After collecting data it’s very importan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t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 to understand 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it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. We have hotel booking in which we have 119390 rows and 32 columns. Let’s understand these 32 columns.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11430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Description of data:</a:t>
            </a:r>
            <a:endParaRPr lang="en-US" sz="12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hotel: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Resort Hotel or City hotel.</a:t>
            </a:r>
            <a:endParaRPr lang="en-US" sz="12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is_canceled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Value indicating if the booking was cancelled (1) or not (0).</a:t>
            </a:r>
            <a:endParaRPr lang="en-US" sz="12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lead time: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days that elapsed between the entering date of the booking and the arrival date.</a:t>
            </a: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arrival_date_year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 of arrival date.</a:t>
            </a:r>
            <a:endParaRPr lang="en-US" sz="1200" b="1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arrival_date_month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 of arrival date.</a:t>
            </a: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arrival_date_day_of_month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Day of arrival date.</a:t>
            </a: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stays_in_weekend_nights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weekend nights.</a:t>
            </a:r>
          </a:p>
          <a:p>
            <a:pPr marL="114300" indent="0">
              <a:buNone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stays_in_week_nights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week nights.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adults 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adults.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children 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babies.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meal 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 of meal booked.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of origin.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35"/>
            <a:ext cx="8832215" cy="573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34340"/>
            <a:ext cx="8520430" cy="5835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4880"/>
            <a:ext cx="8520430" cy="4199255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Market_segment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Market segment designation (TA/TO).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Distribution_channel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Booking distribution channel (TA/TO).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Is_repeated_guest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is a repeat guest (1) or not (0).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Previous_cancellations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Number of previous bookings which were cancelled by the customer prior the current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Previous_booking_not_cancelled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Number of previous bookings not cancelled by the customer prior to the current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Reserved_room_type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Code of room type resereved.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Assigned_room_type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: Code for the type of room assigned to the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Booking_changes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: Number of changes made to the booking from the moment the booking was entered on the PMS (Hotel property management systems) untill the moment of check-in or cancellation.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Deposite_type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No deposit, Non refund, Refundable.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Agent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ID of the travel agency that made the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Company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ID of the company/ entity that made the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Days_in_waiting_list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Number of days the booking.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Customer_type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 type of customer. Contract, Group, Transient, Transient party.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Adr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Average daily rate as defined by dividing the sum of all lodging transactions by the total number of staying nights.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Required_car_parking_spaces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Number of car parking spaces required by the customer.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total_of_special_request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Number of special requests made by the customer (e.g double bed or high floor).</a:t>
            </a: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Reservation_status: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Reservation last status.</a:t>
            </a:r>
          </a:p>
          <a:p>
            <a:pPr marL="114300" indent="0"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35"/>
            <a:ext cx="8832215" cy="573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927735"/>
            <a:ext cx="8611235" cy="4215765"/>
          </a:xfrm>
        </p:spPr>
        <p:txBody>
          <a:bodyPr/>
          <a:lstStyle/>
          <a:p>
            <a:pPr marL="114300" algn="l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There are 4 columns company, agent, country and children with missing values. </a:t>
            </a:r>
          </a:p>
          <a:p>
            <a:pPr marL="114300" algn="l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#checking for Null values     </a:t>
            </a:r>
            <a:r>
              <a:rPr lang="en-IN" altLang="en-US" sz="1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                            </a:t>
            </a:r>
            <a:endParaRPr lang="en-US" sz="1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14300" indent="0">
              <a:buNone/>
            </a:pPr>
            <a:endParaRPr lang="en-US" sz="1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14300" indent="0">
              <a:buNone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					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																														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	</a:t>
            </a:r>
            <a:r>
              <a:rPr lang="en-IN" alt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</a:t>
            </a:r>
          </a:p>
          <a:p>
            <a:pPr marL="114300" indent="0">
              <a:buNone/>
            </a:pPr>
            <a:endParaRPr lang="en-IN" altLang="en-US" sz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114300" indent="0">
              <a:buNone/>
            </a:pPr>
            <a:endParaRPr lang="en-IN" altLang="en-US" sz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4" y="1580865"/>
            <a:ext cx="3567431" cy="20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83" y="2698464"/>
            <a:ext cx="3685194" cy="20757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15" y="2270760"/>
            <a:ext cx="103949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365" y="1348105"/>
            <a:ext cx="324802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365" y="2175510"/>
            <a:ext cx="3209925" cy="400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Handling Duplicates: data had 31994 duplicate values. So we dropped it from the data</a:t>
            </a:r>
            <a:endParaRPr lang="en-IN" alt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2522220"/>
            <a:ext cx="587756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marL="114300" indent="0">
              <a:buNone/>
            </a:pPr>
            <a:r>
              <a:rPr lang="en-IN" alt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created 2 new columns</a:t>
            </a: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1) ‘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Total_People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 = from the 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Chidren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adults, babies.</a:t>
            </a: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total_people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=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'adults'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'babies’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'children'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14300" indent="0">
              <a:buNone/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2) ‘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Total_stay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 = From weekend nights and weekdays night</a:t>
            </a: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total_stay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=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stays_in_weekend_nights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stays_in_week_nights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IN" altLang="en-US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IN" altLang="en-US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40000"/>
              </a:lnSpc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</a:t>
            </a:r>
            <a:r>
              <a:rPr lang="en-US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:</a:t>
            </a:r>
          </a:p>
          <a:p>
            <a:pPr marL="201930" marR="0" lvl="0" indent="-189865" algn="l" defTabSz="914400" rtl="0" eaLnBrk="1" fontAlgn="auto" latinLnBrk="0" hangingPunct="1">
              <a:lnSpc>
                <a:spcPct val="14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City hotels are the most preferred hotel type by the guests. We can say City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hotel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is the busiest</a:t>
            </a:r>
            <a:r>
              <a:rPr kumimoji="0" lang="en-US" sz="12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hotel.</a:t>
            </a:r>
          </a:p>
          <a:p>
            <a:pPr marL="12065" marR="0" lvl="0" indent="0" algn="l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tabLst>
                <a:tab pos="202565" algn="l"/>
              </a:tabLst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27.5 % bookings were got cancelled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out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of all the</a:t>
            </a:r>
            <a:r>
              <a:rPr kumimoji="0" lang="en-US" sz="12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bookings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" indent="0">
              <a:buNone/>
            </a:pP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grpSp>
        <p:nvGrpSpPr>
          <p:cNvPr id="13" name="object 2"/>
          <p:cNvGrpSpPr/>
          <p:nvPr/>
        </p:nvGrpSpPr>
        <p:grpSpPr>
          <a:xfrm>
            <a:off x="435935" y="1233377"/>
            <a:ext cx="8304028" cy="2179674"/>
            <a:chOff x="38745" y="587883"/>
            <a:chExt cx="4246108" cy="2215642"/>
          </a:xfrm>
        </p:grpSpPr>
        <p:sp>
          <p:nvSpPr>
            <p:cNvPr id="14" name="object 3"/>
            <p:cNvSpPr/>
            <p:nvPr/>
          </p:nvSpPr>
          <p:spPr>
            <a:xfrm>
              <a:off x="38745" y="607816"/>
              <a:ext cx="1891992" cy="20923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2300436" y="587883"/>
              <a:ext cx="1984417" cy="22156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1484</Words>
  <Application>Microsoft Office PowerPoint</Application>
  <PresentationFormat>On-screen Show (16:9)</PresentationFormat>
  <Paragraphs>181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Wingdings</vt:lpstr>
      <vt:lpstr>Simple Light</vt:lpstr>
      <vt:lpstr>               Capstone Project - 1                  EDA On Hotel Booking Analysis                                                  By                                              Kunal Kodarlikar                                              (Cohort Boston)    </vt:lpstr>
      <vt:lpstr>     Problem Statement:</vt:lpstr>
      <vt:lpstr>         Work flow segregation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Project_x000d_Project Title_x000d__x000d__x000d_</dc:title>
  <dc:creator/>
  <cp:lastModifiedBy>Kunal k</cp:lastModifiedBy>
  <cp:revision>78</cp:revision>
  <dcterms:created xsi:type="dcterms:W3CDTF">2022-07-03T06:08:00Z</dcterms:created>
  <dcterms:modified xsi:type="dcterms:W3CDTF">2022-07-14T14:29:16Z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2AC4EAA6689F46D0B10757FFBB4F170F</vt:lpwstr>
  </property>
  <property fmtid="{D5CDD505-2E9C-101B-9397-08002B2CF9AE}" pid="3" name="KSOProductBuildVer">
    <vt:lpwstr>1033-11.2.0.11191</vt:lpwstr>
  </property>
</Properties>
</file>