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82" r:id="rId12"/>
    <p:sldId id="283" r:id="rId13"/>
    <p:sldId id="265" r:id="rId14"/>
    <p:sldId id="268" r:id="rId15"/>
    <p:sldId id="269" r:id="rId16"/>
    <p:sldId id="277" r:id="rId17"/>
    <p:sldId id="278" r:id="rId18"/>
    <p:sldId id="284" r:id="rId19"/>
    <p:sldId id="274" r:id="rId20"/>
    <p:sldId id="279" r:id="rId21"/>
    <p:sldId id="276" r:id="rId22"/>
  </p:sldIdLst>
  <p:sldSz cx="9144000" cy="5143500" type="screen16x9"/>
  <p:notesSz cx="6858000" cy="9144000"/>
  <p:embeddedFontLst>
    <p:embeddedFont>
      <p:font typeface="Montserrat" panose="0000050000000000000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2"/>
      </p:cViewPr>
      <p:guideLst>
        <p:guide orient="horz" pos="1691"/>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35" y="635"/>
            <a:ext cx="9144635" cy="514223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Capstone Project</a:t>
            </a: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- 1</a:t>
            </a:r>
            <a:b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br>
            <a:r>
              <a:rPr lang="en-GB" altLang="en-GB" sz="4200" b="1" dirty="0">
                <a:solidFill>
                  <a:srgbClr val="CC0000"/>
                </a:solidFill>
                <a:latin typeface="Montserrat" panose="00000500000000000000"/>
                <a:ea typeface="Montserrat" panose="00000500000000000000"/>
                <a:cs typeface="Montserrat" panose="00000500000000000000"/>
                <a:sym typeface="Montserrat" panose="00000500000000000000"/>
              </a:rPr>
              <a:t>                 </a:t>
            </a: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EDA On Hotel Booking Analysis</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By</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Manas </a:t>
            </a:r>
            <a:r>
              <a:rPr lang="en-GB" sz="1600" b="1" dirty="0" err="1">
                <a:solidFill>
                  <a:schemeClr val="lt1"/>
                </a:solidFill>
                <a:latin typeface="Montserrat" panose="00000500000000000000"/>
                <a:ea typeface="Montserrat" panose="00000500000000000000"/>
                <a:cs typeface="Montserrat" panose="00000500000000000000"/>
                <a:sym typeface="Montserrat" panose="00000500000000000000"/>
              </a:rPr>
              <a:t>Nayan</a:t>
            </a: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Mukherjee</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Kunal </a:t>
            </a:r>
            <a:r>
              <a:rPr lang="en-GB" sz="1600" b="1" dirty="0" err="1">
                <a:solidFill>
                  <a:schemeClr val="lt1"/>
                </a:solidFill>
                <a:latin typeface="Montserrat" panose="00000500000000000000"/>
                <a:ea typeface="Montserrat" panose="00000500000000000000"/>
                <a:cs typeface="Montserrat" panose="00000500000000000000"/>
                <a:sym typeface="Montserrat" panose="00000500000000000000"/>
              </a:rPr>
              <a:t>Kodarlikar</a:t>
            </a:r>
            <a:b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br>
            <a:r>
              <a:rPr lang="en-GB" sz="1600" b="1" dirty="0">
                <a:solidFill>
                  <a:schemeClr val="lt1"/>
                </a:solidFill>
                <a:latin typeface="Montserrat" panose="00000500000000000000"/>
                <a:ea typeface="Montserrat" panose="00000500000000000000"/>
                <a:cs typeface="Montserrat" panose="00000500000000000000"/>
                <a:sym typeface="Montserrat" panose="00000500000000000000"/>
              </a:rPr>
              <a:t>                                             (Cohort Boston)</a:t>
            </a:r>
            <a:br>
              <a:rPr lang="en-GB" sz="4200" b="1" dirty="0">
                <a:solidFill>
                  <a:schemeClr val="lt1"/>
                </a:solidFill>
                <a:latin typeface="Montserrat" panose="00000500000000000000"/>
                <a:ea typeface="Montserrat" panose="00000500000000000000"/>
                <a:cs typeface="Montserrat" panose="00000500000000000000"/>
                <a:sym typeface="Montserrat" panose="00000500000000000000"/>
              </a:rPr>
            </a:br>
            <a:endParaRPr lang="en-GB"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3" name="Picture 2"/>
          <p:cNvPicPr>
            <a:picLocks noChangeAspect="1"/>
          </p:cNvPicPr>
          <p:nvPr/>
        </p:nvPicPr>
        <p:blipFill>
          <a:blip r:embed="rId1"/>
          <a:stretch>
            <a:fillRect/>
          </a:stretch>
        </p:blipFill>
        <p:spPr>
          <a:xfrm>
            <a:off x="4613910" y="3103880"/>
            <a:ext cx="4335780" cy="193802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lgn="l">
              <a:buNone/>
            </a:pPr>
            <a:r>
              <a:rPr lang="en-US" dirty="0"/>
              <a:t>																																																																							</a:t>
            </a:r>
            <a:endParaRPr lang="en-US" dirty="0"/>
          </a:p>
          <a:p>
            <a:pPr marL="114300" algn="l">
              <a:lnSpc>
                <a:spcPct val="190000"/>
              </a:lnSpc>
              <a:buNone/>
            </a:pPr>
            <a:r>
              <a:rPr lang="en-IN" sz="1800" b="1" dirty="0">
                <a:solidFill>
                  <a:srgbClr val="FF4646"/>
                </a:solidFill>
              </a:rPr>
              <a:t>Observation:</a:t>
            </a:r>
            <a:endParaRPr lang="en-IN" sz="1800" b="1" dirty="0">
              <a:solidFill>
                <a:srgbClr val="FF4646"/>
              </a:solidFill>
            </a:endParaRPr>
          </a:p>
          <a:p>
            <a:pPr marL="240030" indent="-189865">
              <a:lnSpc>
                <a:spcPct val="160000"/>
              </a:lnSpc>
              <a:buClr>
                <a:srgbClr val="000000"/>
              </a:buClr>
              <a:buFont typeface="Wingdings" panose="05000000000000000000"/>
              <a:buChar char=""/>
              <a:tabLst>
                <a:tab pos="240665" algn="l"/>
              </a:tabLst>
            </a:pPr>
            <a:r>
              <a:rPr lang="en-US" sz="1200" b="1" kern="1200" spc="-5" noProof="0" dirty="0">
                <a:ln>
                  <a:noFill/>
                </a:ln>
                <a:solidFill>
                  <a:prstClr val="black"/>
                </a:solidFill>
                <a:effectLst/>
                <a:uLnTx/>
                <a:uFillTx/>
                <a:latin typeface="Arial" panose="020B0604020202020204"/>
                <a:ea typeface="+mn-ea"/>
                <a:cs typeface="Arial" panose="020B0604020202020204"/>
              </a:rPr>
              <a:t>BB( Bed &amp; Breakfast) is the most preferred type of meal by the guests.</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240030" indent="-189865">
              <a:lnSpc>
                <a:spcPct val="160000"/>
              </a:lnSpc>
              <a:buClr>
                <a:srgbClr val="000000"/>
              </a:buClr>
              <a:buFont typeface="Wingdings" panose="05000000000000000000"/>
              <a:buChar char=""/>
              <a:tabLst>
                <a:tab pos="240665" algn="l"/>
              </a:tabLst>
            </a:pPr>
            <a:r>
              <a:rPr lang="en-US" sz="1200" b="1" kern="1200" spc="-5" noProof="0" dirty="0">
                <a:ln>
                  <a:noFill/>
                </a:ln>
                <a:solidFill>
                  <a:prstClr val="black"/>
                </a:solidFill>
                <a:effectLst/>
                <a:uLnTx/>
                <a:uFillTx/>
                <a:latin typeface="Arial" panose="020B0604020202020204"/>
                <a:ea typeface="+mn-ea"/>
                <a:cs typeface="Arial" panose="020B0604020202020204"/>
              </a:rPr>
              <a:t>Full Board i.e. FB is least preferred.</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197485" marR="113030" indent="-147320">
              <a:lnSpc>
                <a:spcPct val="160000"/>
              </a:lnSpc>
              <a:buClr>
                <a:srgbClr val="000000"/>
              </a:buClr>
              <a:buFont typeface="Wingdings" panose="05000000000000000000"/>
              <a:buChar char=""/>
              <a:tabLst>
                <a:tab pos="193040" algn="l"/>
              </a:tabLst>
            </a:pPr>
            <a:r>
              <a:rPr lang="en-US" sz="1200" b="1" kern="1200" spc="-5" noProof="0" dirty="0">
                <a:ln>
                  <a:noFill/>
                </a:ln>
                <a:solidFill>
                  <a:prstClr val="black"/>
                </a:solidFill>
                <a:effectLst/>
                <a:uLnTx/>
                <a:uFillTx/>
                <a:latin typeface="Arial" panose="020B0604020202020204"/>
                <a:ea typeface="+mn-ea"/>
                <a:cs typeface="Arial" panose="020B0604020202020204"/>
              </a:rPr>
              <a:t>HB (Half Board) and SC(Self Catering) are  equally preferred.</a:t>
            </a:r>
            <a:endParaRPr lang="en-US" sz="1200" b="1" kern="1200" spc="-5" noProof="0" dirty="0">
              <a:ln>
                <a:noFill/>
              </a:ln>
              <a:solidFill>
                <a:prstClr val="black"/>
              </a:solidFill>
              <a:effectLst/>
              <a:uLnTx/>
              <a:uFillTx/>
              <a:latin typeface="Arial" panose="020B0604020202020204"/>
              <a:ea typeface="+mn-ea"/>
              <a:cs typeface="Arial" panose="020B0604020202020204"/>
            </a:endParaRPr>
          </a:p>
          <a:p>
            <a:pPr marL="114300" indent="0" algn="l">
              <a:buNone/>
            </a:pPr>
            <a:r>
              <a:rPr lang="en-US" dirty="0"/>
              <a:t>			</a:t>
            </a:r>
            <a:endParaRPr lang="en-US" dirty="0"/>
          </a:p>
          <a:p>
            <a:pPr marL="114300" indent="0">
              <a:buNone/>
            </a:pPr>
            <a:endParaRPr lang="en-US" dirty="0"/>
          </a:p>
        </p:txBody>
      </p:sp>
      <p:pic>
        <p:nvPicPr>
          <p:cNvPr id="5" name="Picture 4"/>
          <p:cNvPicPr>
            <a:picLocks noChangeAspect="1"/>
          </p:cNvPicPr>
          <p:nvPr/>
        </p:nvPicPr>
        <p:blipFill>
          <a:blip r:embed="rId1"/>
          <a:stretch>
            <a:fillRect/>
          </a:stretch>
        </p:blipFill>
        <p:spPr>
          <a:xfrm>
            <a:off x="311785" y="445770"/>
            <a:ext cx="8520430" cy="572135"/>
          </a:xfrm>
          <a:prstGeom prst="rect">
            <a:avLst/>
          </a:prstGeom>
        </p:spPr>
      </p:pic>
      <p:sp>
        <p:nvSpPr>
          <p:cNvPr id="6" name="object 4"/>
          <p:cNvSpPr/>
          <p:nvPr/>
        </p:nvSpPr>
        <p:spPr>
          <a:xfrm>
            <a:off x="693700" y="1170593"/>
            <a:ext cx="7961202" cy="2306254"/>
          </a:xfrm>
          <a:prstGeom prst="rect">
            <a:avLst/>
          </a:prstGeom>
          <a:blipFill>
            <a:blip r:embed="rId2" cstate="print"/>
            <a:stretch>
              <a:fillRect/>
            </a:stretch>
          </a:blipFill>
        </p:spPr>
        <p:txBody>
          <a:bodyPr wrap="square" lIns="0" tIns="0" rIns="0" bIns="0" rtlCol="0"/>
          <a:lstStyle/>
          <a:p>
            <a:endParaRPr lang="en-I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a:xfrm>
            <a:off x="311785" y="1152525"/>
            <a:ext cx="883285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2700" marR="0" lvl="0" indent="0" algn="l" defTabSz="914400" rtl="0" eaLnBrk="1" fontAlgn="auto" latinLnBrk="0" hangingPunct="1">
              <a:lnSpc>
                <a:spcPct val="100000"/>
              </a:lnSpc>
              <a:spcBef>
                <a:spcPts val="100"/>
              </a:spcBef>
              <a:spcAft>
                <a:spcPts val="0"/>
              </a:spcAft>
              <a:buClrTx/>
              <a:buSzTx/>
              <a:buFontTx/>
              <a:buNone/>
              <a:defRPr/>
            </a:pPr>
            <a:endPar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endParaRPr>
          </a:p>
          <a:p>
            <a:pPr marL="12700" marR="0" lvl="0" indent="0" algn="l" defTabSz="914400" rtl="0" eaLnBrk="1" fontAlgn="auto" latinLnBrk="0" hangingPunct="1">
              <a:lnSpc>
                <a:spcPct val="100000"/>
              </a:lnSpc>
              <a:spcBef>
                <a:spcPts val="100"/>
              </a:spcBef>
              <a:spcAft>
                <a:spcPts val="0"/>
              </a:spcAft>
              <a:buClrTx/>
              <a:buSzTx/>
              <a:buFontTx/>
              <a:buNone/>
              <a:defRPr/>
            </a:pPr>
            <a:r>
              <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rPr>
              <a:t>Conclusions:</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0" marR="0" lvl="0" indent="0" algn="l" defTabSz="914400" rtl="0" eaLnBrk="1" fontAlgn="auto" latinLnBrk="0" hangingPunct="1">
              <a:lnSpc>
                <a:spcPct val="100000"/>
              </a:lnSpc>
              <a:spcBef>
                <a:spcPts val="10"/>
              </a:spcBef>
              <a:spcAft>
                <a:spcPts val="0"/>
              </a:spcAft>
              <a:buClrTx/>
              <a:buSzTx/>
              <a:buNone/>
              <a:defRPr/>
            </a:pPr>
            <a:endParaRPr kumimoji="0" lang="en-US" sz="145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201930" marR="0" lvl="0" indent="-189865" algn="l" defTabSz="914400" rtl="0" eaLnBrk="1" fontAlgn="auto" latinLnBrk="0" hangingPunct="1">
              <a:lnSpc>
                <a:spcPct val="100000"/>
              </a:lnSpc>
              <a:spcBef>
                <a:spcPts val="5"/>
              </a:spcBef>
              <a:spcAft>
                <a:spcPts val="0"/>
              </a:spcAft>
              <a:buClrTx/>
              <a:buSzPct val="93000"/>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Agent Id Number – 9.0 made the highest bookings which is more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than</a:t>
            </a:r>
            <a:r>
              <a:rPr kumimoji="0" lang="en-US" sz="1200" b="1" i="0" u="none" strike="noStrike" kern="1200" cap="none" spc="-4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28725.</a:t>
            </a: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0" marR="0" lvl="0" indent="0" algn="l" defTabSz="914400" rtl="0" eaLnBrk="1" fontAlgn="auto" latinLnBrk="0" hangingPunct="1">
              <a:lnSpc>
                <a:spcPct val="100000"/>
              </a:lnSpc>
              <a:spcBef>
                <a:spcPts val="10"/>
              </a:spcBef>
              <a:spcAft>
                <a:spcPts val="0"/>
              </a:spcAft>
              <a:buClrTx/>
              <a:buSzTx/>
              <a:buNone/>
              <a:defRPr/>
            </a:pP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pic>
        <p:nvPicPr>
          <p:cNvPr id="6" name="Picture 5"/>
          <p:cNvPicPr>
            <a:picLocks noChangeAspect="1"/>
          </p:cNvPicPr>
          <p:nvPr/>
        </p:nvPicPr>
        <p:blipFill>
          <a:blip r:embed="rId1"/>
          <a:stretch>
            <a:fillRect/>
          </a:stretch>
        </p:blipFill>
        <p:spPr>
          <a:xfrm>
            <a:off x="447674" y="1125040"/>
            <a:ext cx="8621897" cy="2394337"/>
          </a:xfrm>
          <a:prstGeom prst="rect">
            <a:avLst/>
          </a:prstGeom>
        </p:spPr>
      </p:pic>
      <p:pic>
        <p:nvPicPr>
          <p:cNvPr id="5" name="Picture 4"/>
          <p:cNvPicPr>
            <a:picLocks noChangeAspect="1"/>
          </p:cNvPicPr>
          <p:nvPr/>
        </p:nvPicPr>
        <p:blipFill>
          <a:blip r:embed="rId2"/>
          <a:stretch>
            <a:fillRect/>
          </a:stretch>
        </p:blipFill>
        <p:spPr>
          <a:xfrm>
            <a:off x="311785" y="445770"/>
            <a:ext cx="8520430" cy="57213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0" indent="0">
              <a:lnSpc>
                <a:spcPct val="100000"/>
              </a:lnSpc>
              <a:spcBef>
                <a:spcPts val="100"/>
              </a:spcBef>
              <a:buNone/>
            </a:pPr>
            <a:endParaRPr lang="en-US" sz="2000" b="1" dirty="0">
              <a:solidFill>
                <a:srgbClr val="FF4646"/>
              </a:solidFill>
              <a:latin typeface="Arial" panose="020B0604020202020204"/>
              <a:cs typeface="Arial" panose="020B0604020202020204"/>
            </a:endParaRPr>
          </a:p>
          <a:p>
            <a:pPr marL="0" indent="0">
              <a:lnSpc>
                <a:spcPct val="140000"/>
              </a:lnSpc>
              <a:spcBef>
                <a:spcPts val="100"/>
              </a:spcBef>
              <a:buNone/>
            </a:pPr>
            <a:r>
              <a:rPr lang="en-US" sz="2000" b="1" dirty="0">
                <a:solidFill>
                  <a:srgbClr val="FF4646"/>
                </a:solidFill>
                <a:latin typeface="Arial" panose="020B0604020202020204"/>
                <a:cs typeface="Arial" panose="020B0604020202020204"/>
              </a:rPr>
              <a:t>Conclusions:</a:t>
            </a:r>
            <a:endParaRPr lang="en-US" sz="2000" dirty="0">
              <a:latin typeface="Arial" panose="020B0604020202020204"/>
              <a:cs typeface="Arial" panose="020B0604020202020204"/>
            </a:endParaRPr>
          </a:p>
          <a:p>
            <a:pPr marL="251460" indent="-239395">
              <a:lnSpc>
                <a:spcPct val="230000"/>
              </a:lnSpc>
              <a:spcBef>
                <a:spcPts val="10"/>
              </a:spcBef>
              <a:buClr>
                <a:srgbClr val="000000"/>
              </a:buClr>
              <a:buFont typeface="Wingdings" panose="05000000000000000000"/>
              <a:buChar char=""/>
              <a:tabLst>
                <a:tab pos="252095" algn="l"/>
              </a:tabLst>
            </a:pPr>
            <a:r>
              <a:rPr lang="en-US" sz="1200" b="1" spc="-5" dirty="0">
                <a:solidFill>
                  <a:srgbClr val="202020"/>
                </a:solidFill>
                <a:latin typeface="Arial" panose="020B0604020202020204"/>
                <a:cs typeface="Arial" panose="020B0604020202020204"/>
              </a:rPr>
              <a:t>Maximum number of guests were </a:t>
            </a:r>
            <a:r>
              <a:rPr lang="en-US" sz="1200" b="1" dirty="0">
                <a:solidFill>
                  <a:srgbClr val="202020"/>
                </a:solidFill>
                <a:latin typeface="Arial" panose="020B0604020202020204"/>
                <a:cs typeface="Arial" panose="020B0604020202020204"/>
              </a:rPr>
              <a:t>from</a:t>
            </a:r>
            <a:r>
              <a:rPr lang="en-US" sz="1200" b="1" spc="-6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Portugal.</a:t>
            </a:r>
            <a:r>
              <a:rPr lang="en-US" sz="1200" b="1" dirty="0"/>
              <a:t> </a:t>
            </a:r>
            <a:r>
              <a:rPr lang="en-US" sz="1200" b="1" spc="-5" dirty="0">
                <a:solidFill>
                  <a:srgbClr val="202020"/>
                </a:solidFill>
                <a:latin typeface="Arial" panose="020B0604020202020204"/>
                <a:cs typeface="Arial" panose="020B0604020202020204"/>
              </a:rPr>
              <a:t>i.e. more </a:t>
            </a:r>
            <a:r>
              <a:rPr lang="en-US" sz="1200" b="1" dirty="0">
                <a:solidFill>
                  <a:srgbClr val="202020"/>
                </a:solidFill>
                <a:latin typeface="Arial" panose="020B0604020202020204"/>
                <a:cs typeface="Arial" panose="020B0604020202020204"/>
              </a:rPr>
              <a:t>than </a:t>
            </a:r>
            <a:r>
              <a:rPr lang="en-US" sz="1200" b="1" spc="-5" dirty="0">
                <a:solidFill>
                  <a:srgbClr val="202020"/>
                </a:solidFill>
                <a:latin typeface="Arial" panose="020B0604020202020204"/>
                <a:cs typeface="Arial" panose="020B0604020202020204"/>
              </a:rPr>
              <a:t>24500+</a:t>
            </a:r>
            <a:r>
              <a:rPr lang="en-US" sz="1200" b="1" spc="-6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guests.</a:t>
            </a:r>
            <a:endParaRPr lang="en-US" sz="1200" b="1" dirty="0">
              <a:latin typeface="Arial" panose="020B0604020202020204"/>
              <a:cs typeface="Arial" panose="020B0604020202020204"/>
            </a:endParaRPr>
          </a:p>
          <a:p>
            <a:pPr marL="60960" marR="281940" indent="-48895">
              <a:lnSpc>
                <a:spcPct val="230000"/>
              </a:lnSpc>
              <a:buClr>
                <a:srgbClr val="000000"/>
              </a:buClr>
              <a:buFont typeface="Wingdings" panose="05000000000000000000"/>
              <a:buChar char=""/>
              <a:tabLst>
                <a:tab pos="202565" algn="l"/>
              </a:tabLst>
            </a:pPr>
            <a:r>
              <a:rPr lang="en-US" sz="1200" b="1" spc="-5" dirty="0">
                <a:solidFill>
                  <a:srgbClr val="202020"/>
                </a:solidFill>
                <a:latin typeface="Arial" panose="020B0604020202020204"/>
                <a:cs typeface="Arial" panose="020B0604020202020204"/>
              </a:rPr>
              <a:t>After Portugal, GBR(Great Brittan),France and  Spain are the countries </a:t>
            </a:r>
            <a:r>
              <a:rPr lang="en-US" sz="1200" b="1" dirty="0">
                <a:solidFill>
                  <a:srgbClr val="202020"/>
                </a:solidFill>
                <a:latin typeface="Arial" panose="020B0604020202020204"/>
                <a:cs typeface="Arial" panose="020B0604020202020204"/>
              </a:rPr>
              <a:t>from </a:t>
            </a:r>
            <a:r>
              <a:rPr lang="en-US" sz="1200" b="1" spc="-5" dirty="0">
                <a:solidFill>
                  <a:srgbClr val="202020"/>
                </a:solidFill>
                <a:latin typeface="Arial" panose="020B0604020202020204"/>
                <a:cs typeface="Arial" panose="020B0604020202020204"/>
              </a:rPr>
              <a:t>where </a:t>
            </a:r>
            <a:r>
              <a:rPr lang="en-US" sz="1200" b="1" dirty="0">
                <a:solidFill>
                  <a:srgbClr val="202020"/>
                </a:solidFill>
                <a:latin typeface="Arial" panose="020B0604020202020204"/>
                <a:cs typeface="Arial" panose="020B0604020202020204"/>
              </a:rPr>
              <a:t>most </a:t>
            </a:r>
            <a:r>
              <a:rPr lang="en-US" sz="1200" b="1" spc="-5" dirty="0">
                <a:solidFill>
                  <a:srgbClr val="202020"/>
                </a:solidFill>
                <a:latin typeface="Arial" panose="020B0604020202020204"/>
                <a:cs typeface="Arial" panose="020B0604020202020204"/>
              </a:rPr>
              <a:t>of the  guests</a:t>
            </a:r>
            <a:r>
              <a:rPr lang="en-US" sz="1200" b="1" spc="-2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came.</a:t>
            </a:r>
            <a:endParaRPr lang="en-US" sz="1200" b="1" dirty="0">
              <a:latin typeface="Arial" panose="020B0604020202020204"/>
              <a:cs typeface="Arial" panose="020B0604020202020204"/>
            </a:endParaRPr>
          </a:p>
          <a:p>
            <a:pPr marL="114300" indent="0">
              <a:buNone/>
            </a:pPr>
            <a:endParaRPr lang="en-US" sz="1200" b="1" dirty="0"/>
          </a:p>
        </p:txBody>
      </p:sp>
      <p:pic>
        <p:nvPicPr>
          <p:cNvPr id="7" name="Picture 6"/>
          <p:cNvPicPr>
            <a:picLocks noChangeAspect="1"/>
          </p:cNvPicPr>
          <p:nvPr/>
        </p:nvPicPr>
        <p:blipFill>
          <a:blip r:embed="rId1"/>
          <a:stretch>
            <a:fillRect/>
          </a:stretch>
        </p:blipFill>
        <p:spPr>
          <a:xfrm>
            <a:off x="311785" y="445770"/>
            <a:ext cx="8520430" cy="57213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949" y="1188374"/>
            <a:ext cx="3739809" cy="2043924"/>
          </a:xfrm>
          <a:prstGeom prst="rect">
            <a:avLst/>
          </a:prstGeom>
          <a:noFill/>
          <a:ln>
            <a:noFill/>
          </a:ln>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6489" y="1188373"/>
            <a:ext cx="3885561" cy="2029872"/>
          </a:xfrm>
          <a:prstGeom prst="rect">
            <a:avLst/>
          </a:prstGeom>
          <a:noFill/>
          <a:ln>
            <a:noFill/>
          </a:ln>
        </p:spPr>
      </p:pic>
      <p:pic>
        <p:nvPicPr>
          <p:cNvPr id="16" name="Picture 15"/>
          <p:cNvPicPr>
            <a:picLocks noChangeAspect="1"/>
          </p:cNvPicPr>
          <p:nvPr/>
        </p:nvPicPr>
        <p:blipFill>
          <a:blip r:embed="rId4"/>
          <a:stretch>
            <a:fillRect/>
          </a:stretch>
        </p:blipFill>
        <p:spPr>
          <a:xfrm>
            <a:off x="4262437" y="1202426"/>
            <a:ext cx="619125" cy="2029872"/>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49350"/>
            <a:ext cx="8520430" cy="3994150"/>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lnSpc>
                <a:spcPct val="130000"/>
              </a:lnSpc>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54305" indent="-142240">
              <a:lnSpc>
                <a:spcPct val="130000"/>
              </a:lnSpc>
              <a:buClr>
                <a:srgbClr val="000000"/>
              </a:buClr>
              <a:buFont typeface="Wingdings" panose="05000000000000000000"/>
              <a:buChar char=""/>
              <a:tabLst>
                <a:tab pos="154940" algn="l"/>
              </a:tabLst>
            </a:pPr>
            <a:r>
              <a:rPr lang="en-US" sz="1200" spc="-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Most of the bookings for City hotels</a:t>
            </a:r>
            <a:r>
              <a:rPr lang="en-US" sz="1200" b="1" spc="-3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and</a:t>
            </a:r>
            <a:r>
              <a:rPr lang="en-US" sz="1200" b="1" dirty="0"/>
              <a:t> </a:t>
            </a:r>
            <a:r>
              <a:rPr lang="en-US" sz="1200" b="1" spc="-5" dirty="0">
                <a:solidFill>
                  <a:srgbClr val="202020"/>
                </a:solidFill>
                <a:latin typeface="Arial" panose="020B0604020202020204"/>
                <a:cs typeface="Arial" panose="020B0604020202020204"/>
              </a:rPr>
              <a:t>Resort hotel were happened in 2016. </a:t>
            </a:r>
            <a:endParaRPr lang="en-US" sz="1200" b="1" spc="-5" dirty="0">
              <a:solidFill>
                <a:srgbClr val="202020"/>
              </a:solidFill>
              <a:latin typeface="Arial" panose="020B0604020202020204"/>
              <a:cs typeface="Arial" panose="020B0604020202020204"/>
            </a:endParaRPr>
          </a:p>
          <a:p>
            <a:pPr marL="12065" indent="0">
              <a:lnSpc>
                <a:spcPct val="130000"/>
              </a:lnSpc>
              <a:buClr>
                <a:srgbClr val="000000"/>
              </a:buClr>
              <a:buNone/>
              <a:tabLst>
                <a:tab pos="154940" algn="l"/>
              </a:tabLst>
            </a:pPr>
            <a:r>
              <a:rPr lang="en-US" sz="1200" b="1" spc="-5" dirty="0">
                <a:solidFill>
                  <a:srgbClr val="202020"/>
                </a:solidFill>
                <a:latin typeface="Arial" panose="020B0604020202020204"/>
                <a:cs typeface="Arial" panose="020B0604020202020204"/>
              </a:rPr>
              <a:t>      As we can see  Most of the bookings were for City</a:t>
            </a:r>
            <a:r>
              <a:rPr lang="en-US" sz="1200" b="1" spc="-5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hotels.</a:t>
            </a:r>
            <a:endParaRPr lang="en-US" sz="1200" b="1" spc="-5" dirty="0">
              <a:solidFill>
                <a:srgbClr val="202020"/>
              </a:solidFill>
              <a:latin typeface="Arial" panose="020B0604020202020204"/>
              <a:cs typeface="Arial" panose="020B0604020202020204"/>
            </a:endParaRPr>
          </a:p>
          <a:p>
            <a:pPr marL="297815" indent="-285750">
              <a:lnSpc>
                <a:spcPct val="130000"/>
              </a:lnSpc>
              <a:buClr>
                <a:srgbClr val="000000"/>
              </a:buClr>
              <a:buFont typeface="Wingdings" panose="05000000000000000000" pitchFamily="2" charset="2"/>
              <a:buChar char="Ø"/>
              <a:tabLst>
                <a:tab pos="154940" algn="l"/>
              </a:tabLst>
            </a:pPr>
            <a:r>
              <a:rPr lang="en-US" sz="1200" b="1" spc="-5" dirty="0">
                <a:solidFill>
                  <a:srgbClr val="202020"/>
                </a:solidFill>
              </a:rPr>
              <a:t>Least</a:t>
            </a:r>
            <a:r>
              <a:rPr lang="en-US" sz="1200" b="1" spc="-5" dirty="0">
                <a:solidFill>
                  <a:srgbClr val="202020"/>
                </a:solidFill>
                <a:latin typeface="Arial" panose="020B0604020202020204"/>
                <a:cs typeface="Arial" panose="020B0604020202020204"/>
              </a:rPr>
              <a:t> number of bookings for City hotels</a:t>
            </a:r>
            <a:r>
              <a:rPr lang="en-US" sz="1200" b="1" spc="-3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and</a:t>
            </a:r>
            <a:r>
              <a:rPr lang="en-US" sz="1200" b="1" dirty="0"/>
              <a:t> </a:t>
            </a:r>
            <a:r>
              <a:rPr lang="en-US" sz="1200" b="1" spc="-5" dirty="0">
                <a:solidFill>
                  <a:srgbClr val="202020"/>
                </a:solidFill>
                <a:latin typeface="Arial" panose="020B0604020202020204"/>
                <a:cs typeface="Arial" panose="020B0604020202020204"/>
              </a:rPr>
              <a:t>Resort hotel were happened in 2015. </a:t>
            </a:r>
            <a:endParaRPr lang="en-US" sz="1200" b="1" spc="-5" dirty="0">
              <a:solidFill>
                <a:srgbClr val="202020"/>
              </a:solidFill>
              <a:latin typeface="Arial" panose="020B0604020202020204"/>
              <a:cs typeface="Arial" panose="020B0604020202020204"/>
            </a:endParaRPr>
          </a:p>
          <a:p>
            <a:pPr marL="12065" indent="0">
              <a:lnSpc>
                <a:spcPct val="130000"/>
              </a:lnSpc>
              <a:buClr>
                <a:srgbClr val="000000"/>
              </a:buClr>
              <a:buNone/>
              <a:tabLst>
                <a:tab pos="154940" algn="l"/>
              </a:tabLst>
            </a:pPr>
            <a:r>
              <a:rPr lang="en-US" sz="1200" b="1" spc="-5" dirty="0">
                <a:solidFill>
                  <a:srgbClr val="202020"/>
                </a:solidFill>
                <a:latin typeface="Arial" panose="020B0604020202020204"/>
                <a:cs typeface="Arial" panose="020B0604020202020204"/>
              </a:rPr>
              <a:t>	  As we can see Least of the bookings were for Resort</a:t>
            </a:r>
            <a:r>
              <a:rPr lang="en-US" sz="1200" b="1" spc="-55"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hotels.</a:t>
            </a:r>
            <a:endParaRPr lang="en-US" sz="1200" b="1" spc="-5" dirty="0">
              <a:solidFill>
                <a:srgbClr val="202020"/>
              </a:solidFill>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4" name="Picture 3"/>
          <p:cNvPicPr>
            <a:picLocks noChangeAspect="1"/>
          </p:cNvPicPr>
          <p:nvPr/>
        </p:nvPicPr>
        <p:blipFill>
          <a:blip r:embed="rId2"/>
          <a:stretch>
            <a:fillRect/>
          </a:stretch>
        </p:blipFill>
        <p:spPr>
          <a:xfrm>
            <a:off x="312420" y="1018540"/>
            <a:ext cx="8519795" cy="281051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54305" indent="-142240">
              <a:lnSpc>
                <a:spcPct val="150000"/>
              </a:lnSpc>
              <a:buClr>
                <a:srgbClr val="000000"/>
              </a:buClr>
              <a:buFont typeface="Wingdings" panose="05000000000000000000"/>
              <a:buChar char=""/>
              <a:tabLst>
                <a:tab pos="154940" algn="l"/>
              </a:tabLst>
            </a:pPr>
            <a:r>
              <a:rPr lang="en-US" sz="1200" b="1" spc="-5" dirty="0">
                <a:solidFill>
                  <a:srgbClr val="202020"/>
                </a:solidFill>
              </a:rPr>
              <a:t>City hotel has the highest ADR. That means city hotels are generating more revenues than the resort hotels.</a:t>
            </a:r>
            <a:endParaRPr lang="en-US" sz="1200" b="1" spc="-5" dirty="0">
              <a:solidFill>
                <a:srgbClr val="202020"/>
              </a:solidFill>
            </a:endParaRPr>
          </a:p>
          <a:p>
            <a:pPr marL="154305" indent="-142240">
              <a:lnSpc>
                <a:spcPct val="150000"/>
              </a:lnSpc>
              <a:buClr>
                <a:srgbClr val="000000"/>
              </a:buClr>
              <a:buFont typeface="Wingdings" panose="05000000000000000000"/>
              <a:buChar char=""/>
              <a:tabLst>
                <a:tab pos="154940" algn="l"/>
              </a:tabLst>
            </a:pPr>
            <a:r>
              <a:rPr lang="en-US" sz="1200" b="1" spc="-5" dirty="0">
                <a:solidFill>
                  <a:srgbClr val="202020"/>
                </a:solidFill>
              </a:rPr>
              <a:t>More the ADR more is the revenue.</a:t>
            </a:r>
            <a:endParaRPr lang="en-US" sz="1200" b="1" spc="-5" dirty="0">
              <a:solidFill>
                <a:srgbClr val="202020"/>
              </a:solidFill>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5" name="Picture 4"/>
          <p:cNvPicPr>
            <a:picLocks noChangeAspect="1"/>
          </p:cNvPicPr>
          <p:nvPr/>
        </p:nvPicPr>
        <p:blipFill>
          <a:blip r:embed="rId2"/>
          <a:stretch>
            <a:fillRect/>
          </a:stretch>
        </p:blipFill>
        <p:spPr>
          <a:xfrm>
            <a:off x="312420" y="1017905"/>
            <a:ext cx="8454390" cy="331216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0" indent="0">
              <a:lnSpc>
                <a:spcPct val="100000"/>
              </a:lnSpc>
              <a:buNone/>
            </a:pPr>
            <a:r>
              <a:rPr lang="en-US" b="1" spc="-5" dirty="0">
                <a:solidFill>
                  <a:srgbClr val="202020"/>
                </a:solidFill>
              </a:rPr>
              <a:t>  </a:t>
            </a:r>
            <a:r>
              <a:rPr lang="en-US" sz="1800" b="1" spc="-5" dirty="0">
                <a:solidFill>
                  <a:srgbClr val="202020"/>
                </a:solidFill>
                <a:latin typeface="Arial" panose="020B0604020202020204"/>
                <a:cs typeface="Arial" panose="020B0604020202020204"/>
              </a:rPr>
              <a:t>Market</a:t>
            </a:r>
            <a:r>
              <a:rPr lang="en-US" sz="1800" b="1" spc="-25" dirty="0">
                <a:solidFill>
                  <a:srgbClr val="202020"/>
                </a:solidFill>
                <a:latin typeface="Arial" panose="020B0604020202020204"/>
                <a:cs typeface="Arial" panose="020B0604020202020204"/>
              </a:rPr>
              <a:t> </a:t>
            </a:r>
            <a:r>
              <a:rPr lang="en-US" sz="1800" b="1" spc="-5" dirty="0">
                <a:solidFill>
                  <a:srgbClr val="202020"/>
                </a:solidFill>
                <a:latin typeface="Arial" panose="020B0604020202020204"/>
                <a:cs typeface="Arial" panose="020B0604020202020204"/>
              </a:rPr>
              <a:t>Segment:</a:t>
            </a:r>
            <a:endParaRPr lang="en-US" sz="1800" dirty="0">
              <a:latin typeface="Arial" panose="020B0604020202020204"/>
              <a:cs typeface="Arial" panose="020B0604020202020204"/>
            </a:endParaRPr>
          </a:p>
          <a:p>
            <a:pPr marL="12700" marR="471170">
              <a:lnSpc>
                <a:spcPct val="150000"/>
              </a:lnSpc>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Here “Direct” and ‘Online Travel Agency’ has high </a:t>
            </a:r>
            <a:r>
              <a:rPr lang="en-US" sz="1200" b="1" spc="-5" dirty="0" err="1">
                <a:solidFill>
                  <a:srgbClr val="202020"/>
                </a:solidFill>
                <a:latin typeface="Arial" panose="020B0604020202020204"/>
                <a:cs typeface="Arial" panose="020B0604020202020204"/>
              </a:rPr>
              <a:t>adr</a:t>
            </a:r>
            <a:r>
              <a:rPr lang="en-US" sz="1200" b="1" spc="-5" dirty="0">
                <a:solidFill>
                  <a:srgbClr val="202020"/>
                </a:solidFill>
                <a:latin typeface="Arial" panose="020B0604020202020204"/>
                <a:cs typeface="Arial" panose="020B0604020202020204"/>
              </a:rPr>
              <a:t> for both hotel types. Aviation segment needs to  increase Resort hotel</a:t>
            </a:r>
            <a:r>
              <a:rPr lang="en-US" sz="1200" b="1" spc="-50" dirty="0">
                <a:solidFill>
                  <a:srgbClr val="202020"/>
                </a:solidFill>
                <a:latin typeface="Arial" panose="020B0604020202020204"/>
                <a:cs typeface="Arial" panose="020B0604020202020204"/>
              </a:rPr>
              <a:t> </a:t>
            </a:r>
            <a:r>
              <a:rPr lang="en-US" sz="1200" b="1" spc="-5" dirty="0">
                <a:solidFill>
                  <a:srgbClr val="202020"/>
                </a:solidFill>
                <a:latin typeface="Arial" panose="020B0604020202020204"/>
                <a:cs typeface="Arial" panose="020B0604020202020204"/>
              </a:rPr>
              <a:t>bookings.</a:t>
            </a:r>
            <a:endParaRPr lang="en-US" sz="1200" b="1" dirty="0">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sp>
        <p:nvSpPr>
          <p:cNvPr id="7" name="object 9"/>
          <p:cNvSpPr/>
          <p:nvPr/>
        </p:nvSpPr>
        <p:spPr>
          <a:xfrm>
            <a:off x="311699" y="1152345"/>
            <a:ext cx="8520429" cy="2424175"/>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2700" marR="471170" algn="l">
              <a:lnSpc>
                <a:spcPct val="150000"/>
              </a:lnSpc>
              <a:spcBef>
                <a:spcPts val="0"/>
              </a:spcBef>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Resort hotels had the highest adr in June ,July and August than the City hotels. But in other months adr of  Resort hotel was less than the City hotels.</a:t>
            </a:r>
            <a:endParaRPr lang="en-US" sz="1200" b="1" spc="-5" dirty="0">
              <a:solidFill>
                <a:srgbClr val="202020"/>
              </a:solidFill>
              <a:latin typeface="Arial" panose="020B0604020202020204"/>
              <a:cs typeface="Arial" panose="020B0604020202020204"/>
            </a:endParaRPr>
          </a:p>
          <a:p>
            <a:pPr marL="12700" marR="471170" algn="l">
              <a:lnSpc>
                <a:spcPct val="150000"/>
              </a:lnSpc>
              <a:buClr>
                <a:srgbClr val="000000"/>
              </a:buClr>
              <a:buSzPct val="93000"/>
              <a:buFont typeface="Wingdings" panose="05000000000000000000"/>
              <a:buChar char=""/>
              <a:tabLst>
                <a:tab pos="154940" algn="l"/>
              </a:tabLst>
            </a:pPr>
            <a:r>
              <a:rPr lang="en-US" sz="1200" b="1" spc="-5" dirty="0">
                <a:solidFill>
                  <a:srgbClr val="202020"/>
                </a:solidFill>
                <a:latin typeface="Arial" panose="020B0604020202020204"/>
                <a:cs typeface="Arial" panose="020B0604020202020204"/>
              </a:rPr>
              <a:t>Thus we can say that, the January, February, March, April ,November and December are the good months  for customers to get good adr</a:t>
            </a:r>
            <a:endParaRPr lang="en-US" sz="1200" b="1" spc="-5" dirty="0">
              <a:solidFill>
                <a:srgbClr val="202020"/>
              </a:solidFill>
              <a:latin typeface="Arial" panose="020B0604020202020204"/>
              <a:cs typeface="Arial" panose="020B0604020202020204"/>
            </a:endParaRPr>
          </a:p>
          <a:p>
            <a:pPr marL="12065" indent="0">
              <a:lnSpc>
                <a:spcPct val="100000"/>
              </a:lnSpc>
              <a:buClr>
                <a:srgbClr val="000000"/>
              </a:buClr>
              <a:buNone/>
              <a:tabLst>
                <a:tab pos="154940" algn="l"/>
              </a:tabLst>
            </a:pPr>
            <a:endParaRPr lang="en-US" sz="1800" dirty="0">
              <a:latin typeface="Arial" panose="020B0604020202020204"/>
              <a:cs typeface="Arial" panose="020B0604020202020204"/>
            </a:endParaRPr>
          </a:p>
          <a:p>
            <a:pPr marL="114300" indent="0">
              <a:buNone/>
            </a:pPr>
            <a:endParaRPr lang="en-US" dirty="0"/>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sp>
        <p:nvSpPr>
          <p:cNvPr id="8" name="object 7"/>
          <p:cNvSpPr/>
          <p:nvPr/>
        </p:nvSpPr>
        <p:spPr>
          <a:xfrm>
            <a:off x="786808" y="1152346"/>
            <a:ext cx="7602279" cy="2101218"/>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br>
            <a:endParaRPr lang="en-US"/>
          </a:p>
        </p:txBody>
      </p:sp>
      <p:pic>
        <p:nvPicPr>
          <p:cNvPr id="5" name="Picture 4"/>
          <p:cNvPicPr>
            <a:picLocks noChangeAspect="1"/>
          </p:cNvPicPr>
          <p:nvPr/>
        </p:nvPicPr>
        <p:blipFill>
          <a:blip r:embed="rId1"/>
          <a:stretch>
            <a:fillRect/>
          </a:stretch>
        </p:blipFill>
        <p:spPr>
          <a:xfrm>
            <a:off x="311785" y="445770"/>
            <a:ext cx="8520430" cy="572135"/>
          </a:xfrm>
          <a:prstGeom prst="rect">
            <a:avLst/>
          </a:prstGeom>
        </p:spPr>
      </p:pic>
      <p:sp>
        <p:nvSpPr>
          <p:cNvPr id="9" name="Text Placeholder 8"/>
          <p:cNvSpPr>
            <a:spLocks noGrp="1"/>
          </p:cNvSpPr>
          <p:nvPr>
            <p:ph type="body" idx="1"/>
          </p:nvPr>
        </p:nvSpPr>
        <p:spPr>
          <a:xfrm>
            <a:off x="311700" y="1152475"/>
            <a:ext cx="8520600" cy="3674706"/>
          </a:xfrm>
        </p:spPr>
        <p:txBody>
          <a:bodyPr/>
          <a:lstStyle/>
          <a:p>
            <a:pPr marL="12700" marR="0" lvl="0" indent="0" algn="l" defTabSz="914400" rtl="0" eaLnBrk="1" fontAlgn="auto" latinLnBrk="0" hangingPunct="1">
              <a:lnSpc>
                <a:spcPct val="100000"/>
              </a:lnSpc>
              <a:spcBef>
                <a:spcPts val="100"/>
              </a:spcBef>
              <a:spcAft>
                <a:spcPts val="0"/>
              </a:spcAft>
              <a:buClrTx/>
              <a:buSzTx/>
              <a:buFontTx/>
              <a:buNone/>
              <a:defRPr/>
            </a:pPr>
            <a:r>
              <a:rPr kumimoji="0" lang="en-US" sz="1600" b="1" i="0" u="none" strike="noStrike" kern="1200" cap="none" spc="0" normalizeH="0" baseline="0" noProof="0" dirty="0">
                <a:ln>
                  <a:noFill/>
                </a:ln>
                <a:solidFill>
                  <a:srgbClr val="FF4646"/>
                </a:solidFill>
                <a:effectLst/>
                <a:uLnTx/>
                <a:uFillTx/>
                <a:latin typeface="Arial" panose="020B0604020202020204"/>
                <a:ea typeface="+mn-ea"/>
                <a:cs typeface="Arial" panose="020B0604020202020204"/>
              </a:rPr>
              <a:t>				Conclusions:</a:t>
            </a:r>
            <a:endPar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3670300" marR="20320" lvl="8" indent="0">
              <a:lnSpc>
                <a:spcPct val="100000"/>
              </a:lnSpc>
              <a:spcBef>
                <a:spcPts val="10"/>
              </a:spcBef>
              <a:buClrTx/>
              <a:buSzTx/>
              <a:buFont typeface="Wingdings" panose="05000000000000000000"/>
              <a:buChar char=""/>
              <a:tabLst>
                <a:tab pos="202565" algn="l"/>
              </a:tabLst>
              <a:defRPr/>
            </a:pPr>
            <a:r>
              <a:rPr lang="en-US" sz="1200" b="1" spc="-5" dirty="0">
                <a:solidFill>
                  <a:srgbClr val="202020"/>
                </a:solidFill>
              </a:rPr>
              <a:t>is canceled and </a:t>
            </a:r>
            <a:r>
              <a:rPr lang="en-US" sz="1200" b="1" spc="-5" dirty="0" err="1">
                <a:solidFill>
                  <a:srgbClr val="202020"/>
                </a:solidFill>
              </a:rPr>
              <a:t>same_room_alloted_or_not</a:t>
            </a:r>
            <a:r>
              <a:rPr lang="en-US" sz="1200" b="1" spc="-5" dirty="0">
                <a:solidFill>
                  <a:srgbClr val="202020"/>
                </a:solidFill>
              </a:rPr>
              <a:t>  are negatively correlated. Not getting the  same room as per reserved room is not the  reason for booking cancellations.</a:t>
            </a:r>
            <a:endParaRPr lang="en-US" sz="1200" b="1" spc="-5" dirty="0">
              <a:solidFill>
                <a:srgbClr val="202020"/>
              </a:solidFill>
            </a:endParaRPr>
          </a:p>
          <a:p>
            <a:pPr marL="3670300" marR="668655" lvl="8" indent="0">
              <a:lnSpc>
                <a:spcPct val="100000"/>
              </a:lnSpc>
              <a:spcBef>
                <a:spcPts val="0"/>
              </a:spcBef>
              <a:buClrTx/>
              <a:buSzTx/>
              <a:buFont typeface="Wingdings" panose="05000000000000000000"/>
              <a:buChar char=""/>
              <a:tabLst>
                <a:tab pos="202565" algn="l"/>
              </a:tabLst>
              <a:defRPr/>
            </a:pPr>
            <a:r>
              <a:rPr lang="en-US" sz="1200" b="1" spc="-5" dirty="0">
                <a:solidFill>
                  <a:srgbClr val="202020"/>
                </a:solidFill>
              </a:rPr>
              <a:t>lead-time and total stay is positively  correlated means more is the stay of  customer more will be the lead time.</a:t>
            </a:r>
            <a:endParaRPr lang="en-US" sz="1200" b="1" spc="-5" dirty="0">
              <a:solidFill>
                <a:srgbClr val="202020"/>
              </a:solidFill>
            </a:endParaRPr>
          </a:p>
          <a:p>
            <a:pPr marL="3670300" marR="5080" lvl="8" indent="0">
              <a:lnSpc>
                <a:spcPct val="100000"/>
              </a:lnSpc>
              <a:spcBef>
                <a:spcPts val="0"/>
              </a:spcBef>
              <a:buClrTx/>
              <a:buSzTx/>
              <a:buFont typeface="Wingdings" panose="05000000000000000000"/>
              <a:buChar char=""/>
              <a:tabLst>
                <a:tab pos="154940" algn="l"/>
                <a:tab pos="777875" algn="l"/>
                <a:tab pos="1323975" algn="l"/>
                <a:tab pos="1906905" algn="l"/>
                <a:tab pos="2688590" algn="l"/>
                <a:tab pos="3193415" algn="l"/>
              </a:tabLst>
              <a:defRPr/>
            </a:pPr>
            <a:r>
              <a:rPr lang="en-US" sz="1200" b="1" spc="-5" dirty="0">
                <a:solidFill>
                  <a:srgbClr val="202020"/>
                </a:solidFill>
              </a:rPr>
              <a:t>ADR and total people are highly  correlated. That means more the people more will be </a:t>
            </a:r>
            <a:r>
              <a:rPr lang="en-US" sz="1200" b="1" spc="-5" dirty="0" err="1">
                <a:solidFill>
                  <a:srgbClr val="202020"/>
                </a:solidFill>
              </a:rPr>
              <a:t>adr.High</a:t>
            </a:r>
            <a:r>
              <a:rPr lang="en-US" sz="1200" b="1" spc="-5" dirty="0">
                <a:solidFill>
                  <a:srgbClr val="202020"/>
                </a:solidFill>
              </a:rPr>
              <a:t> </a:t>
            </a:r>
            <a:r>
              <a:rPr lang="en-US" sz="1200" b="1" spc="-5" dirty="0" err="1">
                <a:solidFill>
                  <a:srgbClr val="202020"/>
                </a:solidFill>
              </a:rPr>
              <a:t>adr</a:t>
            </a:r>
            <a:r>
              <a:rPr lang="en-US" sz="1200" b="1" spc="-5" dirty="0">
                <a:solidFill>
                  <a:srgbClr val="202020"/>
                </a:solidFill>
              </a:rPr>
              <a:t> means high revenue</a:t>
            </a:r>
            <a:endParaRPr lang="en-US" sz="1200" b="1" spc="-5" dirty="0">
              <a:solidFill>
                <a:srgbClr val="202020"/>
              </a:solidFill>
            </a:endParaRPr>
          </a:p>
          <a:p>
            <a:endParaRPr lang="en-IN" sz="1200" b="1" dirty="0"/>
          </a:p>
        </p:txBody>
      </p:sp>
      <p:sp>
        <p:nvSpPr>
          <p:cNvPr id="10" name="object 7"/>
          <p:cNvSpPr/>
          <p:nvPr/>
        </p:nvSpPr>
        <p:spPr>
          <a:xfrm>
            <a:off x="35609" y="1152475"/>
            <a:ext cx="3930335" cy="3674706"/>
          </a:xfrm>
          <a:prstGeom prst="rect">
            <a:avLst/>
          </a:prstGeom>
          <a:blipFill>
            <a:blip r:embed="rId2" cstate="print"/>
            <a:stretch>
              <a:fillRect/>
            </a:stretch>
          </a:blipFill>
        </p:spPr>
        <p:txBody>
          <a:bodyPr wrap="square" lIns="0" tIns="0" rIns="0" bIns="0" rtlCol="0"/>
          <a:lstStyle/>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152525"/>
            <a:ext cx="8520430" cy="3990975"/>
          </a:xfrm>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sz="1800" b="1" dirty="0">
              <a:solidFill>
                <a:srgbClr val="FF4646"/>
              </a:solidFill>
              <a:latin typeface="Arial" panose="020B0604020202020204"/>
              <a:cs typeface="Arial" panose="020B0604020202020204"/>
            </a:endParaRPr>
          </a:p>
          <a:p>
            <a:pPr marL="114300" indent="0">
              <a:buNone/>
            </a:pPr>
            <a:endParaRPr lang="en-IN" b="1" dirty="0">
              <a:solidFill>
                <a:srgbClr val="FF4646"/>
              </a:solidFill>
            </a:endParaRPr>
          </a:p>
          <a:p>
            <a:pPr marL="114300" indent="0">
              <a:buNone/>
            </a:pPr>
            <a:r>
              <a:rPr lang="en-IN" sz="1800" b="1" dirty="0">
                <a:solidFill>
                  <a:srgbClr val="FF4646"/>
                </a:solidFill>
                <a:latin typeface="Arial" panose="020B0604020202020204"/>
                <a:cs typeface="Arial" panose="020B0604020202020204"/>
              </a:rPr>
              <a:t>Conclusions:</a:t>
            </a:r>
            <a:endParaRPr lang="en-IN" sz="1800" dirty="0">
              <a:latin typeface="Arial" panose="020B0604020202020204"/>
              <a:cs typeface="Arial" panose="020B0604020202020204"/>
            </a:endParaRPr>
          </a:p>
          <a:p>
            <a:pPr marL="12700" marR="5080" lvl="0" indent="0" algn="l" defTabSz="914400" rtl="0" eaLnBrk="1" fontAlgn="auto" latinLnBrk="0" hangingPunct="1">
              <a:lnSpc>
                <a:spcPct val="150000"/>
              </a:lnSpc>
              <a:spcBef>
                <a:spcPts val="0"/>
              </a:spcBef>
              <a:spcAft>
                <a:spcPts val="0"/>
              </a:spcAft>
              <a:buClrTx/>
              <a:buSzTx/>
              <a:buFont typeface="Wingdings" panose="05000000000000000000"/>
              <a:buChar char=""/>
              <a:tabLst>
                <a:tab pos="154940" algn="l"/>
              </a:tabLst>
              <a:defRPr/>
            </a:pPr>
            <a:r>
              <a:rPr lang="en-US" sz="1200" b="1" i="0" dirty="0">
                <a:solidFill>
                  <a:srgbClr val="212121"/>
                </a:solidFill>
                <a:effectLst/>
                <a:latin typeface="Arial" panose="020B0604020202020204" pitchFamily="34" charset="0"/>
                <a:cs typeface="Arial" panose="020B0604020202020204" pitchFamily="34" charset="0"/>
              </a:rPr>
              <a:t>Optimal stay in both the type hotel is less than 7 days.</a:t>
            </a:r>
            <a:endParaRPr lang="en-US" sz="1200" b="1" dirty="0">
              <a:latin typeface="Arial" panose="020B0604020202020204" pitchFamily="34" charset="0"/>
              <a:cs typeface="Arial" panose="020B0604020202020204" pitchFamily="34" charset="0"/>
            </a:endParaRPr>
          </a:p>
          <a:p>
            <a:pPr marL="114300" indent="0">
              <a:buNone/>
            </a:pPr>
            <a:endParaRPr lang="en-US" sz="12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11785" y="445770"/>
            <a:ext cx="8520430" cy="572135"/>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785" y="1017905"/>
            <a:ext cx="8520430" cy="3071495"/>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35" y="0"/>
            <a:ext cx="9143365" cy="515810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dirty="0">
                <a:solidFill>
                  <a:schemeClr val="tx1"/>
                </a:solidFill>
                <a:effectLst>
                  <a:outerShdw blurRad="38100" dist="19050" dir="2700000" algn="tl" rotWithShape="0">
                    <a:schemeClr val="dk1">
                      <a:alpha val="40000"/>
                    </a:schemeClr>
                  </a:outerShdw>
                </a:effectLst>
              </a:rPr>
              <a:t>     Problem Statement:</a:t>
            </a:r>
            <a:endParaRPr lang="en-US" b="1" dirty="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311785" y="1152525"/>
            <a:ext cx="8520430" cy="3687445"/>
          </a:xfrm>
        </p:spPr>
        <p:txBody>
          <a:bodyPr/>
          <a:lstStyle/>
          <a:p>
            <a:pPr>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Hotel industry is a very volatile industry and the bookings depends on  below factors and many more.</a:t>
            </a:r>
            <a:endParaRPr lang="en-GB" sz="1600" b="1" dirty="0">
              <a:solidFill>
                <a:schemeClr val="lt1"/>
              </a:solidFill>
              <a:latin typeface="Montserrat" panose="00000500000000000000"/>
              <a:ea typeface="Montserrat" panose="00000500000000000000"/>
              <a:cs typeface="Montserrat" panose="00000500000000000000"/>
            </a:endParaRPr>
          </a:p>
          <a:p>
            <a:pPr>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a:t>
            </a:r>
            <a:endParaRPr lang="en-GB" sz="1600" b="1" dirty="0">
              <a:solidFill>
                <a:schemeClr val="lt1"/>
              </a:solidFill>
              <a:latin typeface="Montserrat" panose="00000500000000000000"/>
              <a:ea typeface="Montserrat" panose="00000500000000000000"/>
              <a:cs typeface="Montserrat" panose="00000500000000000000"/>
            </a:endParaRPr>
          </a:p>
          <a:p>
            <a:pPr>
              <a:buClr>
                <a:schemeClr val="accent2"/>
              </a:buClr>
              <a:buFont typeface="Wingdings" panose="05000000000000000000" pitchFamily="2" charset="2"/>
              <a:buChar char="Ø"/>
            </a:pPr>
            <a:r>
              <a:rPr lang="en-GB" sz="1600" b="1" dirty="0">
                <a:solidFill>
                  <a:schemeClr val="lt1"/>
                </a:solidFill>
                <a:latin typeface="Montserrat" panose="00000500000000000000"/>
                <a:ea typeface="Montserrat" panose="00000500000000000000"/>
                <a:cs typeface="Montserrat" panose="00000500000000000000"/>
              </a:rPr>
              <a:t>The main objective behind this project is to explore and analyze data to discover important factors that govern the bookings and give  insights to hotel management ,which can perform various campaigns  to boost the business and performance.</a:t>
            </a:r>
            <a:endParaRPr lang="en-GB" sz="1600" b="1" dirty="0">
              <a:solidFill>
                <a:schemeClr val="lt1"/>
              </a:solidFill>
              <a:latin typeface="Montserrat" panose="00000500000000000000"/>
              <a:ea typeface="Montserrat" panose="00000500000000000000"/>
              <a:cs typeface="Montserrat" panose="00000500000000000000"/>
            </a:endParaRPr>
          </a:p>
        </p:txBody>
      </p:sp>
      <p:pic>
        <p:nvPicPr>
          <p:cNvPr id="4" name="Picture 3"/>
          <p:cNvPicPr>
            <a:picLocks noChangeAspect="1"/>
          </p:cNvPicPr>
          <p:nvPr/>
        </p:nvPicPr>
        <p:blipFill>
          <a:blip r:embed="rId1"/>
          <a:stretch>
            <a:fillRect/>
          </a:stretch>
        </p:blipFill>
        <p:spPr>
          <a:xfrm>
            <a:off x="311785" y="513080"/>
            <a:ext cx="447675" cy="50482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a:t>         Work flow segregation :</a:t>
            </a:r>
            <a:endParaRPr lang="en-US">
              <a:solidFill>
                <a:srgbClr val="FF0000"/>
              </a:solidFill>
            </a:endParaRPr>
          </a:p>
        </p:txBody>
      </p:sp>
      <p:sp>
        <p:nvSpPr>
          <p:cNvPr id="3" name="Text Placeholder 2"/>
          <p:cNvSpPr>
            <a:spLocks noGrp="1"/>
          </p:cNvSpPr>
          <p:nvPr>
            <p:ph type="body" idx="1"/>
          </p:nvPr>
        </p:nvSpPr>
        <p:spPr>
          <a:xfrm>
            <a:off x="311785" y="1141095"/>
            <a:ext cx="8520430" cy="3597275"/>
          </a:xfrm>
        </p:spPr>
        <p:txBody>
          <a:bodyPr/>
          <a:lstStyle/>
          <a:p>
            <a:pPr marL="114300" indent="0">
              <a:buNone/>
            </a:pPr>
            <a:r>
              <a:rPr lang="en-US" sz="1400" b="1">
                <a:solidFill>
                  <a:schemeClr val="bg2">
                    <a:lumMod val="10000"/>
                  </a:schemeClr>
                </a:solidFill>
                <a:effectLst>
                  <a:outerShdw blurRad="38100" dist="25400" dir="5400000" algn="ctr" rotWithShape="0">
                    <a:srgbClr val="6E747A">
                      <a:alpha val="43000"/>
                    </a:srgbClr>
                  </a:outerShdw>
                </a:effectLst>
              </a:rPr>
              <a:t>So we have divided our work flow into following 3 Steps:</a:t>
            </a: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400" b="1">
                <a:solidFill>
                  <a:schemeClr val="bg2">
                    <a:lumMod val="10000"/>
                  </a:schemeClr>
                </a:solidFill>
                <a:effectLst>
                  <a:outerShdw blurRad="38100" dist="25400" dir="5400000" algn="ctr" rotWithShape="0">
                    <a:srgbClr val="6E747A">
                      <a:alpha val="43000"/>
                    </a:srgbClr>
                  </a:outerShdw>
                </a:effectLst>
              </a:rPr>
              <a:t>EDA will be divided into following 3 analysis:</a:t>
            </a:r>
            <a:endParaRPr lang="en-US" sz="1400" b="1">
              <a:solidFill>
                <a:schemeClr val="bg2">
                  <a:lumMod val="10000"/>
                </a:schemeClr>
              </a:solidFill>
              <a:effectLst>
                <a:outerShdw blurRad="38100" dist="25400" dir="5400000" algn="ctr" rotWithShape="0">
                  <a:srgbClr val="6E747A">
                    <a:alpha val="43000"/>
                  </a:srgbClr>
                </a:outerShdw>
              </a:effectLst>
            </a:endParaRPr>
          </a:p>
          <a:p>
            <a:pPr marL="114300" indent="0">
              <a:buFont typeface="+mj-lt"/>
              <a:buNone/>
            </a:pPr>
            <a:r>
              <a:rPr lang="en-US" sz="1400">
                <a:solidFill>
                  <a:schemeClr val="tx1"/>
                </a:solidFill>
              </a:rPr>
              <a:t>Univariate Analysis: </a:t>
            </a:r>
            <a:r>
              <a:rPr lang="en-US" sz="1400">
                <a:solidFill>
                  <a:schemeClr val="bg1">
                    <a:lumMod val="50000"/>
                  </a:schemeClr>
                </a:solidFill>
              </a:rPr>
              <a:t>Univariate analysis is the simplest of the three analyses where the data you are analyzing is only having one variable.</a:t>
            </a:r>
            <a:endParaRPr lang="en-US" sz="1400">
              <a:solidFill>
                <a:schemeClr val="tx1"/>
              </a:solidFill>
            </a:endParaRPr>
          </a:p>
          <a:p>
            <a:pPr marL="114300" indent="0">
              <a:buFont typeface="+mj-lt"/>
              <a:buNone/>
            </a:pPr>
            <a:r>
              <a:rPr lang="en-US" sz="1400">
                <a:solidFill>
                  <a:schemeClr val="tx1"/>
                </a:solidFill>
              </a:rPr>
              <a:t>Bivariate analysis: </a:t>
            </a:r>
            <a:r>
              <a:rPr lang="en-US" sz="1400">
                <a:solidFill>
                  <a:schemeClr val="bg1">
                    <a:lumMod val="50000"/>
                  </a:schemeClr>
                </a:solidFill>
              </a:rPr>
              <a:t>In Bivariate anylysis we will compare two variables to study their relationships.</a:t>
            </a:r>
            <a:endParaRPr lang="en-US" sz="1400">
              <a:solidFill>
                <a:schemeClr val="bg1">
                  <a:lumMod val="50000"/>
                </a:schemeClr>
              </a:solidFill>
            </a:endParaRPr>
          </a:p>
          <a:p>
            <a:pPr marL="114300" indent="0">
              <a:buFont typeface="+mj-lt"/>
              <a:buNone/>
            </a:pPr>
            <a:r>
              <a:rPr lang="en-US" sz="1400">
                <a:solidFill>
                  <a:schemeClr val="tx1"/>
                </a:solidFill>
              </a:rPr>
              <a:t>Multivariate analysis:</a:t>
            </a:r>
            <a:r>
              <a:rPr lang="en-US" sz="1400">
                <a:solidFill>
                  <a:schemeClr val="bg1">
                    <a:lumMod val="50000"/>
                  </a:schemeClr>
                </a:solidFill>
              </a:rPr>
              <a:t> Multivariate analysis is similar to Bivariate analysis here we will compare more than two variables.</a:t>
            </a:r>
            <a:endParaRPr lang="en-US" sz="1400">
              <a:solidFill>
                <a:schemeClr val="bg1">
                  <a:lumMod val="50000"/>
                </a:schemeClr>
              </a:solidFill>
            </a:endParaRPr>
          </a:p>
          <a:p>
            <a:pPr marL="114300" indent="0">
              <a:buNone/>
            </a:pPr>
            <a:endParaRPr lang="en-US" sz="1400">
              <a:solidFill>
                <a:schemeClr val="bg1">
                  <a:lumMod val="50000"/>
                </a:schemeClr>
              </a:solidFill>
            </a:endParaRPr>
          </a:p>
        </p:txBody>
      </p:sp>
      <p:pic>
        <p:nvPicPr>
          <p:cNvPr id="8" name="Picture 7"/>
          <p:cNvPicPr>
            <a:picLocks noChangeAspect="1"/>
          </p:cNvPicPr>
          <p:nvPr/>
        </p:nvPicPr>
        <p:blipFill>
          <a:blip r:embed="rId1"/>
          <a:stretch>
            <a:fillRect/>
          </a:stretch>
        </p:blipFill>
        <p:spPr>
          <a:xfrm>
            <a:off x="311785" y="445770"/>
            <a:ext cx="567055" cy="550545"/>
          </a:xfrm>
          <a:prstGeom prst="rect">
            <a:avLst/>
          </a:prstGeom>
        </p:spPr>
      </p:pic>
      <p:sp>
        <p:nvSpPr>
          <p:cNvPr id="4" name="Flowchart: Card 3"/>
          <p:cNvSpPr/>
          <p:nvPr/>
        </p:nvSpPr>
        <p:spPr>
          <a:xfrm>
            <a:off x="718185" y="1608455"/>
            <a:ext cx="2343150"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solidFill>
                  <a:schemeClr val="bg2"/>
                </a:solidFill>
                <a:uFillTx/>
              </a:rPr>
              <a:t>Data collection</a:t>
            </a:r>
            <a:endParaRPr lang="en-US">
              <a:solidFill>
                <a:schemeClr val="bg2"/>
              </a:solidFill>
              <a:uFillTx/>
            </a:endParaRPr>
          </a:p>
          <a:p>
            <a:pPr algn="ctr"/>
            <a:r>
              <a:rPr lang="en-US">
                <a:solidFill>
                  <a:schemeClr val="bg2"/>
                </a:solidFill>
                <a:uFillTx/>
              </a:rPr>
              <a:t>and</a:t>
            </a:r>
            <a:endParaRPr lang="en-US">
              <a:solidFill>
                <a:schemeClr val="bg2"/>
              </a:solidFill>
              <a:uFillTx/>
            </a:endParaRPr>
          </a:p>
          <a:p>
            <a:pPr algn="ctr"/>
            <a:r>
              <a:rPr lang="en-US">
                <a:solidFill>
                  <a:schemeClr val="bg2"/>
                </a:solidFill>
                <a:uFillTx/>
              </a:rPr>
              <a:t>      Understanding</a:t>
            </a:r>
            <a:r>
              <a:rPr lang="en-US"/>
              <a:t>	</a:t>
            </a:r>
            <a:endParaRPr lang="en-US"/>
          </a:p>
        </p:txBody>
      </p:sp>
      <p:sp>
        <p:nvSpPr>
          <p:cNvPr id="5" name="Flowchart: Card 4"/>
          <p:cNvSpPr/>
          <p:nvPr/>
        </p:nvSpPr>
        <p:spPr>
          <a:xfrm>
            <a:off x="6150610" y="1608455"/>
            <a:ext cx="2273935"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vertOverflow="overflow" horzOverflow="overflow" vert="horz" wrap="square" numCol="1" spcCol="0" rtlCol="0" fromWordArt="0" anchor="ctr" anchorCtr="0" forceAA="0" compatLnSpc="1">
            <a:noAutofit/>
          </a:bodyPr>
          <a:lstStyle/>
          <a:p>
            <a:pPr lvl="0" algn="ctr">
              <a:buSzTx/>
            </a:pPr>
            <a:r>
              <a:rPr lang="en-US">
                <a:solidFill>
                  <a:schemeClr val="bg2"/>
                </a:solidFill>
                <a:uFillTx/>
                <a:sym typeface="+mn-ea"/>
              </a:rPr>
              <a:t>Exploratory </a:t>
            </a:r>
            <a:endParaRPr lang="en-US">
              <a:solidFill>
                <a:schemeClr val="bg2"/>
              </a:solidFill>
              <a:uFillTx/>
              <a:sym typeface="+mn-ea"/>
            </a:endParaRPr>
          </a:p>
          <a:p>
            <a:pPr lvl="0" algn="ctr">
              <a:buSzTx/>
            </a:pPr>
            <a:r>
              <a:rPr lang="en-US">
                <a:solidFill>
                  <a:schemeClr val="bg2"/>
                </a:solidFill>
                <a:uFillTx/>
                <a:sym typeface="+mn-ea"/>
              </a:rPr>
              <a:t>Data </a:t>
            </a:r>
            <a:endParaRPr lang="en-US">
              <a:solidFill>
                <a:schemeClr val="bg2"/>
              </a:solidFill>
              <a:uFillTx/>
              <a:sym typeface="+mn-ea"/>
            </a:endParaRPr>
          </a:p>
          <a:p>
            <a:pPr lvl="0" algn="ctr">
              <a:buSzTx/>
            </a:pPr>
            <a:r>
              <a:rPr lang="en-US">
                <a:solidFill>
                  <a:schemeClr val="bg2"/>
                </a:solidFill>
                <a:uFillTx/>
                <a:sym typeface="+mn-ea"/>
              </a:rPr>
              <a:t>Analysis(EDA)</a:t>
            </a:r>
            <a:endParaRPr lang="en-US">
              <a:solidFill>
                <a:schemeClr val="bg2"/>
              </a:solidFill>
              <a:uFillTx/>
              <a:sym typeface="+mn-ea"/>
            </a:endParaRPr>
          </a:p>
        </p:txBody>
      </p:sp>
      <p:sp>
        <p:nvSpPr>
          <p:cNvPr id="7" name="Flowchart: Card 6"/>
          <p:cNvSpPr/>
          <p:nvPr/>
        </p:nvSpPr>
        <p:spPr>
          <a:xfrm>
            <a:off x="3412490" y="1608455"/>
            <a:ext cx="2330450" cy="1073150"/>
          </a:xfrm>
          <a:prstGeom prst="flowChartPunchedCar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buSzTx/>
              <a:buNone/>
            </a:pPr>
            <a:r>
              <a:rPr lang="en-US">
                <a:solidFill>
                  <a:schemeClr val="bg2"/>
                </a:solidFill>
                <a:uFillTx/>
              </a:rPr>
              <a:t>Data Cleaning</a:t>
            </a:r>
            <a:endParaRPr lang="en-US">
              <a:solidFill>
                <a:schemeClr val="bg2"/>
              </a:solidFill>
              <a:uFillTx/>
            </a:endParaRPr>
          </a:p>
          <a:p>
            <a:pPr algn="ctr">
              <a:buSzTx/>
              <a:buNone/>
            </a:pPr>
            <a:r>
              <a:rPr lang="en-US">
                <a:solidFill>
                  <a:schemeClr val="bg2"/>
                </a:solidFill>
                <a:uFillTx/>
              </a:rPr>
              <a:t>and</a:t>
            </a:r>
            <a:endParaRPr lang="en-US">
              <a:solidFill>
                <a:schemeClr val="bg2"/>
              </a:solidFill>
              <a:uFillTx/>
            </a:endParaRPr>
          </a:p>
          <a:p>
            <a:pPr algn="ctr">
              <a:buSzTx/>
              <a:buNone/>
            </a:pPr>
            <a:r>
              <a:rPr lang="en-US">
                <a:solidFill>
                  <a:schemeClr val="bg2"/>
                </a:solidFill>
                <a:uFillTx/>
              </a:rPr>
              <a:t>Manipulation</a:t>
            </a:r>
            <a:endParaRPr lang="en-US">
              <a:solidFill>
                <a:schemeClr val="bg2"/>
              </a:solidFill>
              <a:uFillTx/>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445135"/>
            <a:ext cx="8832850" cy="572770"/>
          </a:xfrm>
        </p:spPr>
        <p:txBody>
          <a:bodyPr/>
          <a:lstStyle/>
          <a:p>
            <a:endParaRPr lang="en-US"/>
          </a:p>
        </p:txBody>
      </p:sp>
      <p:sp>
        <p:nvSpPr>
          <p:cNvPr id="3" name="Text Placeholder 2"/>
          <p:cNvSpPr>
            <a:spLocks noGrp="1"/>
          </p:cNvSpPr>
          <p:nvPr>
            <p:ph type="body" idx="1"/>
          </p:nvPr>
        </p:nvSpPr>
        <p:spPr>
          <a:xfrm>
            <a:off x="-635" y="949325"/>
            <a:ext cx="9145270" cy="4194810"/>
          </a:xfrm>
        </p:spPr>
        <p:txBody>
          <a:bodyPr bIns="539750"/>
          <a:lstStyle/>
          <a:p>
            <a:pPr marL="114300" indent="0">
              <a:buNone/>
            </a:pPr>
            <a:r>
              <a:rPr lang="en-GB" sz="1600" b="1" dirty="0">
                <a:solidFill>
                  <a:schemeClr val="lt1"/>
                </a:solidFill>
                <a:latin typeface="Montserrat" panose="00000500000000000000"/>
                <a:ea typeface="Montserrat" panose="00000500000000000000"/>
                <a:cs typeface="Montserrat" panose="00000500000000000000"/>
                <a:sym typeface="+mn-ea"/>
              </a:rPr>
              <a:t>After collecting data it’s very importan</a:t>
            </a:r>
            <a:r>
              <a:rPr lang="en-US" altLang="en-GB" sz="1600" b="1" dirty="0">
                <a:solidFill>
                  <a:schemeClr val="lt1"/>
                </a:solidFill>
                <a:latin typeface="Montserrat" panose="00000500000000000000"/>
                <a:ea typeface="Montserrat" panose="00000500000000000000"/>
                <a:cs typeface="Montserrat" panose="00000500000000000000"/>
                <a:sym typeface="+mn-ea"/>
              </a:rPr>
              <a:t>t</a:t>
            </a:r>
            <a:r>
              <a:rPr lang="en-GB" sz="1600" b="1" dirty="0">
                <a:solidFill>
                  <a:schemeClr val="lt1"/>
                </a:solidFill>
                <a:latin typeface="Montserrat" panose="00000500000000000000"/>
                <a:ea typeface="Montserrat" panose="00000500000000000000"/>
                <a:cs typeface="Montserrat" panose="00000500000000000000"/>
                <a:sym typeface="+mn-ea"/>
              </a:rPr>
              <a:t> to understand the data. We have hotel booking in which we have 119390 rows and 32 colunms. Let’s understand these 32 colouns.</a:t>
            </a:r>
            <a:endParaRPr lang="en-GB" sz="1600" b="1" dirty="0">
              <a:solidFill>
                <a:schemeClr val="lt1"/>
              </a:solidFill>
              <a:latin typeface="Montserrat" panose="00000500000000000000"/>
              <a:ea typeface="Montserrat" panose="00000500000000000000"/>
              <a:cs typeface="Montserrat" panose="00000500000000000000"/>
            </a:endParaRPr>
          </a:p>
          <a:p>
            <a:pPr marL="114300" indent="0">
              <a:buNone/>
            </a:pPr>
            <a:endParaRPr lang="en-US"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tx1"/>
                </a:solidFill>
                <a:effectLst>
                  <a:outerShdw blurRad="38100" dist="25400" dir="5400000" algn="ctr" rotWithShape="0">
                    <a:srgbClr val="6E747A">
                      <a:alpha val="43000"/>
                    </a:srgbClr>
                  </a:outerShdw>
                </a:effectLst>
                <a:sym typeface="+mn-ea"/>
              </a:rPr>
              <a:t>Description of data:</a:t>
            </a:r>
            <a:endParaRPr lang="en-US" sz="1200" b="1">
              <a:solidFill>
                <a:schemeClr val="tx1"/>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sym typeface="+mn-ea"/>
              </a:rPr>
              <a:t>hotel :</a:t>
            </a:r>
            <a:r>
              <a:rPr lang="en-US" sz="1200">
                <a:solidFill>
                  <a:schemeClr val="bg2">
                    <a:lumMod val="10000"/>
                  </a:schemeClr>
                </a:solidFill>
                <a:effectLst>
                  <a:outerShdw blurRad="38100" dist="25400" dir="5400000" algn="ctr" rotWithShape="0">
                    <a:srgbClr val="6E747A">
                      <a:alpha val="43000"/>
                    </a:srgbClr>
                  </a:outerShdw>
                </a:effectLst>
                <a:sym typeface="+mn-ea"/>
              </a:rPr>
              <a:t>Resort Hotel or City hotel.</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sym typeface="+mn-ea"/>
              </a:rPr>
              <a:t>is_canceled: </a:t>
            </a:r>
            <a:r>
              <a:rPr lang="en-US" sz="1200">
                <a:solidFill>
                  <a:schemeClr val="bg2">
                    <a:lumMod val="10000"/>
                  </a:schemeClr>
                </a:solidFill>
                <a:effectLst>
                  <a:outerShdw blurRad="38100" dist="25400" dir="5400000" algn="ctr" rotWithShape="0">
                    <a:srgbClr val="6E747A">
                      <a:alpha val="43000"/>
                    </a:srgbClr>
                  </a:outerShdw>
                </a:effectLst>
                <a:sym typeface="+mn-ea"/>
              </a:rPr>
              <a:t>Value indicating if the booking was cancelled (1) or not (0).</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lead time: </a:t>
            </a:r>
            <a:r>
              <a:rPr lang="en-US" sz="1200">
                <a:solidFill>
                  <a:schemeClr val="bg2">
                    <a:lumMod val="10000"/>
                  </a:schemeClr>
                </a:solidFill>
                <a:effectLst>
                  <a:outerShdw blurRad="38100" dist="25400" dir="5400000" algn="ctr" rotWithShape="0">
                    <a:srgbClr val="6E747A">
                      <a:alpha val="43000"/>
                    </a:srgbClr>
                  </a:outerShdw>
                </a:effectLst>
              </a:rPr>
              <a:t>Number of days that elapsed between the entering date of the booking and the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arrival_date_year: </a:t>
            </a:r>
            <a:r>
              <a:rPr lang="en-US" sz="1200">
                <a:solidFill>
                  <a:schemeClr val="bg2">
                    <a:lumMod val="10000"/>
                  </a:schemeClr>
                </a:solidFill>
                <a:effectLst>
                  <a:outerShdw blurRad="38100" dist="25400" dir="5400000" algn="ctr" rotWithShape="0">
                    <a:srgbClr val="6E747A">
                      <a:alpha val="43000"/>
                    </a:srgbClr>
                  </a:outerShdw>
                </a:effectLst>
              </a:rPr>
              <a:t>Year of arrival date.</a:t>
            </a:r>
            <a:endParaRPr lang="en-US" sz="1200" b="1">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arrival_date_month: </a:t>
            </a:r>
            <a:r>
              <a:rPr lang="en-US" sz="1200">
                <a:solidFill>
                  <a:schemeClr val="bg2">
                    <a:lumMod val="10000"/>
                  </a:schemeClr>
                </a:solidFill>
                <a:effectLst>
                  <a:outerShdw blurRad="38100" dist="25400" dir="5400000" algn="ctr" rotWithShape="0">
                    <a:srgbClr val="6E747A">
                      <a:alpha val="43000"/>
                    </a:srgbClr>
                  </a:outerShdw>
                </a:effectLst>
              </a:rPr>
              <a:t>Month of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arrival_date_day_of_month: </a:t>
            </a:r>
            <a:r>
              <a:rPr lang="en-US" sz="1200">
                <a:solidFill>
                  <a:schemeClr val="bg2">
                    <a:lumMod val="10000"/>
                  </a:schemeClr>
                </a:solidFill>
                <a:effectLst>
                  <a:outerShdw blurRad="38100" dist="25400" dir="5400000" algn="ctr" rotWithShape="0">
                    <a:srgbClr val="6E747A">
                      <a:alpha val="43000"/>
                    </a:srgbClr>
                  </a:outerShdw>
                </a:effectLst>
              </a:rPr>
              <a:t>Day of arrival date.</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stays_in_weekend_nights: </a:t>
            </a:r>
            <a:r>
              <a:rPr lang="en-US" sz="1200">
                <a:solidFill>
                  <a:schemeClr val="bg2">
                    <a:lumMod val="10000"/>
                  </a:schemeClr>
                </a:solidFill>
                <a:effectLst>
                  <a:outerShdw blurRad="38100" dist="25400" dir="5400000" algn="ctr" rotWithShape="0">
                    <a:srgbClr val="6E747A">
                      <a:alpha val="43000"/>
                    </a:srgbClr>
                  </a:outerShdw>
                </a:effectLst>
              </a:rPr>
              <a:t>Number of weekend nights.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stays_in_week_nights: </a:t>
            </a:r>
            <a:r>
              <a:rPr lang="en-US" sz="1200">
                <a:solidFill>
                  <a:schemeClr val="bg2">
                    <a:lumMod val="10000"/>
                  </a:schemeClr>
                </a:solidFill>
                <a:effectLst>
                  <a:outerShdw blurRad="38100" dist="25400" dir="5400000" algn="ctr" rotWithShape="0">
                    <a:srgbClr val="6E747A">
                      <a:alpha val="43000"/>
                    </a:srgbClr>
                  </a:outerShdw>
                </a:effectLst>
              </a:rPr>
              <a:t>Number of week nights.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adults : </a:t>
            </a:r>
            <a:r>
              <a:rPr lang="en-US" sz="1200">
                <a:solidFill>
                  <a:schemeClr val="bg2">
                    <a:lumMod val="10000"/>
                  </a:schemeClr>
                </a:solidFill>
                <a:effectLst>
                  <a:outerShdw blurRad="38100" dist="25400" dir="5400000" algn="ctr" rotWithShape="0">
                    <a:srgbClr val="6E747A">
                      <a:alpha val="43000"/>
                    </a:srgbClr>
                  </a:outerShdw>
                </a:effectLst>
              </a:rPr>
              <a:t>Number of adults.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children : </a:t>
            </a:r>
            <a:r>
              <a:rPr lang="en-US" sz="1200">
                <a:solidFill>
                  <a:schemeClr val="bg2">
                    <a:lumMod val="10000"/>
                  </a:schemeClr>
                </a:solidFill>
                <a:effectLst>
                  <a:outerShdw blurRad="38100" dist="25400" dir="5400000" algn="ctr" rotWithShape="0">
                    <a:srgbClr val="6E747A">
                      <a:alpha val="43000"/>
                    </a:srgbClr>
                  </a:outerShdw>
                </a:effectLst>
              </a:rPr>
              <a:t>Number of babies.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meal : </a:t>
            </a:r>
            <a:r>
              <a:rPr lang="en-US" sz="1200">
                <a:solidFill>
                  <a:schemeClr val="bg2">
                    <a:lumMod val="10000"/>
                  </a:schemeClr>
                </a:solidFill>
                <a:effectLst>
                  <a:outerShdw blurRad="38100" dist="25400" dir="5400000" algn="ctr" rotWithShape="0">
                    <a:srgbClr val="6E747A">
                      <a:alpha val="43000"/>
                    </a:srgbClr>
                  </a:outerShdw>
                </a:effectLst>
              </a:rPr>
              <a:t>Type of meal booked.</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country : </a:t>
            </a:r>
            <a:r>
              <a:rPr lang="en-US" sz="1200">
                <a:solidFill>
                  <a:schemeClr val="bg2">
                    <a:lumMod val="10000"/>
                  </a:schemeClr>
                </a:solidFill>
                <a:effectLst>
                  <a:outerShdw blurRad="38100" dist="25400" dir="5400000" algn="ctr" rotWithShape="0">
                    <a:srgbClr val="6E747A">
                      <a:alpha val="43000"/>
                    </a:srgbClr>
                  </a:outerShdw>
                </a:effectLst>
              </a:rPr>
              <a:t>Country of origin.</a:t>
            </a:r>
            <a:endParaRPr lang="en-US" sz="1200">
              <a:solidFill>
                <a:schemeClr val="bg2">
                  <a:lumMod val="10000"/>
                </a:schemeClr>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1"/>
          <a:stretch>
            <a:fillRect/>
          </a:stretch>
        </p:blipFill>
        <p:spPr>
          <a:xfrm>
            <a:off x="0" y="445135"/>
            <a:ext cx="8832215" cy="57340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34340"/>
            <a:ext cx="8520430" cy="583565"/>
          </a:xfrm>
        </p:spPr>
        <p:txBody>
          <a:bodyPr/>
          <a:lstStyle/>
          <a:p>
            <a:endParaRPr lang="en-US"/>
          </a:p>
        </p:txBody>
      </p:sp>
      <p:sp>
        <p:nvSpPr>
          <p:cNvPr id="3" name="Text Placeholder 2"/>
          <p:cNvSpPr>
            <a:spLocks noGrp="1"/>
          </p:cNvSpPr>
          <p:nvPr>
            <p:ph type="body" idx="1"/>
          </p:nvPr>
        </p:nvSpPr>
        <p:spPr>
          <a:xfrm>
            <a:off x="311785" y="944880"/>
            <a:ext cx="8520430" cy="4199255"/>
          </a:xfrm>
        </p:spPr>
        <p:txBody>
          <a:bodyPr/>
          <a:lstStyle/>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Market_segment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Market segment designation (TA/TO).</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Distribution_channel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Booking distribution channel (TA/TO).</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Is_repeated_guest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is a repeate guest (1) or not (0).</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Previous_cancellations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previous bookings which were cancelled by the customer prior the current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Previous_booking_not_cancelled :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Number of previous bookings not cancelled by the customer prior to the current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Reserved_room_type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Code of room type resereved.</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Assigned_room_type</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 Code for the type of room assigned to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Booking_changes</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 Number of changes made to the booking from the moment the booking was entered on the PMS (Hotel property management systems) untill the moment of check-in or cancellation</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Deposite_type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No deposit, Non refund, Refundable.</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Agent</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ID of the travel agency that made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Company</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ID of the company/ entity that made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Days_in_waiting_list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days the booking</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Customer_type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type of customer. Contract, Group, Transient, Transient party.</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Adr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Average daily rate as deifned by dividing the sume of all lodging transactions by the total number of staying nights.</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Required_car_parking_spaces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 Number of car parking spaces required by the customer.</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latin typeface="+mn-ea"/>
                <a:cs typeface="+mn-ea"/>
              </a:rPr>
              <a:t>total_of_special_request : </a:t>
            </a:r>
            <a:r>
              <a:rPr lang="en-US" sz="1200">
                <a:solidFill>
                  <a:schemeClr val="bg2">
                    <a:lumMod val="10000"/>
                  </a:schemeClr>
                </a:solidFill>
                <a:effectLst>
                  <a:outerShdw blurRad="38100" dist="25400" dir="5400000" algn="ctr" rotWithShape="0">
                    <a:srgbClr val="6E747A">
                      <a:alpha val="43000"/>
                    </a:srgbClr>
                  </a:outerShdw>
                </a:effectLst>
                <a:latin typeface="+mn-ea"/>
                <a:cs typeface="+mn-ea"/>
              </a:rPr>
              <a:t>Number of car parking spaces required by the customer (e.g double bed or high floor).</a:t>
            </a:r>
            <a:endParaRPr lang="en-US" sz="1200">
              <a:solidFill>
                <a:schemeClr val="bg2">
                  <a:lumMod val="10000"/>
                </a:schemeClr>
              </a:solidFill>
              <a:effectLst>
                <a:outerShdw blurRad="38100" dist="25400" dir="5400000" algn="ctr" rotWithShape="0">
                  <a:srgbClr val="6E747A">
                    <a:alpha val="43000"/>
                  </a:srgbClr>
                </a:outerShdw>
              </a:effectLst>
              <a:latin typeface="+mn-ea"/>
              <a:cs typeface="+mn-ea"/>
            </a:endParaRPr>
          </a:p>
          <a:p>
            <a:pPr marL="114300" indent="0">
              <a:buNone/>
            </a:pPr>
            <a:r>
              <a:rPr lang="en-US" sz="1200" b="1">
                <a:solidFill>
                  <a:schemeClr val="bg2">
                    <a:lumMod val="10000"/>
                  </a:schemeClr>
                </a:solidFill>
                <a:effectLst>
                  <a:outerShdw blurRad="38100" dist="25400" dir="5400000" algn="ctr" rotWithShape="0">
                    <a:srgbClr val="6E747A">
                      <a:alpha val="43000"/>
                    </a:srgbClr>
                  </a:outerShdw>
                </a:effectLst>
              </a:rPr>
              <a:t>Reservation_status:</a:t>
            </a:r>
            <a:r>
              <a:rPr lang="en-US" sz="1200">
                <a:solidFill>
                  <a:schemeClr val="bg2">
                    <a:lumMod val="10000"/>
                  </a:schemeClr>
                </a:solidFill>
                <a:effectLst>
                  <a:outerShdw blurRad="38100" dist="25400" dir="5400000" algn="ctr" rotWithShape="0">
                    <a:srgbClr val="6E747A">
                      <a:alpha val="43000"/>
                    </a:srgbClr>
                  </a:outerShdw>
                </a:effectLst>
              </a:rPr>
              <a:t> Reservation last status.</a:t>
            </a:r>
            <a:endParaRPr lang="en-US" sz="120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US" sz="1400">
              <a:solidFill>
                <a:schemeClr val="bg2">
                  <a:lumMod val="10000"/>
                </a:schemeClr>
              </a:solidFill>
              <a:effectLst>
                <a:outerShdw blurRad="38100" dist="25400" dir="5400000" algn="ctr" rotWithShape="0">
                  <a:srgbClr val="6E747A">
                    <a:alpha val="43000"/>
                  </a:srgbClr>
                </a:outerShdw>
              </a:effectLst>
            </a:endParaRPr>
          </a:p>
        </p:txBody>
      </p:sp>
      <p:pic>
        <p:nvPicPr>
          <p:cNvPr id="5" name="Picture 4"/>
          <p:cNvPicPr>
            <a:picLocks noChangeAspect="1"/>
          </p:cNvPicPr>
          <p:nvPr/>
        </p:nvPicPr>
        <p:blipFill>
          <a:blip r:embed="rId1"/>
          <a:stretch>
            <a:fillRect/>
          </a:stretch>
        </p:blipFill>
        <p:spPr>
          <a:xfrm>
            <a:off x="0" y="445135"/>
            <a:ext cx="8832215" cy="57340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a:xfrm>
            <a:off x="266700" y="927735"/>
            <a:ext cx="8611235" cy="4215765"/>
          </a:xfrm>
        </p:spPr>
        <p:txBody>
          <a:bodyPr/>
          <a:lstStyle/>
          <a:p>
            <a:pPr marL="114300" algn="l">
              <a:buNone/>
            </a:pPr>
            <a:r>
              <a:rPr lang="en-GB" sz="1600" b="1" dirty="0">
                <a:solidFill>
                  <a:schemeClr val="lt1"/>
                </a:solidFill>
                <a:latin typeface="Montserrat" panose="00000500000000000000"/>
                <a:ea typeface="Montserrat" panose="00000500000000000000"/>
                <a:cs typeface="Montserrat" panose="00000500000000000000"/>
              </a:rPr>
              <a:t>There are 4 columns company, agent, country and children with missing values. </a:t>
            </a:r>
            <a:endParaRPr lang="en-GB" sz="1600" b="1" dirty="0">
              <a:solidFill>
                <a:schemeClr val="lt1"/>
              </a:solidFill>
              <a:latin typeface="Montserrat" panose="00000500000000000000"/>
              <a:ea typeface="Montserrat" panose="00000500000000000000"/>
              <a:cs typeface="Montserrat" panose="00000500000000000000"/>
            </a:endParaRPr>
          </a:p>
          <a:p>
            <a:pPr marL="114300" algn="l">
              <a:buNone/>
            </a:pPr>
            <a:r>
              <a:rPr lang="en-GB" sz="1600" b="1" dirty="0">
                <a:solidFill>
                  <a:schemeClr val="lt1"/>
                </a:solidFill>
                <a:latin typeface="Montserrat" panose="00000500000000000000"/>
                <a:ea typeface="Montserrat" panose="00000500000000000000"/>
                <a:cs typeface="Montserrat" panose="00000500000000000000"/>
              </a:rPr>
              <a:t>#checking for Null values     </a:t>
            </a:r>
            <a:r>
              <a:rPr lang="en-IN" alt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rPr>
              <a:t>                                                                         </a:t>
            </a:r>
            <a:endParaRPr 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a:p>
            <a:pPr marL="114300" indent="0">
              <a:buNone/>
            </a:pPr>
            <a:endParaRPr lang="en-US" sz="1200" dirty="0">
              <a:ln w="12700">
                <a:solidFill>
                  <a:schemeClr val="accent3">
                    <a:lumMod val="50000"/>
                  </a:schemeClr>
                </a:solidFill>
                <a:prstDash val="solid"/>
              </a:ln>
              <a:solidFill>
                <a:schemeClr val="bg2">
                  <a:lumMod val="10000"/>
                </a:schemeClr>
              </a:solidFill>
              <a:effectLst>
                <a:innerShdw blurRad="177800">
                  <a:schemeClr val="accent3">
                    <a:lumMod val="50000"/>
                  </a:schemeClr>
                </a:innerShdw>
              </a:effectLst>
            </a:endParaRPr>
          </a:p>
          <a:p>
            <a:pPr marL="114300" indent="0">
              <a:buNone/>
            </a:pPr>
            <a:r>
              <a:rPr lang="en-US" sz="800" dirty="0">
                <a:solidFill>
                  <a:schemeClr val="bg2">
                    <a:lumMod val="10000"/>
                  </a:schemeClr>
                </a:solidFill>
                <a:effectLst>
                  <a:outerShdw dist="38100" dir="2700000" algn="tl" rotWithShape="0">
                    <a:schemeClr val="accent2"/>
                  </a:outerShdw>
                </a:effectLst>
                <a:sym typeface="+mn-ea"/>
              </a:rPr>
              <a:t>						</a:t>
            </a:r>
            <a:r>
              <a:rPr lang="en-US" dirty="0">
                <a:solidFill>
                  <a:schemeClr val="bg2">
                    <a:lumMod val="10000"/>
                  </a:schemeClr>
                </a:solidFill>
                <a:effectLst>
                  <a:outerShdw dist="38100" dir="2700000" algn="tl" rotWithShape="0">
                    <a:schemeClr val="accent2"/>
                  </a:outerShdw>
                </a:effectLst>
                <a:sym typeface="+mn-ea"/>
              </a:rPr>
              <a:t>	</a:t>
            </a:r>
            <a:r>
              <a:rPr lang="en-US" dirty="0">
                <a:solidFill>
                  <a:schemeClr val="bg2">
                    <a:lumMod val="10000"/>
                  </a:schemeClr>
                </a:solidFill>
                <a:effectLst>
                  <a:outerShdw dist="38100" dir="2700000" algn="tl" rotWithShape="0">
                    <a:schemeClr val="accent2"/>
                  </a:outerShdw>
                </a:effectLst>
              </a:rPr>
              <a:t>																																		</a:t>
            </a:r>
            <a:endParaRPr lang="en-US" dirty="0">
              <a:solidFill>
                <a:schemeClr val="bg2">
                  <a:lumMod val="10000"/>
                </a:schemeClr>
              </a:solidFill>
              <a:effectLst>
                <a:outerShdw dist="38100" dir="2700000" algn="tl" rotWithShape="0">
                  <a:schemeClr val="accent2"/>
                </a:outerShdw>
              </a:effectLst>
            </a:endParaRPr>
          </a:p>
          <a:p>
            <a:pPr marL="114300" indent="0">
              <a:buNone/>
            </a:pPr>
            <a:r>
              <a:rPr lang="en-US" dirty="0">
                <a:solidFill>
                  <a:schemeClr val="bg2">
                    <a:lumMod val="10000"/>
                  </a:schemeClr>
                </a:solidFill>
                <a:effectLst>
                  <a:outerShdw dist="38100" dir="2700000" algn="tl" rotWithShape="0">
                    <a:schemeClr val="accent2"/>
                  </a:outerShdw>
                </a:effectLst>
              </a:rPr>
              <a:t>					</a:t>
            </a:r>
            <a:r>
              <a:rPr lang="en-IN" altLang="en-US" dirty="0">
                <a:solidFill>
                  <a:schemeClr val="bg2">
                    <a:lumMod val="10000"/>
                  </a:schemeClr>
                </a:solidFill>
                <a:effectLst>
                  <a:outerShdw dist="38100" dir="2700000" algn="tl" rotWithShape="0">
                    <a:schemeClr val="accent2"/>
                  </a:outerShdw>
                </a:effectLst>
              </a:rPr>
              <a:t>				</a:t>
            </a:r>
            <a:endParaRPr lang="en-IN" altLang="en-US" dirty="0">
              <a:solidFill>
                <a:schemeClr val="bg2">
                  <a:lumMod val="10000"/>
                </a:schemeClr>
              </a:solidFill>
              <a:effectLst>
                <a:outerShdw dist="38100" dir="2700000" algn="tl" rotWithShape="0">
                  <a:schemeClr val="accent2"/>
                </a:outerShdw>
              </a:effectLst>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a:p>
            <a:pPr marL="114300" indent="0">
              <a:buNone/>
            </a:pPr>
            <a:endParaRPr lang="en-IN" altLang="en-US" sz="1200" b="1" dirty="0">
              <a:solidFill>
                <a:schemeClr val="bg2">
                  <a:lumMod val="10000"/>
                </a:schemeClr>
              </a:solidFill>
            </a:endParaRPr>
          </a:p>
          <a:p>
            <a:pPr marL="114300" indent="0">
              <a:buNone/>
            </a:pPr>
            <a:r>
              <a:rPr lang="en-IN" altLang="en-US" sz="1200" b="1" dirty="0">
                <a:solidFill>
                  <a:schemeClr val="bg2">
                    <a:lumMod val="10000"/>
                  </a:schemeClr>
                </a:solidFill>
              </a:rPr>
              <a:t>Handling Duplicates: data had 31994 duplicate values. So we dropped it from the data</a:t>
            </a:r>
            <a:endParaRPr lang="en-IN" altLang="en-US" sz="1200" b="1" dirty="0">
              <a:solidFill>
                <a:schemeClr val="bg2">
                  <a:lumMod val="10000"/>
                </a:schemeClr>
              </a:solidFill>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a:p>
            <a:pPr marL="114300" indent="0">
              <a:buNone/>
            </a:pPr>
            <a:endParaRPr lang="en-IN" altLang="en-US" sz="1200" dirty="0">
              <a:ln w="12700" cmpd="sng">
                <a:solidFill>
                  <a:schemeClr val="accent4"/>
                </a:solidFill>
                <a:prstDash val="solid"/>
              </a:ln>
              <a:solidFill>
                <a:schemeClr val="bg2">
                  <a:lumMod val="10000"/>
                </a:schemeClr>
              </a:solidFill>
              <a:effectLst/>
            </a:endParaRPr>
          </a:p>
        </p:txBody>
      </p:sp>
      <p:pic>
        <p:nvPicPr>
          <p:cNvPr id="10" name="Picture 9"/>
          <p:cNvPicPr>
            <a:picLocks noChangeAspect="1"/>
          </p:cNvPicPr>
          <p:nvPr/>
        </p:nvPicPr>
        <p:blipFill>
          <a:blip r:embed="rId1"/>
          <a:stretch>
            <a:fillRect/>
          </a:stretch>
        </p:blipFill>
        <p:spPr>
          <a:xfrm>
            <a:off x="267335" y="445135"/>
            <a:ext cx="8609965" cy="57277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004" y="1642460"/>
            <a:ext cx="3567431" cy="2075752"/>
          </a:xfrm>
          <a:prstGeom prst="rect">
            <a:avLst/>
          </a:prstGeom>
          <a:noFill/>
          <a:ln>
            <a:noFill/>
          </a:ln>
        </p:spPr>
      </p:pic>
      <p:pic>
        <p:nvPicPr>
          <p:cNvPr id="12" name="Picture 11"/>
          <p:cNvPicPr>
            <a:picLocks noChangeAspect="1"/>
          </p:cNvPicPr>
          <p:nvPr/>
        </p:nvPicPr>
        <p:blipFill>
          <a:blip r:embed="rId3"/>
          <a:stretch>
            <a:fillRect/>
          </a:stretch>
        </p:blipFill>
        <p:spPr>
          <a:xfrm>
            <a:off x="4624088" y="1642459"/>
            <a:ext cx="3685194" cy="2075751"/>
          </a:xfrm>
          <a:prstGeom prst="rect">
            <a:avLst/>
          </a:prstGeom>
        </p:spPr>
      </p:pic>
      <p:pic>
        <p:nvPicPr>
          <p:cNvPr id="13" name="Picture 12"/>
          <p:cNvPicPr>
            <a:picLocks noChangeAspect="1"/>
          </p:cNvPicPr>
          <p:nvPr/>
        </p:nvPicPr>
        <p:blipFill>
          <a:blip r:embed="rId4"/>
          <a:stretch>
            <a:fillRect/>
          </a:stretch>
        </p:blipFill>
        <p:spPr>
          <a:xfrm>
            <a:off x="3666490" y="2158365"/>
            <a:ext cx="904875" cy="3048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ltLang="en-US"/>
          </a:p>
        </p:txBody>
      </p:sp>
      <p:sp>
        <p:nvSpPr>
          <p:cNvPr id="3" name="Text Placeholder 2"/>
          <p:cNvSpPr>
            <a:spLocks noGrp="1"/>
          </p:cNvSpPr>
          <p:nvPr>
            <p:ph type="body" idx="1"/>
          </p:nvPr>
        </p:nvSpPr>
        <p:spPr/>
        <p:txBody>
          <a:bodyPr>
            <a:scene3d>
              <a:camera prst="orthographicFront"/>
              <a:lightRig rig="threePt" dir="t"/>
            </a:scene3d>
          </a:bodyPr>
          <a:lstStyle/>
          <a:p>
            <a:pPr marL="114300" indent="0">
              <a:buNone/>
            </a:pPr>
            <a:r>
              <a:rPr lang="en-IN" altLang="en-US" b="1" dirty="0">
                <a:solidFill>
                  <a:srgbClr val="FF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Feature Engineering:</a:t>
            </a:r>
            <a:endParaRPr lang="en-IN" altLang="en-US" b="1" dirty="0">
              <a:solidFill>
                <a:srgbClr val="FF000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altLang="en-US" sz="1400" b="1" dirty="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We created 2 new columns</a:t>
            </a:r>
            <a:endParaRPr lang="en-IN" altLang="en-US" sz="1400" b="1" dirty="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Total_People</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 from the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Chidren</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adults, babies.</a:t>
            </a: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a:t>
            </a:r>
            <a:r>
              <a:rPr lang="en-IN" sz="1400" dirty="0" err="1">
                <a:solidFill>
                  <a:srgbClr val="A31515"/>
                </a:solidFill>
                <a:effectLst/>
                <a:latin typeface="Arial" panose="020B0604020202020204" pitchFamily="34" charset="0"/>
                <a:cs typeface="Arial" panose="020B0604020202020204" pitchFamily="34" charset="0"/>
              </a:rPr>
              <a:t>total_people</a:t>
            </a:r>
            <a:r>
              <a:rPr lang="en-IN" sz="1400" dirty="0">
                <a:solidFill>
                  <a:srgbClr val="A31515"/>
                </a:solidFill>
                <a:effectLst/>
                <a:latin typeface="Arial" panose="020B0604020202020204" pitchFamily="34" charset="0"/>
                <a:cs typeface="Arial" panose="020B0604020202020204" pitchFamily="34" charset="0"/>
              </a:rPr>
              <a:t>'</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'adults'</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'babies’</a:t>
            </a:r>
            <a:r>
              <a:rPr lang="en-IN" sz="1400" dirty="0">
                <a:solidFill>
                  <a:srgbClr val="000000"/>
                </a:solidFill>
                <a:effectLst/>
                <a:latin typeface="Arial" panose="020B0604020202020204" pitchFamily="34" charset="0"/>
                <a:cs typeface="Arial" panose="020B0604020202020204" pitchFamily="34" charset="0"/>
              </a:rPr>
              <a:t>] + </a:t>
            </a:r>
            <a:r>
              <a:rPr lang="en-IN" sz="1400" dirty="0" err="1">
                <a:solidFill>
                  <a:srgbClr val="000000"/>
                </a:solidFill>
                <a:effectLst/>
                <a:latin typeface="Arial" panose="020B0604020202020204" pitchFamily="34" charset="0"/>
                <a:cs typeface="Arial" panose="020B0604020202020204" pitchFamily="34" charset="0"/>
              </a:rPr>
              <a:t>hb</a:t>
            </a:r>
            <a:r>
              <a:rPr lang="en-IN" sz="1400" dirty="0">
                <a:solidFill>
                  <a:srgbClr val="000000"/>
                </a:solidFill>
                <a:effectLst/>
                <a:latin typeface="Arial" panose="020B0604020202020204" pitchFamily="34" charset="0"/>
                <a:cs typeface="Arial" panose="020B0604020202020204" pitchFamily="34" charset="0"/>
              </a:rPr>
              <a:t>[</a:t>
            </a:r>
            <a:r>
              <a:rPr lang="en-IN" sz="1400" dirty="0">
                <a:solidFill>
                  <a:srgbClr val="A31515"/>
                </a:solidFill>
                <a:effectLst/>
                <a:latin typeface="Arial" panose="020B0604020202020204" pitchFamily="34" charset="0"/>
                <a:cs typeface="Arial" panose="020B0604020202020204" pitchFamily="34" charset="0"/>
              </a:rPr>
              <a:t>'children'</a:t>
            </a:r>
            <a:r>
              <a:rPr lang="en-IN" sz="1400" dirty="0">
                <a:solidFill>
                  <a:srgbClr val="000000"/>
                </a:solidFill>
                <a:effectLst/>
                <a:latin typeface="Arial" panose="020B0604020202020204" pitchFamily="34" charset="0"/>
                <a:cs typeface="Arial" panose="020B0604020202020204" pitchFamily="34" charset="0"/>
              </a:rPr>
              <a:t>]</a:t>
            </a:r>
            <a:endParaRPr lang="en-IN" sz="1400" dirty="0">
              <a:solidFill>
                <a:srgbClr val="000000"/>
              </a:solidFill>
              <a:effectLst/>
              <a:latin typeface="Arial" panose="020B0604020202020204" pitchFamily="34" charset="0"/>
              <a:cs typeface="Arial" panose="020B0604020202020204" pitchFamily="34" charset="0"/>
            </a:endParaRPr>
          </a:p>
          <a:p>
            <a:pPr marL="114300" indent="0">
              <a:buNone/>
            </a:pPr>
            <a:endParaRPr lang="en-IN" sz="1400" dirty="0">
              <a:solidFill>
                <a:srgbClr val="000000"/>
              </a:solidFill>
              <a:effectLst/>
              <a:latin typeface="Arial" panose="020B0604020202020204" pitchFamily="34" charset="0"/>
              <a:cs typeface="Arial" panose="020B0604020202020204" pitchFamily="34" charset="0"/>
            </a:endParaRPr>
          </a:p>
          <a:p>
            <a:pPr marL="114300" indent="0">
              <a:buNone/>
            </a:pP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2) ‘</a:t>
            </a:r>
            <a:r>
              <a:rPr lang="en-IN" altLang="en-US" sz="1400" dirty="0" err="1">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Total_stay</a:t>
            </a:r>
            <a:r>
              <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 From weekend nights and weekdays night</a:t>
            </a: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endParaRPr lang="en-IN" altLang="en-US" sz="1400" dirty="0">
              <a:solidFill>
                <a:schemeClr val="bg2">
                  <a:lumMod val="10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pPr marL="114300" indent="0">
              <a:buNone/>
            </a:pP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total_stay</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 = </a:t>
            </a: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stays_in_weekend_nights</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 + </a:t>
            </a:r>
            <a:r>
              <a:rPr lang="en-US" sz="1400" dirty="0" err="1">
                <a:solidFill>
                  <a:srgbClr val="000000"/>
                </a:solidFill>
                <a:effectLst/>
                <a:latin typeface="Arial" panose="020B0604020202020204" pitchFamily="34" charset="0"/>
                <a:cs typeface="Arial" panose="020B0604020202020204" pitchFamily="34" charset="0"/>
              </a:rPr>
              <a:t>hb</a:t>
            </a:r>
            <a:r>
              <a:rPr lang="en-US" sz="1400" dirty="0">
                <a:solidFill>
                  <a:srgbClr val="000000"/>
                </a:solidFill>
                <a:effectLst/>
                <a:latin typeface="Arial" panose="020B0604020202020204" pitchFamily="34" charset="0"/>
                <a:cs typeface="Arial" panose="020B0604020202020204" pitchFamily="34" charset="0"/>
              </a:rPr>
              <a:t>[</a:t>
            </a:r>
            <a:r>
              <a:rPr lang="en-US" sz="1400" dirty="0">
                <a:solidFill>
                  <a:srgbClr val="A31515"/>
                </a:solidFill>
                <a:effectLst/>
                <a:latin typeface="Arial" panose="020B0604020202020204" pitchFamily="34" charset="0"/>
                <a:cs typeface="Arial" panose="020B0604020202020204" pitchFamily="34" charset="0"/>
              </a:rPr>
              <a:t>'</a:t>
            </a:r>
            <a:r>
              <a:rPr lang="en-US" sz="1400" dirty="0" err="1">
                <a:solidFill>
                  <a:srgbClr val="A31515"/>
                </a:solidFill>
                <a:effectLst/>
                <a:latin typeface="Arial" panose="020B0604020202020204" pitchFamily="34" charset="0"/>
                <a:cs typeface="Arial" panose="020B0604020202020204" pitchFamily="34" charset="0"/>
              </a:rPr>
              <a:t>stays_in_week_nights</a:t>
            </a:r>
            <a:r>
              <a:rPr lang="en-US" sz="1400" dirty="0">
                <a:solidFill>
                  <a:srgbClr val="A31515"/>
                </a:solidFill>
                <a:effectLst/>
                <a:latin typeface="Arial" panose="020B0604020202020204" pitchFamily="34" charset="0"/>
                <a:cs typeface="Arial" panose="020B0604020202020204" pitchFamily="34" charset="0"/>
              </a:rPr>
              <a:t>'</a:t>
            </a:r>
            <a:r>
              <a:rPr lang="en-US" sz="1400" dirty="0">
                <a:solidFill>
                  <a:srgbClr val="000000"/>
                </a:solidFill>
                <a:effectLst/>
                <a:latin typeface="Arial" panose="020B0604020202020204" pitchFamily="34" charset="0"/>
                <a:cs typeface="Arial" panose="020B0604020202020204" pitchFamily="34" charset="0"/>
              </a:rPr>
              <a:t>]</a:t>
            </a:r>
            <a:endParaRPr lang="en-IN" altLang="en-US" dirty="0">
              <a:solidFill>
                <a:schemeClr val="bg2">
                  <a:lumMod val="10000"/>
                </a:schemeClr>
              </a:solidFill>
              <a:effectLst>
                <a:outerShdw blurRad="38100" dist="25400" dir="5400000" algn="ctr" rotWithShape="0">
                  <a:srgbClr val="6E747A">
                    <a:alpha val="43000"/>
                  </a:srgbClr>
                </a:outerShdw>
              </a:effectLst>
            </a:endParaRPr>
          </a:p>
          <a:p>
            <a:pPr marL="114300" indent="0">
              <a:buNone/>
            </a:pPr>
            <a:endParaRPr lang="en-IN" altLang="en-US" dirty="0">
              <a:solidFill>
                <a:schemeClr val="bg2">
                  <a:lumMod val="10000"/>
                </a:schemeClr>
              </a:solidFill>
              <a:effectLst>
                <a:outerShdw blurRad="38100" dist="25400" dir="5400000" algn="ctr" rotWithShape="0">
                  <a:srgbClr val="6E747A">
                    <a:alpha val="43000"/>
                  </a:srgbClr>
                </a:outerShdw>
              </a:effectLst>
            </a:endParaRPr>
          </a:p>
        </p:txBody>
      </p:sp>
      <p:pic>
        <p:nvPicPr>
          <p:cNvPr id="7" name="Picture 6"/>
          <p:cNvPicPr>
            <a:picLocks noChangeAspect="1"/>
          </p:cNvPicPr>
          <p:nvPr/>
        </p:nvPicPr>
        <p:blipFill>
          <a:blip r:embed="rId1"/>
          <a:stretch>
            <a:fillRect/>
          </a:stretch>
        </p:blipFill>
        <p:spPr>
          <a:xfrm>
            <a:off x="267335" y="445135"/>
            <a:ext cx="8609965" cy="57277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endParaRPr lang="en-US"/>
          </a:p>
        </p:txBody>
      </p:sp>
      <p:sp>
        <p:nvSpPr>
          <p:cNvPr id="27" name="Text Placeholder 26"/>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lnSpc>
                <a:spcPct val="140000"/>
              </a:lnSpc>
              <a:buNone/>
            </a:pPr>
            <a:r>
              <a:rPr lang="en-IN" sz="1800" b="1" dirty="0">
                <a:solidFill>
                  <a:srgbClr val="FF4646"/>
                </a:solidFill>
                <a:latin typeface="Arial" panose="020B0604020202020204"/>
                <a:cs typeface="Arial" panose="020B0604020202020204"/>
              </a:rPr>
              <a:t>Conclusions</a:t>
            </a:r>
            <a:r>
              <a:rPr lang="en-US" sz="1800" b="1" dirty="0">
                <a:solidFill>
                  <a:srgbClr val="FF4646"/>
                </a:solidFill>
                <a:latin typeface="Arial" panose="020B0604020202020204"/>
                <a:cs typeface="Arial" panose="020B0604020202020204"/>
              </a:rPr>
              <a:t>:</a:t>
            </a:r>
            <a:endParaRPr lang="en-US" sz="1800" b="1" dirty="0">
              <a:solidFill>
                <a:srgbClr val="FF4646"/>
              </a:solidFill>
              <a:latin typeface="Arial" panose="020B0604020202020204"/>
              <a:cs typeface="Arial" panose="020B0604020202020204"/>
            </a:endParaRPr>
          </a:p>
          <a:p>
            <a:pPr marL="201930" marR="0" lvl="0" indent="-189865" algn="l" defTabSz="914400" rtl="0" eaLnBrk="1" fontAlgn="auto" latinLnBrk="0" hangingPunct="1">
              <a:lnSpc>
                <a:spcPct val="140000"/>
              </a:lnSpc>
              <a:spcBef>
                <a:spcPts val="10"/>
              </a:spcBef>
              <a:spcAft>
                <a:spcPts val="0"/>
              </a:spcAft>
              <a:buClrTx/>
              <a:buSzTx/>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City hotels is the most preferred hotel type by the guests. We can say City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hotel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is the busiest</a:t>
            </a:r>
            <a:r>
              <a:rPr kumimoji="0" lang="en-US" sz="1200" b="1" i="0" u="none" strike="noStrike" kern="1200" cap="none" spc="-5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hotel.</a:t>
            </a:r>
            <a:endPar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endParaRPr>
          </a:p>
          <a:p>
            <a:pPr marL="12065" marR="0" lvl="0" indent="0" algn="l" defTabSz="914400" rtl="0" eaLnBrk="1" fontAlgn="auto" latinLnBrk="0" hangingPunct="1">
              <a:lnSpc>
                <a:spcPct val="110000"/>
              </a:lnSpc>
              <a:spcBef>
                <a:spcPts val="10"/>
              </a:spcBef>
              <a:spcAft>
                <a:spcPts val="0"/>
              </a:spcAft>
              <a:buClrTx/>
              <a:buSzTx/>
              <a:buNone/>
              <a:tabLst>
                <a:tab pos="202565" algn="l"/>
              </a:tabLst>
              <a:defRPr/>
            </a:pP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201930" marR="0" lvl="0" indent="-189865" algn="l" defTabSz="914400" rtl="0" eaLnBrk="1" fontAlgn="auto" latinLnBrk="0" hangingPunct="1">
              <a:lnSpc>
                <a:spcPct val="110000"/>
              </a:lnSpc>
              <a:spcBef>
                <a:spcPts val="0"/>
              </a:spcBef>
              <a:spcAft>
                <a:spcPts val="0"/>
              </a:spcAft>
              <a:buClrTx/>
              <a:buSzTx/>
              <a:buFont typeface="Wingdings" panose="05000000000000000000"/>
              <a:buChar char=""/>
              <a:tabLst>
                <a:tab pos="202565" algn="l"/>
              </a:tabLst>
              <a:defRPr/>
            </a:pP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27.5 % bookings were got cancelled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out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of all the</a:t>
            </a:r>
            <a:r>
              <a:rPr kumimoji="0" lang="en-US" sz="1200" b="1" i="0" u="none" strike="noStrike" kern="1200" cap="none" spc="-95" normalizeH="0" baseline="0" noProof="0" dirty="0">
                <a:ln>
                  <a:noFill/>
                </a:ln>
                <a:solidFill>
                  <a:prstClr val="black"/>
                </a:solidFill>
                <a:effectLst/>
                <a:uLnTx/>
                <a:uFillTx/>
                <a:latin typeface="Arial" panose="020B0604020202020204"/>
                <a:ea typeface="+mn-ea"/>
                <a:cs typeface="Arial" panose="020B0604020202020204"/>
              </a:rPr>
              <a:t> </a:t>
            </a:r>
            <a:r>
              <a:rPr kumimoji="0" lang="en-US" sz="12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bookings</a:t>
            </a:r>
            <a:endParaRPr kumimoji="0" lang="en-US" sz="12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a:p>
            <a:pPr marL="114300" indent="0">
              <a:buNone/>
            </a:pPr>
            <a:endParaRPr lang="en-US" sz="1200" b="1" dirty="0"/>
          </a:p>
        </p:txBody>
      </p:sp>
      <p:pic>
        <p:nvPicPr>
          <p:cNvPr id="2" name="Picture 1"/>
          <p:cNvPicPr>
            <a:picLocks noChangeAspect="1"/>
          </p:cNvPicPr>
          <p:nvPr/>
        </p:nvPicPr>
        <p:blipFill>
          <a:blip r:embed="rId1"/>
          <a:stretch>
            <a:fillRect/>
          </a:stretch>
        </p:blipFill>
        <p:spPr>
          <a:xfrm>
            <a:off x="311785" y="445770"/>
            <a:ext cx="8520430" cy="572135"/>
          </a:xfrm>
          <a:prstGeom prst="rect">
            <a:avLst/>
          </a:prstGeom>
        </p:spPr>
      </p:pic>
      <p:grpSp>
        <p:nvGrpSpPr>
          <p:cNvPr id="13" name="object 2"/>
          <p:cNvGrpSpPr/>
          <p:nvPr/>
        </p:nvGrpSpPr>
        <p:grpSpPr>
          <a:xfrm>
            <a:off x="435935" y="1233377"/>
            <a:ext cx="8304028" cy="2179674"/>
            <a:chOff x="38745" y="587883"/>
            <a:chExt cx="4246108" cy="2215642"/>
          </a:xfrm>
        </p:grpSpPr>
        <p:sp>
          <p:nvSpPr>
            <p:cNvPr id="14" name="object 3"/>
            <p:cNvSpPr/>
            <p:nvPr/>
          </p:nvSpPr>
          <p:spPr>
            <a:xfrm>
              <a:off x="38745" y="607816"/>
              <a:ext cx="1891992" cy="2092302"/>
            </a:xfrm>
            <a:prstGeom prst="rect">
              <a:avLst/>
            </a:prstGeom>
            <a:blipFill>
              <a:blip r:embed="rId2" cstate="print"/>
              <a:stretch>
                <a:fillRect/>
              </a:stretch>
            </a:blipFill>
          </p:spPr>
          <p:txBody>
            <a:bodyPr wrap="square" lIns="0" tIns="0" rIns="0" bIns="0" rtlCol="0"/>
            <a:lstStyle/>
            <a:p/>
          </p:txBody>
        </p:sp>
        <p:sp>
          <p:nvSpPr>
            <p:cNvPr id="15" name="object 4"/>
            <p:cNvSpPr/>
            <p:nvPr/>
          </p:nvSpPr>
          <p:spPr>
            <a:xfrm>
              <a:off x="2300436" y="587883"/>
              <a:ext cx="1984417" cy="2215642"/>
            </a:xfrm>
            <a:prstGeom prst="rect">
              <a:avLst/>
            </a:prstGeom>
            <a:blipFill>
              <a:blip r:embed="rId3" cstate="print"/>
              <a:stretch>
                <a:fillRect/>
              </a:stretch>
            </a:blipFill>
          </p:spPr>
          <p:txBody>
            <a:bodyPr wrap="square" lIns="0" tIns="0" rIns="0" bIns="0" rtlCol="0"/>
            <a:lstStyle/>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11785" y="1017905"/>
            <a:ext cx="8520430" cy="4125595"/>
          </a:xfrm>
        </p:spPr>
        <p:txBody>
          <a:bodyPr/>
          <a:lstStyle/>
          <a:p>
            <a:pPr marL="114300" indent="0" algn="l">
              <a:buNone/>
            </a:pPr>
            <a:r>
              <a:rPr lang="en-US"/>
              <a:t>																																																																															</a:t>
            </a:r>
            <a:endParaRPr lang="en-US"/>
          </a:p>
          <a:p>
            <a:pPr marL="114300" indent="0" algn="l">
              <a:buNone/>
            </a:pPr>
            <a:endParaRPr lang="en-US" b="1">
              <a:solidFill>
                <a:srgbClr val="FF0000"/>
              </a:solidFill>
            </a:endParaRPr>
          </a:p>
          <a:p>
            <a:pPr marL="114300" algn="l">
              <a:lnSpc>
                <a:spcPct val="150000"/>
              </a:lnSpc>
              <a:buNone/>
            </a:pPr>
            <a:r>
              <a:rPr lang="en-US" b="1">
                <a:solidFill>
                  <a:srgbClr val="FF0000"/>
                </a:solidFill>
              </a:rPr>
              <a:t>Observation:</a:t>
            </a:r>
            <a:endParaRPr lang="en-US" b="1">
              <a:solidFill>
                <a:srgbClr val="FF0000"/>
              </a:solidFill>
            </a:endParaRPr>
          </a:p>
          <a:p>
            <a:pPr marL="201930" indent="-189865" algn="l" defTabSz="914400">
              <a:lnSpc>
                <a:spcPct val="150000"/>
              </a:lnSpc>
              <a:buClrTx/>
              <a:buFont typeface="Wingdings" panose="05000000000000000000"/>
              <a:buChar char=""/>
              <a:tabLst>
                <a:tab pos="202565" algn="l"/>
              </a:tabLst>
              <a:defRPr/>
            </a:pPr>
            <a:r>
              <a:rPr lang="en-US" sz="1200" b="1" kern="1200" spc="-5" noProof="0" dirty="0">
                <a:ln>
                  <a:noFill/>
                </a:ln>
                <a:solidFill>
                  <a:prstClr val="black"/>
                </a:solidFill>
                <a:effectLst/>
                <a:uLnTx/>
                <a:uFillTx/>
                <a:ea typeface="+mn-ea"/>
              </a:rPr>
              <a:t>91.6% guests did not required the parking space. Only 8.3% guests required 1 parking space</a:t>
            </a:r>
            <a:endParaRPr lang="en-US" sz="1200" b="1" kern="1200" spc="-5" noProof="0" dirty="0">
              <a:ln>
                <a:noFill/>
              </a:ln>
              <a:solidFill>
                <a:prstClr val="black"/>
              </a:solidFill>
              <a:effectLst/>
              <a:uLnTx/>
              <a:uFillTx/>
              <a:ea typeface="+mn-ea"/>
            </a:endParaRPr>
          </a:p>
          <a:p>
            <a:pPr marL="114300" indent="0">
              <a:buNone/>
            </a:pPr>
            <a:endParaRPr lang="en-US"/>
          </a:p>
        </p:txBody>
      </p:sp>
      <p:pic>
        <p:nvPicPr>
          <p:cNvPr id="4" name="Picture 3"/>
          <p:cNvPicPr>
            <a:picLocks noChangeAspect="1"/>
          </p:cNvPicPr>
          <p:nvPr/>
        </p:nvPicPr>
        <p:blipFill>
          <a:blip r:embed="rId1"/>
          <a:stretch>
            <a:fillRect/>
          </a:stretch>
        </p:blipFill>
        <p:spPr>
          <a:xfrm>
            <a:off x="2440305" y="1152525"/>
            <a:ext cx="4117340" cy="3066415"/>
          </a:xfrm>
          <a:prstGeom prst="rect">
            <a:avLst/>
          </a:prstGeom>
        </p:spPr>
      </p:pic>
      <p:pic>
        <p:nvPicPr>
          <p:cNvPr id="5" name="Picture 4"/>
          <p:cNvPicPr>
            <a:picLocks noChangeAspect="1"/>
          </p:cNvPicPr>
          <p:nvPr/>
        </p:nvPicPr>
        <p:blipFill>
          <a:blip r:embed="rId2"/>
          <a:stretch>
            <a:fillRect/>
          </a:stretch>
        </p:blipFill>
        <p:spPr>
          <a:xfrm>
            <a:off x="311785" y="445770"/>
            <a:ext cx="8520430" cy="572135"/>
          </a:xfrm>
          <a:prstGeom prst="rect">
            <a:avLst/>
          </a:prstGeom>
        </p:spPr>
      </p:pic>
    </p:spTree>
  </p:cSld>
  <p:clrMapOvr>
    <a:masterClrMapping/>
  </p:clrMapOvr>
  <p:transition/>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6569</Words>
  <Application>WPS Presentation</Application>
  <PresentationFormat>On-screen Show (16:9)</PresentationFormat>
  <Paragraphs>220</Paragraphs>
  <Slides>19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Arial</vt:lpstr>
      <vt:lpstr>Montserrat</vt:lpstr>
      <vt:lpstr>Wingdings</vt:lpstr>
      <vt:lpstr>Microsoft YaHei</vt:lpstr>
      <vt:lpstr>Arial Unicode MS</vt:lpstr>
      <vt:lpstr>Simple Light</vt:lpstr>
      <vt:lpstr>             		Capstone Project - 1                  EDA On Hotel Booking Analysis                                               		 By                                              Manas Nayan Mukherjee                                              Kunal Kodarlikar                                              (Cohort Boston) </vt:lpstr>
      <vt:lpstr>     Problem Statement:</vt:lpstr>
      <vt:lpstr>         Work flow segregation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Project_x000d_Project Title_x000d__x000d__x000d_</dc:title>
  <dc:creator/>
  <cp:lastModifiedBy>Manas</cp:lastModifiedBy>
  <cp:revision>60</cp:revision>
  <dcterms:created xsi:type="dcterms:W3CDTF">2022-07-03T06:08:00Z</dcterms:created>
  <dcterms:modified xsi:type="dcterms:W3CDTF">2022-07-11T13:31:17Z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2AC4EAA6689F46D0B10757FFBB4F170F</vt:lpwstr>
  </property>
  <property fmtid="{D5CDD505-2E9C-101B-9397-08002B2CF9AE}" pid="3" name="KSOProductBuildVer">
    <vt:lpwstr>1033-11.2.0.11191</vt:lpwstr>
  </property>
</Properties>
</file>