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76">
          <p15:clr>
            <a:srgbClr val="A4A3A4"/>
          </p15:clr>
        </p15:guide>
      </p15:sldGuideLst>
    </p:ext>
    <p:ext uri="http://customooxmlschemas.google.com/">
      <go:slidesCustomData xmlns:go="http://customooxmlschemas.google.com/" r:id="rId33" roundtripDataSignature="AMtx7mh5jwEmDHJqL2qndD8ZHqIYahXi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7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4"/>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4"/>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4"/>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image" Target="../media/image44.pn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8.png"/><Relationship Id="rId5" Type="http://schemas.openxmlformats.org/officeDocument/2006/relationships/image" Target="../media/image53.png"/><Relationship Id="rId6" Type="http://schemas.openxmlformats.org/officeDocument/2006/relationships/image" Target="../media/image52.png"/><Relationship Id="rId7"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9.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6.png"/><Relationship Id="rId6" Type="http://schemas.openxmlformats.org/officeDocument/2006/relationships/image" Target="../media/image60.png"/><Relationship Id="rId7"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9.png"/><Relationship Id="rId4" Type="http://schemas.openxmlformats.org/officeDocument/2006/relationships/image" Target="../media/image62.png"/><Relationship Id="rId5" Type="http://schemas.openxmlformats.org/officeDocument/2006/relationships/image" Target="../media/image66.png"/><Relationship Id="rId6" Type="http://schemas.openxmlformats.org/officeDocument/2006/relationships/image" Target="../media/image61.png"/><Relationship Id="rId7" Type="http://schemas.openxmlformats.org/officeDocument/2006/relationships/image" Target="../media/image63.png"/><Relationship Id="rId8" Type="http://schemas.openxmlformats.org/officeDocument/2006/relationships/image" Target="../media/image6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0.png"/><Relationship Id="rId5" Type="http://schemas.openxmlformats.org/officeDocument/2006/relationships/image" Target="../media/image12.jp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8.png"/><Relationship Id="rId9"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br>
              <a:rPr lang="en-US"/>
            </a:br>
            <a:r>
              <a:rPr lang="en-US"/>
              <a:t>                       </a:t>
            </a:r>
            <a:r>
              <a:rPr lang="en-US" sz="4800"/>
              <a:t>Capstone Project-3</a:t>
            </a:r>
            <a:br>
              <a:rPr lang="en-US" sz="4800"/>
            </a:br>
            <a:br>
              <a:rPr b="1" lang="en-US">
                <a:solidFill>
                  <a:schemeClr val="lt1"/>
                </a:solidFill>
                <a:latin typeface="Montserrat"/>
                <a:ea typeface="Montserrat"/>
                <a:cs typeface="Montserrat"/>
                <a:sym typeface="Montserrat"/>
              </a:rPr>
            </a:br>
            <a:endParaRPr/>
          </a:p>
        </p:txBody>
      </p:sp>
      <p:sp>
        <p:nvSpPr>
          <p:cNvPr id="56" name="Google Shape;56;p1"/>
          <p:cNvSpPr txBox="1"/>
          <p:nvPr>
            <p:ph idx="1" type="body"/>
          </p:nvPr>
        </p:nvSpPr>
        <p:spPr>
          <a:xfrm>
            <a:off x="-635" y="520995"/>
            <a:ext cx="9145270" cy="4622505"/>
          </a:xfrm>
          <a:prstGeom prst="rect">
            <a:avLst/>
          </a:prstGeom>
          <a:noFill/>
          <a:ln>
            <a:noFill/>
          </a:ln>
        </p:spPr>
        <p:txBody>
          <a:bodyPr anchorCtr="0" anchor="t" bIns="91425" lIns="91425" spcFirstLastPara="1" rIns="91425" wrap="square" tIns="91425">
            <a:noAutofit/>
          </a:bodyPr>
          <a:lstStyle/>
          <a:p>
            <a:pPr indent="0" lvl="0" marL="114300" rtl="0" algn="ctr">
              <a:lnSpc>
                <a:spcPct val="100000"/>
              </a:lnSpc>
              <a:spcBef>
                <a:spcPts val="100"/>
              </a:spcBef>
              <a:spcAft>
                <a:spcPts val="0"/>
              </a:spcAft>
              <a:buSzPts val="1800"/>
              <a:buNone/>
            </a:pPr>
            <a:r>
              <a:t/>
            </a:r>
            <a:endParaRPr b="1" sz="2000">
              <a:solidFill>
                <a:srgbClr val="124F5C"/>
              </a:solidFill>
              <a:latin typeface="Verdana"/>
              <a:ea typeface="Verdana"/>
              <a:cs typeface="Verdana"/>
              <a:sym typeface="Verdana"/>
            </a:endParaRPr>
          </a:p>
          <a:p>
            <a:pPr indent="0" lvl="0" marL="114300" rtl="0" algn="ctr">
              <a:lnSpc>
                <a:spcPct val="100000"/>
              </a:lnSpc>
              <a:spcBef>
                <a:spcPts val="100"/>
              </a:spcBef>
              <a:spcAft>
                <a:spcPts val="0"/>
              </a:spcAft>
              <a:buSzPts val="1800"/>
              <a:buNone/>
            </a:pPr>
            <a:r>
              <a:t/>
            </a:r>
            <a:endParaRPr b="1" sz="2000">
              <a:solidFill>
                <a:srgbClr val="124F5C"/>
              </a:solidFill>
              <a:latin typeface="Verdana"/>
              <a:ea typeface="Verdana"/>
              <a:cs typeface="Verdana"/>
              <a:sym typeface="Verdana"/>
            </a:endParaRPr>
          </a:p>
          <a:p>
            <a:pPr indent="0" lvl="0" marL="114300" rtl="0" algn="ctr">
              <a:lnSpc>
                <a:spcPct val="100000"/>
              </a:lnSpc>
              <a:spcBef>
                <a:spcPts val="100"/>
              </a:spcBef>
              <a:spcAft>
                <a:spcPts val="0"/>
              </a:spcAft>
              <a:buSzPts val="1800"/>
              <a:buNone/>
            </a:pPr>
            <a:r>
              <a:t/>
            </a:r>
            <a:endParaRPr b="1" sz="2000">
              <a:solidFill>
                <a:srgbClr val="124F5C"/>
              </a:solidFill>
              <a:latin typeface="Verdana"/>
              <a:ea typeface="Verdana"/>
              <a:cs typeface="Verdana"/>
              <a:sym typeface="Verdana"/>
            </a:endParaRPr>
          </a:p>
          <a:p>
            <a:pPr indent="0" lvl="0" marL="114300" rtl="0" algn="ctr">
              <a:lnSpc>
                <a:spcPct val="100000"/>
              </a:lnSpc>
              <a:spcBef>
                <a:spcPts val="100"/>
              </a:spcBef>
              <a:spcAft>
                <a:spcPts val="0"/>
              </a:spcAft>
              <a:buSzPts val="1800"/>
              <a:buNone/>
            </a:pPr>
            <a:r>
              <a:t/>
            </a:r>
            <a:endParaRPr b="1" sz="3600">
              <a:solidFill>
                <a:srgbClr val="124F5C"/>
              </a:solidFill>
              <a:latin typeface="Verdana"/>
              <a:ea typeface="Verdana"/>
              <a:cs typeface="Verdana"/>
              <a:sym typeface="Verdana"/>
            </a:endParaRPr>
          </a:p>
          <a:p>
            <a:pPr indent="0" lvl="0" marL="114300" rtl="0" algn="ctr">
              <a:lnSpc>
                <a:spcPct val="100000"/>
              </a:lnSpc>
              <a:spcBef>
                <a:spcPts val="100"/>
              </a:spcBef>
              <a:spcAft>
                <a:spcPts val="0"/>
              </a:spcAft>
              <a:buSzPts val="1800"/>
              <a:buNone/>
            </a:pPr>
            <a:r>
              <a:rPr b="1" lang="en-US" sz="3600">
                <a:solidFill>
                  <a:srgbClr val="124F5C"/>
                </a:solidFill>
                <a:latin typeface="Verdana"/>
                <a:ea typeface="Verdana"/>
                <a:cs typeface="Verdana"/>
                <a:sym typeface="Verdana"/>
              </a:rPr>
              <a:t>Mobile Price Range Prediction</a:t>
            </a:r>
            <a:endParaRPr b="1" sz="3600">
              <a:solidFill>
                <a:srgbClr val="124F5C"/>
              </a:solidFill>
              <a:latin typeface="Verdana"/>
              <a:ea typeface="Verdana"/>
              <a:cs typeface="Verdana"/>
              <a:sym typeface="Verdana"/>
            </a:endParaRPr>
          </a:p>
          <a:p>
            <a:pPr indent="0" lvl="0" marL="114300" rtl="0" algn="ctr">
              <a:lnSpc>
                <a:spcPct val="119444"/>
              </a:lnSpc>
              <a:spcBef>
                <a:spcPts val="80"/>
              </a:spcBef>
              <a:spcAft>
                <a:spcPts val="0"/>
              </a:spcAft>
              <a:buSzPts val="1800"/>
              <a:buNone/>
            </a:pPr>
            <a:r>
              <a:rPr b="1" lang="en-US">
                <a:solidFill>
                  <a:srgbClr val="124F5C"/>
                </a:solidFill>
                <a:latin typeface="Verdana"/>
                <a:ea typeface="Verdana"/>
                <a:cs typeface="Verdana"/>
                <a:sym typeface="Verdana"/>
              </a:rPr>
              <a:t>Supervised Machine Learning (Classification)</a:t>
            </a:r>
            <a:endParaRPr/>
          </a:p>
          <a:p>
            <a:pPr indent="0" lvl="0" marL="114300" rtl="0" algn="ctr">
              <a:lnSpc>
                <a:spcPct val="119444"/>
              </a:lnSpc>
              <a:spcBef>
                <a:spcPts val="80"/>
              </a:spcBef>
              <a:spcAft>
                <a:spcPts val="0"/>
              </a:spcAft>
              <a:buSzPts val="1800"/>
              <a:buNone/>
            </a:pPr>
            <a:r>
              <a:t/>
            </a:r>
            <a:endParaRPr b="1">
              <a:solidFill>
                <a:srgbClr val="124F5C"/>
              </a:solidFill>
              <a:latin typeface="Verdana"/>
              <a:ea typeface="Verdana"/>
              <a:cs typeface="Verdana"/>
              <a:sym typeface="Verdana"/>
            </a:endParaRPr>
          </a:p>
          <a:p>
            <a:pPr indent="0" lvl="0" marL="114300" rtl="0" algn="ctr">
              <a:lnSpc>
                <a:spcPct val="119444"/>
              </a:lnSpc>
              <a:spcBef>
                <a:spcPts val="80"/>
              </a:spcBef>
              <a:spcAft>
                <a:spcPts val="0"/>
              </a:spcAft>
              <a:buSzPts val="1800"/>
              <a:buNone/>
            </a:pPr>
            <a:r>
              <a:rPr b="1" lang="en-US">
                <a:solidFill>
                  <a:srgbClr val="124F5C"/>
                </a:solidFill>
                <a:latin typeface="Verdana"/>
                <a:ea typeface="Verdana"/>
                <a:cs typeface="Verdana"/>
                <a:sym typeface="Verdana"/>
              </a:rPr>
              <a:t>By</a:t>
            </a:r>
            <a:endParaRPr b="1">
              <a:solidFill>
                <a:srgbClr val="124F5C"/>
              </a:solidFill>
              <a:latin typeface="Verdana"/>
              <a:ea typeface="Verdana"/>
              <a:cs typeface="Verdana"/>
              <a:sym typeface="Verdana"/>
            </a:endParaRPr>
          </a:p>
          <a:p>
            <a:pPr indent="-228600" lvl="0" marL="457200" rtl="0" algn="ctr">
              <a:lnSpc>
                <a:spcPct val="89583"/>
              </a:lnSpc>
              <a:spcBef>
                <a:spcPts val="80"/>
              </a:spcBef>
              <a:spcAft>
                <a:spcPts val="0"/>
              </a:spcAft>
              <a:buSzPts val="1800"/>
              <a:buNone/>
            </a:pPr>
            <a:r>
              <a:rPr b="1" lang="en-US" sz="2400">
                <a:solidFill>
                  <a:srgbClr val="124F5C"/>
                </a:solidFill>
                <a:latin typeface="Verdana"/>
                <a:ea typeface="Verdana"/>
                <a:cs typeface="Verdana"/>
                <a:sym typeface="Verdana"/>
              </a:rPr>
              <a:t>Manas Nayan Mukherjee</a:t>
            </a:r>
            <a:endParaRPr b="1" sz="2400">
              <a:solidFill>
                <a:srgbClr val="124F5C"/>
              </a:solidFill>
              <a:latin typeface="Verdana"/>
              <a:ea typeface="Verdana"/>
              <a:cs typeface="Verdana"/>
              <a:sym typeface="Verdana"/>
            </a:endParaRPr>
          </a:p>
          <a:p>
            <a:pPr indent="-342900" lvl="0" marL="457200" rtl="0" algn="ctr">
              <a:lnSpc>
                <a:spcPct val="89583"/>
              </a:lnSpc>
              <a:spcBef>
                <a:spcPts val="80"/>
              </a:spcBef>
              <a:spcAft>
                <a:spcPts val="0"/>
              </a:spcAft>
              <a:buSzPts val="1800"/>
              <a:buChar char="●"/>
            </a:pPr>
            <a:r>
              <a:rPr b="1" lang="en-US" sz="2400">
                <a:solidFill>
                  <a:srgbClr val="124F5C"/>
                </a:solidFill>
                <a:latin typeface="Verdana"/>
                <a:ea typeface="Verdana"/>
                <a:cs typeface="Verdana"/>
                <a:sym typeface="Verdana"/>
              </a:rPr>
              <a:t>Kunal Rameshrao Kodarlikar</a:t>
            </a:r>
            <a:endParaRPr/>
          </a:p>
        </p:txBody>
      </p:sp>
      <p:pic>
        <p:nvPicPr>
          <p:cNvPr id="57" name="Google Shape;57;p1"/>
          <p:cNvPicPr preferRelativeResize="0"/>
          <p:nvPr/>
        </p:nvPicPr>
        <p:blipFill rotWithShape="1">
          <a:blip r:embed="rId3">
            <a:alphaModFix/>
          </a:blip>
          <a:srcRect b="0" l="0" r="0" t="0"/>
          <a:stretch/>
        </p:blipFill>
        <p:spPr>
          <a:xfrm>
            <a:off x="1234440" y="3068054"/>
            <a:ext cx="643890" cy="1066165"/>
          </a:xfrm>
          <a:prstGeom prst="rect">
            <a:avLst/>
          </a:prstGeom>
          <a:noFill/>
          <a:ln>
            <a:noFill/>
          </a:ln>
        </p:spPr>
      </p:pic>
      <p:pic>
        <p:nvPicPr>
          <p:cNvPr id="58" name="Google Shape;58;p1"/>
          <p:cNvPicPr preferRelativeResize="0"/>
          <p:nvPr/>
        </p:nvPicPr>
        <p:blipFill rotWithShape="1">
          <a:blip r:embed="rId3">
            <a:alphaModFix/>
          </a:blip>
          <a:srcRect b="0" l="0" r="0" t="0"/>
          <a:stretch/>
        </p:blipFill>
        <p:spPr>
          <a:xfrm>
            <a:off x="7478321" y="3068053"/>
            <a:ext cx="643890" cy="10661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Exploratory Data Analysis (EDA) </a:t>
            </a:r>
            <a:r>
              <a:rPr lang="en-US">
                <a:solidFill>
                  <a:schemeClr val="accent2"/>
                </a:solidFill>
                <a:latin typeface="Arial"/>
                <a:ea typeface="Arial"/>
                <a:cs typeface="Arial"/>
                <a:sym typeface="Arial"/>
              </a:rPr>
              <a:t>✠</a:t>
            </a:r>
            <a:endParaRPr b="1">
              <a:solidFill>
                <a:schemeClr val="accent2"/>
              </a:solidFill>
            </a:endParaRPr>
          </a:p>
        </p:txBody>
      </p:sp>
      <p:sp>
        <p:nvSpPr>
          <p:cNvPr id="170" name="Google Shape;170;p10"/>
          <p:cNvSpPr txBox="1"/>
          <p:nvPr>
            <p:ph idx="1" type="body"/>
          </p:nvPr>
        </p:nvSpPr>
        <p:spPr>
          <a:xfrm>
            <a:off x="-635" y="1152525"/>
            <a:ext cx="9145270" cy="399097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a:solidFill>
                  <a:schemeClr val="accent2"/>
                </a:solidFill>
              </a:rPr>
              <a:t>                                            </a:t>
            </a:r>
            <a:endParaRPr b="1" u="sng">
              <a:solidFill>
                <a:schemeClr val="accent2"/>
              </a:solidFill>
            </a:endParaRPr>
          </a:p>
        </p:txBody>
      </p:sp>
      <p:sp>
        <p:nvSpPr>
          <p:cNvPr id="171" name="Google Shape;171;p10"/>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72" name="Google Shape;172;p10"/>
          <p:cNvPicPr preferRelativeResize="0"/>
          <p:nvPr/>
        </p:nvPicPr>
        <p:blipFill rotWithShape="1">
          <a:blip r:embed="rId3">
            <a:alphaModFix/>
          </a:blip>
          <a:srcRect b="0" l="0" r="0" t="0"/>
          <a:stretch/>
        </p:blipFill>
        <p:spPr>
          <a:xfrm>
            <a:off x="101600" y="1981200"/>
            <a:ext cx="3676650" cy="2743200"/>
          </a:xfrm>
          <a:prstGeom prst="rect">
            <a:avLst/>
          </a:prstGeom>
          <a:noFill/>
          <a:ln>
            <a:noFill/>
          </a:ln>
        </p:spPr>
      </p:pic>
      <p:sp>
        <p:nvSpPr>
          <p:cNvPr id="173" name="Google Shape;173;p10"/>
          <p:cNvSpPr txBox="1"/>
          <p:nvPr/>
        </p:nvSpPr>
        <p:spPr>
          <a:xfrm>
            <a:off x="5036185" y="2089785"/>
            <a:ext cx="4108450" cy="2981960"/>
          </a:xfrm>
          <a:prstGeom prst="rect">
            <a:avLst/>
          </a:prstGeom>
          <a:noFill/>
          <a:ln>
            <a:noFill/>
          </a:ln>
        </p:spPr>
        <p:txBody>
          <a:bodyPr anchorCtr="0" anchor="t" bIns="45700" lIns="91425" spcFirstLastPara="1" rIns="91425" wrap="square" tIns="45700">
            <a:spAutoFit/>
          </a:bodyPr>
          <a:lstStyle/>
          <a:p>
            <a:pPr indent="0" lvl="0" marL="12065" marR="0" rtl="0" algn="l">
              <a:lnSpc>
                <a:spcPct val="100000"/>
              </a:lnSpc>
              <a:spcBef>
                <a:spcPts val="0"/>
              </a:spcBef>
              <a:spcAft>
                <a:spcPts val="0"/>
              </a:spcAft>
              <a:buClr>
                <a:srgbClr val="000000"/>
              </a:buClr>
              <a:buSzPts val="1400"/>
              <a:buFont typeface="Noto Sans Symbols"/>
              <a:buNone/>
            </a:pPr>
            <a:r>
              <a:rPr b="1" i="0" lang="en-US" sz="1400" u="none" cap="none" strike="noStrike">
                <a:solidFill>
                  <a:srgbClr val="000000"/>
                </a:solidFill>
                <a:latin typeface="Arial"/>
                <a:ea typeface="Arial"/>
                <a:cs typeface="Arial"/>
                <a:sym typeface="Arial"/>
              </a:rPr>
              <a:t>Our target variable has equal number of observations in each category. </a:t>
            </a:r>
            <a:endParaRPr/>
          </a:p>
          <a:p>
            <a:pPr indent="0" lvl="0" marL="12065" marR="0" rtl="0" algn="l">
              <a:lnSpc>
                <a:spcPct val="100000"/>
              </a:lnSpc>
              <a:spcBef>
                <a:spcPts val="100"/>
              </a:spcBef>
              <a:spcAft>
                <a:spcPts val="0"/>
              </a:spcAft>
              <a:buClr>
                <a:srgbClr val="000000"/>
              </a:buClr>
              <a:buSzPts val="1400"/>
              <a:buFont typeface="Noto Sans Symbols"/>
              <a:buNone/>
            </a:pPr>
            <a:r>
              <a:t/>
            </a:r>
            <a:endParaRPr b="1" i="0" sz="1400" u="none" cap="none" strike="noStrike">
              <a:solidFill>
                <a:srgbClr val="000000"/>
              </a:solidFill>
              <a:latin typeface="Arial"/>
              <a:ea typeface="Arial"/>
              <a:cs typeface="Arial"/>
              <a:sym typeface="Arial"/>
            </a:endParaRPr>
          </a:p>
          <a:p>
            <a:pPr indent="0" lvl="0" marL="12065" marR="0" rtl="0" algn="l">
              <a:lnSpc>
                <a:spcPct val="100000"/>
              </a:lnSpc>
              <a:spcBef>
                <a:spcPts val="100"/>
              </a:spcBef>
              <a:spcAft>
                <a:spcPts val="0"/>
              </a:spcAft>
              <a:buClr>
                <a:srgbClr val="000000"/>
              </a:buClr>
              <a:buSzPts val="1400"/>
              <a:buFont typeface="Noto Sans Symbols"/>
              <a:buNone/>
            </a:pPr>
            <a:r>
              <a:rPr b="1" i="0" lang="en-US" sz="1400" u="none" cap="none" strike="noStrike">
                <a:solidFill>
                  <a:srgbClr val="000000"/>
                </a:solidFill>
                <a:latin typeface="Arial"/>
                <a:ea typeface="Arial"/>
                <a:cs typeface="Arial"/>
                <a:sym typeface="Arial"/>
              </a:rPr>
              <a:t>Target variable is equally distributed and we don't have imbalanced target variable. </a:t>
            </a:r>
            <a:endParaRPr/>
          </a:p>
          <a:p>
            <a:pPr indent="0" lvl="0" marL="12065" marR="0" rtl="0" algn="l">
              <a:lnSpc>
                <a:spcPct val="100000"/>
              </a:lnSpc>
              <a:spcBef>
                <a:spcPts val="100"/>
              </a:spcBef>
              <a:spcAft>
                <a:spcPts val="0"/>
              </a:spcAft>
              <a:buClr>
                <a:srgbClr val="000000"/>
              </a:buClr>
              <a:buSzPts val="1400"/>
              <a:buFont typeface="Noto Sans Symbols"/>
              <a:buNone/>
            </a:pPr>
            <a:r>
              <a:t/>
            </a:r>
            <a:endParaRPr b="1" i="0" sz="1400" u="none" cap="none" strike="noStrike">
              <a:solidFill>
                <a:srgbClr val="000000"/>
              </a:solidFill>
              <a:latin typeface="Arial"/>
              <a:ea typeface="Arial"/>
              <a:cs typeface="Arial"/>
              <a:sym typeface="Arial"/>
            </a:endParaRPr>
          </a:p>
          <a:p>
            <a:pPr indent="0" lvl="0" marL="12065" marR="0" rtl="0" algn="l">
              <a:lnSpc>
                <a:spcPct val="100000"/>
              </a:lnSpc>
              <a:spcBef>
                <a:spcPts val="100"/>
              </a:spcBef>
              <a:spcAft>
                <a:spcPts val="0"/>
              </a:spcAft>
              <a:buClr>
                <a:srgbClr val="000000"/>
              </a:buClr>
              <a:buSzPts val="1400"/>
              <a:buFont typeface="Noto Sans Symbols"/>
              <a:buNone/>
            </a:pPr>
            <a:r>
              <a:rPr b="1" i="0" lang="en-US" sz="1400" u="none" cap="none" strike="noStrike">
                <a:solidFill>
                  <a:srgbClr val="000000"/>
                </a:solidFill>
                <a:latin typeface="Arial"/>
                <a:ea typeface="Arial"/>
                <a:cs typeface="Arial"/>
                <a:sym typeface="Arial"/>
              </a:rPr>
              <a:t>Accuracy score will be the best evalaution metric for us to select the model.</a:t>
            </a:r>
            <a:endParaRPr/>
          </a:p>
          <a:p>
            <a:pPr indent="0" lvl="0" marL="12065" marR="0" rtl="0" algn="l">
              <a:lnSpc>
                <a:spcPct val="100000"/>
              </a:lnSpc>
              <a:spcBef>
                <a:spcPts val="100"/>
              </a:spcBef>
              <a:spcAft>
                <a:spcPts val="0"/>
              </a:spcAft>
              <a:buClr>
                <a:srgbClr val="000000"/>
              </a:buClr>
              <a:buSzPts val="1400"/>
              <a:buFont typeface="Noto Sans Symbols"/>
              <a:buNone/>
            </a:pPr>
            <a:r>
              <a:t/>
            </a:r>
            <a:endParaRPr b="1" i="0" sz="1400" u="none" cap="none" strike="noStrike">
              <a:solidFill>
                <a:srgbClr val="000000"/>
              </a:solidFill>
              <a:latin typeface="Arial"/>
              <a:ea typeface="Arial"/>
              <a:cs typeface="Arial"/>
              <a:sym typeface="Arial"/>
            </a:endParaRPr>
          </a:p>
          <a:p>
            <a:pPr indent="0" lvl="0" marL="12065" marR="0" rtl="0" algn="l">
              <a:lnSpc>
                <a:spcPct val="100000"/>
              </a:lnSpc>
              <a:spcBef>
                <a:spcPts val="100"/>
              </a:spcBef>
              <a:spcAft>
                <a:spcPts val="0"/>
              </a:spcAft>
              <a:buClr>
                <a:srgbClr val="000000"/>
              </a:buClr>
              <a:buSzPts val="1400"/>
              <a:buFont typeface="Noto Sans Symbols"/>
              <a:buNone/>
            </a:pPr>
            <a:r>
              <a:rPr b="1" i="0" lang="en-US" sz="1400" u="none" cap="none" strike="noStrike">
                <a:solidFill>
                  <a:srgbClr val="000000"/>
                </a:solidFill>
                <a:latin typeface="Arial"/>
                <a:ea typeface="Arial"/>
                <a:cs typeface="Arial"/>
                <a:sym typeface="Arial"/>
              </a:rPr>
              <a:t>Thus, we don't have to worry about data imbalance and there is no need of oversampling or undersampling.</a:t>
            </a:r>
            <a:endParaRPr/>
          </a:p>
          <a:p>
            <a:pPr indent="0" lvl="0" marL="12065" marR="0" rtl="0" algn="l">
              <a:lnSpc>
                <a:spcPct val="100000"/>
              </a:lnSpc>
              <a:spcBef>
                <a:spcPts val="10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3271520" y="1264285"/>
            <a:ext cx="2070100" cy="495935"/>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Univariate Analysis</a:t>
            </a:r>
            <a:endParaRPr/>
          </a:p>
        </p:txBody>
      </p:sp>
      <p:sp>
        <p:nvSpPr>
          <p:cNvPr id="175" name="Google Shape;175;p10"/>
          <p:cNvSpPr/>
          <p:nvPr/>
        </p:nvSpPr>
        <p:spPr>
          <a:xfrm>
            <a:off x="3916045" y="3062605"/>
            <a:ext cx="781050" cy="351155"/>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Exploratory Data Analysis (EDA)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81" name="Google Shape;181;p11"/>
          <p:cNvSpPr txBox="1"/>
          <p:nvPr>
            <p:ph idx="1" type="body"/>
          </p:nvPr>
        </p:nvSpPr>
        <p:spPr>
          <a:xfrm>
            <a:off x="635" y="1152525"/>
            <a:ext cx="9142730" cy="399097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chemeClr val="accent2"/>
                </a:solidFill>
              </a:rPr>
              <a:t>.</a:t>
            </a:r>
            <a:endParaRPr/>
          </a:p>
        </p:txBody>
      </p:sp>
      <p:sp>
        <p:nvSpPr>
          <p:cNvPr id="182" name="Google Shape;182;p11"/>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83" name="Google Shape;183;p11"/>
          <p:cNvPicPr preferRelativeResize="0"/>
          <p:nvPr/>
        </p:nvPicPr>
        <p:blipFill rotWithShape="1">
          <a:blip r:embed="rId3">
            <a:alphaModFix/>
          </a:blip>
          <a:srcRect b="0" l="0" r="0" t="0"/>
          <a:stretch/>
        </p:blipFill>
        <p:spPr>
          <a:xfrm>
            <a:off x="635" y="1857375"/>
            <a:ext cx="6696075" cy="3286125"/>
          </a:xfrm>
          <a:prstGeom prst="rect">
            <a:avLst/>
          </a:prstGeom>
          <a:noFill/>
          <a:ln>
            <a:noFill/>
          </a:ln>
        </p:spPr>
      </p:pic>
      <p:sp>
        <p:nvSpPr>
          <p:cNvPr id="184" name="Google Shape;184;p11"/>
          <p:cNvSpPr txBox="1"/>
          <p:nvPr/>
        </p:nvSpPr>
        <p:spPr>
          <a:xfrm>
            <a:off x="6696710" y="1450975"/>
            <a:ext cx="2399030" cy="3692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Primary camera i.e pc and front camera fc are positively correlated,</a:t>
            </a:r>
            <a:endParaRPr/>
          </a:p>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Sc_h and sc_w are positively correlated,</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RAM has strong positive correlation with  the Price range and we know that Mobiles  with high RAM are very costly. Thus, RAM  increases price range also increase. </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Battery power also has positive  correlation with the price range. Generally,  mobiles having high prices comes with  good battery power.</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Also, px_height and px_width (Pixel  Resolution Height and width) are positively  correlated. Generally High price range  mobiles have good resolutions. </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900" u="none" cap="none" strike="noStrike">
                <a:solidFill>
                  <a:srgbClr val="000000"/>
                </a:solidFill>
                <a:latin typeface="Arial"/>
                <a:ea typeface="Arial"/>
                <a:cs typeface="Arial"/>
                <a:sym typeface="Arial"/>
              </a:rPr>
              <a:t>Four_g and Three_g are highly positive  correlated. Now days most of the smart  mobiles has both type of options. This  could be the reason that they are  correlated.</a:t>
            </a:r>
            <a:endParaRPr/>
          </a:p>
        </p:txBody>
      </p:sp>
      <p:sp>
        <p:nvSpPr>
          <p:cNvPr id="185" name="Google Shape;185;p11"/>
          <p:cNvSpPr/>
          <p:nvPr/>
        </p:nvSpPr>
        <p:spPr>
          <a:xfrm>
            <a:off x="261324" y="1262343"/>
            <a:ext cx="4157331" cy="461453"/>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sp>
        <p:nvSpPr>
          <p:cNvPr id="186" name="Google Shape;186;p11"/>
          <p:cNvSpPr/>
          <p:nvPr/>
        </p:nvSpPr>
        <p:spPr>
          <a:xfrm>
            <a:off x="7095490" y="1201420"/>
            <a:ext cx="1459865" cy="24955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Observations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Exploratory Data Analysis (EDA)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92" name="Google Shape;192;p12"/>
          <p:cNvSpPr txBox="1"/>
          <p:nvPr>
            <p:ph idx="1" type="body"/>
          </p:nvPr>
        </p:nvSpPr>
        <p:spPr>
          <a:xfrm>
            <a:off x="-635" y="1152525"/>
            <a:ext cx="914463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93" name="Google Shape;193;p12"/>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4" name="Google Shape;194;p12"/>
          <p:cNvSpPr/>
          <p:nvPr/>
        </p:nvSpPr>
        <p:spPr>
          <a:xfrm>
            <a:off x="311700" y="1308417"/>
            <a:ext cx="372300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pic>
        <p:nvPicPr>
          <p:cNvPr id="195" name="Google Shape;195;p12"/>
          <p:cNvPicPr preferRelativeResize="0"/>
          <p:nvPr/>
        </p:nvPicPr>
        <p:blipFill rotWithShape="1">
          <a:blip r:embed="rId3">
            <a:alphaModFix/>
          </a:blip>
          <a:srcRect b="0" l="0" r="0" t="0"/>
          <a:stretch/>
        </p:blipFill>
        <p:spPr>
          <a:xfrm>
            <a:off x="164464" y="1782942"/>
            <a:ext cx="5371465" cy="3171830"/>
          </a:xfrm>
          <a:prstGeom prst="rect">
            <a:avLst/>
          </a:prstGeom>
          <a:noFill/>
          <a:ln>
            <a:noFill/>
          </a:ln>
        </p:spPr>
      </p:pic>
      <p:sp>
        <p:nvSpPr>
          <p:cNvPr id="196" name="Google Shape;196;p12"/>
          <p:cNvSpPr/>
          <p:nvPr/>
        </p:nvSpPr>
        <p:spPr>
          <a:xfrm>
            <a:off x="6677025" y="1635125"/>
            <a:ext cx="1459865" cy="24955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Observations</a:t>
            </a:r>
            <a:endParaRPr b="0" i="0" sz="1400" u="none" cap="none" strike="noStrike">
              <a:solidFill>
                <a:schemeClr val="lt1"/>
              </a:solidFill>
              <a:latin typeface="Arial"/>
              <a:ea typeface="Arial"/>
              <a:cs typeface="Arial"/>
              <a:sym typeface="Arial"/>
            </a:endParaRPr>
          </a:p>
        </p:txBody>
      </p:sp>
      <p:sp>
        <p:nvSpPr>
          <p:cNvPr id="197" name="Google Shape;197;p12"/>
          <p:cNvSpPr txBox="1"/>
          <p:nvPr/>
        </p:nvSpPr>
        <p:spPr>
          <a:xfrm>
            <a:off x="6183630" y="2172335"/>
            <a:ext cx="2648585" cy="27070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Mobiles having RAM more than 3000MB falls under Very high cost category.As RAM increases price range also increases.</a:t>
            </a:r>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Mobiles having RAM less than 1000 MB falls under low cost category.</a:t>
            </a:r>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Mobiles with battery power more than 1300 mAh has very high cost. And Mobiles with battery power between 1200 and 1300 mAH falls under medium and high cost category.</a:t>
            </a:r>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Mobiles with more than 700 pixel height and width more than 1300 has very high cost.</a:t>
            </a:r>
            <a:endParaRPr/>
          </a:p>
        </p:txBody>
      </p:sp>
      <p:sp>
        <p:nvSpPr>
          <p:cNvPr id="198" name="Google Shape;198;p12"/>
          <p:cNvSpPr/>
          <p:nvPr/>
        </p:nvSpPr>
        <p:spPr>
          <a:xfrm>
            <a:off x="5535930" y="3378200"/>
            <a:ext cx="588645" cy="294640"/>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Exploratory Data Analysis (EDA)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204" name="Google Shape;204;p13"/>
          <p:cNvSpPr txBox="1"/>
          <p:nvPr>
            <p:ph idx="1" type="body"/>
          </p:nvPr>
        </p:nvSpPr>
        <p:spPr>
          <a:xfrm>
            <a:off x="635" y="1152525"/>
            <a:ext cx="9142730" cy="399097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chemeClr val="accent2"/>
                </a:solidFill>
              </a:rPr>
              <a:t>.</a:t>
            </a:r>
            <a:endParaRPr/>
          </a:p>
        </p:txBody>
      </p:sp>
      <p:sp>
        <p:nvSpPr>
          <p:cNvPr id="205" name="Google Shape;205;p13"/>
          <p:cNvSpPr/>
          <p:nvPr/>
        </p:nvSpPr>
        <p:spPr>
          <a:xfrm>
            <a:off x="310515" y="452120"/>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6" name="Google Shape;206;p13"/>
          <p:cNvSpPr/>
          <p:nvPr/>
        </p:nvSpPr>
        <p:spPr>
          <a:xfrm>
            <a:off x="492827" y="1261323"/>
            <a:ext cx="372300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pic>
        <p:nvPicPr>
          <p:cNvPr id="207" name="Google Shape;207;p13"/>
          <p:cNvPicPr preferRelativeResize="0"/>
          <p:nvPr/>
        </p:nvPicPr>
        <p:blipFill rotWithShape="1">
          <a:blip r:embed="rId3">
            <a:alphaModFix/>
          </a:blip>
          <a:srcRect b="0" l="0" r="0" t="0"/>
          <a:stretch/>
        </p:blipFill>
        <p:spPr>
          <a:xfrm>
            <a:off x="635" y="1880235"/>
            <a:ext cx="5166788" cy="3009900"/>
          </a:xfrm>
          <a:prstGeom prst="rect">
            <a:avLst/>
          </a:prstGeom>
          <a:noFill/>
          <a:ln>
            <a:noFill/>
          </a:ln>
        </p:spPr>
      </p:pic>
      <p:sp>
        <p:nvSpPr>
          <p:cNvPr id="208" name="Google Shape;208;p13"/>
          <p:cNvSpPr/>
          <p:nvPr/>
        </p:nvSpPr>
        <p:spPr>
          <a:xfrm>
            <a:off x="6598285" y="1680845"/>
            <a:ext cx="1459865" cy="403136"/>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Observations</a:t>
            </a:r>
            <a:endParaRPr b="0" i="0" sz="1400" u="none" cap="none" strike="noStrike">
              <a:solidFill>
                <a:schemeClr val="lt1"/>
              </a:solidFill>
              <a:latin typeface="Arial"/>
              <a:ea typeface="Arial"/>
              <a:cs typeface="Arial"/>
              <a:sym typeface="Arial"/>
            </a:endParaRPr>
          </a:p>
        </p:txBody>
      </p:sp>
      <p:sp>
        <p:nvSpPr>
          <p:cNvPr id="209" name="Google Shape;209;p13"/>
          <p:cNvSpPr txBox="1"/>
          <p:nvPr/>
        </p:nvSpPr>
        <p:spPr>
          <a:xfrm>
            <a:off x="6114415" y="2593340"/>
            <a:ext cx="2636520" cy="1383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Each price range category has equal number of mobiles phones having both supporting and non supporting  specifications.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5265420" y="3109595"/>
            <a:ext cx="656590" cy="351155"/>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 </a:t>
            </a:r>
            <a:r>
              <a:rPr b="1" lang="en-US">
                <a:solidFill>
                  <a:schemeClr val="accent2"/>
                </a:solidFill>
                <a:latin typeface="Arial"/>
                <a:ea typeface="Arial"/>
                <a:cs typeface="Arial"/>
                <a:sym typeface="Arial"/>
              </a:rPr>
              <a:t>Exploratory Data Analysis (EDA)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216" name="Google Shape;216;p14"/>
          <p:cNvSpPr txBox="1"/>
          <p:nvPr>
            <p:ph idx="1" type="body"/>
          </p:nvPr>
        </p:nvSpPr>
        <p:spPr>
          <a:xfrm>
            <a:off x="-635" y="1152525"/>
            <a:ext cx="914463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17" name="Google Shape;217;p14"/>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8" name="Google Shape;218;p14"/>
          <p:cNvSpPr/>
          <p:nvPr/>
        </p:nvSpPr>
        <p:spPr>
          <a:xfrm>
            <a:off x="311700" y="1183640"/>
            <a:ext cx="372300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pic>
        <p:nvPicPr>
          <p:cNvPr id="219" name="Google Shape;219;p14"/>
          <p:cNvPicPr preferRelativeResize="0"/>
          <p:nvPr/>
        </p:nvPicPr>
        <p:blipFill rotWithShape="1">
          <a:blip r:embed="rId3">
            <a:alphaModFix/>
          </a:blip>
          <a:srcRect b="0" l="0" r="0" t="0"/>
          <a:stretch/>
        </p:blipFill>
        <p:spPr>
          <a:xfrm>
            <a:off x="192405" y="1754373"/>
            <a:ext cx="5005070" cy="3276098"/>
          </a:xfrm>
          <a:prstGeom prst="rect">
            <a:avLst/>
          </a:prstGeom>
          <a:noFill/>
          <a:ln>
            <a:noFill/>
          </a:ln>
        </p:spPr>
      </p:pic>
      <p:sp>
        <p:nvSpPr>
          <p:cNvPr id="220" name="Google Shape;220;p14"/>
          <p:cNvSpPr/>
          <p:nvPr/>
        </p:nvSpPr>
        <p:spPr>
          <a:xfrm>
            <a:off x="6836410" y="1644650"/>
            <a:ext cx="1459865" cy="24955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Observations</a:t>
            </a:r>
            <a:endParaRPr b="0" i="0" sz="1400" u="none" cap="none" strike="noStrike">
              <a:solidFill>
                <a:schemeClr val="lt1"/>
              </a:solidFill>
              <a:latin typeface="Arial"/>
              <a:ea typeface="Arial"/>
              <a:cs typeface="Arial"/>
              <a:sym typeface="Arial"/>
            </a:endParaRPr>
          </a:p>
        </p:txBody>
      </p:sp>
      <p:sp>
        <p:nvSpPr>
          <p:cNvPr id="221" name="Google Shape;221;p14"/>
          <p:cNvSpPr txBox="1"/>
          <p:nvPr/>
        </p:nvSpPr>
        <p:spPr>
          <a:xfrm>
            <a:off x="6577330" y="2122170"/>
            <a:ext cx="2331085" cy="2306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There are very few mobiles in price range 0 and 1 with lesser no of cores.</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Most of the mobiles in price range 2 and 3 are with high no of cores.</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Number of phones with less thickness is high and count of phones with high thickness is low</a:t>
            </a:r>
            <a:endParaRPr/>
          </a:p>
        </p:txBody>
      </p:sp>
      <p:sp>
        <p:nvSpPr>
          <p:cNvPr id="222" name="Google Shape;222;p14"/>
          <p:cNvSpPr/>
          <p:nvPr/>
        </p:nvSpPr>
        <p:spPr>
          <a:xfrm>
            <a:off x="5433060" y="2972435"/>
            <a:ext cx="656590" cy="351155"/>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Exploratory Data Analysis (EDA) </a:t>
            </a:r>
            <a:r>
              <a:rPr lang="en-US">
                <a:solidFill>
                  <a:schemeClr val="accent2"/>
                </a:solidFill>
                <a:latin typeface="Arial"/>
                <a:ea typeface="Arial"/>
                <a:cs typeface="Arial"/>
                <a:sym typeface="Arial"/>
              </a:rPr>
              <a:t>✠</a:t>
            </a:r>
            <a:endParaRPr b="1">
              <a:solidFill>
                <a:schemeClr val="accent2"/>
              </a:solidFill>
            </a:endParaRPr>
          </a:p>
        </p:txBody>
      </p:sp>
      <p:sp>
        <p:nvSpPr>
          <p:cNvPr id="228" name="Google Shape;228;p15"/>
          <p:cNvSpPr txBox="1"/>
          <p:nvPr>
            <p:ph idx="1" type="body"/>
          </p:nvPr>
        </p:nvSpPr>
        <p:spPr>
          <a:xfrm>
            <a:off x="635" y="1152525"/>
            <a:ext cx="9142730"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29" name="Google Shape;229;p15"/>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0" name="Google Shape;230;p15"/>
          <p:cNvSpPr/>
          <p:nvPr/>
        </p:nvSpPr>
        <p:spPr>
          <a:xfrm>
            <a:off x="297497" y="1139300"/>
            <a:ext cx="449262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sp>
        <p:nvSpPr>
          <p:cNvPr id="231" name="Google Shape;231;p15"/>
          <p:cNvSpPr/>
          <p:nvPr/>
        </p:nvSpPr>
        <p:spPr>
          <a:xfrm>
            <a:off x="2888142" y="1510915"/>
            <a:ext cx="372300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accent2"/>
                </a:solidFill>
                <a:latin typeface="Arial"/>
                <a:ea typeface="Arial"/>
                <a:cs typeface="Arial"/>
                <a:sym typeface="Arial"/>
              </a:rPr>
              <a:t>Different trends of price range v/s other features</a:t>
            </a:r>
            <a:endParaRPr/>
          </a:p>
        </p:txBody>
      </p:sp>
      <p:sp>
        <p:nvSpPr>
          <p:cNvPr id="232" name="Google Shape;232;p15"/>
          <p:cNvSpPr/>
          <p:nvPr/>
        </p:nvSpPr>
        <p:spPr>
          <a:xfrm>
            <a:off x="773430" y="1881587"/>
            <a:ext cx="2114712" cy="11372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3456557" y="1879465"/>
            <a:ext cx="2233678" cy="11004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773430" y="3265170"/>
            <a:ext cx="2233676" cy="72580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3456557" y="3237230"/>
            <a:ext cx="2233677" cy="78232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773430" y="4316731"/>
            <a:ext cx="2114710" cy="800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3456557" y="4251056"/>
            <a:ext cx="2233678" cy="800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38" name="Google Shape;238;p15"/>
          <p:cNvPicPr preferRelativeResize="0"/>
          <p:nvPr/>
        </p:nvPicPr>
        <p:blipFill rotWithShape="1">
          <a:blip r:embed="rId9">
            <a:alphaModFix/>
          </a:blip>
          <a:srcRect b="0" l="0" r="0" t="0"/>
          <a:stretch/>
        </p:blipFill>
        <p:spPr>
          <a:xfrm>
            <a:off x="6255860" y="1863865"/>
            <a:ext cx="2051845" cy="1100450"/>
          </a:xfrm>
          <a:prstGeom prst="rect">
            <a:avLst/>
          </a:prstGeom>
          <a:noFill/>
          <a:ln>
            <a:noFill/>
          </a:ln>
        </p:spPr>
      </p:pic>
      <p:sp>
        <p:nvSpPr>
          <p:cNvPr id="239" name="Google Shape;239;p15"/>
          <p:cNvSpPr/>
          <p:nvPr/>
        </p:nvSpPr>
        <p:spPr>
          <a:xfrm>
            <a:off x="6255860" y="3148012"/>
            <a:ext cx="2051844" cy="87122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6255860" y="4202929"/>
            <a:ext cx="2051844" cy="90056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93980" y="2359660"/>
            <a:ext cx="407035" cy="905510"/>
          </a:xfrm>
          <a:prstGeom prst="curvedRightArrow">
            <a:avLst>
              <a:gd fmla="val 25000" name="adj1"/>
              <a:gd fmla="val 50000" name="adj2"/>
              <a:gd fmla="val 25000" name="adj3"/>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42" name="Google Shape;242;p15"/>
          <p:cNvSpPr/>
          <p:nvPr/>
        </p:nvSpPr>
        <p:spPr>
          <a:xfrm>
            <a:off x="8547735" y="2252980"/>
            <a:ext cx="429895" cy="984250"/>
          </a:xfrm>
          <a:prstGeom prst="curvedLeftArrow">
            <a:avLst>
              <a:gd fmla="val 25000" name="adj1"/>
              <a:gd fmla="val 50000" name="adj2"/>
              <a:gd fmla="val 25000" name="adj3"/>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 Exploratory Data Analysis (EDA)</a:t>
            </a:r>
            <a:br>
              <a:rPr lang="en-US">
                <a:solidFill>
                  <a:schemeClr val="lt1"/>
                </a:solidFill>
                <a:latin typeface="Arial"/>
                <a:ea typeface="Arial"/>
                <a:cs typeface="Arial"/>
                <a:sym typeface="Arial"/>
              </a:rPr>
            </a:br>
            <a:endParaRPr/>
          </a:p>
        </p:txBody>
      </p:sp>
      <p:sp>
        <p:nvSpPr>
          <p:cNvPr id="248" name="Google Shape;248;p16"/>
          <p:cNvSpPr txBox="1"/>
          <p:nvPr>
            <p:ph idx="1" type="body"/>
          </p:nvPr>
        </p:nvSpPr>
        <p:spPr>
          <a:xfrm>
            <a:off x="-635" y="1152525"/>
            <a:ext cx="9145270"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49" name="Google Shape;249;p16"/>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0" name="Google Shape;250;p16"/>
          <p:cNvSpPr/>
          <p:nvPr/>
        </p:nvSpPr>
        <p:spPr>
          <a:xfrm>
            <a:off x="297497" y="1199892"/>
            <a:ext cx="449262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sp>
        <p:nvSpPr>
          <p:cNvPr id="251" name="Google Shape;251;p16"/>
          <p:cNvSpPr/>
          <p:nvPr/>
        </p:nvSpPr>
        <p:spPr>
          <a:xfrm>
            <a:off x="3050465" y="1656671"/>
            <a:ext cx="372300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accent2"/>
                </a:solidFill>
                <a:latin typeface="Arial"/>
                <a:ea typeface="Arial"/>
                <a:cs typeface="Arial"/>
                <a:sym typeface="Arial"/>
              </a:rPr>
              <a:t>Different trends of price range v/s other features</a:t>
            </a:r>
            <a:endParaRPr/>
          </a:p>
        </p:txBody>
      </p:sp>
      <p:sp>
        <p:nvSpPr>
          <p:cNvPr id="252" name="Google Shape;252;p16"/>
          <p:cNvSpPr/>
          <p:nvPr/>
        </p:nvSpPr>
        <p:spPr>
          <a:xfrm>
            <a:off x="704013" y="2300941"/>
            <a:ext cx="2194786" cy="12981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16"/>
          <p:cNvSpPr/>
          <p:nvPr/>
        </p:nvSpPr>
        <p:spPr>
          <a:xfrm>
            <a:off x="3271155" y="2347577"/>
            <a:ext cx="2215355" cy="131724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4" name="Google Shape;254;p16"/>
          <p:cNvSpPr/>
          <p:nvPr/>
        </p:nvSpPr>
        <p:spPr>
          <a:xfrm>
            <a:off x="5823067" y="2300993"/>
            <a:ext cx="2257960" cy="13421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16"/>
          <p:cNvSpPr/>
          <p:nvPr/>
        </p:nvSpPr>
        <p:spPr>
          <a:xfrm>
            <a:off x="1947899" y="3740030"/>
            <a:ext cx="2205133" cy="134215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16"/>
          <p:cNvSpPr/>
          <p:nvPr/>
        </p:nvSpPr>
        <p:spPr>
          <a:xfrm>
            <a:off x="5282347" y="3781443"/>
            <a:ext cx="2225553" cy="130112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16"/>
          <p:cNvSpPr/>
          <p:nvPr/>
        </p:nvSpPr>
        <p:spPr>
          <a:xfrm>
            <a:off x="93980" y="2359660"/>
            <a:ext cx="407035" cy="905510"/>
          </a:xfrm>
          <a:prstGeom prst="curvedRightArrow">
            <a:avLst>
              <a:gd fmla="val 25000" name="adj1"/>
              <a:gd fmla="val 50000" name="adj2"/>
              <a:gd fmla="val 25000" name="adj3"/>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8" name="Google Shape;258;p16"/>
          <p:cNvSpPr/>
          <p:nvPr/>
        </p:nvSpPr>
        <p:spPr>
          <a:xfrm>
            <a:off x="8547735" y="2252980"/>
            <a:ext cx="429895" cy="984250"/>
          </a:xfrm>
          <a:prstGeom prst="curvedLeftArrow">
            <a:avLst>
              <a:gd fmla="val 25000" name="adj1"/>
              <a:gd fmla="val 50000" name="adj2"/>
              <a:gd fmla="val 25000" name="adj3"/>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 </a:t>
            </a:r>
            <a:r>
              <a:rPr b="1" lang="en-US">
                <a:solidFill>
                  <a:schemeClr val="accent2"/>
                </a:solidFill>
                <a:latin typeface="Arial"/>
                <a:ea typeface="Arial"/>
                <a:cs typeface="Arial"/>
                <a:sym typeface="Arial"/>
              </a:rPr>
              <a:t>Exploratory Data Analysis (EDA) </a:t>
            </a:r>
            <a:r>
              <a:rPr lang="en-US">
                <a:solidFill>
                  <a:schemeClr val="accent2"/>
                </a:solidFill>
                <a:latin typeface="Arial"/>
                <a:ea typeface="Arial"/>
                <a:cs typeface="Arial"/>
                <a:sym typeface="Arial"/>
              </a:rPr>
              <a:t>✠</a:t>
            </a:r>
            <a:br>
              <a:rPr lang="en-US">
                <a:solidFill>
                  <a:schemeClr val="lt1"/>
                </a:solidFill>
                <a:latin typeface="Arial"/>
                <a:ea typeface="Arial"/>
                <a:cs typeface="Arial"/>
                <a:sym typeface="Arial"/>
              </a:rPr>
            </a:br>
            <a:endParaRPr/>
          </a:p>
        </p:txBody>
      </p:sp>
      <p:sp>
        <p:nvSpPr>
          <p:cNvPr id="264" name="Google Shape;264;p17"/>
          <p:cNvSpPr txBox="1"/>
          <p:nvPr>
            <p:ph idx="1" type="body"/>
          </p:nvPr>
        </p:nvSpPr>
        <p:spPr>
          <a:xfrm>
            <a:off x="635" y="1152525"/>
            <a:ext cx="914336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65" name="Google Shape;265;p17"/>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6" name="Google Shape;266;p17"/>
          <p:cNvSpPr/>
          <p:nvPr/>
        </p:nvSpPr>
        <p:spPr>
          <a:xfrm>
            <a:off x="2522855" y="1219200"/>
            <a:ext cx="4492625" cy="33972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Bivariate and Univariate Analysis</a:t>
            </a:r>
            <a:endParaRPr/>
          </a:p>
        </p:txBody>
      </p:sp>
      <p:sp>
        <p:nvSpPr>
          <p:cNvPr id="267" name="Google Shape;267;p17"/>
          <p:cNvSpPr/>
          <p:nvPr/>
        </p:nvSpPr>
        <p:spPr>
          <a:xfrm>
            <a:off x="7117715" y="1823720"/>
            <a:ext cx="1459865" cy="249555"/>
          </a:xfrm>
          <a:prstGeom prst="flowChartAlternateProcess">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accent2"/>
                </a:solidFill>
                <a:latin typeface="Arial"/>
                <a:ea typeface="Arial"/>
                <a:cs typeface="Arial"/>
                <a:sym typeface="Arial"/>
              </a:rPr>
              <a:t>Observations</a:t>
            </a:r>
            <a:endParaRPr b="0" i="0" sz="1400" u="none" cap="none" strike="noStrike">
              <a:solidFill>
                <a:schemeClr val="lt1"/>
              </a:solidFill>
              <a:latin typeface="Arial"/>
              <a:ea typeface="Arial"/>
              <a:cs typeface="Arial"/>
              <a:sym typeface="Arial"/>
            </a:endParaRPr>
          </a:p>
        </p:txBody>
      </p:sp>
      <p:sp>
        <p:nvSpPr>
          <p:cNvPr id="268" name="Google Shape;268;p17"/>
          <p:cNvSpPr/>
          <p:nvPr/>
        </p:nvSpPr>
        <p:spPr>
          <a:xfrm>
            <a:off x="0" y="2469515"/>
            <a:ext cx="2850515" cy="204914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3035935" y="2402205"/>
            <a:ext cx="3058795" cy="21164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17"/>
          <p:cNvSpPr txBox="1"/>
          <p:nvPr/>
        </p:nvSpPr>
        <p:spPr>
          <a:xfrm>
            <a:off x="7087870" y="2393950"/>
            <a:ext cx="1901190" cy="24612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Count of mobiles with 3G and 4G is high in very high cost category.</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Count of mobiles with only 3G feature is high in high cost category.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17"/>
          <p:cNvSpPr/>
          <p:nvPr/>
        </p:nvSpPr>
        <p:spPr>
          <a:xfrm>
            <a:off x="6329680" y="3208655"/>
            <a:ext cx="588010" cy="294005"/>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Model Selection and Evaluation </a:t>
            </a:r>
            <a:r>
              <a:rPr lang="en-US">
                <a:solidFill>
                  <a:schemeClr val="accent2"/>
                </a:solidFill>
                <a:latin typeface="Arial"/>
                <a:ea typeface="Arial"/>
                <a:cs typeface="Arial"/>
                <a:sym typeface="Arial"/>
              </a:rPr>
              <a:t>✠</a:t>
            </a:r>
            <a:endParaRPr b="1">
              <a:solidFill>
                <a:schemeClr val="accent2"/>
              </a:solidFill>
            </a:endParaRPr>
          </a:p>
        </p:txBody>
      </p:sp>
      <p:sp>
        <p:nvSpPr>
          <p:cNvPr id="277" name="Google Shape;277;p18"/>
          <p:cNvSpPr txBox="1"/>
          <p:nvPr>
            <p:ph idx="1" type="body"/>
          </p:nvPr>
        </p:nvSpPr>
        <p:spPr>
          <a:xfrm>
            <a:off x="635" y="1152525"/>
            <a:ext cx="9142730" cy="404876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b="1" sz="1400">
              <a:solidFill>
                <a:schemeClr val="accent2"/>
              </a:solidFill>
            </a:endParaRPr>
          </a:p>
        </p:txBody>
      </p:sp>
      <p:sp>
        <p:nvSpPr>
          <p:cNvPr id="278" name="Google Shape;278;p18"/>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9" name="Google Shape;279;p18"/>
          <p:cNvSpPr txBox="1"/>
          <p:nvPr/>
        </p:nvSpPr>
        <p:spPr>
          <a:xfrm>
            <a:off x="3134995" y="1201420"/>
            <a:ext cx="5453380" cy="3892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Before building a models, we performed the train test split. We kept 25% of the data for test and remaining  75% of the data for training the model.</a:t>
            </a:r>
            <a:endParaRPr/>
          </a:p>
          <a:p>
            <a:pPr indent="0" lvl="0" marL="0" marR="0" rtl="0" algn="l">
              <a:lnSpc>
                <a:spcPct val="100000"/>
              </a:lnSpc>
              <a:spcBef>
                <a:spcPts val="0"/>
              </a:spcBef>
              <a:spcAft>
                <a:spcPts val="0"/>
              </a:spcAft>
              <a:buNone/>
            </a:pPr>
            <a:r>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We compared 6 algorithms and evaluated them based on the overall accuracy score and the recall of the individual classes.</a:t>
            </a:r>
            <a:endParaRPr/>
          </a:p>
          <a:p>
            <a:pPr indent="0" lvl="0" marL="0" marR="0" rtl="0" algn="l">
              <a:lnSpc>
                <a:spcPct val="100000"/>
              </a:lnSpc>
              <a:spcBef>
                <a:spcPts val="0"/>
              </a:spcBef>
              <a:spcAft>
                <a:spcPts val="0"/>
              </a:spcAft>
              <a:buNone/>
            </a:pPr>
            <a:r>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Accuracy is the ratio of the total number of correct predictions and the total number of predictions. </a:t>
            </a:r>
            <a:endParaRPr/>
          </a:p>
          <a:p>
            <a:pPr indent="0" lvl="0" marL="0" marR="0" rtl="0" algn="l">
              <a:lnSpc>
                <a:spcPct val="100000"/>
              </a:lnSpc>
              <a:spcBef>
                <a:spcPts val="0"/>
              </a:spcBef>
              <a:spcAft>
                <a:spcPts val="0"/>
              </a:spcAft>
              <a:buNone/>
            </a:pPr>
            <a:r>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The recall is the measure of our model correctly identifying True Positives.</a:t>
            </a:r>
            <a:endParaRPr/>
          </a:p>
          <a:p>
            <a:pPr indent="0" lvl="0" marL="0" marR="0" rtl="0" algn="l">
              <a:lnSpc>
                <a:spcPct val="100000"/>
              </a:lnSpc>
              <a:spcBef>
                <a:spcPts val="0"/>
              </a:spcBef>
              <a:spcAft>
                <a:spcPts val="0"/>
              </a:spcAft>
              <a:buNone/>
            </a:pPr>
            <a:r>
              <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1. Decision Tree.</a:t>
            </a:r>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2. Random Forest classifier.</a:t>
            </a:r>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3. Gradient Boosting Classifier</a:t>
            </a:r>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4. K-nearest Neighbor classifier</a:t>
            </a:r>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5. XG Boost Classifier</a:t>
            </a:r>
            <a:endParaRPr/>
          </a:p>
          <a:p>
            <a:pPr indent="0" lvl="0" marL="0" marR="0" rtl="0" algn="l">
              <a:lnSpc>
                <a:spcPct val="100000"/>
              </a:lnSpc>
              <a:spcBef>
                <a:spcPts val="0"/>
              </a:spcBef>
              <a:spcAft>
                <a:spcPts val="0"/>
              </a:spcAft>
              <a:buNone/>
            </a:pPr>
            <a:r>
              <a:rPr b="1" i="0" lang="en-US" sz="1300" u="none" cap="none" strike="noStrike">
                <a:solidFill>
                  <a:srgbClr val="000000"/>
                </a:solidFill>
                <a:latin typeface="Arial"/>
                <a:ea typeface="Arial"/>
                <a:cs typeface="Arial"/>
                <a:sym typeface="Arial"/>
              </a:rPr>
              <a:t>6. Support Vector Machine(SVM)</a:t>
            </a:r>
            <a:endParaRPr/>
          </a:p>
        </p:txBody>
      </p:sp>
      <p:pic>
        <p:nvPicPr>
          <p:cNvPr id="280" name="Google Shape;280;p18"/>
          <p:cNvPicPr preferRelativeResize="0"/>
          <p:nvPr/>
        </p:nvPicPr>
        <p:blipFill rotWithShape="1">
          <a:blip r:embed="rId3">
            <a:alphaModFix/>
          </a:blip>
          <a:srcRect b="0" l="0" r="0" t="0"/>
          <a:stretch/>
        </p:blipFill>
        <p:spPr>
          <a:xfrm>
            <a:off x="528320" y="1202055"/>
            <a:ext cx="2338070" cy="389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Evaluation of Models </a:t>
            </a:r>
            <a:r>
              <a:rPr lang="en-US">
                <a:solidFill>
                  <a:schemeClr val="accent2"/>
                </a:solidFill>
                <a:latin typeface="Arial"/>
                <a:ea typeface="Arial"/>
                <a:cs typeface="Arial"/>
                <a:sym typeface="Arial"/>
              </a:rPr>
              <a:t>✠</a:t>
            </a:r>
            <a:endParaRPr b="1">
              <a:solidFill>
                <a:schemeClr val="accent2"/>
              </a:solidFill>
            </a:endParaRPr>
          </a:p>
        </p:txBody>
      </p:sp>
      <p:sp>
        <p:nvSpPr>
          <p:cNvPr id="286" name="Google Shape;286;p19"/>
          <p:cNvSpPr txBox="1"/>
          <p:nvPr>
            <p:ph idx="1" type="body"/>
          </p:nvPr>
        </p:nvSpPr>
        <p:spPr>
          <a:xfrm>
            <a:off x="0" y="1152525"/>
            <a:ext cx="914336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87" name="Google Shape;287;p19"/>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8" name="Google Shape;288;p19"/>
          <p:cNvSpPr/>
          <p:nvPr/>
        </p:nvSpPr>
        <p:spPr>
          <a:xfrm>
            <a:off x="179450" y="1286510"/>
            <a:ext cx="8772144" cy="30190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19"/>
          <p:cNvSpPr txBox="1"/>
          <p:nvPr/>
        </p:nvSpPr>
        <p:spPr>
          <a:xfrm>
            <a:off x="478155" y="4385310"/>
            <a:ext cx="8012430" cy="737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1. Best model came out to be SVM after hyper-parameter tuning.</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2. XG boost (Hyper-parameter Tuned) can be considered as the second most good model.</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3. KNN performed very worst.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chemeClr val="lt1"/>
                </a:solidFill>
                <a:latin typeface="Arial"/>
                <a:ea typeface="Arial"/>
                <a:cs typeface="Arial"/>
                <a:sym typeface="Arial"/>
              </a:rPr>
              <a:t>  </a:t>
            </a:r>
            <a:r>
              <a:rPr lang="en-US">
                <a:solidFill>
                  <a:schemeClr val="accent2"/>
                </a:solidFill>
                <a:latin typeface="Arial"/>
                <a:ea typeface="Arial"/>
                <a:cs typeface="Arial"/>
                <a:sym typeface="Arial"/>
              </a:rPr>
              <a:t> ✠ </a:t>
            </a:r>
            <a:r>
              <a:rPr b="1" lang="en-US">
                <a:solidFill>
                  <a:schemeClr val="accent2"/>
                </a:solidFill>
                <a:latin typeface="Arial"/>
                <a:ea typeface="Arial"/>
                <a:cs typeface="Arial"/>
                <a:sym typeface="Arial"/>
              </a:rPr>
              <a:t>Problem Statement </a:t>
            </a:r>
            <a:r>
              <a:rPr lang="en-US">
                <a:solidFill>
                  <a:schemeClr val="accent2"/>
                </a:solidFill>
                <a:latin typeface="Arial"/>
                <a:ea typeface="Arial"/>
                <a:cs typeface="Arial"/>
                <a:sym typeface="Arial"/>
              </a:rPr>
              <a:t>✠</a:t>
            </a:r>
            <a:endParaRPr b="1">
              <a:solidFill>
                <a:schemeClr val="accent2"/>
              </a:solidFill>
            </a:endParaRPr>
          </a:p>
        </p:txBody>
      </p:sp>
      <p:sp>
        <p:nvSpPr>
          <p:cNvPr id="64" name="Google Shape;64;p2"/>
          <p:cNvSpPr txBox="1"/>
          <p:nvPr>
            <p:ph idx="1" type="body"/>
          </p:nvPr>
        </p:nvSpPr>
        <p:spPr>
          <a:xfrm>
            <a:off x="635" y="1017905"/>
            <a:ext cx="9144000" cy="4125595"/>
          </a:xfrm>
          <a:prstGeom prst="rect">
            <a:avLst/>
          </a:prstGeom>
          <a:noFill/>
          <a:ln>
            <a:noFill/>
          </a:ln>
        </p:spPr>
        <p:txBody>
          <a:bodyPr anchorCtr="0" anchor="t" bIns="91425" lIns="91425" spcFirstLastPara="1" rIns="91425" wrap="square" tIns="91425">
            <a:noAutofit/>
          </a:bodyPr>
          <a:lstStyle/>
          <a:p>
            <a:pPr indent="-317500" lvl="1" marL="3851275" marR="187960" rtl="0" algn="l">
              <a:lnSpc>
                <a:spcPct val="100000"/>
              </a:lnSpc>
              <a:spcBef>
                <a:spcPts val="1835"/>
              </a:spcBef>
              <a:spcAft>
                <a:spcPts val="0"/>
              </a:spcAft>
              <a:buSzPts val="1400"/>
              <a:buFont typeface="Noto Sans Symbols"/>
              <a:buChar char="⮚"/>
            </a:pPr>
            <a:r>
              <a:rPr b="1" lang="en-US" sz="1200">
                <a:solidFill>
                  <a:schemeClr val="accent2"/>
                </a:solidFill>
              </a:rPr>
              <a:t>Mobile phones have become a necessity for every  individual nowadays. People want more features and best  specifications in a phone and that too at cheaper prices</a:t>
            </a:r>
            <a:r>
              <a:rPr lang="en-US" sz="1200">
                <a:solidFill>
                  <a:schemeClr val="accent2"/>
                </a:solidFill>
              </a:rPr>
              <a:t>.</a:t>
            </a:r>
            <a:endParaRPr sz="1200">
              <a:solidFill>
                <a:schemeClr val="accent2"/>
              </a:solidFill>
              <a:latin typeface="Arial"/>
              <a:ea typeface="Arial"/>
              <a:cs typeface="Arial"/>
              <a:sym typeface="Arial"/>
            </a:endParaRPr>
          </a:p>
          <a:p>
            <a:pPr indent="-317500" lvl="1" marL="3851275" marR="72390" rtl="0" algn="l">
              <a:lnSpc>
                <a:spcPct val="100000"/>
              </a:lnSpc>
              <a:spcBef>
                <a:spcPts val="5"/>
              </a:spcBef>
              <a:spcAft>
                <a:spcPts val="0"/>
              </a:spcAft>
              <a:buSzPts val="1400"/>
              <a:buFont typeface="Noto Sans Symbols"/>
              <a:buChar char="⮚"/>
            </a:pPr>
            <a:r>
              <a:rPr b="1" lang="en-US" sz="1200">
                <a:solidFill>
                  <a:schemeClr val="accent2"/>
                </a:solidFill>
              </a:rPr>
              <a:t>Mobile phones come in all sorts of prices, features, specifications and all. Price estimation and prediction is  an important part of consumer strategy. Deciding on the correct price of a product is very important for the market  success of a product. A new product that has to be launched must have the correct price so that consumers  find it appropriate to buy the product.</a:t>
            </a:r>
            <a:endParaRPr sz="1200">
              <a:solidFill>
                <a:schemeClr val="accent2"/>
              </a:solidFill>
              <a:latin typeface="Arial"/>
              <a:ea typeface="Arial"/>
              <a:cs typeface="Arial"/>
              <a:sym typeface="Arial"/>
            </a:endParaRPr>
          </a:p>
          <a:p>
            <a:pPr indent="101600" lvl="0" marL="12700" marR="5080" rtl="0" algn="l">
              <a:lnSpc>
                <a:spcPct val="100000"/>
              </a:lnSpc>
              <a:spcBef>
                <a:spcPts val="0"/>
              </a:spcBef>
              <a:spcAft>
                <a:spcPts val="0"/>
              </a:spcAft>
              <a:buSzPts val="1800"/>
              <a:buFont typeface="Noto Sans Symbols"/>
              <a:buNone/>
            </a:pPr>
            <a:r>
              <a:t/>
            </a:r>
            <a:endParaRPr b="1" sz="1200">
              <a:solidFill>
                <a:schemeClr val="accent2"/>
              </a:solidFill>
            </a:endParaRPr>
          </a:p>
          <a:p>
            <a:pPr indent="101600" lvl="0" marL="12700" marR="5080" rtl="0" algn="l">
              <a:lnSpc>
                <a:spcPct val="100000"/>
              </a:lnSpc>
              <a:spcBef>
                <a:spcPts val="0"/>
              </a:spcBef>
              <a:spcAft>
                <a:spcPts val="0"/>
              </a:spcAft>
              <a:buSzPts val="1800"/>
              <a:buFont typeface="Noto Sans Symbols"/>
              <a:buNone/>
            </a:pPr>
            <a:r>
              <a:t/>
            </a:r>
            <a:endParaRPr b="1" sz="1200">
              <a:solidFill>
                <a:schemeClr val="accent2"/>
              </a:solidFill>
            </a:endParaRPr>
          </a:p>
          <a:p>
            <a:pPr indent="101600" lvl="0" marL="12700" marR="5080" rtl="0" algn="l">
              <a:lnSpc>
                <a:spcPct val="100000"/>
              </a:lnSpc>
              <a:spcBef>
                <a:spcPts val="0"/>
              </a:spcBef>
              <a:spcAft>
                <a:spcPts val="0"/>
              </a:spcAft>
              <a:buSzPts val="1800"/>
              <a:buFont typeface="Noto Sans Symbols"/>
              <a:buNone/>
            </a:pPr>
            <a:r>
              <a:t/>
            </a:r>
            <a:endParaRPr b="1" sz="1200">
              <a:solidFill>
                <a:schemeClr val="accent2"/>
              </a:solidFill>
            </a:endParaRPr>
          </a:p>
          <a:p>
            <a:pPr indent="-12700" lvl="0" marL="12700" marR="5080" rtl="0" algn="l">
              <a:lnSpc>
                <a:spcPct val="100000"/>
              </a:lnSpc>
              <a:spcBef>
                <a:spcPts val="0"/>
              </a:spcBef>
              <a:spcAft>
                <a:spcPts val="0"/>
              </a:spcAft>
              <a:buSzPts val="1800"/>
              <a:buFont typeface="Noto Sans Symbols"/>
              <a:buChar char="⮚"/>
            </a:pPr>
            <a:r>
              <a:rPr b="1" lang="en-US" sz="1200">
                <a:solidFill>
                  <a:schemeClr val="accent2"/>
                </a:solidFill>
              </a:rPr>
              <a:t>In the competitive mobile phone market companies want to understand sales data of mobile phones  and factors which drive the prices. The objective is to find out some relation between features of a mobile  phone (e.g.:- RAM, Internal Memory, etc) and its selling price. In this problem, we do not have to predict the actual price but a price range indicating how high the price is.</a:t>
            </a:r>
            <a:endParaRPr sz="1200">
              <a:solidFill>
                <a:schemeClr val="accent2"/>
              </a:solidFill>
              <a:latin typeface="Arial"/>
              <a:ea typeface="Arial"/>
              <a:cs typeface="Arial"/>
              <a:sym typeface="Arial"/>
            </a:endParaRPr>
          </a:p>
          <a:p>
            <a:pPr indent="-228600" lvl="0" marL="457200" rtl="0" algn="l">
              <a:lnSpc>
                <a:spcPct val="100000"/>
              </a:lnSpc>
              <a:spcBef>
                <a:spcPts val="10"/>
              </a:spcBef>
              <a:spcAft>
                <a:spcPts val="0"/>
              </a:spcAft>
              <a:buSzPts val="1800"/>
              <a:buFont typeface="Noto Sans Symbols"/>
              <a:buNone/>
            </a:pPr>
            <a:r>
              <a:t/>
            </a:r>
            <a:endParaRPr sz="1200">
              <a:solidFill>
                <a:schemeClr val="accent2"/>
              </a:solidFill>
              <a:latin typeface="Arial"/>
              <a:ea typeface="Arial"/>
              <a:cs typeface="Arial"/>
              <a:sym typeface="Arial"/>
            </a:endParaRPr>
          </a:p>
          <a:p>
            <a:pPr indent="-12700" lvl="0" marL="12700" marR="590550" rtl="0" algn="l">
              <a:lnSpc>
                <a:spcPct val="100000"/>
              </a:lnSpc>
              <a:spcBef>
                <a:spcPts val="5"/>
              </a:spcBef>
              <a:spcAft>
                <a:spcPts val="0"/>
              </a:spcAft>
              <a:buSzPts val="1800"/>
              <a:buFont typeface="Noto Sans Symbols"/>
              <a:buChar char="⮚"/>
            </a:pPr>
            <a:r>
              <a:rPr b="1" lang="en-US" sz="1200">
                <a:solidFill>
                  <a:schemeClr val="accent2"/>
                </a:solidFill>
              </a:rPr>
              <a:t>The main objective of this project is to build a model which will classify the price range of mobile  phones based on the specifications of mobile phones.</a:t>
            </a:r>
            <a:endParaRPr sz="1200">
              <a:solidFill>
                <a:schemeClr val="accent2"/>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sz="1200">
              <a:solidFill>
                <a:schemeClr val="accent2"/>
              </a:solidFill>
              <a:latin typeface="Arial"/>
              <a:ea typeface="Arial"/>
              <a:cs typeface="Arial"/>
              <a:sym typeface="Arial"/>
            </a:endParaRPr>
          </a:p>
        </p:txBody>
      </p:sp>
      <p:sp>
        <p:nvSpPr>
          <p:cNvPr id="65" name="Google Shape;65;p2"/>
          <p:cNvSpPr/>
          <p:nvPr/>
        </p:nvSpPr>
        <p:spPr>
          <a:xfrm>
            <a:off x="311785" y="452120"/>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66" name="Google Shape;66;p2"/>
          <p:cNvPicPr preferRelativeResize="0"/>
          <p:nvPr/>
        </p:nvPicPr>
        <p:blipFill rotWithShape="1">
          <a:blip r:embed="rId3">
            <a:alphaModFix/>
          </a:blip>
          <a:srcRect b="0" l="0" r="0" t="0"/>
          <a:stretch/>
        </p:blipFill>
        <p:spPr>
          <a:xfrm>
            <a:off x="304800" y="1108075"/>
            <a:ext cx="3450590" cy="21742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Feature Importance </a:t>
            </a:r>
            <a:r>
              <a:rPr lang="en-US">
                <a:solidFill>
                  <a:schemeClr val="accent2"/>
                </a:solidFill>
                <a:latin typeface="Arial"/>
                <a:ea typeface="Arial"/>
                <a:cs typeface="Arial"/>
                <a:sym typeface="Arial"/>
              </a:rPr>
              <a:t>✠</a:t>
            </a:r>
            <a:endParaRPr b="1">
              <a:solidFill>
                <a:schemeClr val="accent2"/>
              </a:solidFill>
            </a:endParaRPr>
          </a:p>
        </p:txBody>
      </p:sp>
      <p:sp>
        <p:nvSpPr>
          <p:cNvPr id="295" name="Google Shape;295;p20"/>
          <p:cNvSpPr txBox="1"/>
          <p:nvPr>
            <p:ph idx="1" type="body"/>
          </p:nvPr>
        </p:nvSpPr>
        <p:spPr>
          <a:xfrm>
            <a:off x="635" y="1017905"/>
            <a:ext cx="9143365" cy="412559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296" name="Google Shape;296;p20"/>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7" name="Google Shape;297;p20"/>
          <p:cNvSpPr/>
          <p:nvPr/>
        </p:nvSpPr>
        <p:spPr>
          <a:xfrm>
            <a:off x="53340" y="1472565"/>
            <a:ext cx="2646680" cy="16840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8" name="Google Shape;298;p20"/>
          <p:cNvSpPr/>
          <p:nvPr/>
        </p:nvSpPr>
        <p:spPr>
          <a:xfrm>
            <a:off x="3213735" y="1472565"/>
            <a:ext cx="2463165" cy="16833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20"/>
          <p:cNvSpPr/>
          <p:nvPr/>
        </p:nvSpPr>
        <p:spPr>
          <a:xfrm>
            <a:off x="6189980" y="1472565"/>
            <a:ext cx="2252345" cy="16833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0" name="Google Shape;300;p20"/>
          <p:cNvSpPr/>
          <p:nvPr/>
        </p:nvSpPr>
        <p:spPr>
          <a:xfrm>
            <a:off x="635" y="3694430"/>
            <a:ext cx="2699385" cy="14097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a:off x="3373120" y="3717290"/>
            <a:ext cx="2303780" cy="142621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20"/>
          <p:cNvSpPr txBox="1"/>
          <p:nvPr/>
        </p:nvSpPr>
        <p:spPr>
          <a:xfrm>
            <a:off x="1084884" y="1124965"/>
            <a:ext cx="1121410"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Decision Tree</a:t>
            </a:r>
            <a:endParaRPr b="1" i="0" sz="1200" u="none" cap="none" strike="noStrike">
              <a:solidFill>
                <a:srgbClr val="000000"/>
              </a:solidFill>
              <a:latin typeface="Arial"/>
              <a:ea typeface="Arial"/>
              <a:cs typeface="Arial"/>
              <a:sym typeface="Arial"/>
            </a:endParaRPr>
          </a:p>
        </p:txBody>
      </p:sp>
      <p:sp>
        <p:nvSpPr>
          <p:cNvPr id="303" name="Google Shape;303;p20"/>
          <p:cNvSpPr txBox="1"/>
          <p:nvPr/>
        </p:nvSpPr>
        <p:spPr>
          <a:xfrm>
            <a:off x="4124959" y="1124915"/>
            <a:ext cx="1250315"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Random Forest</a:t>
            </a:r>
            <a:endParaRPr b="1" i="0" sz="1200" u="none" cap="none" strike="noStrike">
              <a:solidFill>
                <a:srgbClr val="000000"/>
              </a:solidFill>
              <a:latin typeface="Arial"/>
              <a:ea typeface="Arial"/>
              <a:cs typeface="Arial"/>
              <a:sym typeface="Arial"/>
            </a:endParaRPr>
          </a:p>
        </p:txBody>
      </p:sp>
      <p:sp>
        <p:nvSpPr>
          <p:cNvPr id="304" name="Google Shape;304;p20"/>
          <p:cNvSpPr txBox="1"/>
          <p:nvPr/>
        </p:nvSpPr>
        <p:spPr>
          <a:xfrm>
            <a:off x="7009257" y="1125423"/>
            <a:ext cx="1210310"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Gradient Boost</a:t>
            </a:r>
            <a:endParaRPr b="1" i="0" sz="1200" u="none" cap="none" strike="noStrike">
              <a:solidFill>
                <a:srgbClr val="000000"/>
              </a:solidFill>
              <a:latin typeface="Arial"/>
              <a:ea typeface="Arial"/>
              <a:cs typeface="Arial"/>
              <a:sym typeface="Arial"/>
            </a:endParaRPr>
          </a:p>
        </p:txBody>
      </p:sp>
      <p:sp>
        <p:nvSpPr>
          <p:cNvPr id="305" name="Google Shape;305;p20"/>
          <p:cNvSpPr txBox="1"/>
          <p:nvPr/>
        </p:nvSpPr>
        <p:spPr>
          <a:xfrm>
            <a:off x="1261109" y="3305556"/>
            <a:ext cx="76771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XG boost</a:t>
            </a:r>
            <a:endParaRPr b="1" i="0" sz="1200" u="none" cap="none" strike="noStrike">
              <a:solidFill>
                <a:srgbClr val="000000"/>
              </a:solidFill>
              <a:latin typeface="Arial"/>
              <a:ea typeface="Arial"/>
              <a:cs typeface="Arial"/>
              <a:sym typeface="Arial"/>
            </a:endParaRPr>
          </a:p>
        </p:txBody>
      </p:sp>
      <p:sp>
        <p:nvSpPr>
          <p:cNvPr id="306" name="Google Shape;306;p20"/>
          <p:cNvSpPr txBox="1"/>
          <p:nvPr/>
        </p:nvSpPr>
        <p:spPr>
          <a:xfrm>
            <a:off x="4544314" y="3356356"/>
            <a:ext cx="41211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SVM</a:t>
            </a:r>
            <a:endParaRPr/>
          </a:p>
        </p:txBody>
      </p:sp>
      <p:sp>
        <p:nvSpPr>
          <p:cNvPr id="307" name="Google Shape;307;p20"/>
          <p:cNvSpPr txBox="1"/>
          <p:nvPr/>
        </p:nvSpPr>
        <p:spPr>
          <a:xfrm>
            <a:off x="6510655" y="3796665"/>
            <a:ext cx="2478405" cy="11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RAM, Battery Power, Pixel  height and weight  contributed the most in  predicting the price range.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 AUC ROC Curves</a:t>
            </a:r>
            <a:endParaRPr b="1">
              <a:solidFill>
                <a:schemeClr val="accent2"/>
              </a:solidFill>
            </a:endParaRPr>
          </a:p>
        </p:txBody>
      </p:sp>
      <p:sp>
        <p:nvSpPr>
          <p:cNvPr id="313" name="Google Shape;313;p21"/>
          <p:cNvSpPr txBox="1"/>
          <p:nvPr>
            <p:ph idx="1" type="body"/>
          </p:nvPr>
        </p:nvSpPr>
        <p:spPr>
          <a:xfrm>
            <a:off x="0" y="1017905"/>
            <a:ext cx="9144635" cy="412559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314" name="Google Shape;314;p21"/>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5" name="Google Shape;315;p21"/>
          <p:cNvSpPr/>
          <p:nvPr/>
        </p:nvSpPr>
        <p:spPr>
          <a:xfrm>
            <a:off x="-1270" y="1535430"/>
            <a:ext cx="2809875" cy="17719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21"/>
          <p:cNvSpPr/>
          <p:nvPr/>
        </p:nvSpPr>
        <p:spPr>
          <a:xfrm>
            <a:off x="3072765" y="1492885"/>
            <a:ext cx="2672715" cy="17719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21"/>
          <p:cNvSpPr/>
          <p:nvPr/>
        </p:nvSpPr>
        <p:spPr>
          <a:xfrm>
            <a:off x="6141085" y="1524635"/>
            <a:ext cx="2599690" cy="171983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8" name="Google Shape;318;p21"/>
          <p:cNvSpPr/>
          <p:nvPr/>
        </p:nvSpPr>
        <p:spPr>
          <a:xfrm>
            <a:off x="21590" y="3676650"/>
            <a:ext cx="2646045" cy="14306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9" name="Google Shape;319;p21"/>
          <p:cNvSpPr/>
          <p:nvPr/>
        </p:nvSpPr>
        <p:spPr>
          <a:xfrm>
            <a:off x="2808605" y="3677285"/>
            <a:ext cx="2792730" cy="14281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0" name="Google Shape;320;p21"/>
          <p:cNvSpPr/>
          <p:nvPr/>
        </p:nvSpPr>
        <p:spPr>
          <a:xfrm>
            <a:off x="6146165" y="3676650"/>
            <a:ext cx="2753360" cy="142938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21"/>
          <p:cNvSpPr txBox="1"/>
          <p:nvPr/>
        </p:nvSpPr>
        <p:spPr>
          <a:xfrm>
            <a:off x="980186" y="1157173"/>
            <a:ext cx="1122045"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Decision Tree</a:t>
            </a:r>
            <a:endParaRPr b="1" i="0" sz="1200" u="none" cap="none" strike="noStrike">
              <a:solidFill>
                <a:srgbClr val="000000"/>
              </a:solidFill>
              <a:latin typeface="Arial"/>
              <a:ea typeface="Arial"/>
              <a:cs typeface="Arial"/>
              <a:sym typeface="Arial"/>
            </a:endParaRPr>
          </a:p>
        </p:txBody>
      </p:sp>
      <p:sp>
        <p:nvSpPr>
          <p:cNvPr id="322" name="Google Shape;322;p21"/>
          <p:cNvSpPr txBox="1"/>
          <p:nvPr/>
        </p:nvSpPr>
        <p:spPr>
          <a:xfrm>
            <a:off x="3940302" y="1157604"/>
            <a:ext cx="1250315"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Random Forest</a:t>
            </a:r>
            <a:endParaRPr b="1" i="0" sz="1200" u="none" cap="none" strike="noStrike">
              <a:solidFill>
                <a:srgbClr val="000000"/>
              </a:solidFill>
              <a:latin typeface="Arial"/>
              <a:ea typeface="Arial"/>
              <a:cs typeface="Arial"/>
              <a:sym typeface="Arial"/>
            </a:endParaRPr>
          </a:p>
        </p:txBody>
      </p:sp>
      <p:sp>
        <p:nvSpPr>
          <p:cNvPr id="323" name="Google Shape;323;p21"/>
          <p:cNvSpPr txBox="1"/>
          <p:nvPr/>
        </p:nvSpPr>
        <p:spPr>
          <a:xfrm>
            <a:off x="7124445" y="1151458"/>
            <a:ext cx="1210310" cy="1974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Gradient Boost</a:t>
            </a:r>
            <a:endParaRPr b="1" i="0" sz="1200" u="none" cap="none" strike="noStrike">
              <a:solidFill>
                <a:srgbClr val="000000"/>
              </a:solidFill>
              <a:latin typeface="Arial"/>
              <a:ea typeface="Arial"/>
              <a:cs typeface="Arial"/>
              <a:sym typeface="Arial"/>
            </a:endParaRPr>
          </a:p>
        </p:txBody>
      </p:sp>
      <p:sp>
        <p:nvSpPr>
          <p:cNvPr id="324" name="Google Shape;324;p21"/>
          <p:cNvSpPr txBox="1"/>
          <p:nvPr/>
        </p:nvSpPr>
        <p:spPr>
          <a:xfrm>
            <a:off x="1157732" y="3307334"/>
            <a:ext cx="76771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XG boost</a:t>
            </a:r>
            <a:endParaRPr b="1" i="0" sz="1200" u="none" cap="none" strike="noStrike">
              <a:solidFill>
                <a:srgbClr val="000000"/>
              </a:solidFill>
              <a:latin typeface="Arial"/>
              <a:ea typeface="Arial"/>
              <a:cs typeface="Arial"/>
              <a:sym typeface="Arial"/>
            </a:endParaRPr>
          </a:p>
        </p:txBody>
      </p:sp>
      <p:sp>
        <p:nvSpPr>
          <p:cNvPr id="325" name="Google Shape;325;p21"/>
          <p:cNvSpPr txBox="1"/>
          <p:nvPr/>
        </p:nvSpPr>
        <p:spPr>
          <a:xfrm>
            <a:off x="4366133" y="3272790"/>
            <a:ext cx="41211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SVM</a:t>
            </a:r>
            <a:endParaRPr b="1" i="0" sz="1200" u="none" cap="none" strike="noStrike">
              <a:solidFill>
                <a:srgbClr val="000000"/>
              </a:solidFill>
              <a:latin typeface="Arial"/>
              <a:ea typeface="Arial"/>
              <a:cs typeface="Arial"/>
              <a:sym typeface="Arial"/>
            </a:endParaRPr>
          </a:p>
        </p:txBody>
      </p:sp>
      <p:sp>
        <p:nvSpPr>
          <p:cNvPr id="326" name="Google Shape;326;p21"/>
          <p:cNvSpPr txBox="1"/>
          <p:nvPr/>
        </p:nvSpPr>
        <p:spPr>
          <a:xfrm>
            <a:off x="7437374" y="3281934"/>
            <a:ext cx="40195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KNN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Conclusion </a:t>
            </a:r>
            <a:r>
              <a:rPr lang="en-US">
                <a:solidFill>
                  <a:schemeClr val="accent2"/>
                </a:solidFill>
                <a:latin typeface="Arial"/>
                <a:ea typeface="Arial"/>
                <a:cs typeface="Arial"/>
                <a:sym typeface="Arial"/>
              </a:rPr>
              <a:t>✠</a:t>
            </a:r>
            <a:endParaRPr b="1">
              <a:solidFill>
                <a:schemeClr val="accent2"/>
              </a:solidFill>
            </a:endParaRPr>
          </a:p>
        </p:txBody>
      </p:sp>
      <p:sp>
        <p:nvSpPr>
          <p:cNvPr id="332" name="Google Shape;332;p22"/>
          <p:cNvSpPr txBox="1"/>
          <p:nvPr>
            <p:ph idx="1" type="body"/>
          </p:nvPr>
        </p:nvSpPr>
        <p:spPr>
          <a:xfrm>
            <a:off x="635" y="1152525"/>
            <a:ext cx="9142730" cy="399097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b="1" sz="1400">
              <a:solidFill>
                <a:schemeClr val="accent2"/>
              </a:solidFill>
            </a:endParaRPr>
          </a:p>
        </p:txBody>
      </p:sp>
      <p:sp>
        <p:nvSpPr>
          <p:cNvPr id="333" name="Google Shape;333;p22"/>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334" name="Google Shape;334;p22"/>
          <p:cNvPicPr preferRelativeResize="0"/>
          <p:nvPr/>
        </p:nvPicPr>
        <p:blipFill rotWithShape="1">
          <a:blip r:embed="rId3">
            <a:alphaModFix/>
          </a:blip>
          <a:srcRect b="0" l="0" r="0" t="0"/>
          <a:stretch/>
        </p:blipFill>
        <p:spPr>
          <a:xfrm>
            <a:off x="207010" y="1266825"/>
            <a:ext cx="2812637" cy="3305175"/>
          </a:xfrm>
          <a:prstGeom prst="rect">
            <a:avLst/>
          </a:prstGeom>
          <a:noFill/>
          <a:ln>
            <a:noFill/>
          </a:ln>
        </p:spPr>
      </p:pic>
      <p:sp>
        <p:nvSpPr>
          <p:cNvPr id="335" name="Google Shape;335;p22"/>
          <p:cNvSpPr txBox="1"/>
          <p:nvPr/>
        </p:nvSpPr>
        <p:spPr>
          <a:xfrm>
            <a:off x="3533775" y="1266825"/>
            <a:ext cx="5403215" cy="37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We Started with Data understanding, data wrangling, basic EDA where we found the relationships,  trends between price range and other independent variables.</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We selected the best features for predictive modeling by using K best feature selection method using  Chi square statistic.</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Implemented various classification algorithms, out of which the SVM(Support vector machine) algorithm  gave the best performance after hyper-parameter tuning with 98.3% train accuracy and 97 % test  accuracy.</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XG boost is the second best good model which gave good performance after hyper-parameter tuning  with 100% train accuracy and 92.25% test accuracy score.</a:t>
            </a:r>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KNN gave very worst model performance.</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We checked for the feature importance's of each model. RAM, Battery Power, Px_height and px_width  contributed the most while predicting the price range.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3"/>
          <p:cNvPicPr preferRelativeResize="0"/>
          <p:nvPr/>
        </p:nvPicPr>
        <p:blipFill rotWithShape="1">
          <a:blip r:embed="rId3">
            <a:alphaModFix/>
          </a:blip>
          <a:srcRect b="0" l="0" r="0" t="0"/>
          <a:stretch/>
        </p:blipFill>
        <p:spPr>
          <a:xfrm>
            <a:off x="-1128395" y="-638175"/>
            <a:ext cx="11401425" cy="641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 </a:t>
            </a:r>
            <a:r>
              <a:rPr b="1" lang="en-US">
                <a:solidFill>
                  <a:schemeClr val="accent2"/>
                </a:solidFill>
                <a:latin typeface="Arial"/>
                <a:ea typeface="Arial"/>
                <a:cs typeface="Arial"/>
                <a:sym typeface="Arial"/>
              </a:rPr>
              <a:t>Workflow Segregation </a:t>
            </a:r>
            <a:r>
              <a:rPr lang="en-US">
                <a:solidFill>
                  <a:schemeClr val="accent2"/>
                </a:solidFill>
                <a:latin typeface="Arial"/>
                <a:ea typeface="Arial"/>
                <a:cs typeface="Arial"/>
                <a:sym typeface="Arial"/>
              </a:rPr>
              <a:t>✠</a:t>
            </a:r>
            <a:endParaRPr b="1">
              <a:solidFill>
                <a:schemeClr val="accent2"/>
              </a:solidFill>
            </a:endParaRPr>
          </a:p>
        </p:txBody>
      </p:sp>
      <p:sp>
        <p:nvSpPr>
          <p:cNvPr id="72" name="Google Shape;72;p3"/>
          <p:cNvSpPr txBox="1"/>
          <p:nvPr>
            <p:ph idx="1" type="body"/>
          </p:nvPr>
        </p:nvSpPr>
        <p:spPr>
          <a:xfrm>
            <a:off x="0" y="1085850"/>
            <a:ext cx="9144635" cy="405765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sp>
        <p:nvSpPr>
          <p:cNvPr id="73" name="Google Shape;73;p3"/>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4" name="Google Shape;74;p3"/>
          <p:cNvSpPr/>
          <p:nvPr/>
        </p:nvSpPr>
        <p:spPr>
          <a:xfrm>
            <a:off x="443865" y="1590040"/>
            <a:ext cx="1979930" cy="1391920"/>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2"/>
                </a:solidFill>
                <a:latin typeface="Arial"/>
                <a:ea typeface="Arial"/>
                <a:cs typeface="Arial"/>
                <a:sym typeface="Arial"/>
              </a:rPr>
              <a:t>Data description</a:t>
            </a:r>
            <a:endParaRPr/>
          </a:p>
        </p:txBody>
      </p:sp>
      <p:sp>
        <p:nvSpPr>
          <p:cNvPr id="75" name="Google Shape;75;p3"/>
          <p:cNvSpPr/>
          <p:nvPr/>
        </p:nvSpPr>
        <p:spPr>
          <a:xfrm>
            <a:off x="1645920" y="3413125"/>
            <a:ext cx="1979930" cy="1391920"/>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2"/>
                </a:solidFill>
                <a:latin typeface="Arial"/>
                <a:ea typeface="Arial"/>
                <a:cs typeface="Arial"/>
                <a:sym typeface="Arial"/>
              </a:rPr>
              <a:t>Conclusion</a:t>
            </a:r>
            <a:endParaRPr/>
          </a:p>
        </p:txBody>
      </p:sp>
      <p:sp>
        <p:nvSpPr>
          <p:cNvPr id="76" name="Google Shape;76;p3"/>
          <p:cNvSpPr/>
          <p:nvPr/>
        </p:nvSpPr>
        <p:spPr>
          <a:xfrm>
            <a:off x="5492115" y="3413125"/>
            <a:ext cx="1979930" cy="1391920"/>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2"/>
                </a:solidFill>
                <a:latin typeface="Arial"/>
                <a:ea typeface="Arial"/>
                <a:cs typeface="Arial"/>
                <a:sym typeface="Arial"/>
              </a:rPr>
              <a:t>Model selection and evaluation </a:t>
            </a:r>
            <a:endParaRPr/>
          </a:p>
        </p:txBody>
      </p:sp>
      <p:sp>
        <p:nvSpPr>
          <p:cNvPr id="77" name="Google Shape;77;p3"/>
          <p:cNvSpPr/>
          <p:nvPr/>
        </p:nvSpPr>
        <p:spPr>
          <a:xfrm>
            <a:off x="6210935" y="1590040"/>
            <a:ext cx="1979930" cy="1391920"/>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2"/>
                </a:solidFill>
                <a:latin typeface="Arial"/>
                <a:ea typeface="Arial"/>
                <a:cs typeface="Arial"/>
                <a:sym typeface="Arial"/>
              </a:rPr>
              <a:t>Exploratory data analysis (EDA)</a:t>
            </a:r>
            <a:endParaRPr/>
          </a:p>
        </p:txBody>
      </p:sp>
      <p:sp>
        <p:nvSpPr>
          <p:cNvPr id="78" name="Google Shape;78;p3"/>
          <p:cNvSpPr/>
          <p:nvPr/>
        </p:nvSpPr>
        <p:spPr>
          <a:xfrm>
            <a:off x="3369945" y="1590040"/>
            <a:ext cx="1979930" cy="1391920"/>
          </a:xfrm>
          <a:prstGeom prst="foldedCorner">
            <a:avLst>
              <a:gd fmla="val 16667" name="adj"/>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2"/>
                </a:solidFill>
                <a:latin typeface="Arial"/>
                <a:ea typeface="Arial"/>
                <a:cs typeface="Arial"/>
                <a:sym typeface="Arial"/>
              </a:rPr>
              <a:t>Data wrangling</a:t>
            </a:r>
            <a:endParaRPr/>
          </a:p>
        </p:txBody>
      </p:sp>
      <p:sp>
        <p:nvSpPr>
          <p:cNvPr id="79" name="Google Shape;79;p3"/>
          <p:cNvSpPr/>
          <p:nvPr/>
        </p:nvSpPr>
        <p:spPr>
          <a:xfrm>
            <a:off x="2651125" y="1861820"/>
            <a:ext cx="576580" cy="339725"/>
          </a:xfrm>
          <a:prstGeom prst="rightArrow">
            <a:avLst>
              <a:gd fmla="val 50000" name="adj1"/>
              <a:gd fmla="val 50000" name="adj2"/>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 name="Google Shape;80;p3"/>
          <p:cNvSpPr/>
          <p:nvPr/>
        </p:nvSpPr>
        <p:spPr>
          <a:xfrm>
            <a:off x="5492115" y="1901190"/>
            <a:ext cx="576580" cy="339725"/>
          </a:xfrm>
          <a:prstGeom prst="rightArrow">
            <a:avLst>
              <a:gd fmla="val 50000" name="adj1"/>
              <a:gd fmla="val 50000" name="adj2"/>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3"/>
          <p:cNvSpPr/>
          <p:nvPr/>
        </p:nvSpPr>
        <p:spPr>
          <a:xfrm>
            <a:off x="4043045" y="3808730"/>
            <a:ext cx="633730" cy="373380"/>
          </a:xfrm>
          <a:prstGeom prst="leftArrow">
            <a:avLst>
              <a:gd fmla="val 50000" name="adj1"/>
              <a:gd fmla="val 50000" name="adj2"/>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3"/>
          <p:cNvSpPr/>
          <p:nvPr/>
        </p:nvSpPr>
        <p:spPr>
          <a:xfrm>
            <a:off x="8411210" y="2529840"/>
            <a:ext cx="542925" cy="1153795"/>
          </a:xfrm>
          <a:prstGeom prst="curvedLeftArrow">
            <a:avLst>
              <a:gd fmla="val 25000" name="adj1"/>
              <a:gd fmla="val 50000" name="adj2"/>
              <a:gd fmla="val 25000" name="adj3"/>
            </a:avLst>
          </a:prstGeom>
          <a:solidFill>
            <a:schemeClr val="accent2"/>
          </a:solidFill>
          <a:ln cap="flat" cmpd="sng" w="25400">
            <a:solidFill>
              <a:srgbClr val="1818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chemeClr val="dk2"/>
                </a:solidFill>
                <a:latin typeface="Arial"/>
                <a:ea typeface="Arial"/>
                <a:cs typeface="Arial"/>
                <a:sym typeface="Arial"/>
              </a:rPr>
              <a:t> </a:t>
            </a: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accent2"/>
                </a:solidFill>
                <a:latin typeface="Arial"/>
                <a:ea typeface="Arial"/>
                <a:cs typeface="Arial"/>
                <a:sym typeface="Arial"/>
              </a:rPr>
              <a:t> Data Description </a:t>
            </a:r>
            <a:r>
              <a:rPr lang="en-US">
                <a:solidFill>
                  <a:schemeClr val="accent2"/>
                </a:solidFill>
                <a:latin typeface="Arial"/>
                <a:ea typeface="Arial"/>
                <a:cs typeface="Arial"/>
                <a:sym typeface="Arial"/>
              </a:rPr>
              <a:t>✠</a:t>
            </a:r>
            <a:endParaRPr b="1">
              <a:solidFill>
                <a:schemeClr val="accent2"/>
              </a:solidFill>
            </a:endParaRPr>
          </a:p>
        </p:txBody>
      </p:sp>
      <p:sp>
        <p:nvSpPr>
          <p:cNvPr id="88" name="Google Shape;88;p4"/>
          <p:cNvSpPr txBox="1"/>
          <p:nvPr>
            <p:ph idx="1" type="body"/>
          </p:nvPr>
        </p:nvSpPr>
        <p:spPr>
          <a:xfrm>
            <a:off x="635" y="1017905"/>
            <a:ext cx="9143365" cy="4125595"/>
          </a:xfrm>
          <a:prstGeom prst="rect">
            <a:avLst/>
          </a:prstGeom>
          <a:noFill/>
          <a:ln>
            <a:noFill/>
          </a:ln>
        </p:spPr>
        <p:txBody>
          <a:bodyPr anchorCtr="0" anchor="t" bIns="91425" lIns="91425" spcFirstLastPara="1" rIns="91425" wrap="square" tIns="91425">
            <a:noAutofit/>
          </a:bodyPr>
          <a:lstStyle/>
          <a:p>
            <a:pPr indent="101600" lvl="0" marL="12700" marR="6764655" rtl="0" algn="l">
              <a:lnSpc>
                <a:spcPct val="100000"/>
              </a:lnSpc>
              <a:spcBef>
                <a:spcPts val="100"/>
              </a:spcBef>
              <a:spcAft>
                <a:spcPts val="0"/>
              </a:spcAft>
              <a:buSzPts val="1800"/>
              <a:buNone/>
            </a:pPr>
            <a:r>
              <a:t/>
            </a:r>
            <a:endParaRPr b="1" sz="1200">
              <a:solidFill>
                <a:schemeClr val="accent2"/>
              </a:solidFill>
            </a:endParaRPr>
          </a:p>
          <a:p>
            <a:pPr indent="101600" lvl="0" marL="12700" marR="6764655" rtl="0" algn="l">
              <a:lnSpc>
                <a:spcPct val="100000"/>
              </a:lnSpc>
              <a:spcBef>
                <a:spcPts val="100"/>
              </a:spcBef>
              <a:spcAft>
                <a:spcPts val="0"/>
              </a:spcAft>
              <a:buSzPts val="1800"/>
              <a:buNone/>
            </a:pPr>
            <a:r>
              <a:t/>
            </a:r>
            <a:endParaRPr sz="1400">
              <a:solidFill>
                <a:schemeClr val="accent2"/>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sz="1000">
              <a:solidFill>
                <a:schemeClr val="accent2"/>
              </a:solidFill>
              <a:latin typeface="Arial"/>
              <a:ea typeface="Arial"/>
              <a:cs typeface="Arial"/>
              <a:sym typeface="Arial"/>
            </a:endParaRPr>
          </a:p>
        </p:txBody>
      </p:sp>
      <p:sp>
        <p:nvSpPr>
          <p:cNvPr id="89" name="Google Shape;89;p4"/>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90" name="Google Shape;90;p4"/>
          <p:cNvPicPr preferRelativeResize="0"/>
          <p:nvPr/>
        </p:nvPicPr>
        <p:blipFill rotWithShape="1">
          <a:blip r:embed="rId3">
            <a:alphaModFix/>
          </a:blip>
          <a:srcRect b="0" l="0" r="0" t="0"/>
          <a:stretch/>
        </p:blipFill>
        <p:spPr>
          <a:xfrm>
            <a:off x="4337050" y="2853690"/>
            <a:ext cx="419100" cy="742315"/>
          </a:xfrm>
          <a:prstGeom prst="rect">
            <a:avLst/>
          </a:prstGeom>
          <a:noFill/>
          <a:ln>
            <a:noFill/>
          </a:ln>
        </p:spPr>
      </p:pic>
      <p:sp>
        <p:nvSpPr>
          <p:cNvPr id="91" name="Google Shape;91;p4"/>
          <p:cNvSpPr txBox="1"/>
          <p:nvPr/>
        </p:nvSpPr>
        <p:spPr>
          <a:xfrm>
            <a:off x="323215" y="1156970"/>
            <a:ext cx="2402840"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Total Rows= 2000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Total features=21</a:t>
            </a:r>
            <a:endParaRPr/>
          </a:p>
        </p:txBody>
      </p:sp>
      <p:sp>
        <p:nvSpPr>
          <p:cNvPr id="92" name="Google Shape;92;p4"/>
          <p:cNvSpPr txBox="1"/>
          <p:nvPr/>
        </p:nvSpPr>
        <p:spPr>
          <a:xfrm>
            <a:off x="1263015" y="2332990"/>
            <a:ext cx="1845310" cy="17837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Battery_power</a:t>
            </a:r>
            <a:r>
              <a:rPr b="0" i="0" lang="en-US" sz="1000" u="none" cap="none" strike="noStrike">
                <a:solidFill>
                  <a:srgbClr val="000000"/>
                </a:solidFill>
                <a:latin typeface="Arial"/>
                <a:ea typeface="Arial"/>
                <a:cs typeface="Arial"/>
                <a:sym typeface="Arial"/>
              </a:rPr>
              <a:t> - Total energy a battery can store in one time measured in mAh.</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Blue </a:t>
            </a:r>
            <a:r>
              <a:rPr b="0" i="0" lang="en-US" sz="1000" u="none" cap="none" strike="noStrike">
                <a:solidFill>
                  <a:srgbClr val="000000"/>
                </a:solidFill>
                <a:latin typeface="Arial"/>
                <a:ea typeface="Arial"/>
                <a:cs typeface="Arial"/>
                <a:sym typeface="Arial"/>
              </a:rPr>
              <a:t>- Has bluetooth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Clock_speed </a:t>
            </a:r>
            <a:r>
              <a:rPr b="0" i="0" lang="en-US" sz="1000" u="none" cap="none" strike="noStrike">
                <a:solidFill>
                  <a:srgbClr val="000000"/>
                </a:solidFill>
                <a:latin typeface="Arial"/>
                <a:ea typeface="Arial"/>
                <a:cs typeface="Arial"/>
                <a:sym typeface="Arial"/>
              </a:rPr>
              <a:t>- speed at which microprocessor executes instructions.</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Dual_sim</a:t>
            </a:r>
            <a:r>
              <a:rPr b="0" i="0" lang="en-US" sz="1000" u="none" cap="none" strike="noStrike">
                <a:solidFill>
                  <a:srgbClr val="000000"/>
                </a:solidFill>
                <a:latin typeface="Arial"/>
                <a:ea typeface="Arial"/>
                <a:cs typeface="Arial"/>
                <a:sym typeface="Arial"/>
              </a:rPr>
              <a:t> - Has dual SIM support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Fc</a:t>
            </a:r>
            <a:r>
              <a:rPr b="0" i="0" lang="en-US" sz="1000" u="none" cap="none" strike="noStrike">
                <a:solidFill>
                  <a:srgbClr val="000000"/>
                </a:solidFill>
                <a:latin typeface="Arial"/>
                <a:ea typeface="Arial"/>
                <a:cs typeface="Arial"/>
                <a:sym typeface="Arial"/>
              </a:rPr>
              <a:t> - Front Camera mega pixels.</a:t>
            </a:r>
            <a:endParaRPr/>
          </a:p>
        </p:txBody>
      </p:sp>
      <p:sp>
        <p:nvSpPr>
          <p:cNvPr id="93" name="Google Shape;93;p4"/>
          <p:cNvSpPr txBox="1"/>
          <p:nvPr/>
        </p:nvSpPr>
        <p:spPr>
          <a:xfrm>
            <a:off x="6328410" y="2419985"/>
            <a:ext cx="2183765" cy="147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Four_g</a:t>
            </a:r>
            <a:r>
              <a:rPr b="0" i="0" lang="en-US" sz="1000" u="none" cap="none" strike="noStrike">
                <a:solidFill>
                  <a:srgbClr val="000000"/>
                </a:solidFill>
                <a:latin typeface="Arial"/>
                <a:ea typeface="Arial"/>
                <a:cs typeface="Arial"/>
                <a:sym typeface="Arial"/>
              </a:rPr>
              <a:t> - Has 4G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Int_memory</a:t>
            </a:r>
            <a:r>
              <a:rPr b="0" i="0" lang="en-US" sz="1000" u="none" cap="none" strike="noStrike">
                <a:solidFill>
                  <a:srgbClr val="000000"/>
                </a:solidFill>
                <a:latin typeface="Arial"/>
                <a:ea typeface="Arial"/>
                <a:cs typeface="Arial"/>
                <a:sym typeface="Arial"/>
              </a:rPr>
              <a:t> - Internal Memory in Gigabytes.</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M_dep </a:t>
            </a:r>
            <a:r>
              <a:rPr b="0" i="0" lang="en-US" sz="1000" u="none" cap="none" strike="noStrike">
                <a:solidFill>
                  <a:srgbClr val="000000"/>
                </a:solidFill>
                <a:latin typeface="Arial"/>
                <a:ea typeface="Arial"/>
                <a:cs typeface="Arial"/>
                <a:sym typeface="Arial"/>
              </a:rPr>
              <a:t>- Mobile Depth in cm.</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Mobile_wt</a:t>
            </a:r>
            <a:r>
              <a:rPr b="0" i="0" lang="en-US" sz="1000" u="none" cap="none" strike="noStrike">
                <a:solidFill>
                  <a:srgbClr val="000000"/>
                </a:solidFill>
                <a:latin typeface="Arial"/>
                <a:ea typeface="Arial"/>
                <a:cs typeface="Arial"/>
                <a:sym typeface="Arial"/>
              </a:rPr>
              <a:t> - Weight of mobile phone.</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N_cores</a:t>
            </a:r>
            <a:r>
              <a:rPr b="0" i="0" lang="en-US" sz="1000" u="none" cap="none" strike="noStrike">
                <a:solidFill>
                  <a:srgbClr val="000000"/>
                </a:solidFill>
                <a:latin typeface="Arial"/>
                <a:ea typeface="Arial"/>
                <a:cs typeface="Arial"/>
                <a:sym typeface="Arial"/>
              </a:rPr>
              <a:t> - Number of cores of processor.</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Pc</a:t>
            </a:r>
            <a:r>
              <a:rPr b="0" i="0" lang="en-US" sz="1000" u="none" cap="none" strike="noStrike">
                <a:solidFill>
                  <a:srgbClr val="000000"/>
                </a:solidFill>
                <a:latin typeface="Arial"/>
                <a:ea typeface="Arial"/>
                <a:cs typeface="Arial"/>
                <a:sym typeface="Arial"/>
              </a:rPr>
              <a:t> - Primary Camera mega pixels.</a:t>
            </a:r>
            <a:endParaRPr/>
          </a:p>
        </p:txBody>
      </p:sp>
      <p:sp>
        <p:nvSpPr>
          <p:cNvPr id="94" name="Google Shape;94;p4"/>
          <p:cNvSpPr txBox="1"/>
          <p:nvPr/>
        </p:nvSpPr>
        <p:spPr>
          <a:xfrm>
            <a:off x="3806825" y="1141095"/>
            <a:ext cx="2600325" cy="147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Px_height and Px_width </a:t>
            </a:r>
            <a:r>
              <a:rPr b="0" i="0" lang="en-US" sz="1000" u="none" cap="none" strike="noStrike">
                <a:solidFill>
                  <a:srgbClr val="000000"/>
                </a:solidFill>
                <a:latin typeface="Arial"/>
                <a:ea typeface="Arial"/>
                <a:cs typeface="Arial"/>
                <a:sym typeface="Arial"/>
              </a:rPr>
              <a:t>- Pixel Resolution Height and width.</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Ram</a:t>
            </a:r>
            <a:r>
              <a:rPr b="0" i="0" lang="en-US" sz="1000" u="none" cap="none" strike="noStrike">
                <a:solidFill>
                  <a:srgbClr val="000000"/>
                </a:solidFill>
                <a:latin typeface="Arial"/>
                <a:ea typeface="Arial"/>
                <a:cs typeface="Arial"/>
                <a:sym typeface="Arial"/>
              </a:rPr>
              <a:t> - Random Access Memory in Mega Bytes.</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Sc_h and Sc_w </a:t>
            </a:r>
            <a:r>
              <a:rPr b="0" i="0" lang="en-US" sz="1000" u="none" cap="none" strike="noStrike">
                <a:solidFill>
                  <a:srgbClr val="000000"/>
                </a:solidFill>
                <a:latin typeface="Arial"/>
                <a:ea typeface="Arial"/>
                <a:cs typeface="Arial"/>
                <a:sym typeface="Arial"/>
              </a:rPr>
              <a:t>- Screen Height and width of mobile in cm.</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Talk_time</a:t>
            </a:r>
            <a:r>
              <a:rPr b="0" i="0" lang="en-US" sz="1000" u="none" cap="none" strike="noStrike">
                <a:solidFill>
                  <a:srgbClr val="000000"/>
                </a:solidFill>
                <a:latin typeface="Arial"/>
                <a:ea typeface="Arial"/>
                <a:cs typeface="Arial"/>
                <a:sym typeface="Arial"/>
              </a:rPr>
              <a:t> - longest time that a single battery charge will last when you are.</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95" name="Google Shape;95;p4"/>
          <p:cNvSpPr txBox="1"/>
          <p:nvPr/>
        </p:nvSpPr>
        <p:spPr>
          <a:xfrm>
            <a:off x="3303270" y="4058285"/>
            <a:ext cx="302514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Three_g</a:t>
            </a:r>
            <a:r>
              <a:rPr b="0" i="0" lang="en-US" sz="1000" u="none" cap="none" strike="noStrike">
                <a:solidFill>
                  <a:srgbClr val="000000"/>
                </a:solidFill>
                <a:latin typeface="Arial"/>
                <a:ea typeface="Arial"/>
                <a:cs typeface="Arial"/>
                <a:sym typeface="Arial"/>
              </a:rPr>
              <a:t> - Has 3G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Touch_screen</a:t>
            </a:r>
            <a:r>
              <a:rPr b="0" i="0" lang="en-US" sz="1000" u="none" cap="none" strike="noStrike">
                <a:solidFill>
                  <a:srgbClr val="000000"/>
                </a:solidFill>
                <a:latin typeface="Arial"/>
                <a:ea typeface="Arial"/>
                <a:cs typeface="Arial"/>
                <a:sym typeface="Arial"/>
              </a:rPr>
              <a:t> - Has touch screen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Wifi</a:t>
            </a:r>
            <a:r>
              <a:rPr b="0" i="0" lang="en-US" sz="1000" u="none" cap="none" strike="noStrike">
                <a:solidFill>
                  <a:srgbClr val="000000"/>
                </a:solidFill>
                <a:latin typeface="Arial"/>
                <a:ea typeface="Arial"/>
                <a:cs typeface="Arial"/>
                <a:sym typeface="Arial"/>
              </a:rPr>
              <a:t> - Has wifi or not.</a:t>
            </a:r>
            <a:endParaRPr/>
          </a:p>
          <a:p>
            <a:pPr indent="0" lvl="0" marL="0" marR="0" rtl="0" algn="l">
              <a:lnSpc>
                <a:spcPct val="100000"/>
              </a:lnSpc>
              <a:spcBef>
                <a:spcPts val="0"/>
              </a:spcBef>
              <a:spcAft>
                <a:spcPts val="0"/>
              </a:spcAft>
              <a:buNone/>
            </a:pPr>
            <a:r>
              <a:rPr b="1" i="0" lang="en-US" sz="1000" u="none" cap="none" strike="noStrike">
                <a:solidFill>
                  <a:srgbClr val="000000"/>
                </a:solidFill>
                <a:latin typeface="Arial"/>
                <a:ea typeface="Arial"/>
                <a:cs typeface="Arial"/>
                <a:sym typeface="Arial"/>
              </a:rPr>
              <a:t>Price_range </a:t>
            </a:r>
            <a:r>
              <a:rPr b="0" i="0" lang="en-US" sz="1000" u="none" cap="none" strike="noStrike">
                <a:solidFill>
                  <a:srgbClr val="000000"/>
                </a:solidFill>
                <a:latin typeface="Arial"/>
                <a:ea typeface="Arial"/>
                <a:cs typeface="Arial"/>
                <a:sym typeface="Arial"/>
              </a:rPr>
              <a:t>- This is the target variable with value of 0(low cost),1(medium cost),2(high cost) and3(very high cost).</a:t>
            </a:r>
            <a:endParaRPr/>
          </a:p>
        </p:txBody>
      </p:sp>
      <p:sp>
        <p:nvSpPr>
          <p:cNvPr id="96" name="Google Shape;96;p4"/>
          <p:cNvSpPr/>
          <p:nvPr/>
        </p:nvSpPr>
        <p:spPr>
          <a:xfrm>
            <a:off x="3599815" y="3026410"/>
            <a:ext cx="414655" cy="142240"/>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4"/>
          <p:cNvSpPr/>
          <p:nvPr/>
        </p:nvSpPr>
        <p:spPr>
          <a:xfrm>
            <a:off x="4500245" y="2419985"/>
            <a:ext cx="130810" cy="338455"/>
          </a:xfrm>
          <a:prstGeom prst="up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4"/>
          <p:cNvSpPr/>
          <p:nvPr/>
        </p:nvSpPr>
        <p:spPr>
          <a:xfrm>
            <a:off x="5078730" y="3027045"/>
            <a:ext cx="469900" cy="142240"/>
          </a:xfrm>
          <a:prstGeom prst="righ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4"/>
          <p:cNvSpPr/>
          <p:nvPr/>
        </p:nvSpPr>
        <p:spPr>
          <a:xfrm>
            <a:off x="4501515" y="3723005"/>
            <a:ext cx="142240" cy="382270"/>
          </a:xfrm>
          <a:prstGeom prst="down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Data Wrangling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05" name="Google Shape;105;p5"/>
          <p:cNvSpPr txBox="1"/>
          <p:nvPr>
            <p:ph idx="1" type="body"/>
          </p:nvPr>
        </p:nvSpPr>
        <p:spPr>
          <a:xfrm>
            <a:off x="635" y="1152525"/>
            <a:ext cx="9142730" cy="399161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06" name="Google Shape;106;p5"/>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07" name="Google Shape;107;p5"/>
          <p:cNvPicPr preferRelativeResize="0"/>
          <p:nvPr/>
        </p:nvPicPr>
        <p:blipFill rotWithShape="1">
          <a:blip r:embed="rId3">
            <a:alphaModFix/>
          </a:blip>
          <a:srcRect b="0" l="0" r="0" t="0"/>
          <a:stretch/>
        </p:blipFill>
        <p:spPr>
          <a:xfrm>
            <a:off x="304800" y="1230630"/>
            <a:ext cx="2514600" cy="171450"/>
          </a:xfrm>
          <a:prstGeom prst="rect">
            <a:avLst/>
          </a:prstGeom>
          <a:noFill/>
          <a:ln>
            <a:noFill/>
          </a:ln>
        </p:spPr>
      </p:pic>
      <p:sp>
        <p:nvSpPr>
          <p:cNvPr id="108" name="Google Shape;108;p5"/>
          <p:cNvSpPr/>
          <p:nvPr/>
        </p:nvSpPr>
        <p:spPr>
          <a:xfrm>
            <a:off x="1108831" y="1511100"/>
            <a:ext cx="5226193" cy="994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197900" y="1846071"/>
            <a:ext cx="5982716" cy="1238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371200" y="2205050"/>
            <a:ext cx="5808788" cy="967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311785" y="2352040"/>
            <a:ext cx="3432175" cy="135953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311785" y="3761981"/>
            <a:ext cx="3668267" cy="43625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128015" y="4352866"/>
            <a:ext cx="3582924" cy="79063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5"/>
          <p:cNvSpPr txBox="1"/>
          <p:nvPr/>
        </p:nvSpPr>
        <p:spPr>
          <a:xfrm>
            <a:off x="4648326" y="3355543"/>
            <a:ext cx="4293235" cy="574675"/>
          </a:xfrm>
          <a:prstGeom prst="rect">
            <a:avLst/>
          </a:prstGeom>
          <a:noFill/>
          <a:ln>
            <a:noFill/>
          </a:ln>
        </p:spPr>
        <p:txBody>
          <a:bodyPr anchorCtr="0" anchor="t" bIns="0" lIns="0" spcFirstLastPara="1" rIns="0" wrap="square" tIns="12700">
            <a:spAutoFit/>
          </a:bodyPr>
          <a:lstStyle/>
          <a:p>
            <a:pPr indent="-76200" lvl="0" marL="12700" marR="508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Arial"/>
                <a:ea typeface="Arial"/>
                <a:cs typeface="Arial"/>
                <a:sym typeface="Arial"/>
              </a:rPr>
              <a:t>Missing values are imputed using the K-Nearest  Neighbors approach where a Euclidean distance is used to  find the nearest neighbors.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Data Wrangling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20" name="Google Shape;120;p6"/>
          <p:cNvSpPr txBox="1"/>
          <p:nvPr>
            <p:ph idx="1" type="body"/>
          </p:nvPr>
        </p:nvSpPr>
        <p:spPr>
          <a:xfrm>
            <a:off x="-635" y="1152525"/>
            <a:ext cx="914463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21" name="Google Shape;121;p6"/>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22" name="Google Shape;122;p6"/>
          <p:cNvPicPr preferRelativeResize="0"/>
          <p:nvPr/>
        </p:nvPicPr>
        <p:blipFill rotWithShape="1">
          <a:blip r:embed="rId3">
            <a:alphaModFix/>
          </a:blip>
          <a:srcRect b="0" l="0" r="0" t="0"/>
          <a:stretch/>
        </p:blipFill>
        <p:spPr>
          <a:xfrm>
            <a:off x="304800" y="1247140"/>
            <a:ext cx="4105275" cy="3143250"/>
          </a:xfrm>
          <a:prstGeom prst="rect">
            <a:avLst/>
          </a:prstGeom>
          <a:noFill/>
          <a:ln>
            <a:noFill/>
          </a:ln>
        </p:spPr>
      </p:pic>
      <p:pic>
        <p:nvPicPr>
          <p:cNvPr id="123" name="Google Shape;123;p6"/>
          <p:cNvPicPr preferRelativeResize="0"/>
          <p:nvPr/>
        </p:nvPicPr>
        <p:blipFill rotWithShape="1">
          <a:blip r:embed="rId4">
            <a:alphaModFix/>
          </a:blip>
          <a:srcRect b="0" l="0" r="0" t="0"/>
          <a:stretch/>
        </p:blipFill>
        <p:spPr>
          <a:xfrm>
            <a:off x="304800" y="4484370"/>
            <a:ext cx="4448175" cy="542925"/>
          </a:xfrm>
          <a:prstGeom prst="rect">
            <a:avLst/>
          </a:prstGeom>
          <a:noFill/>
          <a:ln>
            <a:noFill/>
          </a:ln>
        </p:spPr>
      </p:pic>
      <p:pic>
        <p:nvPicPr>
          <p:cNvPr id="124" name="Google Shape;124;p6"/>
          <p:cNvPicPr preferRelativeResize="0"/>
          <p:nvPr/>
        </p:nvPicPr>
        <p:blipFill rotWithShape="1">
          <a:blip r:embed="rId5">
            <a:alphaModFix/>
          </a:blip>
          <a:srcRect b="0" l="0" r="0" t="0"/>
          <a:stretch/>
        </p:blipFill>
        <p:spPr>
          <a:xfrm>
            <a:off x="5060315" y="2338070"/>
            <a:ext cx="3952875" cy="676275"/>
          </a:xfrm>
          <a:prstGeom prst="rect">
            <a:avLst/>
          </a:prstGeom>
          <a:noFill/>
          <a:ln>
            <a:noFill/>
          </a:ln>
        </p:spPr>
      </p:pic>
      <p:sp>
        <p:nvSpPr>
          <p:cNvPr id="125" name="Google Shape;125;p6"/>
          <p:cNvSpPr/>
          <p:nvPr/>
        </p:nvSpPr>
        <p:spPr>
          <a:xfrm>
            <a:off x="4516120" y="2606675"/>
            <a:ext cx="480695" cy="152400"/>
          </a:xfrm>
          <a:prstGeom prst="left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Data Wrangling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31" name="Google Shape;131;p7"/>
          <p:cNvSpPr txBox="1"/>
          <p:nvPr>
            <p:ph idx="1" type="body"/>
          </p:nvPr>
        </p:nvSpPr>
        <p:spPr>
          <a:xfrm>
            <a:off x="635" y="1152525"/>
            <a:ext cx="914336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32" name="Google Shape;132;p7"/>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33" name="Google Shape;133;p7"/>
          <p:cNvPicPr preferRelativeResize="0"/>
          <p:nvPr/>
        </p:nvPicPr>
        <p:blipFill rotWithShape="1">
          <a:blip r:embed="rId3">
            <a:alphaModFix/>
          </a:blip>
          <a:srcRect b="0" l="0" r="0" t="0"/>
          <a:stretch/>
        </p:blipFill>
        <p:spPr>
          <a:xfrm>
            <a:off x="2643505" y="1248410"/>
            <a:ext cx="4229100" cy="247650"/>
          </a:xfrm>
          <a:prstGeom prst="rect">
            <a:avLst/>
          </a:prstGeom>
          <a:noFill/>
          <a:ln>
            <a:noFill/>
          </a:ln>
        </p:spPr>
      </p:pic>
      <p:pic>
        <p:nvPicPr>
          <p:cNvPr id="134" name="Google Shape;134;p7"/>
          <p:cNvPicPr preferRelativeResize="0"/>
          <p:nvPr/>
        </p:nvPicPr>
        <p:blipFill rotWithShape="1">
          <a:blip r:embed="rId4">
            <a:alphaModFix/>
          </a:blip>
          <a:srcRect b="0" l="0" r="0" t="0"/>
          <a:stretch/>
        </p:blipFill>
        <p:spPr>
          <a:xfrm>
            <a:off x="512445" y="1824355"/>
            <a:ext cx="3000375" cy="1228725"/>
          </a:xfrm>
          <a:prstGeom prst="rect">
            <a:avLst/>
          </a:prstGeom>
          <a:noFill/>
          <a:ln>
            <a:noFill/>
          </a:ln>
        </p:spPr>
      </p:pic>
      <p:pic>
        <p:nvPicPr>
          <p:cNvPr id="135" name="Google Shape;135;p7"/>
          <p:cNvPicPr preferRelativeResize="0"/>
          <p:nvPr/>
        </p:nvPicPr>
        <p:blipFill rotWithShape="1">
          <a:blip r:embed="rId5">
            <a:alphaModFix/>
          </a:blip>
          <a:srcRect b="0" l="0" r="0" t="0"/>
          <a:stretch/>
        </p:blipFill>
        <p:spPr>
          <a:xfrm>
            <a:off x="4919980" y="1824355"/>
            <a:ext cx="2886075" cy="1238250"/>
          </a:xfrm>
          <a:prstGeom prst="rect">
            <a:avLst/>
          </a:prstGeom>
          <a:noFill/>
          <a:ln>
            <a:noFill/>
          </a:ln>
        </p:spPr>
      </p:pic>
      <p:pic>
        <p:nvPicPr>
          <p:cNvPr id="136" name="Google Shape;136;p7"/>
          <p:cNvPicPr preferRelativeResize="0"/>
          <p:nvPr/>
        </p:nvPicPr>
        <p:blipFill rotWithShape="1">
          <a:blip r:embed="rId6">
            <a:alphaModFix/>
          </a:blip>
          <a:srcRect b="0" l="0" r="0" t="0"/>
          <a:stretch/>
        </p:blipFill>
        <p:spPr>
          <a:xfrm>
            <a:off x="512445" y="3637280"/>
            <a:ext cx="2990850" cy="1276350"/>
          </a:xfrm>
          <a:prstGeom prst="rect">
            <a:avLst/>
          </a:prstGeom>
          <a:noFill/>
          <a:ln>
            <a:noFill/>
          </a:ln>
        </p:spPr>
      </p:pic>
      <p:pic>
        <p:nvPicPr>
          <p:cNvPr id="137" name="Google Shape;137;p7"/>
          <p:cNvPicPr preferRelativeResize="0"/>
          <p:nvPr/>
        </p:nvPicPr>
        <p:blipFill rotWithShape="1">
          <a:blip r:embed="rId7">
            <a:alphaModFix/>
          </a:blip>
          <a:srcRect b="0" l="0" r="0" t="0"/>
          <a:stretch/>
        </p:blipFill>
        <p:spPr>
          <a:xfrm>
            <a:off x="4777105" y="3637280"/>
            <a:ext cx="3028950"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Data Wrangling </a:t>
            </a:r>
            <a:r>
              <a:rPr lang="en-US">
                <a:solidFill>
                  <a:schemeClr val="accent2"/>
                </a:solidFill>
                <a:latin typeface="Arial"/>
                <a:ea typeface="Arial"/>
                <a:cs typeface="Arial"/>
                <a:sym typeface="Arial"/>
              </a:rPr>
              <a:t>✠</a:t>
            </a:r>
            <a:br>
              <a:rPr b="1" lang="en-US">
                <a:solidFill>
                  <a:schemeClr val="dk2"/>
                </a:solidFill>
                <a:latin typeface="Arial"/>
                <a:ea typeface="Arial"/>
                <a:cs typeface="Arial"/>
                <a:sym typeface="Arial"/>
              </a:rPr>
            </a:br>
            <a:endParaRPr/>
          </a:p>
        </p:txBody>
      </p:sp>
      <p:sp>
        <p:nvSpPr>
          <p:cNvPr id="143" name="Google Shape;143;p8"/>
          <p:cNvSpPr txBox="1"/>
          <p:nvPr>
            <p:ph idx="1" type="body"/>
          </p:nvPr>
        </p:nvSpPr>
        <p:spPr>
          <a:xfrm>
            <a:off x="-635" y="1152525"/>
            <a:ext cx="9144635" cy="3990975"/>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44" name="Google Shape;144;p8"/>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45" name="Google Shape;145;p8"/>
          <p:cNvPicPr preferRelativeResize="0"/>
          <p:nvPr/>
        </p:nvPicPr>
        <p:blipFill rotWithShape="1">
          <a:blip r:embed="rId3">
            <a:alphaModFix/>
          </a:blip>
          <a:srcRect b="0" l="0" r="0" t="0"/>
          <a:stretch/>
        </p:blipFill>
        <p:spPr>
          <a:xfrm>
            <a:off x="0" y="1237615"/>
            <a:ext cx="2990850" cy="1247775"/>
          </a:xfrm>
          <a:prstGeom prst="rect">
            <a:avLst/>
          </a:prstGeom>
          <a:noFill/>
          <a:ln>
            <a:noFill/>
          </a:ln>
        </p:spPr>
      </p:pic>
      <p:pic>
        <p:nvPicPr>
          <p:cNvPr id="146" name="Google Shape;146;p8"/>
          <p:cNvPicPr preferRelativeResize="0"/>
          <p:nvPr/>
        </p:nvPicPr>
        <p:blipFill rotWithShape="1">
          <a:blip r:embed="rId4">
            <a:alphaModFix/>
          </a:blip>
          <a:srcRect b="0" l="0" r="0" t="0"/>
          <a:stretch/>
        </p:blipFill>
        <p:spPr>
          <a:xfrm>
            <a:off x="2990850" y="1237615"/>
            <a:ext cx="3009900" cy="1247775"/>
          </a:xfrm>
          <a:prstGeom prst="rect">
            <a:avLst/>
          </a:prstGeom>
          <a:noFill/>
          <a:ln>
            <a:noFill/>
          </a:ln>
        </p:spPr>
      </p:pic>
      <p:pic>
        <p:nvPicPr>
          <p:cNvPr id="147" name="Google Shape;147;p8"/>
          <p:cNvPicPr preferRelativeResize="0"/>
          <p:nvPr/>
        </p:nvPicPr>
        <p:blipFill rotWithShape="1">
          <a:blip r:embed="rId5">
            <a:alphaModFix/>
          </a:blip>
          <a:srcRect b="0" l="0" r="0" t="0"/>
          <a:stretch/>
        </p:blipFill>
        <p:spPr>
          <a:xfrm>
            <a:off x="6000750" y="1237615"/>
            <a:ext cx="2962275" cy="1257300"/>
          </a:xfrm>
          <a:prstGeom prst="rect">
            <a:avLst/>
          </a:prstGeom>
          <a:noFill/>
          <a:ln>
            <a:noFill/>
          </a:ln>
        </p:spPr>
      </p:pic>
      <p:pic>
        <p:nvPicPr>
          <p:cNvPr id="148" name="Google Shape;148;p8"/>
          <p:cNvPicPr preferRelativeResize="0"/>
          <p:nvPr/>
        </p:nvPicPr>
        <p:blipFill rotWithShape="1">
          <a:blip r:embed="rId6">
            <a:alphaModFix/>
          </a:blip>
          <a:srcRect b="0" l="0" r="0" t="0"/>
          <a:stretch/>
        </p:blipFill>
        <p:spPr>
          <a:xfrm>
            <a:off x="19050" y="2616200"/>
            <a:ext cx="2971800" cy="1200150"/>
          </a:xfrm>
          <a:prstGeom prst="rect">
            <a:avLst/>
          </a:prstGeom>
          <a:noFill/>
          <a:ln>
            <a:noFill/>
          </a:ln>
        </p:spPr>
      </p:pic>
      <p:pic>
        <p:nvPicPr>
          <p:cNvPr id="149" name="Google Shape;149;p8"/>
          <p:cNvPicPr preferRelativeResize="0"/>
          <p:nvPr/>
        </p:nvPicPr>
        <p:blipFill rotWithShape="1">
          <a:blip r:embed="rId7">
            <a:alphaModFix/>
          </a:blip>
          <a:srcRect b="0" l="0" r="0" t="0"/>
          <a:stretch/>
        </p:blipFill>
        <p:spPr>
          <a:xfrm>
            <a:off x="3114675" y="2616200"/>
            <a:ext cx="2914650" cy="1266825"/>
          </a:xfrm>
          <a:prstGeom prst="rect">
            <a:avLst/>
          </a:prstGeom>
          <a:noFill/>
          <a:ln>
            <a:noFill/>
          </a:ln>
        </p:spPr>
      </p:pic>
      <p:pic>
        <p:nvPicPr>
          <p:cNvPr id="150" name="Google Shape;150;p8"/>
          <p:cNvPicPr preferRelativeResize="0"/>
          <p:nvPr/>
        </p:nvPicPr>
        <p:blipFill rotWithShape="1">
          <a:blip r:embed="rId8">
            <a:alphaModFix/>
          </a:blip>
          <a:srcRect b="0" l="0" r="0" t="0"/>
          <a:stretch/>
        </p:blipFill>
        <p:spPr>
          <a:xfrm>
            <a:off x="6000750" y="2670810"/>
            <a:ext cx="2962275" cy="1238250"/>
          </a:xfrm>
          <a:prstGeom prst="rect">
            <a:avLst/>
          </a:prstGeom>
          <a:noFill/>
          <a:ln>
            <a:noFill/>
          </a:ln>
        </p:spPr>
      </p:pic>
      <p:pic>
        <p:nvPicPr>
          <p:cNvPr id="151" name="Google Shape;151;p8"/>
          <p:cNvPicPr preferRelativeResize="0"/>
          <p:nvPr/>
        </p:nvPicPr>
        <p:blipFill rotWithShape="1">
          <a:blip r:embed="rId9">
            <a:alphaModFix/>
          </a:blip>
          <a:srcRect b="0" l="0" r="0" t="0"/>
          <a:stretch/>
        </p:blipFill>
        <p:spPr>
          <a:xfrm>
            <a:off x="-14605" y="3903345"/>
            <a:ext cx="3038475" cy="1266825"/>
          </a:xfrm>
          <a:prstGeom prst="rect">
            <a:avLst/>
          </a:prstGeom>
          <a:noFill/>
          <a:ln>
            <a:noFill/>
          </a:ln>
        </p:spPr>
      </p:pic>
      <p:pic>
        <p:nvPicPr>
          <p:cNvPr id="152" name="Google Shape;152;p8"/>
          <p:cNvPicPr preferRelativeResize="0"/>
          <p:nvPr/>
        </p:nvPicPr>
        <p:blipFill rotWithShape="1">
          <a:blip r:embed="rId10">
            <a:alphaModFix/>
          </a:blip>
          <a:srcRect b="0" l="0" r="0" t="0"/>
          <a:stretch/>
        </p:blipFill>
        <p:spPr>
          <a:xfrm>
            <a:off x="3062605" y="3883025"/>
            <a:ext cx="3019425" cy="1238250"/>
          </a:xfrm>
          <a:prstGeom prst="rect">
            <a:avLst/>
          </a:prstGeom>
          <a:noFill/>
          <a:ln>
            <a:noFill/>
          </a:ln>
        </p:spPr>
      </p:pic>
      <p:pic>
        <p:nvPicPr>
          <p:cNvPr id="153" name="Google Shape;153;p8"/>
          <p:cNvPicPr preferRelativeResize="0"/>
          <p:nvPr/>
        </p:nvPicPr>
        <p:blipFill rotWithShape="1">
          <a:blip r:embed="rId11">
            <a:alphaModFix/>
          </a:blip>
          <a:srcRect b="0" l="0" r="0" t="0"/>
          <a:stretch/>
        </p:blipFill>
        <p:spPr>
          <a:xfrm>
            <a:off x="6082030" y="3854450"/>
            <a:ext cx="2952750"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311700" y="445025"/>
            <a:ext cx="8520600" cy="572700"/>
          </a:xfrm>
          <a:prstGeom prst="rect">
            <a:avLst/>
          </a:prstGeom>
          <a:solidFill>
            <a:schemeClr val="dk1"/>
          </a:solidFill>
          <a:ln cap="flat" cmpd="sng" w="25400">
            <a:solidFill>
              <a:srgbClr val="94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chemeClr val="dk2"/>
                </a:solidFill>
                <a:latin typeface="Arial"/>
                <a:ea typeface="Arial"/>
                <a:cs typeface="Arial"/>
                <a:sym typeface="Arial"/>
              </a:rPr>
              <a:t>                          </a:t>
            </a:r>
            <a:r>
              <a:rPr lang="en-US">
                <a:solidFill>
                  <a:schemeClr val="accent2"/>
                </a:solidFill>
                <a:latin typeface="Arial"/>
                <a:ea typeface="Arial"/>
                <a:cs typeface="Arial"/>
                <a:sym typeface="Arial"/>
              </a:rPr>
              <a:t>✠</a:t>
            </a:r>
            <a:r>
              <a:rPr b="1" lang="en-US">
                <a:solidFill>
                  <a:schemeClr val="dk2"/>
                </a:solidFill>
                <a:latin typeface="Arial"/>
                <a:ea typeface="Arial"/>
                <a:cs typeface="Arial"/>
                <a:sym typeface="Arial"/>
              </a:rPr>
              <a:t> </a:t>
            </a:r>
            <a:r>
              <a:rPr b="1" lang="en-US">
                <a:solidFill>
                  <a:schemeClr val="accent2"/>
                </a:solidFill>
                <a:latin typeface="Arial"/>
                <a:ea typeface="Arial"/>
                <a:cs typeface="Arial"/>
                <a:sym typeface="Arial"/>
              </a:rPr>
              <a:t>Data Wrangling </a:t>
            </a:r>
            <a:r>
              <a:rPr lang="en-US">
                <a:solidFill>
                  <a:schemeClr val="accent2"/>
                </a:solidFill>
                <a:latin typeface="Arial"/>
                <a:ea typeface="Arial"/>
                <a:cs typeface="Arial"/>
                <a:sym typeface="Arial"/>
              </a:rPr>
              <a:t>✠</a:t>
            </a:r>
            <a:endParaRPr/>
          </a:p>
        </p:txBody>
      </p:sp>
      <p:sp>
        <p:nvSpPr>
          <p:cNvPr id="159" name="Google Shape;159;p9"/>
          <p:cNvSpPr txBox="1"/>
          <p:nvPr>
            <p:ph idx="1" type="body"/>
          </p:nvPr>
        </p:nvSpPr>
        <p:spPr>
          <a:xfrm>
            <a:off x="311785" y="1152525"/>
            <a:ext cx="8832850" cy="399097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a:solidFill>
                  <a:schemeClr val="accent2"/>
                </a:solidFill>
              </a:rPr>
              <a:t>                                        </a:t>
            </a:r>
            <a:r>
              <a:rPr b="1" lang="en-US" sz="2000">
                <a:solidFill>
                  <a:schemeClr val="accent2"/>
                </a:solidFill>
              </a:rPr>
              <a:t>After removal of outliers</a:t>
            </a:r>
            <a:endParaRPr>
              <a:solidFill>
                <a:schemeClr val="accent2"/>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solidFill>
                <a:schemeClr val="accent2"/>
              </a:solidFill>
              <a:latin typeface="Arial"/>
              <a:ea typeface="Arial"/>
              <a:cs typeface="Arial"/>
              <a:sym typeface="Arial"/>
            </a:endParaRPr>
          </a:p>
        </p:txBody>
      </p:sp>
      <p:sp>
        <p:nvSpPr>
          <p:cNvPr id="160" name="Google Shape;160;p9"/>
          <p:cNvSpPr/>
          <p:nvPr/>
        </p:nvSpPr>
        <p:spPr>
          <a:xfrm>
            <a:off x="304800" y="448945"/>
            <a:ext cx="8521700" cy="565785"/>
          </a:xfrm>
          <a:prstGeom prst="frame">
            <a:avLst>
              <a:gd fmla="val 12500" name="adj1"/>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61" name="Google Shape;161;p9"/>
          <p:cNvPicPr preferRelativeResize="0"/>
          <p:nvPr/>
        </p:nvPicPr>
        <p:blipFill rotWithShape="1">
          <a:blip r:embed="rId3">
            <a:alphaModFix/>
          </a:blip>
          <a:srcRect b="0" l="0" r="0" t="0"/>
          <a:stretch/>
        </p:blipFill>
        <p:spPr>
          <a:xfrm>
            <a:off x="311785" y="2679065"/>
            <a:ext cx="3867785" cy="1605280"/>
          </a:xfrm>
          <a:prstGeom prst="rect">
            <a:avLst/>
          </a:prstGeom>
          <a:noFill/>
          <a:ln>
            <a:noFill/>
          </a:ln>
        </p:spPr>
      </p:pic>
      <p:pic>
        <p:nvPicPr>
          <p:cNvPr id="162" name="Google Shape;162;p9"/>
          <p:cNvPicPr preferRelativeResize="0"/>
          <p:nvPr/>
        </p:nvPicPr>
        <p:blipFill rotWithShape="1">
          <a:blip r:embed="rId4">
            <a:alphaModFix/>
          </a:blip>
          <a:srcRect b="0" l="0" r="0" t="0"/>
          <a:stretch/>
        </p:blipFill>
        <p:spPr>
          <a:xfrm>
            <a:off x="5002530" y="2679065"/>
            <a:ext cx="3555365" cy="1605280"/>
          </a:xfrm>
          <a:prstGeom prst="rect">
            <a:avLst/>
          </a:prstGeom>
          <a:noFill/>
          <a:ln>
            <a:noFill/>
          </a:ln>
        </p:spPr>
      </p:pic>
      <p:sp>
        <p:nvSpPr>
          <p:cNvPr id="163" name="Google Shape;163;p9"/>
          <p:cNvSpPr/>
          <p:nvPr/>
        </p:nvSpPr>
        <p:spPr>
          <a:xfrm>
            <a:off x="6653530" y="1840865"/>
            <a:ext cx="429895" cy="645160"/>
          </a:xfrm>
          <a:prstGeom prst="down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9"/>
          <p:cNvSpPr/>
          <p:nvPr/>
        </p:nvSpPr>
        <p:spPr>
          <a:xfrm>
            <a:off x="2030730" y="1840865"/>
            <a:ext cx="429895" cy="645160"/>
          </a:xfrm>
          <a:prstGeom prst="downArrow">
            <a:avLst>
              <a:gd fmla="val 50000" name="adj1"/>
              <a:gd fmla="val 50000" name="adj2"/>
            </a:avLst>
          </a:prstGeom>
          <a:solidFill>
            <a:schemeClr val="dk1"/>
          </a:solidFill>
          <a:ln cap="flat" cmpd="sng" w="25400">
            <a:solidFill>
              <a:srgbClr val="9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2022-07-24T06:47:00Z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55510F591BBB4299A865045AC9BEBD64</vt:lpwstr>
  </property>
  <property fmtid="{D5CDD505-2E9C-101B-9397-08002B2CF9AE}" pid="3" name="KSOProductBuildVer">
    <vt:lpwstr>1033-11.2.0.11191</vt:lpwstr>
  </property>
</Properties>
</file>