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8" r:id="rId3"/>
    <p:sldId id="260" r:id="rId4"/>
    <p:sldId id="287" r:id="rId5"/>
    <p:sldId id="259" r:id="rId6"/>
    <p:sldId id="261" r:id="rId7"/>
    <p:sldId id="262" r:id="rId8"/>
    <p:sldId id="313"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57"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49.jpeg"/></Relationships>
</file>

<file path=ppt/slides/_rels/slide2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1334135"/>
            <a:ext cx="9144000" cy="3809365"/>
          </a:xfrm>
          <a:prstGeom prst="rect">
            <a:avLst/>
          </a:prstGeom>
          <a:noFill/>
          <a:ln w="12700" cmpd="sng">
            <a:noFill/>
            <a:prstDash val="solid"/>
          </a:ln>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US" sz="1200" b="1" dirty="0">
                <a:solidFill>
                  <a:schemeClr val="lt1"/>
                </a:solidFill>
                <a:latin typeface="Montserrat" panose="00000500000000000000"/>
                <a:ea typeface="Montserrat" panose="00000500000000000000"/>
                <a:cs typeface="Montserrat" panose="00000500000000000000"/>
                <a:sym typeface="Montserrat" panose="00000500000000000000"/>
              </a:rPr>
              <a:t>.</a:t>
            </a:r>
            <a:endParaRPr sz="12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 name="object 2"/>
          <p:cNvSpPr txBox="1">
            <a:spLocks noGrp="1"/>
          </p:cNvSpPr>
          <p:nvPr/>
        </p:nvSpPr>
        <p:spPr>
          <a:xfrm>
            <a:off x="1424686" y="168351"/>
            <a:ext cx="6294627" cy="666115"/>
          </a:xfrm>
          <a:prstGeom prst="rect">
            <a:avLst/>
          </a:prstGeom>
        </p:spPr>
        <p:txBody>
          <a:bodyPr vert="horz" wrap="square" lIns="0" tIns="12700" rIns="0" bIns="0" rtlCol="0">
            <a:spAutoFit/>
          </a:bodyPr>
          <a:lstStyle>
            <a:lvl1pPr>
              <a:defRPr sz="4200" b="1" i="0">
                <a:solidFill>
                  <a:srgbClr val="CC0000"/>
                </a:solidFill>
                <a:latin typeface="Verdana" panose="020B0604030504040204"/>
                <a:ea typeface="+mj-ea"/>
                <a:cs typeface="Verdana" panose="020B0604030504040204"/>
              </a:defRPr>
            </a:lvl1pPr>
          </a:lstStyle>
          <a:p>
            <a:pPr marL="884555">
              <a:lnSpc>
                <a:spcPct val="100000"/>
              </a:lnSpc>
              <a:spcBef>
                <a:spcPts val="100"/>
              </a:spcBef>
            </a:pPr>
            <a:r>
              <a:rPr spc="-114" dirty="0"/>
              <a:t>Capstone</a:t>
            </a:r>
            <a:r>
              <a:rPr spc="-365" dirty="0"/>
              <a:t> </a:t>
            </a:r>
            <a:r>
              <a:rPr spc="-170" dirty="0"/>
              <a:t>Project-4</a:t>
            </a:r>
          </a:p>
        </p:txBody>
      </p:sp>
      <p:sp>
        <p:nvSpPr>
          <p:cNvPr id="8" name="Text Box 7"/>
          <p:cNvSpPr txBox="1"/>
          <p:nvPr/>
        </p:nvSpPr>
        <p:spPr>
          <a:xfrm rot="16200000">
            <a:off x="5942579" y="1170096"/>
            <a:ext cx="1261884" cy="4354830"/>
          </a:xfrm>
          <a:prstGeom prst="rect">
            <a:avLst/>
          </a:prstGeom>
          <a:noFill/>
        </p:spPr>
        <p:txBody>
          <a:bodyPr vert="eaVert" wrap="square" rtlCol="0">
            <a:spAutoFit/>
          </a:bodyPr>
          <a:lstStyle/>
          <a:p>
            <a:r>
              <a:rPr lang="en-US" b="1" spc="-70" dirty="0">
                <a:solidFill>
                  <a:srgbClr val="124F5C"/>
                </a:solidFill>
                <a:latin typeface="Verdana" panose="020B0604030504040204"/>
                <a:cs typeface="Verdana" panose="020B0604030504040204"/>
                <a:sym typeface="+mn-ea"/>
              </a:rPr>
              <a:t>             </a:t>
            </a:r>
            <a:r>
              <a:rPr lang="en-US" b="1" spc="-60" dirty="0">
                <a:solidFill>
                  <a:srgbClr val="124F5C"/>
                </a:solidFill>
                <a:latin typeface="Verdana" panose="020B0604030504040204"/>
                <a:cs typeface="Verdana" panose="020B0604030504040204"/>
                <a:sym typeface="+mn-ea"/>
              </a:rPr>
              <a:t>                        By    </a:t>
            </a:r>
          </a:p>
          <a:p>
            <a:r>
              <a:rPr lang="en-US" b="1" spc="-60" dirty="0">
                <a:solidFill>
                  <a:srgbClr val="124F5C"/>
                </a:solidFill>
                <a:latin typeface="Verdana" panose="020B0604030504040204"/>
                <a:cs typeface="Verdana" panose="020B0604030504040204"/>
                <a:sym typeface="+mn-ea"/>
              </a:rPr>
              <a:t>                                </a:t>
            </a:r>
          </a:p>
          <a:p>
            <a:r>
              <a:rPr lang="en-US" b="1" spc="-80" dirty="0">
                <a:solidFill>
                  <a:srgbClr val="C00000"/>
                </a:solidFill>
                <a:latin typeface="Verdana" panose="020B0604030504040204"/>
                <a:cs typeface="Verdana" panose="020B0604030504040204"/>
                <a:sym typeface="+mn-ea"/>
              </a:rPr>
              <a:t>	Kunal </a:t>
            </a:r>
            <a:r>
              <a:rPr lang="en-US" b="1" spc="-80" dirty="0" err="1">
                <a:solidFill>
                  <a:srgbClr val="C00000"/>
                </a:solidFill>
                <a:latin typeface="Verdana" panose="020B0604030504040204"/>
                <a:cs typeface="Verdana" panose="020B0604030504040204"/>
                <a:sym typeface="+mn-ea"/>
              </a:rPr>
              <a:t>Rameshrao</a:t>
            </a:r>
            <a:r>
              <a:rPr lang="en-US" b="1" spc="-80" dirty="0">
                <a:solidFill>
                  <a:srgbClr val="C00000"/>
                </a:solidFill>
                <a:latin typeface="Verdana" panose="020B0604030504040204"/>
                <a:cs typeface="Verdana" panose="020B0604030504040204"/>
                <a:sym typeface="+mn-ea"/>
              </a:rPr>
              <a:t> </a:t>
            </a:r>
            <a:r>
              <a:rPr lang="en-US" b="1" spc="-80" dirty="0" err="1">
                <a:solidFill>
                  <a:srgbClr val="C00000"/>
                </a:solidFill>
                <a:latin typeface="Verdana" panose="020B0604030504040204"/>
                <a:cs typeface="Verdana" panose="020B0604030504040204"/>
                <a:sym typeface="+mn-ea"/>
              </a:rPr>
              <a:t>Kodarlikar</a:t>
            </a:r>
            <a:endParaRPr lang="en-US" b="1" spc="-80" dirty="0">
              <a:solidFill>
                <a:srgbClr val="C00000"/>
              </a:solidFill>
              <a:latin typeface="Verdana" panose="020B0604030504040204"/>
              <a:cs typeface="Verdana" panose="020B0604030504040204"/>
              <a:sym typeface="+mn-ea"/>
            </a:endParaRPr>
          </a:p>
          <a:p>
            <a:endParaRPr lang="en-US" b="1" spc="-80" dirty="0">
              <a:solidFill>
                <a:srgbClr val="C00000"/>
              </a:solidFill>
              <a:latin typeface="Verdana" panose="020B0604030504040204"/>
              <a:cs typeface="Verdana" panose="020B0604030504040204"/>
              <a:sym typeface="+mn-ea"/>
            </a:endParaRPr>
          </a:p>
          <a:p>
            <a:r>
              <a:rPr lang="en-US" b="1" spc="-80" dirty="0">
                <a:solidFill>
                  <a:srgbClr val="C00000"/>
                </a:solidFill>
                <a:latin typeface="Verdana" panose="020B0604030504040204"/>
                <a:sym typeface="+mn-ea"/>
              </a:rPr>
              <a:t>	      Manas </a:t>
            </a:r>
            <a:r>
              <a:rPr lang="en-US" b="1" spc="-80" dirty="0" err="1">
                <a:solidFill>
                  <a:srgbClr val="C00000"/>
                </a:solidFill>
                <a:latin typeface="Verdana" panose="020B0604030504040204"/>
                <a:sym typeface="+mn-ea"/>
              </a:rPr>
              <a:t>Nayan</a:t>
            </a:r>
            <a:r>
              <a:rPr lang="en-US" b="1" spc="-80" dirty="0">
                <a:solidFill>
                  <a:srgbClr val="C00000"/>
                </a:solidFill>
                <a:latin typeface="Verdana" panose="020B0604030504040204"/>
                <a:sym typeface="+mn-ea"/>
              </a:rPr>
              <a:t> Mukherjee</a:t>
            </a:r>
            <a:endParaRPr lang="en-US" dirty="0"/>
          </a:p>
        </p:txBody>
      </p:sp>
      <p:sp>
        <p:nvSpPr>
          <p:cNvPr id="10" name="Text Box 9"/>
          <p:cNvSpPr txBox="1"/>
          <p:nvPr/>
        </p:nvSpPr>
        <p:spPr>
          <a:xfrm>
            <a:off x="808280" y="1611323"/>
            <a:ext cx="8155778" cy="1200329"/>
          </a:xfrm>
          <a:prstGeom prst="rect">
            <a:avLst/>
          </a:prstGeom>
          <a:noFill/>
        </p:spPr>
        <p:txBody>
          <a:bodyPr wrap="square" rtlCol="0">
            <a:spAutoFit/>
          </a:bodyPr>
          <a:lstStyle/>
          <a:p>
            <a:pPr algn="ctr"/>
            <a:r>
              <a:rPr sz="1800" b="1" spc="-90" dirty="0">
                <a:solidFill>
                  <a:srgbClr val="124F5C"/>
                </a:solidFill>
                <a:latin typeface="Verdana" panose="020B0604030504040204"/>
                <a:cs typeface="Verdana" panose="020B0604030504040204"/>
                <a:sym typeface="+mn-ea"/>
              </a:rPr>
              <a:t>Online </a:t>
            </a:r>
            <a:r>
              <a:rPr sz="1800" b="1" spc="-125" dirty="0">
                <a:solidFill>
                  <a:srgbClr val="124F5C"/>
                </a:solidFill>
                <a:latin typeface="Verdana" panose="020B0604030504040204"/>
                <a:cs typeface="Verdana" panose="020B0604030504040204"/>
                <a:sym typeface="+mn-ea"/>
              </a:rPr>
              <a:t>Retail </a:t>
            </a:r>
            <a:r>
              <a:rPr sz="1800" b="1" spc="-100" dirty="0">
                <a:solidFill>
                  <a:srgbClr val="124F5C"/>
                </a:solidFill>
                <a:latin typeface="Verdana" panose="020B0604030504040204"/>
                <a:cs typeface="Verdana" panose="020B0604030504040204"/>
                <a:sym typeface="+mn-ea"/>
              </a:rPr>
              <a:t>Customer</a:t>
            </a:r>
            <a:r>
              <a:rPr sz="1800" b="1" spc="-409" dirty="0">
                <a:solidFill>
                  <a:srgbClr val="124F5C"/>
                </a:solidFill>
                <a:latin typeface="Verdana" panose="020B0604030504040204"/>
                <a:cs typeface="Verdana" panose="020B0604030504040204"/>
                <a:sym typeface="+mn-ea"/>
              </a:rPr>
              <a:t> </a:t>
            </a:r>
            <a:r>
              <a:rPr lang="en-US" sz="1800" b="1" spc="-409" dirty="0">
                <a:solidFill>
                  <a:srgbClr val="124F5C"/>
                </a:solidFill>
                <a:latin typeface="Verdana" panose="020B0604030504040204"/>
                <a:cs typeface="Verdana" panose="020B0604030504040204"/>
                <a:sym typeface="+mn-ea"/>
              </a:rPr>
              <a:t> </a:t>
            </a:r>
            <a:r>
              <a:rPr sz="1800" b="1" spc="-95" dirty="0">
                <a:solidFill>
                  <a:srgbClr val="124F5C"/>
                </a:solidFill>
                <a:latin typeface="Verdana" panose="020B0604030504040204"/>
                <a:cs typeface="Verdana" panose="020B0604030504040204"/>
                <a:sym typeface="+mn-ea"/>
              </a:rPr>
              <a:t>Segmentation</a:t>
            </a:r>
            <a:r>
              <a:rPr lang="en-US" sz="1800" b="1" spc="-95" dirty="0">
                <a:solidFill>
                  <a:srgbClr val="124F5C"/>
                </a:solidFill>
                <a:latin typeface="Verdana" panose="020B0604030504040204"/>
                <a:cs typeface="Verdana" panose="020B0604030504040204"/>
                <a:sym typeface="+mn-ea"/>
              </a:rPr>
              <a:t> </a:t>
            </a:r>
            <a:r>
              <a:rPr sz="1800" b="1" spc="-95" dirty="0">
                <a:solidFill>
                  <a:srgbClr val="124F5C"/>
                </a:solidFill>
                <a:latin typeface="Verdana" panose="020B0604030504040204"/>
                <a:cs typeface="Verdana" panose="020B0604030504040204"/>
                <a:sym typeface="+mn-ea"/>
              </a:rPr>
              <a:t>Unsupervised </a:t>
            </a:r>
            <a:br>
              <a:rPr lang="en-US" sz="1800" b="1" spc="-95" dirty="0">
                <a:solidFill>
                  <a:srgbClr val="124F5C"/>
                </a:solidFill>
                <a:latin typeface="Verdana" panose="020B0604030504040204"/>
                <a:cs typeface="Verdana" panose="020B0604030504040204"/>
                <a:sym typeface="+mn-ea"/>
              </a:rPr>
            </a:br>
            <a:r>
              <a:rPr sz="1800" b="1" spc="-95" dirty="0">
                <a:solidFill>
                  <a:srgbClr val="124F5C"/>
                </a:solidFill>
                <a:latin typeface="Verdana" panose="020B0604030504040204"/>
                <a:cs typeface="Verdana" panose="020B0604030504040204"/>
                <a:sym typeface="+mn-ea"/>
              </a:rPr>
              <a:t>Machine Learning</a:t>
            </a:r>
          </a:p>
          <a:p>
            <a:pPr algn="ctr"/>
            <a:endParaRPr sz="1800" b="1" spc="-95" dirty="0">
              <a:solidFill>
                <a:srgbClr val="124F5C"/>
              </a:solidFill>
              <a:latin typeface="Verdana" panose="020B0604030504040204"/>
              <a:cs typeface="Verdana" panose="020B0604030504040204"/>
            </a:endParaRPr>
          </a:p>
          <a:p>
            <a:pPr algn="ctr"/>
            <a:endParaRPr sz="1800" b="1" spc="-95" dirty="0">
              <a:solidFill>
                <a:srgbClr val="124F5C"/>
              </a:solidFill>
              <a:latin typeface="Verdana" panose="020B0604030504040204"/>
              <a:cs typeface="Verdana" panose="020B0604030504040204"/>
            </a:endParaRPr>
          </a:p>
        </p:txBody>
      </p:sp>
      <p:pic>
        <p:nvPicPr>
          <p:cNvPr id="11" name="Picture 10"/>
          <p:cNvPicPr>
            <a:picLocks noChangeAspect="1"/>
          </p:cNvPicPr>
          <p:nvPr/>
        </p:nvPicPr>
        <p:blipFill>
          <a:blip r:embed="rId3"/>
          <a:stretch>
            <a:fillRect/>
          </a:stretch>
        </p:blipFill>
        <p:spPr>
          <a:xfrm>
            <a:off x="0" y="2382520"/>
            <a:ext cx="4003040" cy="2760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4635"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object 3"/>
          <p:cNvSpPr/>
          <p:nvPr/>
        </p:nvSpPr>
        <p:spPr>
          <a:xfrm>
            <a:off x="174625" y="1348105"/>
            <a:ext cx="4723130" cy="1504950"/>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1270" y="3380740"/>
            <a:ext cx="4899025" cy="1762760"/>
          </a:xfrm>
          <a:prstGeom prst="rect">
            <a:avLst/>
          </a:prstGeom>
          <a:blipFill>
            <a:blip r:embed="rId3" cstate="print"/>
            <a:stretch>
              <a:fillRect/>
            </a:stretch>
          </a:blipFill>
        </p:spPr>
        <p:txBody>
          <a:bodyPr wrap="square" lIns="0" tIns="0" rIns="0" bIns="0" rtlCol="0"/>
          <a:lstStyle/>
          <a:p>
            <a:endParaRPr/>
          </a:p>
        </p:txBody>
      </p:sp>
      <p:sp>
        <p:nvSpPr>
          <p:cNvPr id="8" name="Left Arrow 7"/>
          <p:cNvSpPr/>
          <p:nvPr/>
        </p:nvSpPr>
        <p:spPr>
          <a:xfrm>
            <a:off x="5226050" y="2038350"/>
            <a:ext cx="589915" cy="1206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Left Arrow 8"/>
          <p:cNvSpPr/>
          <p:nvPr/>
        </p:nvSpPr>
        <p:spPr>
          <a:xfrm>
            <a:off x="5226050" y="4248150"/>
            <a:ext cx="589915" cy="1206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Multidocument 9"/>
          <p:cNvSpPr/>
          <p:nvPr/>
        </p:nvSpPr>
        <p:spPr>
          <a:xfrm>
            <a:off x="5932170" y="1197610"/>
            <a:ext cx="3067050" cy="18821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80000"/>
              </a:lnSpc>
            </a:pPr>
            <a:r>
              <a:rPr lang="en-US" sz="1000" b="1">
                <a:solidFill>
                  <a:schemeClr val="accent2"/>
                </a:solidFill>
                <a:sym typeface="+mn-ea"/>
              </a:rPr>
              <a:t>Top 5 countries (based on Least number of customers)</a:t>
            </a:r>
            <a:endParaRPr lang="en-US" sz="1000" b="1">
              <a:solidFill>
                <a:schemeClr val="accent2"/>
              </a:solidFill>
            </a:endParaRPr>
          </a:p>
          <a:p>
            <a:pPr algn="ctr"/>
            <a:endParaRPr lang="en-US" sz="1000" b="1">
              <a:solidFill>
                <a:schemeClr val="accent2"/>
              </a:solidFill>
            </a:endParaRPr>
          </a:p>
          <a:p>
            <a:pPr algn="ctr"/>
            <a:r>
              <a:rPr lang="en-US" sz="1000" b="1">
                <a:solidFill>
                  <a:schemeClr val="bg2"/>
                </a:solidFill>
                <a:sym typeface="+mn-ea"/>
              </a:rPr>
              <a:t>There are very less customers from  Saudi Arabia.</a:t>
            </a:r>
            <a:endParaRPr lang="en-US" sz="1000" b="1">
              <a:solidFill>
                <a:schemeClr val="bg2"/>
              </a:solidFill>
            </a:endParaRPr>
          </a:p>
          <a:p>
            <a:pPr algn="ctr"/>
            <a:r>
              <a:rPr lang="en-US" sz="1000" b="1">
                <a:solidFill>
                  <a:schemeClr val="bg2"/>
                </a:solidFill>
                <a:sym typeface="+mn-ea"/>
              </a:rPr>
              <a:t>Bahrain is the 2nd country having  least number of customers.</a:t>
            </a:r>
            <a:endParaRPr lang="en-US" sz="800"/>
          </a:p>
        </p:txBody>
      </p:sp>
      <p:sp>
        <p:nvSpPr>
          <p:cNvPr id="12" name="Flowchart: Multidocument 11"/>
          <p:cNvSpPr/>
          <p:nvPr/>
        </p:nvSpPr>
        <p:spPr>
          <a:xfrm>
            <a:off x="5932170" y="3262630"/>
            <a:ext cx="3067050" cy="18821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80000"/>
              </a:lnSpc>
            </a:pPr>
            <a:r>
              <a:rPr lang="en-US" sz="1000" b="1" dirty="0">
                <a:solidFill>
                  <a:schemeClr val="accent2"/>
                </a:solidFill>
                <a:sym typeface="+mn-ea"/>
              </a:rPr>
              <a:t>Top 10 customers (average amount spent  by customers)</a:t>
            </a:r>
            <a:endParaRPr lang="en-US" sz="1000" b="1" dirty="0">
              <a:solidFill>
                <a:schemeClr val="accent2"/>
              </a:solidFill>
            </a:endParaRPr>
          </a:p>
          <a:p>
            <a:pPr algn="ctr"/>
            <a:endParaRPr lang="en-US" sz="1000" b="1" dirty="0">
              <a:solidFill>
                <a:schemeClr val="accent2"/>
              </a:solidFill>
            </a:endParaRPr>
          </a:p>
          <a:p>
            <a:pPr algn="ctr"/>
            <a:r>
              <a:rPr lang="en-US" sz="1000" b="1" dirty="0">
                <a:solidFill>
                  <a:schemeClr val="bg2"/>
                </a:solidFill>
                <a:sym typeface="+mn-ea"/>
              </a:rPr>
              <a:t>77183 (Pounds) is the highest  average amount spent by the  CustomerID-12346.</a:t>
            </a:r>
            <a:endParaRPr lang="en-US" sz="1000" b="1" dirty="0">
              <a:solidFill>
                <a:schemeClr val="bg2"/>
              </a:solidFill>
            </a:endParaRPr>
          </a:p>
          <a:p>
            <a:pPr algn="ctr"/>
            <a:endParaRPr lang="en-US" sz="1000" b="1" dirty="0">
              <a:solidFill>
                <a:schemeClr val="bg2"/>
              </a:solidFill>
            </a:endParaRPr>
          </a:p>
          <a:p>
            <a:pPr algn="ctr"/>
            <a:r>
              <a:rPr lang="en-US" sz="1000" b="1" dirty="0">
                <a:solidFill>
                  <a:schemeClr val="bg2"/>
                </a:solidFill>
                <a:sym typeface="+mn-ea"/>
              </a:rPr>
              <a:t>56157 (Pounds) is the 2nd highest  average amount spent by the  CustomerID-16446.</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b="1">
                <a:solidFill>
                  <a:schemeClr val="accent2"/>
                </a:solidFill>
                <a:sym typeface="Wingdings" panose="05000000000000000000" charset="0"/>
              </a:rPr>
              <a:t>Exploratory Data Analysis</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3365"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object 12"/>
          <p:cNvSpPr/>
          <p:nvPr/>
        </p:nvSpPr>
        <p:spPr>
          <a:xfrm>
            <a:off x="124460" y="1250950"/>
            <a:ext cx="2736215" cy="1600835"/>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013075" y="1211580"/>
            <a:ext cx="2858135" cy="163957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6023610" y="1250950"/>
            <a:ext cx="2945130" cy="1600200"/>
          </a:xfrm>
          <a:prstGeom prst="rect">
            <a:avLst/>
          </a:prstGeom>
          <a:blipFill>
            <a:blip r:embed="rId4" cstate="print"/>
            <a:stretch>
              <a:fillRect/>
            </a:stretch>
          </a:blipFill>
        </p:spPr>
        <p:txBody>
          <a:bodyPr wrap="square" lIns="0" tIns="0" rIns="0" bIns="0" rtlCol="0"/>
          <a:lstStyle/>
          <a:p>
            <a:endParaRPr/>
          </a:p>
        </p:txBody>
      </p:sp>
      <p:sp>
        <p:nvSpPr>
          <p:cNvPr id="7" name="Up Arrow 6"/>
          <p:cNvSpPr/>
          <p:nvPr/>
        </p:nvSpPr>
        <p:spPr>
          <a:xfrm>
            <a:off x="1404620" y="3010535"/>
            <a:ext cx="502285" cy="2946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Up Arrow 7"/>
          <p:cNvSpPr/>
          <p:nvPr/>
        </p:nvSpPr>
        <p:spPr>
          <a:xfrm>
            <a:off x="4401820" y="3038475"/>
            <a:ext cx="502285" cy="2946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Up Arrow 8"/>
          <p:cNvSpPr/>
          <p:nvPr/>
        </p:nvSpPr>
        <p:spPr>
          <a:xfrm>
            <a:off x="7399655" y="3013710"/>
            <a:ext cx="502285" cy="2946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owchart: Multidocument 9"/>
          <p:cNvSpPr/>
          <p:nvPr/>
        </p:nvSpPr>
        <p:spPr>
          <a:xfrm>
            <a:off x="225425" y="3509010"/>
            <a:ext cx="2987675" cy="83820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accent2"/>
                </a:solidFill>
                <a:sym typeface="+mn-ea"/>
              </a:rPr>
              <a:t>Sales On Thursdays are very high.</a:t>
            </a:r>
            <a:endParaRPr lang="en-US" sz="1000" b="1">
              <a:solidFill>
                <a:schemeClr val="accent2"/>
              </a:solidFill>
            </a:endParaRPr>
          </a:p>
          <a:p>
            <a:pPr algn="ctr"/>
            <a:r>
              <a:rPr lang="en-US" sz="1000" b="1">
                <a:solidFill>
                  <a:schemeClr val="accent2"/>
                </a:solidFill>
                <a:sym typeface="+mn-ea"/>
              </a:rPr>
              <a:t>Sales On Fridays are very less.</a:t>
            </a:r>
            <a:endParaRPr lang="en-US" sz="1000" b="1">
              <a:solidFill>
                <a:schemeClr val="bg2"/>
              </a:solidFill>
            </a:endParaRPr>
          </a:p>
          <a:p>
            <a:pPr algn="ctr">
              <a:lnSpc>
                <a:spcPct val="80000"/>
              </a:lnSpc>
            </a:pPr>
            <a:endParaRPr lang="en-US" sz="800"/>
          </a:p>
        </p:txBody>
      </p:sp>
      <p:sp>
        <p:nvSpPr>
          <p:cNvPr id="13" name="Flowchart: Multidocument 12"/>
          <p:cNvSpPr/>
          <p:nvPr/>
        </p:nvSpPr>
        <p:spPr>
          <a:xfrm>
            <a:off x="3443605" y="3509010"/>
            <a:ext cx="2437130" cy="83312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accent2"/>
                </a:solidFill>
                <a:sym typeface="+mn-ea"/>
              </a:rPr>
              <a:t>Most of the sales happened in November month.</a:t>
            </a:r>
            <a:endParaRPr lang="en-US" sz="1000" b="1">
              <a:solidFill>
                <a:schemeClr val="accent2"/>
              </a:solidFill>
            </a:endParaRPr>
          </a:p>
          <a:p>
            <a:pPr algn="ctr"/>
            <a:r>
              <a:rPr lang="en-US" sz="1000" b="1">
                <a:solidFill>
                  <a:schemeClr val="accent2"/>
                </a:solidFill>
                <a:sym typeface="+mn-ea"/>
              </a:rPr>
              <a:t>February Month had least sales.</a:t>
            </a:r>
            <a:endParaRPr lang="en-US" sz="1000" b="1">
              <a:solidFill>
                <a:schemeClr val="accent2"/>
              </a:solidFill>
            </a:endParaRPr>
          </a:p>
          <a:p>
            <a:pPr algn="ctr">
              <a:lnSpc>
                <a:spcPct val="80000"/>
              </a:lnSpc>
            </a:pPr>
            <a:endParaRPr lang="en-US" sz="800"/>
          </a:p>
        </p:txBody>
      </p:sp>
      <p:sp>
        <p:nvSpPr>
          <p:cNvPr id="14" name="Flowchart: Multidocument 13"/>
          <p:cNvSpPr/>
          <p:nvPr/>
        </p:nvSpPr>
        <p:spPr>
          <a:xfrm>
            <a:off x="6111240" y="3498215"/>
            <a:ext cx="2860040" cy="82232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accent2"/>
                </a:solidFill>
                <a:sym typeface="+mn-ea"/>
              </a:rPr>
              <a:t>Most of the sales happens in the afternoon.</a:t>
            </a:r>
            <a:endParaRPr lang="en-US" sz="1000" b="1">
              <a:solidFill>
                <a:schemeClr val="accent2"/>
              </a:solidFill>
            </a:endParaRPr>
          </a:p>
          <a:p>
            <a:pPr algn="ctr"/>
            <a:r>
              <a:rPr lang="en-US" sz="1000" b="1">
                <a:solidFill>
                  <a:schemeClr val="accent2"/>
                </a:solidFill>
                <a:sym typeface="+mn-ea"/>
              </a:rPr>
              <a:t>Least sales happens in the evening.</a:t>
            </a:r>
            <a:endParaRPr lang="en-US"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b="1">
                <a:solidFill>
                  <a:schemeClr val="accent2"/>
                </a:solidFill>
                <a:sym typeface="Wingdings" panose="05000000000000000000" charset="0"/>
              </a:rPr>
              <a:t></a:t>
            </a:r>
            <a:r>
              <a:rPr lang="en-US" altLang="en-IN" b="1">
                <a:solidFill>
                  <a:schemeClr val="accent2"/>
                </a:solidFill>
                <a:sym typeface="Wingdings" panose="05000000000000000000" charset="0"/>
              </a:rPr>
              <a:t> Model Building </a:t>
            </a:r>
            <a:r>
              <a:rPr lang="en-IN" altLang="en-US" b="1">
                <a:solidFill>
                  <a:schemeClr val="accent2"/>
                </a:solidFill>
                <a:sym typeface="Wingdings" panose="05000000000000000000" charset="0"/>
              </a:rPr>
              <a:t></a:t>
            </a:r>
            <a:endParaRPr lang="en-US" b="1"/>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2249170" y="1321435"/>
            <a:ext cx="4233545" cy="916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     </a:t>
            </a:r>
            <a:r>
              <a:rPr lang="en-US" sz="1600" b="1">
                <a:solidFill>
                  <a:schemeClr val="accent2"/>
                </a:solidFill>
              </a:rPr>
              <a:t>RFM Model Analysis</a:t>
            </a:r>
          </a:p>
        </p:txBody>
      </p:sp>
      <p:sp>
        <p:nvSpPr>
          <p:cNvPr id="6" name="Text Box 5"/>
          <p:cNvSpPr txBox="1"/>
          <p:nvPr/>
        </p:nvSpPr>
        <p:spPr>
          <a:xfrm>
            <a:off x="312420" y="2388235"/>
            <a:ext cx="2632075" cy="2614930"/>
          </a:xfrm>
          <a:prstGeom prst="rect">
            <a:avLst/>
          </a:prstGeom>
          <a:noFill/>
        </p:spPr>
        <p:txBody>
          <a:bodyPr wrap="square" rtlCol="0">
            <a:spAutoFit/>
          </a:bodyPr>
          <a:lstStyle/>
          <a:p>
            <a:r>
              <a:rPr lang="en-US" b="1"/>
              <a:t>What is RFM?</a:t>
            </a:r>
          </a:p>
          <a:p>
            <a:endParaRPr lang="en-US" sz="1000" b="1"/>
          </a:p>
          <a:p>
            <a:r>
              <a:rPr lang="en-US" sz="1000" b="1"/>
              <a:t>RFM is a method used to analyze customer value. It stands for Recency, Frequency and Monetary.</a:t>
            </a:r>
          </a:p>
          <a:p>
            <a:endParaRPr lang="en-US" sz="1000" b="1"/>
          </a:p>
          <a:p>
            <a:r>
              <a:rPr lang="en-US" sz="1000" b="1"/>
              <a:t>Recency: How recently did the customer visit our website or how recently did a</a:t>
            </a:r>
          </a:p>
          <a:p>
            <a:r>
              <a:rPr lang="en-US" sz="1000" b="1"/>
              <a:t>customer purchase?</a:t>
            </a:r>
          </a:p>
          <a:p>
            <a:endParaRPr lang="en-US" sz="1000" b="1"/>
          </a:p>
          <a:p>
            <a:r>
              <a:rPr lang="en-US" sz="1000" b="1"/>
              <a:t>Frequency: How often do they visit or how often do they purchase?</a:t>
            </a:r>
          </a:p>
          <a:p>
            <a:endParaRPr lang="en-US" sz="1000" b="1"/>
          </a:p>
          <a:p>
            <a:r>
              <a:rPr lang="en-US" sz="1000" b="1"/>
              <a:t>Monetary: How much revenue we get from their visit or how much do they spend when  they purchase?</a:t>
            </a:r>
          </a:p>
        </p:txBody>
      </p:sp>
      <p:sp>
        <p:nvSpPr>
          <p:cNvPr id="8" name="Text Box 7"/>
          <p:cNvSpPr txBox="1"/>
          <p:nvPr/>
        </p:nvSpPr>
        <p:spPr>
          <a:xfrm>
            <a:off x="6030595" y="2458085"/>
            <a:ext cx="2632075" cy="2306955"/>
          </a:xfrm>
          <a:prstGeom prst="rect">
            <a:avLst/>
          </a:prstGeom>
          <a:noFill/>
        </p:spPr>
        <p:txBody>
          <a:bodyPr wrap="square" rtlCol="0">
            <a:spAutoFit/>
          </a:bodyPr>
          <a:lstStyle/>
          <a:p>
            <a:r>
              <a:rPr lang="en-US" b="1"/>
              <a:t>Why it is Needed?</a:t>
            </a:r>
          </a:p>
          <a:p>
            <a:endParaRPr lang="en-US" sz="1000" b="1"/>
          </a:p>
          <a:p>
            <a:r>
              <a:rPr lang="en-US" sz="1000" b="1"/>
              <a:t>RFM Analysis is a marketing framework that is used to understand and analyze customer behavior  based on three factors Recency, Frequency, and Monetary.</a:t>
            </a:r>
          </a:p>
          <a:p>
            <a:endParaRPr lang="en-US" sz="1000" b="1"/>
          </a:p>
          <a:p>
            <a:r>
              <a:rPr lang="en-US" sz="1000" b="1"/>
              <a:t>The RFM Analysis will help the businesses to segment their customer base into different homogenous groups so that they can engage with each group with different targeted marketing strategies.</a:t>
            </a:r>
          </a:p>
        </p:txBody>
      </p:sp>
      <p:pic>
        <p:nvPicPr>
          <p:cNvPr id="9" name="Picture 8"/>
          <p:cNvPicPr>
            <a:picLocks noChangeAspect="1"/>
          </p:cNvPicPr>
          <p:nvPr/>
        </p:nvPicPr>
        <p:blipFill>
          <a:blip r:embed="rId2"/>
          <a:stretch>
            <a:fillRect/>
          </a:stretch>
        </p:blipFill>
        <p:spPr>
          <a:xfrm>
            <a:off x="3144520" y="2844800"/>
            <a:ext cx="2686050" cy="1920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dirty="0">
                <a:solidFill>
                  <a:schemeClr val="accent2"/>
                </a:solidFill>
                <a:sym typeface="Wingdings" panose="05000000000000000000" charset="0"/>
              </a:rPr>
              <a:t>                           </a:t>
            </a:r>
            <a:r>
              <a:rPr lang="en-IN" altLang="en-US" dirty="0">
                <a:solidFill>
                  <a:schemeClr val="accent2"/>
                </a:solidFill>
                <a:sym typeface="Wingdings" panose="05000000000000000000" charset="0"/>
              </a:rPr>
              <a:t></a:t>
            </a:r>
            <a:r>
              <a:rPr lang="en-US" altLang="en-IN" dirty="0">
                <a:solidFill>
                  <a:schemeClr val="accent2"/>
                </a:solidFill>
                <a:sym typeface="Wingdings" panose="05000000000000000000" charset="0"/>
              </a:rPr>
              <a:t> </a:t>
            </a:r>
            <a:r>
              <a:rPr lang="en-US" altLang="en-IN" b="1" dirty="0">
                <a:solidFill>
                  <a:schemeClr val="accent2"/>
                </a:solidFill>
                <a:sym typeface="Wingdings" panose="05000000000000000000" charset="0"/>
              </a:rPr>
              <a:t>Model Building </a:t>
            </a:r>
            <a:r>
              <a:rPr lang="en-IN" altLang="en-US" dirty="0">
                <a:solidFill>
                  <a:schemeClr val="accent2"/>
                </a:solidFill>
                <a:sym typeface="Wingdings" panose="05000000000000000000" charset="0"/>
              </a:rPr>
              <a:t></a:t>
            </a:r>
            <a:endParaRPr lang="en-US" dirty="0"/>
          </a:p>
        </p:txBody>
      </p:sp>
      <p:sp>
        <p:nvSpPr>
          <p:cNvPr id="3" name="Text Placeholder 2"/>
          <p:cNvSpPr>
            <a:spLocks noGrp="1"/>
          </p:cNvSpPr>
          <p:nvPr>
            <p:ph type="body" idx="1"/>
          </p:nvPr>
        </p:nvSpPr>
        <p:spPr>
          <a:xfrm>
            <a:off x="635" y="1152525"/>
            <a:ext cx="914336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2390140" y="1245235"/>
            <a:ext cx="388556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     </a:t>
            </a:r>
            <a:r>
              <a:rPr lang="en-US" sz="1600" b="1">
                <a:solidFill>
                  <a:schemeClr val="accent2"/>
                </a:solidFill>
              </a:rPr>
              <a:t>RFM Model Analysis</a:t>
            </a:r>
          </a:p>
        </p:txBody>
      </p:sp>
      <p:sp>
        <p:nvSpPr>
          <p:cNvPr id="6" name="Text Box 5"/>
          <p:cNvSpPr txBox="1"/>
          <p:nvPr/>
        </p:nvSpPr>
        <p:spPr>
          <a:xfrm>
            <a:off x="115570" y="1744345"/>
            <a:ext cx="3561716" cy="800219"/>
          </a:xfrm>
          <a:prstGeom prst="rect">
            <a:avLst/>
          </a:prstGeom>
          <a:noFill/>
        </p:spPr>
        <p:txBody>
          <a:bodyPr wrap="square" rtlCol="0">
            <a:spAutoFit/>
          </a:bodyPr>
          <a:lstStyle/>
          <a:p>
            <a:pPr marL="180975">
              <a:lnSpc>
                <a:spcPct val="100000"/>
              </a:lnSpc>
              <a:spcBef>
                <a:spcPts val="1185"/>
              </a:spcBef>
              <a:tabLst>
                <a:tab pos="466725" algn="l"/>
              </a:tabLst>
            </a:pPr>
            <a:r>
              <a:rPr sz="1200" b="1" dirty="0">
                <a:sym typeface="+mn-ea"/>
              </a:rPr>
              <a:t>Recency</a:t>
            </a:r>
            <a:r>
              <a:rPr sz="1000" dirty="0">
                <a:sym typeface="+mn-ea"/>
              </a:rPr>
              <a:t> = Latest </a:t>
            </a:r>
            <a:r>
              <a:rPr sz="1000" spc="-5" dirty="0">
                <a:sym typeface="+mn-ea"/>
              </a:rPr>
              <a:t>Date </a:t>
            </a:r>
            <a:r>
              <a:rPr sz="1000" dirty="0">
                <a:sym typeface="+mn-ea"/>
              </a:rPr>
              <a:t>- Last </a:t>
            </a:r>
            <a:r>
              <a:rPr sz="1000" spc="-5" dirty="0">
                <a:sym typeface="+mn-ea"/>
              </a:rPr>
              <a:t>Invoice</a:t>
            </a:r>
            <a:r>
              <a:rPr sz="1000" spc="-145" dirty="0">
                <a:sym typeface="+mn-ea"/>
              </a:rPr>
              <a:t> </a:t>
            </a:r>
            <a:r>
              <a:rPr sz="1000" spc="-5" dirty="0">
                <a:sym typeface="+mn-ea"/>
              </a:rPr>
              <a:t>Data.</a:t>
            </a:r>
            <a:endParaRPr sz="1000" dirty="0">
              <a:latin typeface="Arial" panose="020B0604020202020204"/>
              <a:cs typeface="Arial" panose="020B0604020202020204"/>
            </a:endParaRPr>
          </a:p>
          <a:p>
            <a:pPr marL="180340" lvl="1" indent="0">
              <a:lnSpc>
                <a:spcPct val="100000"/>
              </a:lnSpc>
              <a:buNone/>
              <a:tabLst>
                <a:tab pos="466725" algn="l"/>
                <a:tab pos="467995" algn="l"/>
              </a:tabLst>
            </a:pPr>
            <a:r>
              <a:rPr sz="1200" b="1" dirty="0">
                <a:sym typeface="+mn-ea"/>
              </a:rPr>
              <a:t>Frequency</a:t>
            </a:r>
            <a:r>
              <a:rPr sz="1000" dirty="0">
                <a:sym typeface="+mn-ea"/>
              </a:rPr>
              <a:t> = </a:t>
            </a:r>
            <a:r>
              <a:rPr sz="1000" spc="-5" dirty="0">
                <a:sym typeface="+mn-ea"/>
              </a:rPr>
              <a:t>Count </a:t>
            </a:r>
            <a:r>
              <a:rPr sz="1000" dirty="0">
                <a:sym typeface="+mn-ea"/>
              </a:rPr>
              <a:t>of </a:t>
            </a:r>
            <a:r>
              <a:rPr sz="1000" spc="-5" dirty="0">
                <a:sym typeface="+mn-ea"/>
              </a:rPr>
              <a:t>invoice no. </a:t>
            </a:r>
            <a:r>
              <a:rPr sz="1000" dirty="0">
                <a:sym typeface="+mn-ea"/>
              </a:rPr>
              <a:t>of</a:t>
            </a:r>
            <a:r>
              <a:rPr sz="1000" spc="-100" dirty="0">
                <a:sym typeface="+mn-ea"/>
              </a:rPr>
              <a:t> </a:t>
            </a:r>
            <a:r>
              <a:rPr sz="1000" spc="-5" dirty="0">
                <a:sym typeface="+mn-ea"/>
              </a:rPr>
              <a:t>transaction(s).</a:t>
            </a:r>
            <a:endParaRPr sz="1000" dirty="0">
              <a:latin typeface="Arial" panose="020B0604020202020204"/>
              <a:cs typeface="Arial" panose="020B0604020202020204"/>
            </a:endParaRPr>
          </a:p>
          <a:p>
            <a:pPr marL="180340" lvl="1" indent="0">
              <a:lnSpc>
                <a:spcPct val="100000"/>
              </a:lnSpc>
              <a:buNone/>
              <a:tabLst>
                <a:tab pos="466725" algn="l"/>
                <a:tab pos="467995" algn="l"/>
              </a:tabLst>
            </a:pPr>
            <a:r>
              <a:rPr sz="1200" b="1" dirty="0">
                <a:sym typeface="+mn-ea"/>
              </a:rPr>
              <a:t>Monetary </a:t>
            </a:r>
            <a:r>
              <a:rPr sz="1000" dirty="0">
                <a:sym typeface="+mn-ea"/>
              </a:rPr>
              <a:t>= </a:t>
            </a:r>
            <a:r>
              <a:rPr sz="1000" spc="-5" dirty="0">
                <a:sym typeface="+mn-ea"/>
              </a:rPr>
              <a:t>Sum of Total </a:t>
            </a:r>
            <a:r>
              <a:rPr sz="1000" dirty="0">
                <a:sym typeface="+mn-ea"/>
              </a:rPr>
              <a:t>Amount for each</a:t>
            </a:r>
            <a:r>
              <a:rPr sz="1000" spc="-170" dirty="0">
                <a:sym typeface="+mn-ea"/>
              </a:rPr>
              <a:t> </a:t>
            </a:r>
            <a:r>
              <a:rPr sz="1000" dirty="0">
                <a:sym typeface="+mn-ea"/>
              </a:rPr>
              <a:t>customer.</a:t>
            </a:r>
            <a:endParaRPr sz="1000" dirty="0">
              <a:latin typeface="Arial" panose="020B0604020202020204"/>
              <a:cs typeface="Arial" panose="020B0604020202020204"/>
            </a:endParaRPr>
          </a:p>
          <a:p>
            <a:endParaRPr lang="en-US" sz="1000" dirty="0"/>
          </a:p>
        </p:txBody>
      </p:sp>
      <p:pic>
        <p:nvPicPr>
          <p:cNvPr id="7" name="Picture 6"/>
          <p:cNvPicPr>
            <a:picLocks noChangeAspect="1"/>
          </p:cNvPicPr>
          <p:nvPr/>
        </p:nvPicPr>
        <p:blipFill>
          <a:blip r:embed="rId2"/>
          <a:stretch>
            <a:fillRect/>
          </a:stretch>
        </p:blipFill>
        <p:spPr>
          <a:xfrm>
            <a:off x="311700" y="2538907"/>
            <a:ext cx="4618709" cy="655735"/>
          </a:xfrm>
          <a:prstGeom prst="rect">
            <a:avLst/>
          </a:prstGeom>
        </p:spPr>
      </p:pic>
      <p:pic>
        <p:nvPicPr>
          <p:cNvPr id="8" name="Picture 7"/>
          <p:cNvPicPr>
            <a:picLocks noChangeAspect="1"/>
          </p:cNvPicPr>
          <p:nvPr/>
        </p:nvPicPr>
        <p:blipFill>
          <a:blip r:embed="rId3"/>
          <a:stretch>
            <a:fillRect/>
          </a:stretch>
        </p:blipFill>
        <p:spPr>
          <a:xfrm>
            <a:off x="194945" y="3375025"/>
            <a:ext cx="4889500" cy="1469686"/>
          </a:xfrm>
          <a:prstGeom prst="rect">
            <a:avLst/>
          </a:prstGeom>
        </p:spPr>
      </p:pic>
      <p:pic>
        <p:nvPicPr>
          <p:cNvPr id="12" name="Picture 11"/>
          <p:cNvPicPr>
            <a:picLocks noChangeAspect="1"/>
          </p:cNvPicPr>
          <p:nvPr/>
        </p:nvPicPr>
        <p:blipFill>
          <a:blip r:embed="rId4"/>
          <a:stretch>
            <a:fillRect/>
          </a:stretch>
        </p:blipFill>
        <p:spPr>
          <a:xfrm>
            <a:off x="6365240" y="3912235"/>
            <a:ext cx="2466975" cy="1231265"/>
          </a:xfrm>
          <a:prstGeom prst="rect">
            <a:avLst/>
          </a:prstGeom>
        </p:spPr>
      </p:pic>
      <p:pic>
        <p:nvPicPr>
          <p:cNvPr id="13" name="Picture 12"/>
          <p:cNvPicPr>
            <a:picLocks noChangeAspect="1"/>
          </p:cNvPicPr>
          <p:nvPr/>
        </p:nvPicPr>
        <p:blipFill>
          <a:blip r:embed="rId5"/>
          <a:stretch>
            <a:fillRect/>
          </a:stretch>
        </p:blipFill>
        <p:spPr>
          <a:xfrm>
            <a:off x="6403340" y="2665730"/>
            <a:ext cx="2423160" cy="1246505"/>
          </a:xfrm>
          <a:prstGeom prst="rect">
            <a:avLst/>
          </a:prstGeom>
        </p:spPr>
      </p:pic>
      <p:pic>
        <p:nvPicPr>
          <p:cNvPr id="14" name="Picture 13"/>
          <p:cNvPicPr>
            <a:picLocks noChangeAspect="1"/>
          </p:cNvPicPr>
          <p:nvPr/>
        </p:nvPicPr>
        <p:blipFill>
          <a:blip r:embed="rId6"/>
          <a:stretch>
            <a:fillRect/>
          </a:stretch>
        </p:blipFill>
        <p:spPr>
          <a:xfrm>
            <a:off x="6365240" y="1267460"/>
            <a:ext cx="2466975" cy="1398270"/>
          </a:xfrm>
          <a:prstGeom prst="rect">
            <a:avLst/>
          </a:prstGeom>
        </p:spPr>
      </p:pic>
      <p:sp>
        <p:nvSpPr>
          <p:cNvPr id="10" name="Flowchart: Multidocument 9"/>
          <p:cNvSpPr/>
          <p:nvPr/>
        </p:nvSpPr>
        <p:spPr>
          <a:xfrm>
            <a:off x="5466715" y="1953895"/>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b="1">
                <a:solidFill>
                  <a:schemeClr val="accent2"/>
                </a:solidFill>
              </a:rPr>
              <a:t>Recency</a:t>
            </a:r>
          </a:p>
        </p:txBody>
      </p:sp>
      <p:sp>
        <p:nvSpPr>
          <p:cNvPr id="11" name="Flowchart: Multidocument 10"/>
          <p:cNvSpPr/>
          <p:nvPr/>
        </p:nvSpPr>
        <p:spPr>
          <a:xfrm>
            <a:off x="5466715" y="3134360"/>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b="1">
                <a:solidFill>
                  <a:schemeClr val="accent2"/>
                </a:solidFill>
              </a:rPr>
              <a:t>Frequency</a:t>
            </a:r>
          </a:p>
        </p:txBody>
      </p:sp>
      <p:sp>
        <p:nvSpPr>
          <p:cNvPr id="15" name="Flowchart: Multidocument 14"/>
          <p:cNvSpPr/>
          <p:nvPr/>
        </p:nvSpPr>
        <p:spPr>
          <a:xfrm>
            <a:off x="5401945" y="4315460"/>
            <a:ext cx="873760" cy="24066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b="1">
                <a:solidFill>
                  <a:schemeClr val="accent2"/>
                </a:solidFill>
              </a:rPr>
              <a:t>Monetary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2259965" y="1245235"/>
            <a:ext cx="42335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     </a:t>
            </a:r>
            <a:r>
              <a:rPr lang="en-US" sz="1600" b="1">
                <a:solidFill>
                  <a:schemeClr val="accent2"/>
                </a:solidFill>
              </a:rPr>
              <a:t>RFM Model Analysis</a:t>
            </a:r>
          </a:p>
        </p:txBody>
      </p:sp>
      <p:sp>
        <p:nvSpPr>
          <p:cNvPr id="6" name="Text Box 5"/>
          <p:cNvSpPr txBox="1"/>
          <p:nvPr/>
        </p:nvSpPr>
        <p:spPr>
          <a:xfrm>
            <a:off x="2259965" y="1820545"/>
            <a:ext cx="4946650" cy="275590"/>
          </a:xfrm>
          <a:prstGeom prst="rect">
            <a:avLst/>
          </a:prstGeom>
          <a:noFill/>
        </p:spPr>
        <p:txBody>
          <a:bodyPr wrap="square" rtlCol="0">
            <a:spAutoFit/>
          </a:bodyPr>
          <a:lstStyle/>
          <a:p>
            <a:r>
              <a:rPr sz="1200" b="1" dirty="0">
                <a:sym typeface="+mn-ea"/>
              </a:rPr>
              <a:t>Log </a:t>
            </a:r>
            <a:r>
              <a:rPr sz="1200" b="1" spc="-5" dirty="0">
                <a:sym typeface="+mn-ea"/>
              </a:rPr>
              <a:t>transformation </a:t>
            </a:r>
            <a:r>
              <a:rPr sz="1200" b="1" dirty="0">
                <a:sym typeface="+mn-ea"/>
              </a:rPr>
              <a:t>on </a:t>
            </a:r>
            <a:r>
              <a:rPr sz="1200" b="1" spc="-5" dirty="0">
                <a:sym typeface="+mn-ea"/>
              </a:rPr>
              <a:t>Frequency, </a:t>
            </a:r>
            <a:r>
              <a:rPr sz="1200" b="1" dirty="0">
                <a:sym typeface="+mn-ea"/>
              </a:rPr>
              <a:t>Recency and</a:t>
            </a:r>
            <a:r>
              <a:rPr sz="1200" b="1" spc="-100" dirty="0">
                <a:sym typeface="+mn-ea"/>
              </a:rPr>
              <a:t> </a:t>
            </a:r>
            <a:r>
              <a:rPr sz="1200" b="1" spc="-5" dirty="0">
                <a:sym typeface="+mn-ea"/>
              </a:rPr>
              <a:t>Monetary</a:t>
            </a:r>
            <a:endParaRPr lang="en-US" sz="1200" b="1"/>
          </a:p>
        </p:txBody>
      </p:sp>
      <p:pic>
        <p:nvPicPr>
          <p:cNvPr id="7" name="Picture 6"/>
          <p:cNvPicPr>
            <a:picLocks noChangeAspect="1"/>
          </p:cNvPicPr>
          <p:nvPr/>
        </p:nvPicPr>
        <p:blipFill>
          <a:blip r:embed="rId2"/>
          <a:stretch>
            <a:fillRect/>
          </a:stretch>
        </p:blipFill>
        <p:spPr>
          <a:xfrm>
            <a:off x="84455" y="3047365"/>
            <a:ext cx="2934970" cy="2096135"/>
          </a:xfrm>
          <a:prstGeom prst="rect">
            <a:avLst/>
          </a:prstGeom>
        </p:spPr>
      </p:pic>
      <p:pic>
        <p:nvPicPr>
          <p:cNvPr id="8" name="Picture 7"/>
          <p:cNvPicPr>
            <a:picLocks noChangeAspect="1"/>
          </p:cNvPicPr>
          <p:nvPr/>
        </p:nvPicPr>
        <p:blipFill>
          <a:blip r:embed="rId3"/>
          <a:stretch>
            <a:fillRect/>
          </a:stretch>
        </p:blipFill>
        <p:spPr>
          <a:xfrm>
            <a:off x="3026410" y="3047366"/>
            <a:ext cx="3159125" cy="2096135"/>
          </a:xfrm>
          <a:prstGeom prst="rect">
            <a:avLst/>
          </a:prstGeom>
        </p:spPr>
      </p:pic>
      <p:pic>
        <p:nvPicPr>
          <p:cNvPr id="9" name="Picture 8"/>
          <p:cNvPicPr>
            <a:picLocks noChangeAspect="1"/>
          </p:cNvPicPr>
          <p:nvPr/>
        </p:nvPicPr>
        <p:blipFill>
          <a:blip r:embed="rId4"/>
          <a:stretch>
            <a:fillRect/>
          </a:stretch>
        </p:blipFill>
        <p:spPr>
          <a:xfrm>
            <a:off x="6191885" y="3047365"/>
            <a:ext cx="2951480" cy="2096135"/>
          </a:xfrm>
          <a:prstGeom prst="rect">
            <a:avLst/>
          </a:prstGeom>
        </p:spPr>
      </p:pic>
      <p:sp>
        <p:nvSpPr>
          <p:cNvPr id="10" name="Flowchart: Multidocument 9"/>
          <p:cNvSpPr/>
          <p:nvPr/>
        </p:nvSpPr>
        <p:spPr>
          <a:xfrm>
            <a:off x="311700" y="2469832"/>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accent2"/>
                </a:solidFill>
              </a:rPr>
              <a:t>Recency</a:t>
            </a:r>
          </a:p>
        </p:txBody>
      </p:sp>
      <p:sp>
        <p:nvSpPr>
          <p:cNvPr id="11" name="Flowchart: Multidocument 10"/>
          <p:cNvSpPr/>
          <p:nvPr/>
        </p:nvSpPr>
        <p:spPr>
          <a:xfrm>
            <a:off x="3430544" y="2469831"/>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accent2"/>
                </a:solidFill>
              </a:rPr>
              <a:t>      Frequency</a:t>
            </a:r>
          </a:p>
        </p:txBody>
      </p:sp>
      <p:sp>
        <p:nvSpPr>
          <p:cNvPr id="12" name="Flowchart: Multidocument 11"/>
          <p:cNvSpPr/>
          <p:nvPr/>
        </p:nvSpPr>
        <p:spPr>
          <a:xfrm>
            <a:off x="6370002" y="2469830"/>
            <a:ext cx="25952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a:solidFill>
                  <a:schemeClr val="accent2"/>
                </a:solidFill>
              </a:rPr>
              <a:t>Monetary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336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2259965" y="1245235"/>
            <a:ext cx="423354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     </a:t>
            </a:r>
            <a:r>
              <a:rPr lang="en-US" sz="1600" b="1">
                <a:solidFill>
                  <a:schemeClr val="accent2"/>
                </a:solidFill>
              </a:rPr>
              <a:t>RFM Model Analysis</a:t>
            </a:r>
          </a:p>
        </p:txBody>
      </p:sp>
      <p:sp>
        <p:nvSpPr>
          <p:cNvPr id="6" name="Text Box 5"/>
          <p:cNvSpPr txBox="1"/>
          <p:nvPr/>
        </p:nvSpPr>
        <p:spPr>
          <a:xfrm>
            <a:off x="574040" y="1820545"/>
            <a:ext cx="7997190" cy="275590"/>
          </a:xfrm>
          <a:prstGeom prst="rect">
            <a:avLst/>
          </a:prstGeom>
          <a:noFill/>
        </p:spPr>
        <p:txBody>
          <a:bodyPr wrap="square" rtlCol="0">
            <a:spAutoFit/>
          </a:bodyPr>
          <a:lstStyle/>
          <a:p>
            <a:r>
              <a:rPr lang="en-US" sz="1200" b="1" dirty="0">
                <a:sym typeface="+mn-ea"/>
              </a:rPr>
              <a:t>U</a:t>
            </a:r>
            <a:r>
              <a:rPr sz="1200" b="1" dirty="0">
                <a:sym typeface="+mn-ea"/>
              </a:rPr>
              <a:t>sing </a:t>
            </a:r>
            <a:r>
              <a:rPr sz="1200" b="1" spc="-5" dirty="0">
                <a:sym typeface="+mn-ea"/>
              </a:rPr>
              <a:t>RFM Model analysis</a:t>
            </a:r>
            <a:r>
              <a:rPr lang="en-US" sz="1200" b="1" spc="-5" dirty="0">
                <a:sym typeface="+mn-ea"/>
              </a:rPr>
              <a:t> only</a:t>
            </a:r>
            <a:r>
              <a:rPr sz="1200" b="1" spc="-5" dirty="0">
                <a:sym typeface="+mn-ea"/>
              </a:rPr>
              <a:t> </a:t>
            </a:r>
            <a:r>
              <a:rPr sz="1200" b="1" dirty="0">
                <a:sym typeface="+mn-ea"/>
              </a:rPr>
              <a:t>4 clusters</a:t>
            </a:r>
            <a:r>
              <a:rPr lang="en-US" sz="1200" b="1" dirty="0">
                <a:sym typeface="+mn-ea"/>
              </a:rPr>
              <a:t> have been created which are </a:t>
            </a:r>
            <a:r>
              <a:rPr sz="1200" b="1" dirty="0">
                <a:sym typeface="+mn-ea"/>
              </a:rPr>
              <a:t>Platinum, Gold, </a:t>
            </a:r>
            <a:r>
              <a:rPr sz="1200" b="1" spc="-5" dirty="0">
                <a:sym typeface="+mn-ea"/>
              </a:rPr>
              <a:t>Silver </a:t>
            </a:r>
            <a:r>
              <a:rPr sz="1200" b="1" dirty="0">
                <a:sym typeface="+mn-ea"/>
              </a:rPr>
              <a:t>and</a:t>
            </a:r>
            <a:r>
              <a:rPr sz="1200" b="1" spc="65" dirty="0">
                <a:sym typeface="+mn-ea"/>
              </a:rPr>
              <a:t> </a:t>
            </a:r>
            <a:r>
              <a:rPr sz="1200" b="1" dirty="0">
                <a:sym typeface="+mn-ea"/>
              </a:rPr>
              <a:t>Bronze</a:t>
            </a:r>
            <a:endParaRPr lang="en-US" sz="1200" b="1"/>
          </a:p>
        </p:txBody>
      </p:sp>
      <p:sp>
        <p:nvSpPr>
          <p:cNvPr id="8" name="object 8"/>
          <p:cNvSpPr/>
          <p:nvPr/>
        </p:nvSpPr>
        <p:spPr>
          <a:xfrm>
            <a:off x="76649" y="2392733"/>
            <a:ext cx="5054307" cy="264245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623813" y="2481463"/>
            <a:ext cx="581847" cy="2070173"/>
          </a:xfrm>
          <a:prstGeom prst="rect">
            <a:avLst/>
          </a:prstGeom>
          <a:blipFill>
            <a:blip r:embed="rId3" cstate="print"/>
            <a:stretch>
              <a:fillRect/>
            </a:stretch>
          </a:blipFill>
        </p:spPr>
        <p:txBody>
          <a:bodyPr wrap="square" lIns="0" tIns="0" rIns="0" bIns="0" rtlCol="0"/>
          <a:lstStyle/>
          <a:p>
            <a:endParaRPr/>
          </a:p>
        </p:txBody>
      </p:sp>
      <p:sp>
        <p:nvSpPr>
          <p:cNvPr id="7" name="Curved Left Arrow 6"/>
          <p:cNvSpPr/>
          <p:nvPr/>
        </p:nvSpPr>
        <p:spPr>
          <a:xfrm>
            <a:off x="8382635" y="1997710"/>
            <a:ext cx="524510" cy="138684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7" name="Text Box 6"/>
          <p:cNvSpPr txBox="1"/>
          <p:nvPr/>
        </p:nvSpPr>
        <p:spPr>
          <a:xfrm>
            <a:off x="1470025" y="1681480"/>
            <a:ext cx="5907405" cy="275590"/>
          </a:xfrm>
          <a:prstGeom prst="rect">
            <a:avLst/>
          </a:prstGeom>
          <a:noFill/>
        </p:spPr>
        <p:txBody>
          <a:bodyPr wrap="square" rtlCol="0">
            <a:spAutoFit/>
          </a:bodyPr>
          <a:lstStyle/>
          <a:p>
            <a:r>
              <a:rPr sz="1200" b="1" dirty="0">
                <a:sym typeface="+mn-ea"/>
              </a:rPr>
              <a:t>Finding the Optimal </a:t>
            </a:r>
            <a:r>
              <a:rPr sz="1200" b="1" spc="-5" dirty="0">
                <a:sym typeface="+mn-ea"/>
              </a:rPr>
              <a:t>value </a:t>
            </a:r>
            <a:r>
              <a:rPr sz="1200" b="1" dirty="0">
                <a:sym typeface="+mn-ea"/>
              </a:rPr>
              <a:t>of cluster using Elbow method and Silhouette</a:t>
            </a:r>
            <a:r>
              <a:rPr sz="1200" b="1" spc="-285" dirty="0">
                <a:sym typeface="+mn-ea"/>
              </a:rPr>
              <a:t> </a:t>
            </a:r>
            <a:r>
              <a:rPr sz="1200" b="1" dirty="0">
                <a:sym typeface="+mn-ea"/>
              </a:rPr>
              <a:t>Score</a:t>
            </a:r>
            <a:endParaRPr lang="en-US" sz="1200" b="1"/>
          </a:p>
        </p:txBody>
      </p:sp>
      <p:pic>
        <p:nvPicPr>
          <p:cNvPr id="8" name="Picture 7"/>
          <p:cNvPicPr>
            <a:picLocks noChangeAspect="1"/>
          </p:cNvPicPr>
          <p:nvPr/>
        </p:nvPicPr>
        <p:blipFill>
          <a:blip r:embed="rId2"/>
          <a:stretch>
            <a:fillRect/>
          </a:stretch>
        </p:blipFill>
        <p:spPr>
          <a:xfrm>
            <a:off x="4979670" y="3577907"/>
            <a:ext cx="4164965" cy="1565593"/>
          </a:xfrm>
          <a:prstGeom prst="rect">
            <a:avLst/>
          </a:prstGeom>
        </p:spPr>
      </p:pic>
      <p:pic>
        <p:nvPicPr>
          <p:cNvPr id="9" name="Picture 8"/>
          <p:cNvPicPr>
            <a:picLocks noChangeAspect="1"/>
          </p:cNvPicPr>
          <p:nvPr/>
        </p:nvPicPr>
        <p:blipFill>
          <a:blip r:embed="rId3"/>
          <a:stretch>
            <a:fillRect/>
          </a:stretch>
        </p:blipFill>
        <p:spPr>
          <a:xfrm>
            <a:off x="4907915" y="1957070"/>
            <a:ext cx="4235450" cy="1620837"/>
          </a:xfrm>
          <a:prstGeom prst="rect">
            <a:avLst/>
          </a:prstGeom>
        </p:spPr>
      </p:pic>
      <p:pic>
        <p:nvPicPr>
          <p:cNvPr id="11" name="Picture 10"/>
          <p:cNvPicPr>
            <a:picLocks noChangeAspect="1"/>
          </p:cNvPicPr>
          <p:nvPr/>
        </p:nvPicPr>
        <p:blipFill>
          <a:blip r:embed="rId4"/>
          <a:stretch>
            <a:fillRect/>
          </a:stretch>
        </p:blipFill>
        <p:spPr>
          <a:xfrm>
            <a:off x="635" y="2710180"/>
            <a:ext cx="4510405" cy="1856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3365"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 </a:t>
            </a:r>
            <a:r>
              <a:rPr b="1" dirty="0">
                <a:solidFill>
                  <a:schemeClr val="accent2"/>
                </a:solidFill>
                <a:latin typeface="Arial" panose="020B0604020202020204"/>
                <a:cs typeface="Arial" panose="020B0604020202020204"/>
                <a:sym typeface="+mn-ea"/>
              </a:rPr>
              <a:t>and</a:t>
            </a:r>
            <a:r>
              <a:rPr b="1" spc="3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9" name="object 9"/>
          <p:cNvSpPr/>
          <p:nvPr/>
        </p:nvSpPr>
        <p:spPr>
          <a:xfrm>
            <a:off x="311785" y="1682751"/>
            <a:ext cx="3501390" cy="161798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220970" y="1639533"/>
            <a:ext cx="3427095" cy="155705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08713" y="3538910"/>
            <a:ext cx="3404327" cy="1542807"/>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220735" y="3434647"/>
            <a:ext cx="3436387" cy="155705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463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Flowchart: Multidocument 7"/>
          <p:cNvSpPr/>
          <p:nvPr/>
        </p:nvSpPr>
        <p:spPr>
          <a:xfrm>
            <a:off x="311785" y="1482090"/>
            <a:ext cx="407162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Recency </a:t>
            </a:r>
            <a:r>
              <a:rPr sz="1200" b="1" dirty="0">
                <a:solidFill>
                  <a:schemeClr val="accent2"/>
                </a:solidFill>
                <a:latin typeface="Arial" panose="020B0604020202020204"/>
                <a:cs typeface="Arial" panose="020B0604020202020204"/>
                <a:sym typeface="+mn-ea"/>
              </a:rPr>
              <a:t>and</a:t>
            </a:r>
            <a:r>
              <a:rPr sz="1200" b="1" spc="3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4974590" y="1482090"/>
            <a:ext cx="355219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000" b="1" spc="-10" dirty="0">
                <a:solidFill>
                  <a:schemeClr val="accent2"/>
                </a:solidFill>
                <a:latin typeface="Arial" panose="020B0604020202020204"/>
                <a:cs typeface="Arial" panose="020B0604020202020204"/>
                <a:sym typeface="+mn-ea"/>
              </a:rPr>
              <a:t>DBSCAN Algorithm </a:t>
            </a:r>
            <a:r>
              <a:rPr sz="1000" b="1" dirty="0">
                <a:solidFill>
                  <a:schemeClr val="accent2"/>
                </a:solidFill>
                <a:latin typeface="Arial" panose="020B0604020202020204"/>
                <a:cs typeface="Arial" panose="020B0604020202020204"/>
                <a:sym typeface="+mn-ea"/>
              </a:rPr>
              <a:t>( Recency </a:t>
            </a:r>
            <a:r>
              <a:rPr sz="1000" b="1" spc="-5" dirty="0">
                <a:solidFill>
                  <a:schemeClr val="accent2"/>
                </a:solidFill>
                <a:latin typeface="Arial" panose="020B0604020202020204"/>
                <a:cs typeface="Arial" panose="020B0604020202020204"/>
                <a:sym typeface="+mn-ea"/>
              </a:rPr>
              <a:t>and</a:t>
            </a:r>
            <a:r>
              <a:rPr sz="1000" b="1" spc="45"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Monetary</a:t>
            </a:r>
            <a:endParaRPr lang="en-US" sz="1000" b="1" spc="-5" dirty="0">
              <a:solidFill>
                <a:schemeClr val="accent2"/>
              </a:solidFill>
              <a:latin typeface="Arial" panose="020B0604020202020204"/>
              <a:cs typeface="Arial" panose="020B0604020202020204"/>
              <a:sym typeface="+mn-ea"/>
            </a:endParaRPr>
          </a:p>
        </p:txBody>
      </p:sp>
      <p:pic>
        <p:nvPicPr>
          <p:cNvPr id="10" name="Picture 9"/>
          <p:cNvPicPr>
            <a:picLocks noChangeAspect="1"/>
          </p:cNvPicPr>
          <p:nvPr/>
        </p:nvPicPr>
        <p:blipFill>
          <a:blip r:embed="rId2"/>
          <a:stretch>
            <a:fillRect/>
          </a:stretch>
        </p:blipFill>
        <p:spPr>
          <a:xfrm>
            <a:off x="311785" y="2465069"/>
            <a:ext cx="4081145" cy="2436539"/>
          </a:xfrm>
          <a:prstGeom prst="rect">
            <a:avLst/>
          </a:prstGeom>
        </p:spPr>
      </p:pic>
      <p:pic>
        <p:nvPicPr>
          <p:cNvPr id="11" name="Picture 10"/>
          <p:cNvPicPr>
            <a:picLocks noChangeAspect="1"/>
          </p:cNvPicPr>
          <p:nvPr/>
        </p:nvPicPr>
        <p:blipFill>
          <a:blip r:embed="rId3"/>
          <a:stretch>
            <a:fillRect/>
          </a:stretch>
        </p:blipFill>
        <p:spPr>
          <a:xfrm>
            <a:off x="4479290" y="2390139"/>
            <a:ext cx="4543425" cy="2585897"/>
          </a:xfrm>
          <a:prstGeom prst="rect">
            <a:avLst/>
          </a:prstGeom>
        </p:spPr>
      </p:pic>
      <p:sp>
        <p:nvSpPr>
          <p:cNvPr id="12" name="Down Arrow 11"/>
          <p:cNvSpPr/>
          <p:nvPr/>
        </p:nvSpPr>
        <p:spPr>
          <a:xfrm>
            <a:off x="2058670" y="1899285"/>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Down Arrow 12"/>
          <p:cNvSpPr/>
          <p:nvPr/>
        </p:nvSpPr>
        <p:spPr>
          <a:xfrm>
            <a:off x="6619875" y="1899285"/>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gn="l">
              <a:lnSpc>
                <a:spcPct val="100000"/>
              </a:lnSpc>
              <a:spcBef>
                <a:spcPts val="2385"/>
              </a:spcBef>
              <a:buSzTx/>
            </a:pPr>
            <a:r>
              <a:rPr lang="en-US"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K-means Clustering ( Frequency and Monetary)</a:t>
            </a:r>
          </a:p>
        </p:txBody>
      </p:sp>
      <p:sp>
        <p:nvSpPr>
          <p:cNvPr id="6" name="Text Box 5"/>
          <p:cNvSpPr txBox="1"/>
          <p:nvPr/>
        </p:nvSpPr>
        <p:spPr>
          <a:xfrm>
            <a:off x="1384300" y="1820545"/>
            <a:ext cx="5874385" cy="275590"/>
          </a:xfrm>
          <a:prstGeom prst="rect">
            <a:avLst/>
          </a:prstGeom>
          <a:noFill/>
        </p:spPr>
        <p:txBody>
          <a:bodyPr wrap="square" rtlCol="0">
            <a:spAutoFit/>
          </a:bodyPr>
          <a:lstStyle/>
          <a:p>
            <a:r>
              <a:rPr sz="1200" b="1" dirty="0">
                <a:sym typeface="+mn-ea"/>
              </a:rPr>
              <a:t>Finding the Optimal </a:t>
            </a:r>
            <a:r>
              <a:rPr sz="1200" b="1" spc="-5" dirty="0">
                <a:sym typeface="+mn-ea"/>
              </a:rPr>
              <a:t>value </a:t>
            </a:r>
            <a:r>
              <a:rPr sz="1200" b="1" dirty="0">
                <a:sym typeface="+mn-ea"/>
              </a:rPr>
              <a:t>of cluster using Elbow method and Silhouette</a:t>
            </a:r>
            <a:r>
              <a:rPr sz="1200" b="1" spc="-285" dirty="0">
                <a:sym typeface="+mn-ea"/>
              </a:rPr>
              <a:t> </a:t>
            </a:r>
            <a:r>
              <a:rPr sz="1200" b="1" dirty="0">
                <a:sym typeface="+mn-ea"/>
              </a:rPr>
              <a:t>Score</a:t>
            </a:r>
            <a:endParaRPr lang="en-US" sz="1200" b="1"/>
          </a:p>
        </p:txBody>
      </p:sp>
      <p:pic>
        <p:nvPicPr>
          <p:cNvPr id="7" name="Picture 6"/>
          <p:cNvPicPr>
            <a:picLocks noChangeAspect="1"/>
          </p:cNvPicPr>
          <p:nvPr/>
        </p:nvPicPr>
        <p:blipFill>
          <a:blip r:embed="rId2"/>
          <a:stretch>
            <a:fillRect/>
          </a:stretch>
        </p:blipFill>
        <p:spPr>
          <a:xfrm>
            <a:off x="163195" y="2327275"/>
            <a:ext cx="4723765" cy="2816225"/>
          </a:xfrm>
          <a:prstGeom prst="rect">
            <a:avLst/>
          </a:prstGeom>
        </p:spPr>
      </p:pic>
      <p:pic>
        <p:nvPicPr>
          <p:cNvPr id="8" name="Picture 7"/>
          <p:cNvPicPr>
            <a:picLocks noChangeAspect="1"/>
          </p:cNvPicPr>
          <p:nvPr/>
        </p:nvPicPr>
        <p:blipFill>
          <a:blip r:embed="rId3"/>
          <a:stretch>
            <a:fillRect/>
          </a:stretch>
        </p:blipFill>
        <p:spPr>
          <a:xfrm>
            <a:off x="5956935" y="3775710"/>
            <a:ext cx="3115945" cy="1360170"/>
          </a:xfrm>
          <a:prstGeom prst="rect">
            <a:avLst/>
          </a:prstGeom>
        </p:spPr>
      </p:pic>
      <p:pic>
        <p:nvPicPr>
          <p:cNvPr id="9" name="Picture 8"/>
          <p:cNvPicPr>
            <a:picLocks noChangeAspect="1"/>
          </p:cNvPicPr>
          <p:nvPr/>
        </p:nvPicPr>
        <p:blipFill>
          <a:blip r:embed="rId4"/>
          <a:stretch>
            <a:fillRect/>
          </a:stretch>
        </p:blipFill>
        <p:spPr>
          <a:xfrm>
            <a:off x="6087745" y="2096135"/>
            <a:ext cx="2909570" cy="1482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IN" altLang="en-US">
                <a:solidFill>
                  <a:schemeClr val="accent2"/>
                </a:solidFill>
                <a:sym typeface="+mn-ea"/>
              </a:rPr>
              <a:t> </a:t>
            </a:r>
            <a:r>
              <a:rPr lang="en-US" altLang="en-IN">
                <a:solidFill>
                  <a:schemeClr val="accent2"/>
                </a:solidFill>
                <a:sym typeface="+mn-ea"/>
              </a:rPr>
              <a:t>                     </a:t>
            </a:r>
            <a:r>
              <a:rPr lang="en-IN" altLang="en-US">
                <a:solidFill>
                  <a:schemeClr val="accent2"/>
                </a:solidFill>
                <a:sym typeface="Wingdings" panose="05000000000000000000" charset="0"/>
              </a:rPr>
              <a:t></a:t>
            </a:r>
            <a:r>
              <a:rPr lang="en-IN" altLang="en-US">
                <a:solidFill>
                  <a:schemeClr val="accent2"/>
                </a:solidFill>
                <a:sym typeface="+mn-ea"/>
              </a:rPr>
              <a:t> </a:t>
            </a:r>
            <a:r>
              <a:rPr lang="en-IN" altLang="en-US" b="1">
                <a:solidFill>
                  <a:schemeClr val="accent2"/>
                </a:solidFill>
                <a:sym typeface="+mn-ea"/>
              </a:rPr>
              <a:t>Problem Statement</a:t>
            </a:r>
            <a:r>
              <a:rPr lang="en-US" altLang="en-IN" b="1">
                <a:solidFill>
                  <a:schemeClr val="accent2"/>
                </a:solidFill>
                <a:sym typeface="+mn-ea"/>
              </a:rPr>
              <a:t> </a:t>
            </a:r>
            <a:r>
              <a:rPr lang="en-IN" altLang="en-US">
                <a:solidFill>
                  <a:schemeClr val="accent2"/>
                </a:solidFill>
                <a:sym typeface="Wingdings" panose="05000000000000000000" charset="0"/>
              </a:rPr>
              <a:t></a:t>
            </a:r>
            <a:br>
              <a:rPr lang="en-US" altLang="en-IN" b="1">
                <a:solidFill>
                  <a:schemeClr val="accent2"/>
                </a:solidFill>
              </a:rPr>
            </a:br>
            <a:endParaRPr lang="en-US"/>
          </a:p>
        </p:txBody>
      </p:sp>
      <p:sp>
        <p:nvSpPr>
          <p:cNvPr id="3" name="Text Placeholder 2"/>
          <p:cNvSpPr>
            <a:spLocks noGrp="1"/>
          </p:cNvSpPr>
          <p:nvPr>
            <p:ph type="body" idx="1"/>
          </p:nvPr>
        </p:nvSpPr>
        <p:spPr>
          <a:xfrm>
            <a:off x="635" y="1152525"/>
            <a:ext cx="9143365" cy="3990975"/>
          </a:xfrm>
        </p:spPr>
        <p:txBody>
          <a:bodyPr/>
          <a:lstStyle/>
          <a:p>
            <a:endParaRPr lang="en-US"/>
          </a:p>
        </p:txBody>
      </p:sp>
      <p:sp>
        <p:nvSpPr>
          <p:cNvPr id="5" name="Frame 4"/>
          <p:cNvSpPr/>
          <p:nvPr/>
        </p:nvSpPr>
        <p:spPr>
          <a:xfrm>
            <a:off x="311785" y="452120"/>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3"/>
          <a:stretch>
            <a:fillRect/>
          </a:stretch>
        </p:blipFill>
        <p:spPr>
          <a:xfrm>
            <a:off x="311150" y="1153160"/>
            <a:ext cx="5123180" cy="3866515"/>
          </a:xfrm>
          <a:prstGeom prst="rect">
            <a:avLst/>
          </a:prstGeom>
        </p:spPr>
      </p:pic>
      <p:sp>
        <p:nvSpPr>
          <p:cNvPr id="7" name="Text Box 6"/>
          <p:cNvSpPr txBox="1"/>
          <p:nvPr/>
        </p:nvSpPr>
        <p:spPr>
          <a:xfrm>
            <a:off x="5850890" y="1485900"/>
            <a:ext cx="3293110" cy="3107690"/>
          </a:xfrm>
          <a:prstGeom prst="rect">
            <a:avLst/>
          </a:prstGeom>
          <a:noFill/>
        </p:spPr>
        <p:txBody>
          <a:bodyPr wrap="square" rtlCol="0">
            <a:spAutoFit/>
          </a:bodyPr>
          <a:lstStyle/>
          <a:p>
            <a:r>
              <a:rPr lang="en-US" b="1"/>
              <a:t>1. To identify major customer segments on a transational data set.</a:t>
            </a:r>
          </a:p>
          <a:p>
            <a:endParaRPr lang="en-US" b="1"/>
          </a:p>
          <a:p>
            <a:r>
              <a:rPr lang="en-US" b="1"/>
              <a:t>2. Data set contains all the transactions occurring between 1st december 2010 and 9th december 2011 for a UK-based and registered non-store online retail.</a:t>
            </a:r>
          </a:p>
          <a:p>
            <a:endParaRPr lang="en-US" b="1"/>
          </a:p>
          <a:p>
            <a:r>
              <a:rPr lang="en-US" b="1"/>
              <a:t>3. The company mainly sells unique all-occasion gifts.</a:t>
            </a:r>
          </a:p>
          <a:p>
            <a:endParaRPr lang="en-US" b="1"/>
          </a:p>
          <a:p>
            <a:r>
              <a:rPr lang="en-US" b="1"/>
              <a:t>4. Many customers of the company are wholesalers.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1638935" y="1245235"/>
            <a:ext cx="5260340"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gn="l">
              <a:lnSpc>
                <a:spcPct val="100000"/>
              </a:lnSpc>
              <a:spcBef>
                <a:spcPts val="2385"/>
              </a:spcBef>
              <a:buSzTx/>
            </a:pPr>
            <a:r>
              <a:rPr lang="en-US"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  K-means Clustering (Frequency and Monetary)</a:t>
            </a:r>
          </a:p>
        </p:txBody>
      </p:sp>
      <p:sp>
        <p:nvSpPr>
          <p:cNvPr id="8" name="object 8"/>
          <p:cNvSpPr/>
          <p:nvPr/>
        </p:nvSpPr>
        <p:spPr>
          <a:xfrm>
            <a:off x="311785" y="1724840"/>
            <a:ext cx="3919855" cy="145714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135245" y="1724841"/>
            <a:ext cx="3691255" cy="138285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64490" y="3436800"/>
            <a:ext cx="3867150" cy="145714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135245" y="3436800"/>
            <a:ext cx="3790950" cy="143746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463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Flowchart: Multidocument 7"/>
          <p:cNvSpPr/>
          <p:nvPr/>
        </p:nvSpPr>
        <p:spPr>
          <a:xfrm>
            <a:off x="311785" y="1482090"/>
            <a:ext cx="426847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a:t>
            </a:r>
            <a:r>
              <a:rPr lang="en-US" sz="1200" b="1" spc="-5" dirty="0">
                <a:solidFill>
                  <a:schemeClr val="accent2"/>
                </a:solidFill>
                <a:latin typeface="Arial" panose="020B0604020202020204"/>
                <a:cs typeface="Arial" panose="020B0604020202020204"/>
                <a:sym typeface="+mn-ea"/>
              </a:rPr>
              <a:t>Frequency</a:t>
            </a:r>
            <a:r>
              <a:rPr sz="1200" b="1" spc="-5" dirty="0">
                <a:solidFill>
                  <a:schemeClr val="accent2"/>
                </a:solidFill>
                <a:latin typeface="Arial" panose="020B0604020202020204"/>
                <a:cs typeface="Arial" panose="020B0604020202020204"/>
                <a:sym typeface="+mn-ea"/>
              </a:rPr>
              <a:t> </a:t>
            </a:r>
            <a:r>
              <a:rPr sz="1200" b="1" dirty="0">
                <a:solidFill>
                  <a:schemeClr val="accent2"/>
                </a:solidFill>
                <a:latin typeface="Arial" panose="020B0604020202020204"/>
                <a:cs typeface="Arial" panose="020B0604020202020204"/>
                <a:sym typeface="+mn-ea"/>
              </a:rPr>
              <a:t>and</a:t>
            </a:r>
            <a:r>
              <a:rPr sz="1200" b="1" spc="3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4974590" y="1482090"/>
            <a:ext cx="3552190" cy="27749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000" b="1" spc="-10" dirty="0">
                <a:solidFill>
                  <a:schemeClr val="accent2"/>
                </a:solidFill>
                <a:latin typeface="Arial" panose="020B0604020202020204"/>
                <a:cs typeface="Arial" panose="020B0604020202020204"/>
                <a:sym typeface="+mn-ea"/>
              </a:rPr>
              <a:t>DBSCAN Algorithm </a:t>
            </a:r>
            <a:r>
              <a:rPr sz="1000" b="1" dirty="0">
                <a:solidFill>
                  <a:schemeClr val="accent2"/>
                </a:solidFill>
                <a:latin typeface="Arial" panose="020B0604020202020204"/>
                <a:cs typeface="Arial" panose="020B0604020202020204"/>
                <a:sym typeface="+mn-ea"/>
              </a:rPr>
              <a:t>(</a:t>
            </a:r>
            <a:r>
              <a:rPr lang="en-US" sz="1000" b="1" spc="-5" dirty="0">
                <a:solidFill>
                  <a:schemeClr val="accent2"/>
                </a:solidFill>
                <a:latin typeface="Arial" panose="020B0604020202020204"/>
                <a:cs typeface="Arial" panose="020B0604020202020204"/>
                <a:sym typeface="+mn-ea"/>
              </a:rPr>
              <a:t>Frequency</a:t>
            </a:r>
            <a:r>
              <a:rPr sz="1000" b="1"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and</a:t>
            </a:r>
            <a:r>
              <a:rPr sz="1000" b="1" spc="45" dirty="0">
                <a:solidFill>
                  <a:schemeClr val="accent2"/>
                </a:solidFill>
                <a:latin typeface="Arial" panose="020B0604020202020204"/>
                <a:cs typeface="Arial" panose="020B0604020202020204"/>
                <a:sym typeface="+mn-ea"/>
              </a:rPr>
              <a:t> </a:t>
            </a:r>
            <a:r>
              <a:rPr sz="1000" b="1" spc="-5" dirty="0">
                <a:solidFill>
                  <a:schemeClr val="accent2"/>
                </a:solidFill>
                <a:latin typeface="Arial" panose="020B0604020202020204"/>
                <a:cs typeface="Arial" panose="020B0604020202020204"/>
                <a:sym typeface="+mn-ea"/>
              </a:rPr>
              <a:t>Monetary</a:t>
            </a:r>
            <a:r>
              <a:rPr lang="en-US" sz="1000" b="1" spc="-5" dirty="0">
                <a:solidFill>
                  <a:schemeClr val="accent2"/>
                </a:solidFill>
                <a:latin typeface="Arial" panose="020B0604020202020204"/>
                <a:cs typeface="Arial" panose="020B0604020202020204"/>
                <a:sym typeface="+mn-ea"/>
              </a:rPr>
              <a:t>)</a:t>
            </a:r>
          </a:p>
        </p:txBody>
      </p:sp>
      <p:sp>
        <p:nvSpPr>
          <p:cNvPr id="12" name="Down Arrow 11"/>
          <p:cNvSpPr/>
          <p:nvPr/>
        </p:nvSpPr>
        <p:spPr>
          <a:xfrm>
            <a:off x="2036607" y="1858010"/>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Down Arrow 3"/>
          <p:cNvSpPr/>
          <p:nvPr/>
        </p:nvSpPr>
        <p:spPr>
          <a:xfrm>
            <a:off x="6712902" y="1894385"/>
            <a:ext cx="75565" cy="4908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bject 6"/>
          <p:cNvSpPr/>
          <p:nvPr/>
        </p:nvSpPr>
        <p:spPr>
          <a:xfrm>
            <a:off x="311785" y="2571750"/>
            <a:ext cx="3802380" cy="239712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652496" y="2571750"/>
            <a:ext cx="4023360" cy="239623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941705" y="1299845"/>
            <a:ext cx="706056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lang="en-US" b="1" spc="-5"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K-means Clustering </a:t>
            </a:r>
            <a:r>
              <a:rPr b="1" dirty="0">
                <a:solidFill>
                  <a:schemeClr val="accent2"/>
                </a:solidFill>
                <a:latin typeface="Arial" panose="020B0604020202020204"/>
                <a:cs typeface="Arial" panose="020B0604020202020204"/>
                <a:sym typeface="+mn-ea"/>
              </a:rPr>
              <a:t>( </a:t>
            </a:r>
            <a:r>
              <a:rPr b="1" spc="-5" dirty="0">
                <a:solidFill>
                  <a:schemeClr val="accent2"/>
                </a:solidFill>
                <a:latin typeface="Arial" panose="020B0604020202020204"/>
                <a:cs typeface="Arial" panose="020B0604020202020204"/>
                <a:sym typeface="+mn-ea"/>
              </a:rPr>
              <a:t>Recency</a:t>
            </a:r>
            <a:r>
              <a:rPr lang="en-US" b="1" spc="-5" dirty="0">
                <a:solidFill>
                  <a:schemeClr val="accent2"/>
                </a:solidFill>
                <a:latin typeface="Arial" panose="020B0604020202020204"/>
                <a:cs typeface="Arial" panose="020B0604020202020204"/>
                <a:sym typeface="+mn-ea"/>
              </a:rPr>
              <a:t>,</a:t>
            </a:r>
            <a:r>
              <a:rPr b="1" spc="-5" dirty="0">
                <a:solidFill>
                  <a:schemeClr val="accent2"/>
                </a:solidFill>
                <a:latin typeface="Arial" panose="020B0604020202020204"/>
                <a:cs typeface="Arial" panose="020B0604020202020204"/>
                <a:sym typeface="+mn-ea"/>
              </a:rPr>
              <a:t> </a:t>
            </a:r>
            <a:r>
              <a:rPr lang="en-US" b="1" spc="-5" dirty="0">
                <a:solidFill>
                  <a:schemeClr val="accent2"/>
                </a:solidFill>
                <a:latin typeface="Arial" panose="020B0604020202020204"/>
                <a:cs typeface="Arial" panose="020B0604020202020204"/>
                <a:sym typeface="+mn-ea"/>
              </a:rPr>
              <a:t>Frequency and </a:t>
            </a:r>
            <a:r>
              <a:rPr b="1" spc="-5" dirty="0">
                <a:solidFill>
                  <a:schemeClr val="accent2"/>
                </a:solidFill>
                <a:latin typeface="Arial" panose="020B0604020202020204"/>
                <a:cs typeface="Arial" panose="020B0604020202020204"/>
                <a:sym typeface="+mn-ea"/>
              </a:rPr>
              <a:t>Monetary)</a:t>
            </a:r>
            <a:endParaRPr lang="en-US" sz="1600" b="1" spc="-5" dirty="0">
              <a:solidFill>
                <a:schemeClr val="accent2"/>
              </a:solidFill>
              <a:latin typeface="Arial" panose="020B0604020202020204"/>
              <a:cs typeface="Arial" panose="020B0604020202020204"/>
              <a:sym typeface="+mn-ea"/>
            </a:endParaRPr>
          </a:p>
        </p:txBody>
      </p:sp>
      <p:sp>
        <p:nvSpPr>
          <p:cNvPr id="6" name="Text Box 5"/>
          <p:cNvSpPr txBox="1"/>
          <p:nvPr/>
        </p:nvSpPr>
        <p:spPr>
          <a:xfrm>
            <a:off x="1034415" y="1800860"/>
            <a:ext cx="6967855" cy="306705"/>
          </a:xfrm>
          <a:prstGeom prst="rect">
            <a:avLst/>
          </a:prstGeom>
          <a:noFill/>
        </p:spPr>
        <p:txBody>
          <a:bodyPr wrap="square" rtlCol="0">
            <a:spAutoFit/>
          </a:bodyPr>
          <a:lstStyle/>
          <a:p>
            <a:r>
              <a:rPr b="1" dirty="0">
                <a:sym typeface="+mn-ea"/>
              </a:rPr>
              <a:t>Finding the Optimal </a:t>
            </a:r>
            <a:r>
              <a:rPr b="1" spc="-5" dirty="0">
                <a:sym typeface="+mn-ea"/>
              </a:rPr>
              <a:t>value </a:t>
            </a:r>
            <a:r>
              <a:rPr b="1" dirty="0">
                <a:sym typeface="+mn-ea"/>
              </a:rPr>
              <a:t>of cluster using Elbow method and Silhouette</a:t>
            </a:r>
            <a:r>
              <a:rPr b="1" spc="-285" dirty="0">
                <a:sym typeface="+mn-ea"/>
              </a:rPr>
              <a:t> </a:t>
            </a:r>
            <a:r>
              <a:rPr b="1" dirty="0">
                <a:sym typeface="+mn-ea"/>
              </a:rPr>
              <a:t>Score</a:t>
            </a:r>
            <a:endParaRPr lang="en-US" b="1"/>
          </a:p>
        </p:txBody>
      </p:sp>
      <p:sp>
        <p:nvSpPr>
          <p:cNvPr id="8" name="object 8"/>
          <p:cNvSpPr/>
          <p:nvPr/>
        </p:nvSpPr>
        <p:spPr>
          <a:xfrm>
            <a:off x="172085" y="2263775"/>
            <a:ext cx="2746375" cy="2430780"/>
          </a:xfrm>
          <a:prstGeom prst="rect">
            <a:avLst/>
          </a:prstGeom>
          <a:blipFill>
            <a:blip r:embed="rId2" cstate="print"/>
            <a:stretch>
              <a:fillRect/>
            </a:stretch>
          </a:blipFill>
        </p:spPr>
        <p:txBody>
          <a:bodyPr wrap="square" lIns="0" tIns="0" rIns="0" bIns="0" rtlCol="0"/>
          <a:lstStyle/>
          <a:p>
            <a:endParaRPr/>
          </a:p>
        </p:txBody>
      </p:sp>
      <p:pic>
        <p:nvPicPr>
          <p:cNvPr id="7" name="Picture 6"/>
          <p:cNvPicPr>
            <a:picLocks noChangeAspect="1"/>
          </p:cNvPicPr>
          <p:nvPr/>
        </p:nvPicPr>
        <p:blipFill>
          <a:blip r:embed="rId3"/>
          <a:stretch>
            <a:fillRect/>
          </a:stretch>
        </p:blipFill>
        <p:spPr>
          <a:xfrm>
            <a:off x="6243320" y="2263774"/>
            <a:ext cx="2742565" cy="2430779"/>
          </a:xfrm>
          <a:prstGeom prst="rect">
            <a:avLst/>
          </a:prstGeom>
        </p:spPr>
      </p:pic>
      <p:pic>
        <p:nvPicPr>
          <p:cNvPr id="10" name="Picture 9"/>
          <p:cNvPicPr>
            <a:picLocks noChangeAspect="1"/>
          </p:cNvPicPr>
          <p:nvPr/>
        </p:nvPicPr>
        <p:blipFill>
          <a:blip r:embed="rId4"/>
          <a:stretch>
            <a:fillRect/>
          </a:stretch>
        </p:blipFill>
        <p:spPr>
          <a:xfrm>
            <a:off x="3060700" y="2609215"/>
            <a:ext cx="3175000" cy="1345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463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1537335" y="1289050"/>
            <a:ext cx="6055995" cy="3448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gn="l">
              <a:lnSpc>
                <a:spcPct val="100000"/>
              </a:lnSpc>
              <a:spcBef>
                <a:spcPts val="2385"/>
              </a:spcBef>
              <a:buSzTx/>
            </a:pPr>
            <a:r>
              <a:rPr lang="en-US"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  K-means Clustering (Recency, Frequency and Monetary)</a:t>
            </a:r>
          </a:p>
        </p:txBody>
      </p:sp>
      <p:sp>
        <p:nvSpPr>
          <p:cNvPr id="8" name="object 8"/>
          <p:cNvSpPr/>
          <p:nvPr/>
        </p:nvSpPr>
        <p:spPr>
          <a:xfrm>
            <a:off x="-635" y="1790065"/>
            <a:ext cx="4256405" cy="150177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785995" y="1720850"/>
            <a:ext cx="4145280" cy="327596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0010" y="3477260"/>
            <a:ext cx="4095750" cy="151955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3365"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Flowchart: Multidocument 7"/>
          <p:cNvSpPr/>
          <p:nvPr/>
        </p:nvSpPr>
        <p:spPr>
          <a:xfrm>
            <a:off x="148590" y="1367155"/>
            <a:ext cx="4725670" cy="5124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K-means Clustering </a:t>
            </a:r>
            <a:r>
              <a:rPr sz="1200" b="1"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Recency</a:t>
            </a:r>
            <a:r>
              <a:rPr lang="en-US" sz="1200" b="1" spc="-5" dirty="0">
                <a:solidFill>
                  <a:schemeClr val="accent2"/>
                </a:solidFill>
                <a:latin typeface="Arial" panose="020B0604020202020204"/>
                <a:cs typeface="Arial" panose="020B0604020202020204"/>
                <a:sym typeface="+mn-ea"/>
              </a:rPr>
              <a:t>, Frequency</a:t>
            </a:r>
            <a:r>
              <a:rPr sz="1200" b="1" spc="-5" dirty="0">
                <a:solidFill>
                  <a:schemeClr val="accent2"/>
                </a:solidFill>
                <a:latin typeface="Arial" panose="020B0604020202020204"/>
                <a:cs typeface="Arial" panose="020B0604020202020204"/>
                <a:sym typeface="+mn-ea"/>
              </a:rPr>
              <a:t> </a:t>
            </a:r>
            <a:r>
              <a:rPr sz="1200" b="1" dirty="0">
                <a:solidFill>
                  <a:schemeClr val="accent2"/>
                </a:solidFill>
                <a:latin typeface="Arial" panose="020B0604020202020204"/>
                <a:cs typeface="Arial" panose="020B0604020202020204"/>
                <a:sym typeface="+mn-ea"/>
              </a:rPr>
              <a:t>and</a:t>
            </a:r>
            <a:r>
              <a:rPr sz="1200" b="1" spc="3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sp>
        <p:nvSpPr>
          <p:cNvPr id="9" name="Flowchart: Multidocument 8"/>
          <p:cNvSpPr/>
          <p:nvPr/>
        </p:nvSpPr>
        <p:spPr>
          <a:xfrm>
            <a:off x="5165090" y="1367790"/>
            <a:ext cx="3803650" cy="51181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gn="l">
              <a:lnSpc>
                <a:spcPct val="100000"/>
              </a:lnSpc>
              <a:spcBef>
                <a:spcPts val="2385"/>
              </a:spcBef>
              <a:buSzTx/>
            </a:pPr>
            <a:r>
              <a:rPr sz="1200" b="1" spc="-5" dirty="0">
                <a:solidFill>
                  <a:schemeClr val="accent2"/>
                </a:solidFill>
                <a:latin typeface="Arial" panose="020B0604020202020204"/>
                <a:cs typeface="Arial" panose="020B0604020202020204"/>
                <a:sym typeface="+mn-ea"/>
              </a:rPr>
              <a:t>DBSCAN Algorithm (Recency, Frequency and Monetary</a:t>
            </a:r>
          </a:p>
        </p:txBody>
      </p:sp>
      <p:sp>
        <p:nvSpPr>
          <p:cNvPr id="6" name="object 6"/>
          <p:cNvSpPr/>
          <p:nvPr/>
        </p:nvSpPr>
        <p:spPr>
          <a:xfrm>
            <a:off x="304672" y="2126106"/>
            <a:ext cx="4293108" cy="29108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873802" y="2125947"/>
            <a:ext cx="4171724" cy="291084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Model Building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Flowchart: Multidocument 7"/>
          <p:cNvSpPr/>
          <p:nvPr/>
        </p:nvSpPr>
        <p:spPr>
          <a:xfrm>
            <a:off x="1808480" y="1152525"/>
            <a:ext cx="5271135" cy="54483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2700">
              <a:lnSpc>
                <a:spcPct val="100000"/>
              </a:lnSpc>
              <a:spcBef>
                <a:spcPts val="2385"/>
              </a:spcBef>
            </a:pPr>
            <a:r>
              <a:rPr sz="1200" b="1" spc="-5" dirty="0">
                <a:solidFill>
                  <a:schemeClr val="accent2"/>
                </a:solidFill>
                <a:latin typeface="Arial" panose="020B0604020202020204"/>
                <a:cs typeface="Arial" panose="020B0604020202020204"/>
                <a:sym typeface="+mn-ea"/>
              </a:rPr>
              <a:t>Hierarchical Clustering</a:t>
            </a:r>
            <a:r>
              <a:rPr lang="en-US" sz="1200" b="1" spc="-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(Recency, Frequency </a:t>
            </a:r>
            <a:r>
              <a:rPr sz="1200" b="1" dirty="0">
                <a:solidFill>
                  <a:schemeClr val="accent2"/>
                </a:solidFill>
                <a:latin typeface="Arial" panose="020B0604020202020204"/>
                <a:cs typeface="Arial" panose="020B0604020202020204"/>
                <a:sym typeface="+mn-ea"/>
              </a:rPr>
              <a:t>and</a:t>
            </a:r>
            <a:r>
              <a:rPr sz="1200" b="1" spc="85" dirty="0">
                <a:solidFill>
                  <a:schemeClr val="accent2"/>
                </a:solidFill>
                <a:latin typeface="Arial" panose="020B0604020202020204"/>
                <a:cs typeface="Arial" panose="020B0604020202020204"/>
                <a:sym typeface="+mn-ea"/>
              </a:rPr>
              <a:t> </a:t>
            </a:r>
            <a:r>
              <a:rPr sz="1200" b="1" spc="-5" dirty="0">
                <a:solidFill>
                  <a:schemeClr val="accent2"/>
                </a:solidFill>
                <a:latin typeface="Arial" panose="020B0604020202020204"/>
                <a:cs typeface="Arial" panose="020B0604020202020204"/>
                <a:sym typeface="+mn-ea"/>
              </a:rPr>
              <a:t>Monetary)</a:t>
            </a:r>
            <a:endParaRPr lang="en-US" sz="1200" b="1" spc="-5" dirty="0">
              <a:solidFill>
                <a:schemeClr val="accent2"/>
              </a:solidFill>
              <a:latin typeface="Arial" panose="020B0604020202020204"/>
              <a:cs typeface="Arial" panose="020B0604020202020204"/>
              <a:sym typeface="+mn-ea"/>
            </a:endParaRPr>
          </a:p>
        </p:txBody>
      </p:sp>
      <p:pic>
        <p:nvPicPr>
          <p:cNvPr id="4" name="Picture 3"/>
          <p:cNvPicPr>
            <a:picLocks noChangeAspect="1"/>
          </p:cNvPicPr>
          <p:nvPr/>
        </p:nvPicPr>
        <p:blipFill>
          <a:blip r:embed="rId2"/>
          <a:stretch>
            <a:fillRect/>
          </a:stretch>
        </p:blipFill>
        <p:spPr>
          <a:xfrm>
            <a:off x="0" y="2007235"/>
            <a:ext cx="4652010" cy="3054985"/>
          </a:xfrm>
          <a:prstGeom prst="rect">
            <a:avLst/>
          </a:prstGeom>
        </p:spPr>
      </p:pic>
      <p:pic>
        <p:nvPicPr>
          <p:cNvPr id="6" name="Picture 5"/>
          <p:cNvPicPr>
            <a:picLocks noChangeAspect="1"/>
          </p:cNvPicPr>
          <p:nvPr/>
        </p:nvPicPr>
        <p:blipFill>
          <a:blip r:embed="rId3"/>
          <a:stretch>
            <a:fillRect/>
          </a:stretch>
        </p:blipFill>
        <p:spPr>
          <a:xfrm>
            <a:off x="4822825" y="1941830"/>
            <a:ext cx="4247515" cy="3120390"/>
          </a:xfrm>
          <a:prstGeom prst="rect">
            <a:avLst/>
          </a:prstGeom>
        </p:spPr>
      </p:pic>
      <p:sp>
        <p:nvSpPr>
          <p:cNvPr id="7" name="Text Box 6"/>
          <p:cNvSpPr txBox="1"/>
          <p:nvPr/>
        </p:nvSpPr>
        <p:spPr>
          <a:xfrm>
            <a:off x="304800" y="1697990"/>
            <a:ext cx="4291965" cy="398780"/>
          </a:xfrm>
          <a:prstGeom prst="rect">
            <a:avLst/>
          </a:prstGeom>
          <a:noFill/>
        </p:spPr>
        <p:txBody>
          <a:bodyPr wrap="square" rtlCol="0">
            <a:spAutoFit/>
          </a:bodyPr>
          <a:lstStyle/>
          <a:p>
            <a:r>
              <a:rPr sz="1000" b="1" dirty="0">
                <a:sym typeface="+mn-ea"/>
              </a:rPr>
              <a:t>Optimal </a:t>
            </a:r>
            <a:r>
              <a:rPr sz="1000" b="1" spc="-5" dirty="0">
                <a:sym typeface="+mn-ea"/>
              </a:rPr>
              <a:t>Number </a:t>
            </a:r>
            <a:r>
              <a:rPr sz="1000" b="1" dirty="0">
                <a:sym typeface="+mn-ea"/>
              </a:rPr>
              <a:t>of clusters</a:t>
            </a:r>
            <a:r>
              <a:rPr sz="1000" b="1" spc="-150" dirty="0">
                <a:sym typeface="+mn-ea"/>
              </a:rPr>
              <a:t> </a:t>
            </a:r>
            <a:r>
              <a:rPr sz="1000" b="1" dirty="0">
                <a:sym typeface="+mn-ea"/>
              </a:rPr>
              <a:t>using  </a:t>
            </a:r>
            <a:r>
              <a:rPr sz="1000" b="1" spc="-5" dirty="0">
                <a:sym typeface="+mn-ea"/>
              </a:rPr>
              <a:t>Dendogram.(Optimal</a:t>
            </a:r>
            <a:r>
              <a:rPr sz="1000" b="1" spc="-80" dirty="0">
                <a:sym typeface="+mn-ea"/>
              </a:rPr>
              <a:t> </a:t>
            </a:r>
            <a:r>
              <a:rPr sz="1000" b="1" dirty="0">
                <a:sym typeface="+mn-ea"/>
              </a:rPr>
              <a:t>Clusters=2)</a:t>
            </a:r>
            <a:endParaRPr sz="1000">
              <a:latin typeface="Arial" panose="020B0604020202020204"/>
              <a:cs typeface="Arial" panose="020B0604020202020204"/>
            </a:endParaRPr>
          </a:p>
          <a:p>
            <a:endParaRPr lang="en-US"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rgbClr val="FF4646"/>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98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2"/>
          <a:stretch>
            <a:fillRect/>
          </a:stretch>
        </p:blipFill>
        <p:spPr>
          <a:xfrm>
            <a:off x="160020" y="2766695"/>
            <a:ext cx="4064635" cy="1838325"/>
          </a:xfrm>
          <a:prstGeom prst="rect">
            <a:avLst/>
          </a:prstGeom>
        </p:spPr>
      </p:pic>
      <p:sp>
        <p:nvSpPr>
          <p:cNvPr id="7" name="Flowchart: Multidocument 6"/>
          <p:cNvSpPr/>
          <p:nvPr/>
        </p:nvSpPr>
        <p:spPr>
          <a:xfrm>
            <a:off x="160020" y="1395730"/>
            <a:ext cx="4335145"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dirty="0">
                <a:solidFill>
                  <a:schemeClr val="accent2"/>
                </a:solidFill>
                <a:sym typeface="+mn-ea"/>
              </a:rPr>
              <a:t>Firstly, we did clustering based on RFM analysis. We had 4 clusters/Segmentation of customers based on RFM score</a:t>
            </a:r>
          </a:p>
        </p:txBody>
      </p:sp>
      <p:sp>
        <p:nvSpPr>
          <p:cNvPr id="8" name="Flowchart: Multidocument 7"/>
          <p:cNvSpPr/>
          <p:nvPr/>
        </p:nvSpPr>
        <p:spPr>
          <a:xfrm>
            <a:off x="4622165" y="1395730"/>
            <a:ext cx="4335145"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a:solidFill>
                  <a:schemeClr val="accent2"/>
                </a:solidFill>
                <a:sym typeface="+mn-ea"/>
              </a:rPr>
              <a:t>         Observations</a:t>
            </a:r>
          </a:p>
        </p:txBody>
      </p:sp>
      <p:sp>
        <p:nvSpPr>
          <p:cNvPr id="9" name="Down Arrow 8"/>
          <p:cNvSpPr/>
          <p:nvPr/>
        </p:nvSpPr>
        <p:spPr>
          <a:xfrm>
            <a:off x="1922145" y="2249170"/>
            <a:ext cx="76835" cy="5454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p:cNvSpPr/>
          <p:nvPr/>
        </p:nvSpPr>
        <p:spPr>
          <a:xfrm>
            <a:off x="6558915" y="2249170"/>
            <a:ext cx="76835" cy="5454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 Box 10"/>
          <p:cNvSpPr txBox="1"/>
          <p:nvPr/>
        </p:nvSpPr>
        <p:spPr>
          <a:xfrm>
            <a:off x="5003800" y="2873375"/>
            <a:ext cx="3953510" cy="1938020"/>
          </a:xfrm>
          <a:prstGeom prst="rect">
            <a:avLst/>
          </a:prstGeom>
          <a:noFill/>
        </p:spPr>
        <p:txBody>
          <a:bodyPr wrap="square" rtlCol="0">
            <a:spAutoFit/>
          </a:bodyPr>
          <a:lstStyle/>
          <a:p>
            <a:r>
              <a:rPr lang="en-US" sz="1000" b="1"/>
              <a:t>1. Platinum customers=1263 ( less recency but high frequency and heavy spendings).</a:t>
            </a:r>
          </a:p>
          <a:p>
            <a:endParaRPr lang="en-US" sz="1000" b="1"/>
          </a:p>
          <a:p>
            <a:r>
              <a:rPr lang="en-US" sz="1000" b="1"/>
              <a:t>2. Gold customers=1324 (good recency,frequncy and moentary).</a:t>
            </a:r>
          </a:p>
          <a:p>
            <a:endParaRPr lang="en-US" sz="1000" b="1"/>
          </a:p>
          <a:p>
            <a:r>
              <a:rPr lang="en-US" sz="1000" b="1"/>
              <a:t>3. Silver customers=981(high recency, low frequency and low spendings).</a:t>
            </a:r>
          </a:p>
          <a:p>
            <a:endParaRPr lang="en-US" sz="1000" b="1"/>
          </a:p>
          <a:p>
            <a:r>
              <a:rPr lang="en-US" sz="1000" b="1"/>
              <a:t>4. Bronz customers=770 (very high recency but very less frequency and spendings).</a:t>
            </a:r>
          </a:p>
          <a:p>
            <a:endParaRPr lang="en-US" sz="1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 name="Flowchart: Multidocument 6"/>
          <p:cNvSpPr/>
          <p:nvPr/>
        </p:nvSpPr>
        <p:spPr>
          <a:xfrm>
            <a:off x="1873885" y="1374140"/>
            <a:ext cx="5383530" cy="76390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a:solidFill>
                  <a:schemeClr val="accent2"/>
                </a:solidFill>
                <a:sym typeface="+mn-ea"/>
              </a:rPr>
              <a:t>Later we implemented the machine learning algorithms to cluster the customers</a:t>
            </a:r>
          </a:p>
        </p:txBody>
      </p:sp>
      <p:pic>
        <p:nvPicPr>
          <p:cNvPr id="4" name="Picture 3"/>
          <p:cNvPicPr>
            <a:picLocks noChangeAspect="1"/>
          </p:cNvPicPr>
          <p:nvPr/>
        </p:nvPicPr>
        <p:blipFill>
          <a:blip r:embed="rId2"/>
          <a:stretch>
            <a:fillRect/>
          </a:stretch>
        </p:blipFill>
        <p:spPr>
          <a:xfrm>
            <a:off x="1433830" y="2813050"/>
            <a:ext cx="6276975" cy="2254250"/>
          </a:xfrm>
          <a:prstGeom prst="rect">
            <a:avLst/>
          </a:prstGeom>
        </p:spPr>
      </p:pic>
      <p:sp>
        <p:nvSpPr>
          <p:cNvPr id="10" name="Down Arrow 9"/>
          <p:cNvSpPr/>
          <p:nvPr/>
        </p:nvSpPr>
        <p:spPr>
          <a:xfrm>
            <a:off x="4396740" y="2202815"/>
            <a:ext cx="76835" cy="5454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b="1" spc="-5" dirty="0">
                <a:solidFill>
                  <a:schemeClr val="accent2"/>
                </a:solidFill>
                <a:sym typeface="+mn-ea"/>
              </a:rPr>
              <a:t>Summary and Conclusion</a:t>
            </a:r>
            <a:r>
              <a:rPr lang="en-US" b="1" spc="-5" dirty="0">
                <a:solidFill>
                  <a:schemeClr val="accent2"/>
                </a:solidFill>
                <a:sym typeface="+mn-ea"/>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273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a:stretch>
            <a:fillRect/>
          </a:stretch>
        </p:blipFill>
        <p:spPr>
          <a:xfrm>
            <a:off x="1101725" y="1152525"/>
            <a:ext cx="6743700" cy="1268095"/>
          </a:xfrm>
          <a:prstGeom prst="rect">
            <a:avLst/>
          </a:prstGeom>
        </p:spPr>
      </p:pic>
      <p:sp>
        <p:nvSpPr>
          <p:cNvPr id="6" name="Text Box 5"/>
          <p:cNvSpPr txBox="1"/>
          <p:nvPr/>
        </p:nvSpPr>
        <p:spPr>
          <a:xfrm>
            <a:off x="781685" y="3373120"/>
            <a:ext cx="7567930" cy="1630045"/>
          </a:xfrm>
          <a:prstGeom prst="rect">
            <a:avLst/>
          </a:prstGeom>
          <a:noFill/>
        </p:spPr>
        <p:txBody>
          <a:bodyPr wrap="square" rtlCol="0">
            <a:spAutoFit/>
          </a:bodyPr>
          <a:lstStyle/>
          <a:p>
            <a:r>
              <a:rPr lang="en-US" sz="1000" b="1" dirty="0"/>
              <a:t>1. Above clustering is done with recency, frequency and monetary data (K means Clustering) as all 3 together will provide more information.</a:t>
            </a:r>
          </a:p>
          <a:p>
            <a:endParaRPr lang="en-US" sz="1000" b="1" dirty="0"/>
          </a:p>
          <a:p>
            <a:r>
              <a:rPr lang="en-US" sz="1000" b="1" dirty="0"/>
              <a:t>2. Cluster 0 has high recency rate but very low frequency and monetary. Cluster 0 contains 2414 customers.</a:t>
            </a:r>
          </a:p>
          <a:p>
            <a:endParaRPr lang="en-US" sz="1000" b="1" dirty="0"/>
          </a:p>
          <a:p>
            <a:r>
              <a:rPr lang="en-US" sz="1000" b="1" dirty="0"/>
              <a:t>3. Cluster 1 has low recency rate, but they are frequent buyers and spends very high money than other customers as mean monetary value is very high. Thus generates more revenue to the retail business.</a:t>
            </a:r>
          </a:p>
          <a:p>
            <a:endParaRPr lang="en-US" sz="1000" b="1" dirty="0"/>
          </a:p>
          <a:p>
            <a:r>
              <a:rPr lang="en-US" sz="1000" b="1" dirty="0"/>
              <a:t>4. With this, we are done. Also, we can use more robust analysis for the clustering, using not only RFM but other metrics such as demographics or product features.</a:t>
            </a:r>
          </a:p>
        </p:txBody>
      </p:sp>
      <p:sp>
        <p:nvSpPr>
          <p:cNvPr id="8" name="Flowchart: Multidocument 7"/>
          <p:cNvSpPr/>
          <p:nvPr/>
        </p:nvSpPr>
        <p:spPr>
          <a:xfrm>
            <a:off x="3594735" y="2728595"/>
            <a:ext cx="1954530" cy="2292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accent2"/>
                </a:solidFill>
              </a:rPr>
              <a:t>Observations</a:t>
            </a:r>
          </a:p>
        </p:txBody>
      </p:sp>
      <p:sp>
        <p:nvSpPr>
          <p:cNvPr id="9" name="Up Arrow 8"/>
          <p:cNvSpPr/>
          <p:nvPr/>
        </p:nvSpPr>
        <p:spPr>
          <a:xfrm>
            <a:off x="4418330" y="2268220"/>
            <a:ext cx="75565" cy="2946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p:cNvSpPr/>
          <p:nvPr/>
        </p:nvSpPr>
        <p:spPr>
          <a:xfrm>
            <a:off x="4418330" y="3086735"/>
            <a:ext cx="75565" cy="2946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5" y="635"/>
            <a:ext cx="9143365" cy="5142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IN" altLang="en-US" dirty="0">
                <a:solidFill>
                  <a:schemeClr val="bg2"/>
                </a:solidFill>
                <a:sym typeface="+mn-ea"/>
              </a:rPr>
              <a:t> </a:t>
            </a:r>
            <a:r>
              <a:rPr lang="en-US" altLang="en-IN" dirty="0">
                <a:solidFill>
                  <a:schemeClr val="bg2"/>
                </a:solidFill>
                <a:sym typeface="+mn-ea"/>
              </a:rPr>
              <a:t>                 </a:t>
            </a:r>
            <a:r>
              <a:rPr lang="en-IN" altLang="en-US" dirty="0">
                <a:solidFill>
                  <a:schemeClr val="accent2"/>
                </a:solidFill>
                <a:sym typeface="Wingdings" panose="05000000000000000000" charset="0"/>
              </a:rPr>
              <a:t></a:t>
            </a:r>
            <a:r>
              <a:rPr lang="en-US" altLang="en-IN" dirty="0">
                <a:solidFill>
                  <a:schemeClr val="accent2"/>
                </a:solidFill>
                <a:sym typeface="Wingdings" panose="05000000000000000000" charset="0"/>
              </a:rPr>
              <a:t> </a:t>
            </a:r>
            <a:r>
              <a:rPr lang="en-IN" altLang="en-US" b="1" dirty="0">
                <a:solidFill>
                  <a:schemeClr val="accent2"/>
                </a:solidFill>
                <a:sym typeface="+mn-ea"/>
              </a:rPr>
              <a:t>Workflow </a:t>
            </a:r>
            <a:r>
              <a:rPr lang="en-US" altLang="en-US" b="1" dirty="0">
                <a:solidFill>
                  <a:schemeClr val="accent2"/>
                </a:solidFill>
                <a:sym typeface="+mn-ea"/>
              </a:rPr>
              <a:t>S</a:t>
            </a:r>
            <a:r>
              <a:rPr lang="en-IN" altLang="en-US" b="1" dirty="0" err="1">
                <a:solidFill>
                  <a:schemeClr val="accent2"/>
                </a:solidFill>
                <a:sym typeface="+mn-ea"/>
              </a:rPr>
              <a:t>egregation</a:t>
            </a:r>
            <a:r>
              <a:rPr lang="en-US" altLang="en-IN" b="1" dirty="0">
                <a:solidFill>
                  <a:schemeClr val="accent2"/>
                </a:solidFill>
                <a:sym typeface="+mn-ea"/>
              </a:rPr>
              <a:t> </a:t>
            </a:r>
            <a:r>
              <a:rPr lang="en-IN" altLang="en-US" dirty="0">
                <a:solidFill>
                  <a:schemeClr val="accent2"/>
                </a:solidFill>
                <a:sym typeface="Wingdings" panose="05000000000000000000" charset="0"/>
              </a:rPr>
              <a:t></a:t>
            </a:r>
            <a:br>
              <a:rPr lang="en-US" altLang="en-IN" b="1" dirty="0">
                <a:solidFill>
                  <a:schemeClr val="accent2"/>
                </a:solidFill>
              </a:rPr>
            </a:br>
            <a:endParaRPr lang="en-US" dirty="0"/>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Flowchart: Multidocument 3"/>
          <p:cNvSpPr/>
          <p:nvPr/>
        </p:nvSpPr>
        <p:spPr>
          <a:xfrm>
            <a:off x="304800"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Data Description</a:t>
            </a:r>
          </a:p>
        </p:txBody>
      </p:sp>
      <p:sp>
        <p:nvSpPr>
          <p:cNvPr id="6" name="Flowchart: Multidocument 5"/>
          <p:cNvSpPr/>
          <p:nvPr/>
        </p:nvSpPr>
        <p:spPr>
          <a:xfrm>
            <a:off x="631126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Exploratory data analysis (EDA)</a:t>
            </a:r>
          </a:p>
        </p:txBody>
      </p:sp>
      <p:sp>
        <p:nvSpPr>
          <p:cNvPr id="7" name="Flowchart: Multidocument 6"/>
          <p:cNvSpPr/>
          <p:nvPr/>
        </p:nvSpPr>
        <p:spPr>
          <a:xfrm>
            <a:off x="336740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Model Building</a:t>
            </a:r>
          </a:p>
        </p:txBody>
      </p:sp>
      <p:sp>
        <p:nvSpPr>
          <p:cNvPr id="8" name="Flowchart: Multidocument 7"/>
          <p:cNvSpPr/>
          <p:nvPr/>
        </p:nvSpPr>
        <p:spPr>
          <a:xfrm>
            <a:off x="311785" y="3394710"/>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Summary and Conclusion</a:t>
            </a:r>
          </a:p>
        </p:txBody>
      </p:sp>
      <p:sp>
        <p:nvSpPr>
          <p:cNvPr id="9" name="Flowchart: Multidocument 8"/>
          <p:cNvSpPr/>
          <p:nvPr/>
        </p:nvSpPr>
        <p:spPr>
          <a:xfrm>
            <a:off x="631126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Feature Engeenring</a:t>
            </a:r>
          </a:p>
        </p:txBody>
      </p:sp>
      <p:sp>
        <p:nvSpPr>
          <p:cNvPr id="10" name="Flowchart: Multidocument 9"/>
          <p:cNvSpPr/>
          <p:nvPr/>
        </p:nvSpPr>
        <p:spPr>
          <a:xfrm>
            <a:off x="3367405" y="1409065"/>
            <a:ext cx="2409825" cy="12223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solidFill>
                  <a:schemeClr val="accent2"/>
                </a:solidFill>
              </a:rPr>
              <a:t>Data Wrangling</a:t>
            </a:r>
          </a:p>
        </p:txBody>
      </p:sp>
      <p:sp>
        <p:nvSpPr>
          <p:cNvPr id="11" name="Right Arrow 10"/>
          <p:cNvSpPr/>
          <p:nvPr/>
        </p:nvSpPr>
        <p:spPr>
          <a:xfrm>
            <a:off x="286766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p:cNvSpPr/>
          <p:nvPr/>
        </p:nvSpPr>
        <p:spPr>
          <a:xfrm>
            <a:off x="5875020" y="2041525"/>
            <a:ext cx="338455" cy="755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Down Arrow 12"/>
          <p:cNvSpPr/>
          <p:nvPr/>
        </p:nvSpPr>
        <p:spPr>
          <a:xfrm>
            <a:off x="7322820" y="2806065"/>
            <a:ext cx="76200" cy="31623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Left Arrow 13"/>
          <p:cNvSpPr/>
          <p:nvPr/>
        </p:nvSpPr>
        <p:spPr>
          <a:xfrm>
            <a:off x="5869940"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Left Arrow 14"/>
          <p:cNvSpPr/>
          <p:nvPr/>
        </p:nvSpPr>
        <p:spPr>
          <a:xfrm>
            <a:off x="2869565" y="3968115"/>
            <a:ext cx="349250" cy="7556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Description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4635" cy="3990975"/>
          </a:xfrm>
        </p:spPr>
        <p:txBody>
          <a:bodyPr/>
          <a:lstStyle/>
          <a:p>
            <a:r>
              <a:rPr b="1" spc="-5" dirty="0">
                <a:solidFill>
                  <a:schemeClr val="accent2"/>
                </a:solidFill>
                <a:sym typeface="+mn-ea"/>
              </a:rPr>
              <a:t>Total </a:t>
            </a:r>
            <a:r>
              <a:rPr b="1" dirty="0">
                <a:solidFill>
                  <a:schemeClr val="accent2"/>
                </a:solidFill>
                <a:sym typeface="+mn-ea"/>
              </a:rPr>
              <a:t>Rows=</a:t>
            </a:r>
            <a:r>
              <a:rPr b="1" spc="-125" dirty="0">
                <a:solidFill>
                  <a:schemeClr val="accent2"/>
                </a:solidFill>
                <a:sym typeface="+mn-ea"/>
              </a:rPr>
              <a:t> </a:t>
            </a:r>
            <a:r>
              <a:rPr b="1" dirty="0">
                <a:solidFill>
                  <a:schemeClr val="accent2"/>
                </a:solidFill>
                <a:sym typeface="+mn-ea"/>
              </a:rPr>
              <a:t>541909  </a:t>
            </a:r>
            <a:r>
              <a:rPr b="1" spc="-5" dirty="0">
                <a:solidFill>
                  <a:schemeClr val="accent2"/>
                </a:solidFill>
                <a:sym typeface="+mn-ea"/>
              </a:rPr>
              <a:t>Total</a:t>
            </a:r>
            <a:r>
              <a:rPr b="1" spc="-35" dirty="0">
                <a:solidFill>
                  <a:schemeClr val="accent2"/>
                </a:solidFill>
                <a:sym typeface="+mn-ea"/>
              </a:rPr>
              <a:t> </a:t>
            </a:r>
            <a:r>
              <a:rPr b="1" spc="-5" dirty="0">
                <a:solidFill>
                  <a:schemeClr val="accent2"/>
                </a:solidFill>
                <a:sym typeface="+mn-ea"/>
              </a:rPr>
              <a:t>features=8</a:t>
            </a:r>
            <a:endParaRPr>
              <a:solidFill>
                <a:schemeClr val="accent2"/>
              </a:solidFill>
              <a:latin typeface="Arial" panose="020B0604020202020204"/>
              <a:cs typeface="Arial" panose="020B0604020202020204"/>
            </a:endParaRPr>
          </a:p>
          <a:p>
            <a:r>
              <a:rPr lang="en-US" sz="1600" b="1">
                <a:solidFill>
                  <a:schemeClr val="accent2"/>
                </a:solidFill>
                <a:latin typeface="Arial" panose="020B0604020202020204"/>
                <a:cs typeface="Arial" panose="020B0604020202020204"/>
              </a:rPr>
              <a:t>InvoiceNo:</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Invoice number. Nominal, a 6-digit integral number uniquely assigned to each transaction. If this code starts with letter 'c', it indicates a cancellation.</a:t>
            </a:r>
          </a:p>
          <a:p>
            <a:r>
              <a:rPr lang="en-US" sz="1600" b="1">
                <a:solidFill>
                  <a:schemeClr val="accent2"/>
                </a:solidFill>
                <a:latin typeface="Arial" panose="020B0604020202020204"/>
                <a:cs typeface="Arial" panose="020B0604020202020204"/>
              </a:rPr>
              <a:t>StockCode:</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Product (item) code. Nominal, a 5-digit integral number uniquely</a:t>
            </a:r>
          </a:p>
          <a:p>
            <a:r>
              <a:rPr lang="en-US" sz="1400">
                <a:solidFill>
                  <a:schemeClr val="accent2"/>
                </a:solidFill>
                <a:latin typeface="Arial" panose="020B0604020202020204"/>
                <a:cs typeface="Arial" panose="020B0604020202020204"/>
              </a:rPr>
              <a:t>assigned to each distinct product.</a:t>
            </a:r>
          </a:p>
          <a:p>
            <a:pPr algn="l"/>
            <a:r>
              <a:rPr lang="en-US" sz="1600" b="1">
                <a:solidFill>
                  <a:schemeClr val="accent2"/>
                </a:solidFill>
                <a:latin typeface="Arial" panose="020B0604020202020204"/>
                <a:cs typeface="Arial" panose="020B0604020202020204"/>
              </a:rPr>
              <a:t>Description:</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Product (item) name. Nominal.</a:t>
            </a:r>
          </a:p>
          <a:p>
            <a:r>
              <a:rPr lang="en-US" sz="1600" b="1">
                <a:solidFill>
                  <a:schemeClr val="accent2"/>
                </a:solidFill>
                <a:latin typeface="Arial" panose="020B0604020202020204"/>
                <a:cs typeface="Arial" panose="020B0604020202020204"/>
              </a:rPr>
              <a:t>Quantity:</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The quantities of each product (item) per transaction. Numeric.</a:t>
            </a:r>
            <a:endParaRPr lang="en-US" sz="1600">
              <a:solidFill>
                <a:schemeClr val="accent2"/>
              </a:solidFill>
              <a:latin typeface="Arial" panose="020B0604020202020204"/>
              <a:cs typeface="Arial" panose="020B0604020202020204"/>
            </a:endParaRPr>
          </a:p>
          <a:p>
            <a:r>
              <a:rPr lang="en-US" sz="1600" b="1">
                <a:solidFill>
                  <a:schemeClr val="accent2"/>
                </a:solidFill>
                <a:latin typeface="Arial" panose="020B0604020202020204"/>
                <a:cs typeface="Arial" panose="020B0604020202020204"/>
              </a:rPr>
              <a:t>InvoiceDate:</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Invoice Date and time. Numeric, the day and time when each</a:t>
            </a:r>
          </a:p>
          <a:p>
            <a:r>
              <a:rPr lang="en-US" sz="1400">
                <a:solidFill>
                  <a:schemeClr val="accent2"/>
                </a:solidFill>
                <a:latin typeface="Arial" panose="020B0604020202020204"/>
                <a:cs typeface="Arial" panose="020B0604020202020204"/>
              </a:rPr>
              <a:t>transaction was generated.</a:t>
            </a:r>
          </a:p>
          <a:p>
            <a:pPr algn="l"/>
            <a:r>
              <a:rPr lang="en-US" sz="1600" b="1">
                <a:solidFill>
                  <a:schemeClr val="accent2"/>
                </a:solidFill>
                <a:latin typeface="Arial" panose="020B0604020202020204"/>
                <a:cs typeface="Arial" panose="020B0604020202020204"/>
              </a:rPr>
              <a:t>UnitPrice:</a:t>
            </a:r>
            <a:r>
              <a:rPr lang="en-US" sz="1400">
                <a:solidFill>
                  <a:schemeClr val="accent2"/>
                </a:solidFill>
                <a:latin typeface="Arial" panose="020B0604020202020204"/>
                <a:cs typeface="Arial" panose="020B0604020202020204"/>
              </a:rPr>
              <a:t> Unit price. Numeric, Product price per unit in sterling.</a:t>
            </a:r>
          </a:p>
          <a:p>
            <a:pPr algn="l"/>
            <a:r>
              <a:rPr lang="en-US" sz="1600" b="1">
                <a:solidFill>
                  <a:schemeClr val="accent2"/>
                </a:solidFill>
                <a:latin typeface="Arial" panose="020B0604020202020204"/>
                <a:cs typeface="Arial" panose="020B0604020202020204"/>
              </a:rPr>
              <a:t>CustomerID:</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Customer number. Nominal, a 5-digit integral number uniquely</a:t>
            </a:r>
          </a:p>
          <a:p>
            <a:pPr algn="l"/>
            <a:r>
              <a:rPr lang="en-US" sz="1400">
                <a:solidFill>
                  <a:schemeClr val="accent2"/>
                </a:solidFill>
                <a:latin typeface="Arial" panose="020B0604020202020204"/>
                <a:cs typeface="Arial" panose="020B0604020202020204"/>
              </a:rPr>
              <a:t>assigned to each customer.</a:t>
            </a:r>
          </a:p>
          <a:p>
            <a:pPr algn="l"/>
            <a:r>
              <a:rPr lang="en-US" sz="1600" b="1">
                <a:solidFill>
                  <a:schemeClr val="accent2"/>
                </a:solidFill>
                <a:latin typeface="Arial" panose="020B0604020202020204"/>
                <a:cs typeface="Arial" panose="020B0604020202020204"/>
              </a:rPr>
              <a:t>Country:</a:t>
            </a:r>
            <a:r>
              <a:rPr lang="en-US" sz="1600">
                <a:solidFill>
                  <a:schemeClr val="accent2"/>
                </a:solidFill>
                <a:latin typeface="Arial" panose="020B0604020202020204"/>
                <a:cs typeface="Arial" panose="020B0604020202020204"/>
              </a:rPr>
              <a:t> </a:t>
            </a:r>
            <a:r>
              <a:rPr lang="en-US" sz="1400">
                <a:solidFill>
                  <a:schemeClr val="accent2"/>
                </a:solidFill>
                <a:latin typeface="Arial" panose="020B0604020202020204"/>
                <a:cs typeface="Arial" panose="020B0604020202020204"/>
              </a:rPr>
              <a:t>Country name. Nominal, the name of the country where each customer  resides.</a:t>
            </a:r>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Wrangling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6" name="Picture 5"/>
          <p:cNvPicPr>
            <a:picLocks noChangeAspect="1"/>
          </p:cNvPicPr>
          <p:nvPr/>
        </p:nvPicPr>
        <p:blipFill>
          <a:blip r:embed="rId2"/>
          <a:stretch>
            <a:fillRect/>
          </a:stretch>
        </p:blipFill>
        <p:spPr>
          <a:xfrm>
            <a:off x="298450" y="1735455"/>
            <a:ext cx="2438400" cy="1666240"/>
          </a:xfrm>
          <a:prstGeom prst="rect">
            <a:avLst/>
          </a:prstGeom>
        </p:spPr>
      </p:pic>
      <p:sp>
        <p:nvSpPr>
          <p:cNvPr id="10" name="Text Box 9"/>
          <p:cNvSpPr txBox="1"/>
          <p:nvPr/>
        </p:nvSpPr>
        <p:spPr>
          <a:xfrm>
            <a:off x="6610985" y="2132330"/>
            <a:ext cx="2533015" cy="874598"/>
          </a:xfrm>
          <a:prstGeom prst="rect">
            <a:avLst/>
          </a:prstGeom>
          <a:noFill/>
        </p:spPr>
        <p:txBody>
          <a:bodyPr wrap="square" rtlCol="0">
            <a:spAutoFit/>
          </a:bodyPr>
          <a:lstStyle/>
          <a:p>
            <a:pPr marL="12065" indent="0">
              <a:lnSpc>
                <a:spcPct val="100000"/>
              </a:lnSpc>
              <a:spcBef>
                <a:spcPts val="100"/>
              </a:spcBef>
              <a:buNone/>
              <a:tabLst>
                <a:tab pos="299085" algn="l"/>
                <a:tab pos="299720" algn="l"/>
              </a:tabLst>
            </a:pPr>
            <a:r>
              <a:rPr lang="en-US" sz="1000" b="1" spc="-5" dirty="0">
                <a:sym typeface="+mn-ea"/>
              </a:rPr>
              <a:t>1. </a:t>
            </a:r>
            <a:r>
              <a:rPr sz="1000" b="1" spc="-5" dirty="0">
                <a:sym typeface="+mn-ea"/>
              </a:rPr>
              <a:t>Invoicedate </a:t>
            </a:r>
            <a:r>
              <a:rPr sz="1000" b="1" dirty="0">
                <a:sym typeface="+mn-ea"/>
              </a:rPr>
              <a:t>to</a:t>
            </a:r>
            <a:r>
              <a:rPr sz="1000" b="1" spc="-55" dirty="0">
                <a:sym typeface="+mn-ea"/>
              </a:rPr>
              <a:t> </a:t>
            </a:r>
            <a:r>
              <a:rPr sz="1000" b="1" dirty="0">
                <a:sym typeface="+mn-ea"/>
              </a:rPr>
              <a:t>datetime.</a:t>
            </a:r>
          </a:p>
          <a:p>
            <a:pPr marL="12065" indent="0">
              <a:lnSpc>
                <a:spcPct val="100000"/>
              </a:lnSpc>
              <a:spcBef>
                <a:spcPts val="100"/>
              </a:spcBef>
              <a:buNone/>
              <a:tabLst>
                <a:tab pos="299085" algn="l"/>
                <a:tab pos="299720" algn="l"/>
              </a:tabLst>
            </a:pPr>
            <a:r>
              <a:rPr lang="en-US" sz="1000" b="1" dirty="0">
                <a:sym typeface="+mn-ea"/>
              </a:rPr>
              <a:t>2. </a:t>
            </a:r>
            <a:r>
              <a:rPr sz="1000" b="1" dirty="0">
                <a:sym typeface="+mn-ea"/>
              </a:rPr>
              <a:t>If </a:t>
            </a:r>
            <a:r>
              <a:rPr sz="1000" b="1" spc="-5" dirty="0">
                <a:sym typeface="+mn-ea"/>
              </a:rPr>
              <a:t>InvoiceNo </a:t>
            </a:r>
            <a:r>
              <a:rPr sz="1000" b="1" dirty="0">
                <a:sym typeface="+mn-ea"/>
              </a:rPr>
              <a:t>starts </a:t>
            </a:r>
            <a:r>
              <a:rPr sz="1000" b="1" spc="-5" dirty="0">
                <a:sym typeface="+mn-ea"/>
              </a:rPr>
              <a:t>with </a:t>
            </a:r>
            <a:r>
              <a:rPr sz="1000" b="1" dirty="0">
                <a:sym typeface="+mn-ea"/>
              </a:rPr>
              <a:t>C means it's</a:t>
            </a:r>
            <a:r>
              <a:rPr sz="1000" b="1" spc="-165" dirty="0">
                <a:sym typeface="+mn-ea"/>
              </a:rPr>
              <a:t> </a:t>
            </a:r>
            <a:r>
              <a:rPr sz="1000" b="1" dirty="0">
                <a:sym typeface="+mn-ea"/>
              </a:rPr>
              <a:t>a  cancellation.</a:t>
            </a:r>
            <a:endParaRPr sz="1000" b="1" dirty="0">
              <a:latin typeface="Arial" panose="020B0604020202020204"/>
              <a:cs typeface="Arial" panose="020B0604020202020204"/>
            </a:endParaRPr>
          </a:p>
          <a:p>
            <a:pPr marL="12065" indent="0">
              <a:lnSpc>
                <a:spcPct val="100000"/>
              </a:lnSpc>
              <a:buNone/>
              <a:tabLst>
                <a:tab pos="299085" algn="l"/>
                <a:tab pos="299720" algn="l"/>
              </a:tabLst>
            </a:pPr>
            <a:r>
              <a:rPr lang="en-US" sz="1000" b="1" dirty="0">
                <a:sym typeface="+mn-ea"/>
              </a:rPr>
              <a:t>3. </a:t>
            </a:r>
            <a:r>
              <a:rPr sz="1000" b="1" dirty="0">
                <a:sym typeface="+mn-ea"/>
              </a:rPr>
              <a:t>Shape of data after</a:t>
            </a:r>
            <a:r>
              <a:rPr sz="1000" b="1" spc="-110" dirty="0">
                <a:sym typeface="+mn-ea"/>
              </a:rPr>
              <a:t> </a:t>
            </a:r>
            <a:r>
              <a:rPr sz="1000" b="1" dirty="0">
                <a:sym typeface="+mn-ea"/>
              </a:rPr>
              <a:t>dropping</a:t>
            </a:r>
            <a:r>
              <a:rPr lang="en-US" sz="1000" b="1" dirty="0">
                <a:sym typeface="+mn-ea"/>
              </a:rPr>
              <a:t>     </a:t>
            </a:r>
            <a:br>
              <a:rPr lang="en-US" sz="1000" b="1" dirty="0">
                <a:sym typeface="+mn-ea"/>
              </a:rPr>
            </a:br>
            <a:r>
              <a:rPr lang="en-US" sz="1000" b="1" dirty="0">
                <a:sym typeface="+mn-ea"/>
              </a:rPr>
              <a:t>    </a:t>
            </a:r>
            <a:r>
              <a:rPr lang="en-IN" sz="1000" b="1" dirty="0">
                <a:sym typeface="+mn-ea"/>
              </a:rPr>
              <a:t> </a:t>
            </a:r>
            <a:r>
              <a:rPr sz="1000" b="1" dirty="0">
                <a:sym typeface="+mn-ea"/>
              </a:rPr>
              <a:t>entries=397884</a:t>
            </a:r>
            <a:endParaRPr lang="en-US" sz="1000" b="1" dirty="0"/>
          </a:p>
        </p:txBody>
      </p:sp>
      <p:pic>
        <p:nvPicPr>
          <p:cNvPr id="12" name="Picture 11"/>
          <p:cNvPicPr>
            <a:picLocks noChangeAspect="1"/>
          </p:cNvPicPr>
          <p:nvPr/>
        </p:nvPicPr>
        <p:blipFill>
          <a:blip r:embed="rId3"/>
          <a:stretch>
            <a:fillRect/>
          </a:stretch>
        </p:blipFill>
        <p:spPr>
          <a:xfrm>
            <a:off x="3256280" y="1735455"/>
            <a:ext cx="3019425" cy="381000"/>
          </a:xfrm>
          <a:prstGeom prst="rect">
            <a:avLst/>
          </a:prstGeom>
        </p:spPr>
      </p:pic>
      <p:pic>
        <p:nvPicPr>
          <p:cNvPr id="13" name="Picture 12"/>
          <p:cNvPicPr>
            <a:picLocks noChangeAspect="1"/>
          </p:cNvPicPr>
          <p:nvPr/>
        </p:nvPicPr>
        <p:blipFill>
          <a:blip r:embed="rId4"/>
          <a:stretch>
            <a:fillRect/>
          </a:stretch>
        </p:blipFill>
        <p:spPr>
          <a:xfrm>
            <a:off x="3651885" y="2261235"/>
            <a:ext cx="1257300" cy="1171575"/>
          </a:xfrm>
          <a:prstGeom prst="rect">
            <a:avLst/>
          </a:prstGeom>
        </p:spPr>
      </p:pic>
      <p:sp>
        <p:nvSpPr>
          <p:cNvPr id="15" name="Flowchart: Multidocument 14"/>
          <p:cNvSpPr/>
          <p:nvPr/>
        </p:nvSpPr>
        <p:spPr>
          <a:xfrm>
            <a:off x="509270"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a:solidFill>
                  <a:schemeClr val="accent2"/>
                </a:solidFill>
              </a:rPr>
              <a:t>Information of the data</a:t>
            </a:r>
          </a:p>
        </p:txBody>
      </p:sp>
      <p:sp>
        <p:nvSpPr>
          <p:cNvPr id="16" name="Flowchart: Multidocument 15"/>
          <p:cNvSpPr/>
          <p:nvPr/>
        </p:nvSpPr>
        <p:spPr>
          <a:xfrm>
            <a:off x="3651885"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a:solidFill>
                  <a:schemeClr val="accent2"/>
                </a:solidFill>
              </a:rPr>
              <a:t>Null values</a:t>
            </a:r>
          </a:p>
        </p:txBody>
      </p:sp>
      <p:sp>
        <p:nvSpPr>
          <p:cNvPr id="17" name="Flowchart: Multidocument 16"/>
          <p:cNvSpPr/>
          <p:nvPr/>
        </p:nvSpPr>
        <p:spPr>
          <a:xfrm>
            <a:off x="6776720" y="1306830"/>
            <a:ext cx="2227580" cy="28384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a:solidFill>
                  <a:schemeClr val="accent2"/>
                </a:solidFill>
              </a:rPr>
              <a:t>Observations</a:t>
            </a:r>
          </a:p>
        </p:txBody>
      </p:sp>
      <p:pic>
        <p:nvPicPr>
          <p:cNvPr id="4" name="Picture 3"/>
          <p:cNvPicPr>
            <a:picLocks noChangeAspect="1"/>
          </p:cNvPicPr>
          <p:nvPr/>
        </p:nvPicPr>
        <p:blipFill>
          <a:blip r:embed="rId5"/>
          <a:stretch>
            <a:fillRect/>
          </a:stretch>
        </p:blipFill>
        <p:spPr>
          <a:xfrm>
            <a:off x="235585" y="3546475"/>
            <a:ext cx="8768715" cy="1610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Data Wrangling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4" name="Picture 3"/>
          <p:cNvPicPr>
            <a:picLocks noChangeAspect="1"/>
          </p:cNvPicPr>
          <p:nvPr/>
        </p:nvPicPr>
        <p:blipFill>
          <a:blip r:embed="rId2"/>
          <a:stretch>
            <a:fillRect/>
          </a:stretch>
        </p:blipFill>
        <p:spPr>
          <a:xfrm>
            <a:off x="0" y="1357630"/>
            <a:ext cx="9144000" cy="2428875"/>
          </a:xfrm>
          <a:prstGeom prst="rect">
            <a:avLst/>
          </a:prstGeom>
        </p:spPr>
      </p:pic>
      <p:pic>
        <p:nvPicPr>
          <p:cNvPr id="6" name="Picture 5"/>
          <p:cNvPicPr>
            <a:picLocks noChangeAspect="1"/>
          </p:cNvPicPr>
          <p:nvPr/>
        </p:nvPicPr>
        <p:blipFill>
          <a:blip r:embed="rId3"/>
          <a:stretch>
            <a:fillRect/>
          </a:stretch>
        </p:blipFill>
        <p:spPr>
          <a:xfrm>
            <a:off x="87630" y="1224280"/>
            <a:ext cx="1762125" cy="133350"/>
          </a:xfrm>
          <a:prstGeom prst="rect">
            <a:avLst/>
          </a:prstGeom>
        </p:spPr>
      </p:pic>
      <p:sp>
        <p:nvSpPr>
          <p:cNvPr id="7" name="Text Box 6"/>
          <p:cNvSpPr txBox="1"/>
          <p:nvPr/>
        </p:nvSpPr>
        <p:spPr>
          <a:xfrm>
            <a:off x="596265" y="4233545"/>
            <a:ext cx="7426325" cy="737235"/>
          </a:xfrm>
          <a:prstGeom prst="rect">
            <a:avLst/>
          </a:prstGeom>
          <a:noFill/>
        </p:spPr>
        <p:txBody>
          <a:bodyPr wrap="square" rtlCol="0">
            <a:spAutoFit/>
          </a:bodyPr>
          <a:lstStyle/>
          <a:p>
            <a:pPr marL="12065" indent="0">
              <a:lnSpc>
                <a:spcPct val="100000"/>
              </a:lnSpc>
              <a:spcBef>
                <a:spcPts val="105"/>
              </a:spcBef>
              <a:buNone/>
              <a:tabLst>
                <a:tab pos="299085" algn="l"/>
                <a:tab pos="299720" algn="l"/>
              </a:tabLst>
            </a:pPr>
            <a:r>
              <a:rPr b="1" spc="-5" dirty="0">
                <a:sym typeface="+mn-ea"/>
              </a:rPr>
              <a:t>Invoice No </a:t>
            </a:r>
            <a:r>
              <a:rPr b="1" dirty="0">
                <a:sym typeface="+mn-ea"/>
              </a:rPr>
              <a:t>starting </a:t>
            </a:r>
            <a:r>
              <a:rPr b="1" spc="-5" dirty="0">
                <a:sym typeface="+mn-ea"/>
              </a:rPr>
              <a:t>with </a:t>
            </a:r>
            <a:r>
              <a:rPr b="1" dirty="0">
                <a:sym typeface="+mn-ea"/>
              </a:rPr>
              <a:t>C ha</a:t>
            </a:r>
            <a:r>
              <a:rPr lang="en-US" b="1" dirty="0">
                <a:sym typeface="+mn-ea"/>
              </a:rPr>
              <a:t>s</a:t>
            </a:r>
            <a:r>
              <a:rPr b="1" dirty="0">
                <a:sym typeface="+mn-ea"/>
              </a:rPr>
              <a:t> </a:t>
            </a:r>
            <a:r>
              <a:rPr b="1" spc="-5" dirty="0">
                <a:sym typeface="+mn-ea"/>
              </a:rPr>
              <a:t>negative </a:t>
            </a:r>
            <a:r>
              <a:rPr b="1" dirty="0">
                <a:sym typeface="+mn-ea"/>
              </a:rPr>
              <a:t>entries in the quantity column </a:t>
            </a:r>
            <a:r>
              <a:rPr lang="en-US" b="1" spc="-5" dirty="0">
                <a:sym typeface="+mn-ea"/>
              </a:rPr>
              <a:t>which</a:t>
            </a:r>
            <a:r>
              <a:rPr b="1" dirty="0">
                <a:sym typeface="+mn-ea"/>
              </a:rPr>
              <a:t> indicates</a:t>
            </a:r>
            <a:r>
              <a:rPr b="1" spc="-75" dirty="0">
                <a:sym typeface="+mn-ea"/>
              </a:rPr>
              <a:t> </a:t>
            </a:r>
            <a:r>
              <a:rPr b="1" dirty="0">
                <a:sym typeface="+mn-ea"/>
              </a:rPr>
              <a:t>cancellations.</a:t>
            </a:r>
            <a:endParaRPr b="1">
              <a:latin typeface="Arial" panose="020B0604020202020204"/>
              <a:cs typeface="Arial" panose="020B0604020202020204"/>
            </a:endParaRPr>
          </a:p>
          <a:p>
            <a:endParaRPr lang="en-US" b="1"/>
          </a:p>
        </p:txBody>
      </p:sp>
      <p:sp>
        <p:nvSpPr>
          <p:cNvPr id="8" name="Up Arrow 7"/>
          <p:cNvSpPr/>
          <p:nvPr/>
        </p:nvSpPr>
        <p:spPr>
          <a:xfrm>
            <a:off x="858520" y="3840480"/>
            <a:ext cx="75565" cy="44767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Feature Engineering</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 name="Flowchart: Multidocument 6"/>
          <p:cNvSpPr/>
          <p:nvPr/>
        </p:nvSpPr>
        <p:spPr>
          <a:xfrm>
            <a:off x="3308350" y="1403350"/>
            <a:ext cx="3177540" cy="98298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1"/>
            <a:r>
              <a:rPr b="1" dirty="0">
                <a:solidFill>
                  <a:schemeClr val="accent2"/>
                </a:solidFill>
                <a:sym typeface="+mn-ea"/>
              </a:rPr>
              <a:t>Changed the </a:t>
            </a:r>
            <a:r>
              <a:rPr b="1" spc="-5" dirty="0">
                <a:solidFill>
                  <a:schemeClr val="accent2"/>
                </a:solidFill>
                <a:sym typeface="+mn-ea"/>
              </a:rPr>
              <a:t>datatype </a:t>
            </a:r>
            <a:r>
              <a:rPr b="1" dirty="0">
                <a:solidFill>
                  <a:schemeClr val="accent2"/>
                </a:solidFill>
                <a:sym typeface="+mn-ea"/>
              </a:rPr>
              <a:t>of </a:t>
            </a:r>
            <a:r>
              <a:rPr b="1" spc="-5" dirty="0">
                <a:solidFill>
                  <a:schemeClr val="accent2"/>
                </a:solidFill>
                <a:sym typeface="+mn-ea"/>
              </a:rPr>
              <a:t>Invoice Date </a:t>
            </a:r>
            <a:r>
              <a:rPr b="1" dirty="0">
                <a:solidFill>
                  <a:schemeClr val="accent2"/>
                </a:solidFill>
                <a:sym typeface="+mn-ea"/>
              </a:rPr>
              <a:t>column into datetime</a:t>
            </a:r>
            <a:r>
              <a:rPr b="1" spc="-185" dirty="0">
                <a:sym typeface="+mn-ea"/>
              </a:rPr>
              <a:t> </a:t>
            </a:r>
            <a:endParaRPr lang="en-US"/>
          </a:p>
        </p:txBody>
      </p:sp>
      <p:pic>
        <p:nvPicPr>
          <p:cNvPr id="8" name="Picture 7"/>
          <p:cNvPicPr>
            <a:picLocks noChangeAspect="1"/>
          </p:cNvPicPr>
          <p:nvPr/>
        </p:nvPicPr>
        <p:blipFill>
          <a:blip r:embed="rId2"/>
          <a:stretch>
            <a:fillRect/>
          </a:stretch>
        </p:blipFill>
        <p:spPr>
          <a:xfrm>
            <a:off x="163195" y="3214370"/>
            <a:ext cx="4487545" cy="876300"/>
          </a:xfrm>
          <a:prstGeom prst="rect">
            <a:avLst/>
          </a:prstGeom>
        </p:spPr>
      </p:pic>
      <p:pic>
        <p:nvPicPr>
          <p:cNvPr id="9" name="Picture 8"/>
          <p:cNvPicPr>
            <a:picLocks noChangeAspect="1"/>
          </p:cNvPicPr>
          <p:nvPr/>
        </p:nvPicPr>
        <p:blipFill>
          <a:blip r:embed="rId3"/>
          <a:stretch>
            <a:fillRect/>
          </a:stretch>
        </p:blipFill>
        <p:spPr>
          <a:xfrm>
            <a:off x="163195" y="4255135"/>
            <a:ext cx="4487545" cy="257175"/>
          </a:xfrm>
          <a:prstGeom prst="rect">
            <a:avLst/>
          </a:prstGeom>
        </p:spPr>
      </p:pic>
      <p:pic>
        <p:nvPicPr>
          <p:cNvPr id="10" name="Picture 9"/>
          <p:cNvPicPr>
            <a:picLocks noChangeAspect="1"/>
          </p:cNvPicPr>
          <p:nvPr/>
        </p:nvPicPr>
        <p:blipFill>
          <a:blip r:embed="rId4"/>
          <a:stretch>
            <a:fillRect/>
          </a:stretch>
        </p:blipFill>
        <p:spPr>
          <a:xfrm>
            <a:off x="5340350" y="3125470"/>
            <a:ext cx="3726180" cy="13868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b="1">
                <a:solidFill>
                  <a:schemeClr val="accent2"/>
                </a:solidFill>
                <a:sym typeface="Wingdings" panose="05000000000000000000" charset="0"/>
              </a:rPr>
              <a:t>Exploratory Data Analysis</a:t>
            </a:r>
            <a:r>
              <a:rPr lang="en-IN" altLang="en-US">
                <a:solidFill>
                  <a:schemeClr val="accent2"/>
                </a:solidFill>
                <a:sym typeface="Wingdings" panose="05000000000000000000" charset="0"/>
              </a:rPr>
              <a:t></a:t>
            </a:r>
            <a:br>
              <a:rPr lang="en-US"/>
            </a:br>
            <a:endParaRPr lang="en-US"/>
          </a:p>
        </p:txBody>
      </p:sp>
      <p:sp>
        <p:nvSpPr>
          <p:cNvPr id="3" name="Text Placeholder 2"/>
          <p:cNvSpPr>
            <a:spLocks noGrp="1"/>
          </p:cNvSpPr>
          <p:nvPr>
            <p:ph type="body" idx="1"/>
          </p:nvPr>
        </p:nvSpPr>
        <p:spPr>
          <a:xfrm>
            <a:off x="635" y="1152525"/>
            <a:ext cx="9142730" cy="3990975"/>
          </a:xfrm>
        </p:spPr>
        <p:txBody>
          <a:bodyPr/>
          <a:lstStyle/>
          <a:p>
            <a:endParaRPr lang="en-US" dirty="0"/>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object 8"/>
          <p:cNvSpPr/>
          <p:nvPr/>
        </p:nvSpPr>
        <p:spPr>
          <a:xfrm>
            <a:off x="635" y="1281430"/>
            <a:ext cx="4098290" cy="151511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27100" y="3060065"/>
            <a:ext cx="3171825" cy="2083435"/>
          </a:xfrm>
          <a:prstGeom prst="rect">
            <a:avLst/>
          </a:prstGeom>
          <a:blipFill>
            <a:blip r:embed="rId3" cstate="print"/>
            <a:stretch>
              <a:fillRect/>
            </a:stretch>
          </a:blipFill>
        </p:spPr>
        <p:txBody>
          <a:bodyPr wrap="square" lIns="0" tIns="0" rIns="0" bIns="0" rtlCol="0"/>
          <a:lstStyle/>
          <a:p>
            <a:endParaRPr/>
          </a:p>
        </p:txBody>
      </p:sp>
      <p:pic>
        <p:nvPicPr>
          <p:cNvPr id="4" name="Picture 3"/>
          <p:cNvPicPr>
            <a:picLocks noChangeAspect="1"/>
          </p:cNvPicPr>
          <p:nvPr/>
        </p:nvPicPr>
        <p:blipFill>
          <a:blip r:embed="rId4"/>
          <a:stretch>
            <a:fillRect/>
          </a:stretch>
        </p:blipFill>
        <p:spPr>
          <a:xfrm>
            <a:off x="4359275" y="1283335"/>
            <a:ext cx="1957070" cy="1485900"/>
          </a:xfrm>
          <a:prstGeom prst="rect">
            <a:avLst/>
          </a:prstGeom>
        </p:spPr>
      </p:pic>
      <p:pic>
        <p:nvPicPr>
          <p:cNvPr id="6" name="Picture 5"/>
          <p:cNvPicPr>
            <a:picLocks noChangeAspect="1"/>
          </p:cNvPicPr>
          <p:nvPr/>
        </p:nvPicPr>
        <p:blipFill>
          <a:blip r:embed="rId5"/>
          <a:stretch>
            <a:fillRect/>
          </a:stretch>
        </p:blipFill>
        <p:spPr>
          <a:xfrm>
            <a:off x="4359275" y="3037840"/>
            <a:ext cx="1957070" cy="1941195"/>
          </a:xfrm>
          <a:prstGeom prst="rect">
            <a:avLst/>
          </a:prstGeom>
        </p:spPr>
      </p:pic>
      <p:sp>
        <p:nvSpPr>
          <p:cNvPr id="14" name="Left Arrow 13"/>
          <p:cNvSpPr/>
          <p:nvPr/>
        </p:nvSpPr>
        <p:spPr>
          <a:xfrm>
            <a:off x="6590030" y="2020570"/>
            <a:ext cx="361950" cy="22606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Left Arrow 14"/>
          <p:cNvSpPr/>
          <p:nvPr/>
        </p:nvSpPr>
        <p:spPr>
          <a:xfrm>
            <a:off x="6590030" y="4070985"/>
            <a:ext cx="361950" cy="22606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lowchart: Multidocument 10"/>
          <p:cNvSpPr/>
          <p:nvPr/>
        </p:nvSpPr>
        <p:spPr>
          <a:xfrm>
            <a:off x="7078980" y="1243965"/>
            <a:ext cx="1976755" cy="169227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accent2"/>
                </a:solidFill>
                <a:sym typeface="+mn-ea"/>
              </a:rPr>
              <a:t>Top 10 products (Description wise)</a:t>
            </a:r>
            <a:endParaRPr lang="en-US" b="1" dirty="0">
              <a:solidFill>
                <a:schemeClr val="accent2"/>
              </a:solidFill>
              <a:sym typeface="+mn-ea"/>
            </a:endParaRPr>
          </a:p>
          <a:p>
            <a:pPr algn="ctr"/>
            <a:endParaRPr lang="en-US" b="1" dirty="0">
              <a:sym typeface="+mn-ea"/>
            </a:endParaRPr>
          </a:p>
          <a:p>
            <a:pPr algn="ctr"/>
            <a:r>
              <a:rPr lang="en-US" sz="800" b="1" dirty="0">
                <a:solidFill>
                  <a:schemeClr val="bg2"/>
                </a:solidFill>
                <a:sym typeface="+mn-ea"/>
              </a:rPr>
              <a:t>White Hanging Heart T- Light  Holder is the highest  selling product almost  2018 units were sold.</a:t>
            </a:r>
            <a:endParaRPr lang="en-US" sz="800" dirty="0"/>
          </a:p>
        </p:txBody>
      </p:sp>
      <p:sp>
        <p:nvSpPr>
          <p:cNvPr id="12" name="Flowchart: Multidocument 11"/>
          <p:cNvSpPr/>
          <p:nvPr/>
        </p:nvSpPr>
        <p:spPr>
          <a:xfrm>
            <a:off x="7078980" y="3165475"/>
            <a:ext cx="1976755" cy="1854835"/>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accent2"/>
                </a:solidFill>
                <a:sym typeface="+mn-ea"/>
              </a:rPr>
              <a:t>Top 10 products </a:t>
            </a:r>
            <a:br>
              <a:rPr lang="en-US" sz="1000" b="1" dirty="0">
                <a:solidFill>
                  <a:schemeClr val="accent2"/>
                </a:solidFill>
                <a:sym typeface="+mn-ea"/>
              </a:rPr>
            </a:br>
            <a:r>
              <a:rPr lang="en-US" sz="1000" b="1" dirty="0">
                <a:solidFill>
                  <a:schemeClr val="accent2"/>
                </a:solidFill>
                <a:sym typeface="+mn-ea"/>
              </a:rPr>
              <a:t>(Stock code wise)</a:t>
            </a:r>
          </a:p>
          <a:p>
            <a:pPr algn="ctr"/>
            <a:endParaRPr lang="en-US" sz="1000" b="1" dirty="0">
              <a:solidFill>
                <a:schemeClr val="accent2"/>
              </a:solidFill>
              <a:sym typeface="+mn-ea"/>
            </a:endParaRPr>
          </a:p>
          <a:p>
            <a:pPr algn="ctr"/>
            <a:r>
              <a:rPr lang="en-US" sz="800" b="1" dirty="0">
                <a:solidFill>
                  <a:schemeClr val="bg2"/>
                </a:solidFill>
                <a:sym typeface="+mn-ea"/>
              </a:rPr>
              <a:t>StockCode-85123A is  the first highest selling  product.</a:t>
            </a:r>
            <a:endParaRPr lang="en-US" sz="800" b="1" dirty="0">
              <a:solidFill>
                <a:schemeClr val="bg2"/>
              </a:solidFill>
            </a:endParaRPr>
          </a:p>
          <a:p>
            <a:pPr algn="ctr"/>
            <a:r>
              <a:rPr lang="en-US" sz="800" b="1" dirty="0">
                <a:solidFill>
                  <a:schemeClr val="bg2"/>
                </a:solidFill>
                <a:sym typeface="+mn-ea"/>
              </a:rPr>
              <a:t>StockCode-22423 is  the 2nd highest selling  product.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r>
              <a:rPr lang="en-US" altLang="en-IN">
                <a:solidFill>
                  <a:schemeClr val="accent2"/>
                </a:solidFill>
                <a:sym typeface="Wingdings" panose="05000000000000000000" charset="0"/>
              </a:rPr>
              <a:t> </a:t>
            </a:r>
            <a:r>
              <a:rPr lang="en-US" altLang="en-IN" b="1">
                <a:solidFill>
                  <a:schemeClr val="accent2"/>
                </a:solidFill>
                <a:sym typeface="Wingdings" panose="05000000000000000000" charset="0"/>
              </a:rPr>
              <a:t>Exploratory Data Analysis</a:t>
            </a:r>
            <a:r>
              <a:rPr lang="en-US" altLang="en-IN">
                <a:solidFill>
                  <a:schemeClr val="accent2"/>
                </a:solidFill>
                <a:sym typeface="Wingdings" panose="05000000000000000000" charset="0"/>
              </a:rPr>
              <a:t> </a:t>
            </a:r>
            <a:r>
              <a:rPr lang="en-IN" altLang="en-US">
                <a:solidFill>
                  <a:schemeClr val="accent2"/>
                </a:solidFill>
                <a:sym typeface="Wingdings" panose="05000000000000000000" charset="0"/>
              </a:rPr>
              <a:t></a:t>
            </a:r>
            <a:endParaRPr lang="en-US"/>
          </a:p>
        </p:txBody>
      </p:sp>
      <p:sp>
        <p:nvSpPr>
          <p:cNvPr id="3" name="Text Placeholder 2"/>
          <p:cNvSpPr>
            <a:spLocks noGrp="1"/>
          </p:cNvSpPr>
          <p:nvPr>
            <p:ph type="body" idx="1"/>
          </p:nvPr>
        </p:nvSpPr>
        <p:spPr>
          <a:xfrm>
            <a:off x="-635" y="1152525"/>
            <a:ext cx="9145270" cy="3990975"/>
          </a:xfrm>
        </p:spPr>
        <p:txBody>
          <a:bodyPr/>
          <a:lstStyle/>
          <a:p>
            <a:endParaRPr lang="en-US"/>
          </a:p>
        </p:txBody>
      </p:sp>
      <p:sp>
        <p:nvSpPr>
          <p:cNvPr id="5" name="Frame 4"/>
          <p:cNvSpPr/>
          <p:nvPr/>
        </p:nvSpPr>
        <p:spPr>
          <a:xfrm>
            <a:off x="304800" y="448945"/>
            <a:ext cx="8521700" cy="565785"/>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object 4"/>
          <p:cNvSpPr/>
          <p:nvPr/>
        </p:nvSpPr>
        <p:spPr>
          <a:xfrm>
            <a:off x="128905" y="1153160"/>
            <a:ext cx="5122545" cy="160972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85" y="2958941"/>
            <a:ext cx="5252028" cy="2184206"/>
          </a:xfrm>
          <a:prstGeom prst="rect">
            <a:avLst/>
          </a:prstGeom>
          <a:blipFill>
            <a:blip r:embed="rId3" cstate="print"/>
            <a:stretch>
              <a:fillRect/>
            </a:stretch>
          </a:blipFill>
        </p:spPr>
        <p:txBody>
          <a:bodyPr wrap="square" lIns="0" tIns="0" rIns="0" bIns="0" rtlCol="0"/>
          <a:lstStyle/>
          <a:p>
            <a:endParaRPr/>
          </a:p>
        </p:txBody>
      </p:sp>
      <p:sp>
        <p:nvSpPr>
          <p:cNvPr id="13" name="Left Arrow 12"/>
          <p:cNvSpPr/>
          <p:nvPr/>
        </p:nvSpPr>
        <p:spPr>
          <a:xfrm>
            <a:off x="5452110" y="1920240"/>
            <a:ext cx="436880" cy="7556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Left Arrow 13"/>
          <p:cNvSpPr/>
          <p:nvPr/>
        </p:nvSpPr>
        <p:spPr>
          <a:xfrm>
            <a:off x="5452110" y="4150995"/>
            <a:ext cx="436880" cy="7556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Flowchart: Multidocument 5"/>
          <p:cNvSpPr/>
          <p:nvPr/>
        </p:nvSpPr>
        <p:spPr>
          <a:xfrm>
            <a:off x="6089650" y="1153160"/>
            <a:ext cx="2948305" cy="1805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accent2"/>
                </a:solidFill>
                <a:sym typeface="+mn-ea"/>
              </a:rPr>
              <a:t>Top 10 customers</a:t>
            </a:r>
            <a:endParaRPr lang="en-US" sz="1000" b="1" dirty="0">
              <a:solidFill>
                <a:schemeClr val="accent2"/>
              </a:solidFill>
            </a:endParaRPr>
          </a:p>
          <a:p>
            <a:pPr algn="ctr"/>
            <a:endParaRPr lang="en-US" sz="1000" dirty="0">
              <a:solidFill>
                <a:schemeClr val="accent2"/>
              </a:solidFill>
            </a:endParaRPr>
          </a:p>
          <a:p>
            <a:pPr algn="ctr"/>
            <a:r>
              <a:rPr lang="en-US" sz="1000" b="1" dirty="0">
                <a:solidFill>
                  <a:schemeClr val="bg2"/>
                </a:solidFill>
                <a:sym typeface="+mn-ea"/>
              </a:rPr>
              <a:t>CustomerID-17841 had purchased highest number of products.</a:t>
            </a:r>
            <a:endParaRPr lang="en-US" sz="1000" b="1" dirty="0">
              <a:solidFill>
                <a:schemeClr val="bg2"/>
              </a:solidFill>
            </a:endParaRPr>
          </a:p>
          <a:p>
            <a:pPr algn="ctr"/>
            <a:endParaRPr lang="en-US" sz="1000" b="1" dirty="0">
              <a:solidFill>
                <a:schemeClr val="bg2"/>
              </a:solidFill>
            </a:endParaRPr>
          </a:p>
          <a:p>
            <a:pPr algn="ctr"/>
            <a:r>
              <a:rPr lang="en-US" sz="1000" b="1" dirty="0">
                <a:solidFill>
                  <a:schemeClr val="bg2"/>
                </a:solidFill>
                <a:sym typeface="+mn-ea"/>
              </a:rPr>
              <a:t>CustomerID-14911 is the 2nd  highest customer who purchased  the most the products.</a:t>
            </a:r>
            <a:endParaRPr lang="en-US" sz="800" dirty="0"/>
          </a:p>
        </p:txBody>
      </p:sp>
      <p:sp>
        <p:nvSpPr>
          <p:cNvPr id="7" name="Flowchart: Multidocument 6"/>
          <p:cNvSpPr/>
          <p:nvPr/>
        </p:nvSpPr>
        <p:spPr>
          <a:xfrm>
            <a:off x="6089650" y="3286125"/>
            <a:ext cx="2948305" cy="1805940"/>
          </a:xfrm>
          <a:prstGeom prst="flowChartMulti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accent2"/>
                </a:solidFill>
                <a:sym typeface="+mn-ea"/>
              </a:rPr>
              <a:t>Top 5 countries (based on number of customers)</a:t>
            </a:r>
            <a:endParaRPr lang="en-US" sz="1000" b="1">
              <a:solidFill>
                <a:schemeClr val="accent2"/>
              </a:solidFill>
            </a:endParaRPr>
          </a:p>
          <a:p>
            <a:pPr algn="ctr"/>
            <a:endParaRPr lang="en-US" sz="1000" b="1">
              <a:solidFill>
                <a:schemeClr val="accent2"/>
              </a:solidFill>
            </a:endParaRPr>
          </a:p>
          <a:p>
            <a:pPr algn="ctr"/>
            <a:r>
              <a:rPr lang="en-US" sz="1000" b="1">
                <a:solidFill>
                  <a:schemeClr val="bg2"/>
                </a:solidFill>
                <a:sym typeface="+mn-ea"/>
              </a:rPr>
              <a:t>UK has highest number of  customers.</a:t>
            </a:r>
            <a:endParaRPr lang="en-US" sz="1000" b="1">
              <a:solidFill>
                <a:schemeClr val="bg2"/>
              </a:solidFill>
            </a:endParaRPr>
          </a:p>
          <a:p>
            <a:pPr algn="ctr"/>
            <a:endParaRPr lang="en-US" sz="1000" b="1">
              <a:solidFill>
                <a:schemeClr val="bg2"/>
              </a:solidFill>
            </a:endParaRPr>
          </a:p>
          <a:p>
            <a:pPr algn="ctr"/>
            <a:r>
              <a:rPr lang="en-US" sz="1000" b="1">
                <a:solidFill>
                  <a:schemeClr val="bg2"/>
                </a:solidFill>
                <a:sym typeface="+mn-ea"/>
              </a:rPr>
              <a:t>Germany, France and Ireland has  almost equal number of customers.</a:t>
            </a:r>
            <a:endParaRPr lang="en-US" sz="80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1268</Words>
  <Application>Microsoft Office PowerPoint</Application>
  <PresentationFormat>On-screen Show (16:9)</PresentationFormat>
  <Paragraphs>165</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Montserrat</vt:lpstr>
      <vt:lpstr>Arial</vt:lpstr>
      <vt:lpstr>Verdana</vt:lpstr>
      <vt:lpstr>Simple Light</vt:lpstr>
      <vt:lpstr>.</vt:lpstr>
      <vt:lpstr>                       Problem Statement  </vt:lpstr>
      <vt:lpstr>                   Workflow Segregation  </vt:lpstr>
      <vt:lpstr>                            Data Description </vt:lpstr>
      <vt:lpstr>                             Data Wrangling </vt:lpstr>
      <vt:lpstr>                          Data Wrangling </vt:lpstr>
      <vt:lpstr>                        Feature Engineering </vt:lpstr>
      <vt:lpstr>                   Exploratory Data Analysis </vt:lpstr>
      <vt:lpstr>                   Exploratory Data Analysis </vt:lpstr>
      <vt:lpstr>                   Exploratory Data Analysis </vt:lpstr>
      <vt:lpstr>                 Exploratory Data Analysis</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Model Building </vt:lpstr>
      <vt:lpstr>                   Summary and Conclusion </vt:lpstr>
      <vt:lpstr>                    Summary and Conclusion </vt:lpstr>
      <vt:lpstr>                    Summary and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Project_x000d_Project Title_x000d__x000d__x000d_</dc:title>
  <dc:creator/>
  <cp:lastModifiedBy>Kunal k</cp:lastModifiedBy>
  <cp:revision>39</cp:revision>
  <dcterms:created xsi:type="dcterms:W3CDTF">2022-08-02T16:26:00Z</dcterms:created>
  <dcterms:modified xsi:type="dcterms:W3CDTF">2022-09-07T16:44:58Z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9504835AA618402397360545D195D477</vt:lpwstr>
  </property>
  <property fmtid="{D5CDD505-2E9C-101B-9397-08002B2CF9AE}" pid="3" name="KSOProductBuildVer">
    <vt:lpwstr>1033-11.2.0.11254</vt:lpwstr>
  </property>
</Properties>
</file>