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6A8D14-FBAE-471C-ABA8-259951A29B59}"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AE45-FA32-492D-81F4-265ECC7E9C63}" type="slidenum">
              <a:rPr lang="en-US" smtClean="0"/>
              <a:t>‹#›</a:t>
            </a:fld>
            <a:endParaRPr lang="en-US"/>
          </a:p>
        </p:txBody>
      </p:sp>
    </p:spTree>
    <p:extLst>
      <p:ext uri="{BB962C8B-B14F-4D97-AF65-F5344CB8AC3E}">
        <p14:creationId xmlns:p14="http://schemas.microsoft.com/office/powerpoint/2010/main" val="2036938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A8D14-FBAE-471C-ABA8-259951A29B59}"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AE45-FA32-492D-81F4-265ECC7E9C63}" type="slidenum">
              <a:rPr lang="en-US" smtClean="0"/>
              <a:t>‹#›</a:t>
            </a:fld>
            <a:endParaRPr lang="en-US"/>
          </a:p>
        </p:txBody>
      </p:sp>
    </p:spTree>
    <p:extLst>
      <p:ext uri="{BB962C8B-B14F-4D97-AF65-F5344CB8AC3E}">
        <p14:creationId xmlns:p14="http://schemas.microsoft.com/office/powerpoint/2010/main" val="393586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A8D14-FBAE-471C-ABA8-259951A29B59}"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AE45-FA32-492D-81F4-265ECC7E9C63}" type="slidenum">
              <a:rPr lang="en-US" smtClean="0"/>
              <a:t>‹#›</a:t>
            </a:fld>
            <a:endParaRPr lang="en-US"/>
          </a:p>
        </p:txBody>
      </p:sp>
    </p:spTree>
    <p:extLst>
      <p:ext uri="{BB962C8B-B14F-4D97-AF65-F5344CB8AC3E}">
        <p14:creationId xmlns:p14="http://schemas.microsoft.com/office/powerpoint/2010/main" val="199896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6A8D14-FBAE-471C-ABA8-259951A29B59}"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AE45-FA32-492D-81F4-265ECC7E9C63}" type="slidenum">
              <a:rPr lang="en-US" smtClean="0"/>
              <a:t>‹#›</a:t>
            </a:fld>
            <a:endParaRPr lang="en-US"/>
          </a:p>
        </p:txBody>
      </p:sp>
    </p:spTree>
    <p:extLst>
      <p:ext uri="{BB962C8B-B14F-4D97-AF65-F5344CB8AC3E}">
        <p14:creationId xmlns:p14="http://schemas.microsoft.com/office/powerpoint/2010/main" val="378667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6A8D14-FBAE-471C-ABA8-259951A29B59}"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BAE45-FA32-492D-81F4-265ECC7E9C63}" type="slidenum">
              <a:rPr lang="en-US" smtClean="0"/>
              <a:t>‹#›</a:t>
            </a:fld>
            <a:endParaRPr lang="en-US"/>
          </a:p>
        </p:txBody>
      </p:sp>
    </p:spTree>
    <p:extLst>
      <p:ext uri="{BB962C8B-B14F-4D97-AF65-F5344CB8AC3E}">
        <p14:creationId xmlns:p14="http://schemas.microsoft.com/office/powerpoint/2010/main" val="238330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6A8D14-FBAE-471C-ABA8-259951A29B59}"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AE45-FA32-492D-81F4-265ECC7E9C63}" type="slidenum">
              <a:rPr lang="en-US" smtClean="0"/>
              <a:t>‹#›</a:t>
            </a:fld>
            <a:endParaRPr lang="en-US"/>
          </a:p>
        </p:txBody>
      </p:sp>
    </p:spTree>
    <p:extLst>
      <p:ext uri="{BB962C8B-B14F-4D97-AF65-F5344CB8AC3E}">
        <p14:creationId xmlns:p14="http://schemas.microsoft.com/office/powerpoint/2010/main" val="3339110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6A8D14-FBAE-471C-ABA8-259951A29B59}" type="datetimeFigureOut">
              <a:rPr lang="en-US" smtClean="0"/>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BAE45-FA32-492D-81F4-265ECC7E9C63}" type="slidenum">
              <a:rPr lang="en-US" smtClean="0"/>
              <a:t>‹#›</a:t>
            </a:fld>
            <a:endParaRPr lang="en-US"/>
          </a:p>
        </p:txBody>
      </p:sp>
    </p:spTree>
    <p:extLst>
      <p:ext uri="{BB962C8B-B14F-4D97-AF65-F5344CB8AC3E}">
        <p14:creationId xmlns:p14="http://schemas.microsoft.com/office/powerpoint/2010/main" val="148791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6A8D14-FBAE-471C-ABA8-259951A29B59}" type="datetimeFigureOut">
              <a:rPr lang="en-US" smtClean="0"/>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BAE45-FA32-492D-81F4-265ECC7E9C63}" type="slidenum">
              <a:rPr lang="en-US" smtClean="0"/>
              <a:t>‹#›</a:t>
            </a:fld>
            <a:endParaRPr lang="en-US"/>
          </a:p>
        </p:txBody>
      </p:sp>
    </p:spTree>
    <p:extLst>
      <p:ext uri="{BB962C8B-B14F-4D97-AF65-F5344CB8AC3E}">
        <p14:creationId xmlns:p14="http://schemas.microsoft.com/office/powerpoint/2010/main" val="146475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6A8D14-FBAE-471C-ABA8-259951A29B59}" type="datetimeFigureOut">
              <a:rPr lang="en-US" smtClean="0"/>
              <a:t>4/4/2022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BAE45-FA32-492D-81F4-265ECC7E9C63}" type="slidenum">
              <a:rPr lang="en-US" smtClean="0"/>
              <a:t>‹#›</a:t>
            </a:fld>
            <a:endParaRPr lang="en-US"/>
          </a:p>
        </p:txBody>
      </p:sp>
    </p:spTree>
    <p:extLst>
      <p:ext uri="{BB962C8B-B14F-4D97-AF65-F5344CB8AC3E}">
        <p14:creationId xmlns:p14="http://schemas.microsoft.com/office/powerpoint/2010/main" val="3405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A8D14-FBAE-471C-ABA8-259951A29B59}"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AE45-FA32-492D-81F4-265ECC7E9C63}" type="slidenum">
              <a:rPr lang="en-US" smtClean="0"/>
              <a:t>‹#›</a:t>
            </a:fld>
            <a:endParaRPr lang="en-US"/>
          </a:p>
        </p:txBody>
      </p:sp>
    </p:spTree>
    <p:extLst>
      <p:ext uri="{BB962C8B-B14F-4D97-AF65-F5344CB8AC3E}">
        <p14:creationId xmlns:p14="http://schemas.microsoft.com/office/powerpoint/2010/main" val="1991784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A8D14-FBAE-471C-ABA8-259951A29B59}"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BAE45-FA32-492D-81F4-265ECC7E9C63}" type="slidenum">
              <a:rPr lang="en-US" smtClean="0"/>
              <a:t>‹#›</a:t>
            </a:fld>
            <a:endParaRPr lang="en-US"/>
          </a:p>
        </p:txBody>
      </p:sp>
    </p:spTree>
    <p:extLst>
      <p:ext uri="{BB962C8B-B14F-4D97-AF65-F5344CB8AC3E}">
        <p14:creationId xmlns:p14="http://schemas.microsoft.com/office/powerpoint/2010/main" val="2051519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A8D14-FBAE-471C-ABA8-259951A29B59}" type="datetimeFigureOut">
              <a:rPr lang="en-US" smtClean="0"/>
              <a:t>4/4/2022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BAE45-FA32-492D-81F4-265ECC7E9C63}" type="slidenum">
              <a:rPr lang="en-US" smtClean="0"/>
              <a:t>‹#›</a:t>
            </a:fld>
            <a:endParaRPr lang="en-US"/>
          </a:p>
        </p:txBody>
      </p:sp>
    </p:spTree>
    <p:extLst>
      <p:ext uri="{BB962C8B-B14F-4D97-AF65-F5344CB8AC3E}">
        <p14:creationId xmlns:p14="http://schemas.microsoft.com/office/powerpoint/2010/main" val="3234968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t>AVACADO PROJECT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0426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985962" y="1955800"/>
            <a:ext cx="5875338" cy="3695700"/>
          </a:xfrm>
          <a:prstGeom prst="rect">
            <a:avLst/>
          </a:prstGeom>
          <a:noFill/>
          <a:ln>
            <a:noFill/>
          </a:ln>
        </p:spPr>
      </p:pic>
      <p:sp>
        <p:nvSpPr>
          <p:cNvPr id="4" name="Rectangle 3"/>
          <p:cNvSpPr/>
          <p:nvPr/>
        </p:nvSpPr>
        <p:spPr>
          <a:xfrm>
            <a:off x="584200" y="712113"/>
            <a:ext cx="10655300" cy="1054135"/>
          </a:xfrm>
          <a:prstGeom prst="rect">
            <a:avLst/>
          </a:prstGeom>
        </p:spPr>
        <p:txBody>
          <a:bodyPr wrap="square">
            <a:spAutoFit/>
          </a:bodyPr>
          <a:lstStyle/>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Here type will be the target variable.</a:t>
            </a:r>
            <a:r>
              <a:rPr lang="en-IN" sz="2400"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The dataset is well organised with no missing </a:t>
            </a:r>
          </a:p>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400" spc="-5" dirty="0">
              <a:solidFill>
                <a:srgbClr val="292929"/>
              </a:solidFill>
              <a:latin typeface="Times New Roman" panose="02020603050405020304" pitchFamily="18" charset="0"/>
              <a:ea typeface="Calibri" panose="020F0502020204030204" pitchFamily="34" charset="0"/>
              <a:cs typeface="Times New Roman" panose="02020603050405020304" pitchFamily="18" charset="0"/>
            </a:endParaRPr>
          </a:p>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values</a:t>
            </a:r>
          </a:p>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400" spc="-5" dirty="0" smtClean="0">
              <a:solidFill>
                <a:srgbClr val="292929"/>
              </a:solidFill>
              <a:latin typeface="Times New Roman" panose="02020603050405020304" pitchFamily="18" charset="0"/>
              <a:ea typeface="Calibri" panose="020F0502020204030204" pitchFamily="34" charset="0"/>
              <a:cs typeface="Times New Roman" panose="02020603050405020304" pitchFamily="18" charset="0"/>
            </a:endParaRPr>
          </a:p>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Target class is imbalance.</a:t>
            </a:r>
            <a:endParaRPr lang="en-US" sz="2400" dirty="0"/>
          </a:p>
        </p:txBody>
      </p:sp>
    </p:spTree>
    <p:extLst>
      <p:ext uri="{BB962C8B-B14F-4D97-AF65-F5344CB8AC3E}">
        <p14:creationId xmlns:p14="http://schemas.microsoft.com/office/powerpoint/2010/main" val="103212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277600" cy="1361014"/>
          </a:xfrm>
          <a:prstGeom prst="rect">
            <a:avLst/>
          </a:prstGeom>
        </p:spPr>
        <p:txBody>
          <a:bodyPr wrap="square">
            <a:spAutoFit/>
          </a:bodyPr>
          <a:lstStyle/>
          <a:p>
            <a:pPr>
              <a:lnSpc>
                <a:spcPct val="107000"/>
              </a:lnSpc>
              <a:spcAft>
                <a:spcPts val="800"/>
              </a:spcAft>
            </a:pPr>
            <a:r>
              <a:rPr lang="en-IN" sz="2400" dirty="0" smtClean="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Here heat map contains the null values of the Dataset.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Below I am checking the null values, as find there are no null values in the data set because  the red colour is distributed equally correspond to each column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879600" y="1877754"/>
            <a:ext cx="6578600" cy="4510346"/>
          </a:xfrm>
          <a:prstGeom prst="rect">
            <a:avLst/>
          </a:prstGeom>
          <a:noFill/>
          <a:ln>
            <a:noFill/>
          </a:ln>
        </p:spPr>
      </p:pic>
      <p:sp>
        <p:nvSpPr>
          <p:cNvPr id="4" name="Rectangle 1"/>
          <p:cNvSpPr>
            <a:spLocks noChangeArrowheads="1"/>
          </p:cNvSpPr>
          <p:nvPr/>
        </p:nvSpPr>
        <p:spPr bwMode="auto">
          <a:xfrm>
            <a:off x="6328358" y="5560754"/>
            <a:ext cx="4328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2651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144" y="101283"/>
            <a:ext cx="6980555" cy="4585018"/>
          </a:xfrm>
          <a:prstGeom prst="rect">
            <a:avLst/>
          </a:prstGeom>
          <a:noFill/>
          <a:ln>
            <a:noFill/>
          </a:ln>
        </p:spPr>
      </p:pic>
      <p:sp>
        <p:nvSpPr>
          <p:cNvPr id="3" name="Rectangle 2"/>
          <p:cNvSpPr/>
          <p:nvPr/>
        </p:nvSpPr>
        <p:spPr>
          <a:xfrm>
            <a:off x="0" y="5004117"/>
            <a:ext cx="6096000" cy="729430"/>
          </a:xfrm>
          <a:prstGeom prst="rect">
            <a:avLst/>
          </a:prstGeom>
        </p:spPr>
        <p:txBody>
          <a:bodyPr>
            <a:spAutoFit/>
          </a:bodyPr>
          <a:lstStyle/>
          <a:p>
            <a:pPr lvl="0" algn="just" eaLnBrk="0" fontAlgn="base" hangingPunct="0">
              <a:spcBef>
                <a:spcPct val="30000"/>
              </a:spcBef>
              <a:spcAft>
                <a:spcPct val="0"/>
              </a:spcAft>
            </a:pPr>
            <a:r>
              <a:rPr kumimoji="0" lang="en-US" altLang="en-US" b="0" i="0" u="none" strike="noStrike" cap="none" normalizeH="0" baseline="0" dirty="0" err="1" smtClean="0">
                <a:ln>
                  <a:noFill/>
                </a:ln>
                <a:solidFill>
                  <a:srgbClr val="333333"/>
                </a:solidFill>
                <a:effectLst/>
                <a:ea typeface="Times New Roman" panose="02020603050405020304" pitchFamily="18" charset="0"/>
              </a:rPr>
              <a:t>sns</a:t>
            </a:r>
            <a:r>
              <a:rPr kumimoji="0" lang="en-US" altLang="en-US" b="0" i="0" u="none" strike="noStrike" cap="none" normalizeH="0" baseline="0" dirty="0" smtClean="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smtClean="0">
                <a:ln>
                  <a:noFill/>
                </a:ln>
                <a:solidFill>
                  <a:srgbClr val="333333"/>
                </a:solidFill>
                <a:effectLst/>
                <a:ea typeface="Times New Roman" panose="02020603050405020304" pitchFamily="18" charset="0"/>
              </a:rPr>
              <a:t> </a:t>
            </a:r>
            <a:r>
              <a:rPr kumimoji="0" lang="en-US" altLang="en-US" b="0" i="0" u="none" strike="noStrike" cap="none" normalizeH="0" baseline="0" dirty="0" err="1" smtClean="0">
                <a:ln>
                  <a:noFill/>
                </a:ln>
                <a:solidFill>
                  <a:srgbClr val="333333"/>
                </a:solidFill>
                <a:effectLst/>
                <a:ea typeface="Times New Roman" panose="02020603050405020304" pitchFamily="18" charset="0"/>
              </a:rPr>
              <a:t>pairplot</a:t>
            </a:r>
            <a:r>
              <a:rPr kumimoji="0" lang="en-US" altLang="en-US"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smtClean="0">
                <a:ln>
                  <a:noFill/>
                </a:ln>
                <a:solidFill>
                  <a:srgbClr val="333333"/>
                </a:solidFill>
                <a:effectLst/>
                <a:ea typeface="Times New Roman" panose="02020603050405020304" pitchFamily="18" charset="0"/>
              </a:rPr>
              <a:t>df</a:t>
            </a:r>
            <a:r>
              <a:rPr kumimoji="0" lang="en-US" altLang="en-US"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30000"/>
              </a:spcBef>
              <a:spcAft>
                <a:spcPct val="0"/>
              </a:spcAft>
            </a:pPr>
            <a:r>
              <a:rPr kumimoji="0" lang="en-US" altLang="en-US" b="0" i="0" u="none" strike="noStrike" cap="none" normalizeH="0" baseline="0" dirty="0" smtClean="0">
                <a:ln>
                  <a:noFill/>
                </a:ln>
                <a:solidFill>
                  <a:srgbClr val="000000"/>
                </a:solidFill>
                <a:effectLst/>
                <a:ea typeface="Times New Roman" panose="02020603050405020304" pitchFamily="18" charset="0"/>
              </a:rPr>
              <a:t>Remove the missing values</a:t>
            </a:r>
            <a:endParaRPr lang="en-US" dirty="0"/>
          </a:p>
        </p:txBody>
      </p:sp>
      <p:sp>
        <p:nvSpPr>
          <p:cNvPr id="4" name="Rectangle 3"/>
          <p:cNvSpPr/>
          <p:nvPr/>
        </p:nvSpPr>
        <p:spPr>
          <a:xfrm>
            <a:off x="0" y="5924047"/>
            <a:ext cx="6096000" cy="729430"/>
          </a:xfrm>
          <a:prstGeom prst="rect">
            <a:avLst/>
          </a:prstGeom>
        </p:spPr>
        <p:txBody>
          <a:bodyPr>
            <a:spAutoFit/>
          </a:bodyPr>
          <a:lstStyle/>
          <a:p>
            <a:pPr lvl="0" algn="just" eaLnBrk="0" fontAlgn="base" hangingPunct="0">
              <a:spcBef>
                <a:spcPct val="30000"/>
              </a:spcBef>
              <a:spcAft>
                <a:spcPct val="0"/>
              </a:spcAft>
            </a:pPr>
            <a:r>
              <a:rPr lang="en-US" altLang="en-US" dirty="0">
                <a:solidFill>
                  <a:srgbClr val="000000"/>
                </a:solidFill>
                <a:latin typeface="Arial" panose="020B0604020202020204" pitchFamily="34" charset="0"/>
                <a:ea typeface="Times New Roman" panose="02020603050405020304" pitchFamily="18" charset="0"/>
              </a:rPr>
              <a:t>drop the negativity correlated columns.</a:t>
            </a:r>
            <a:endParaRPr lang="en-US" altLang="en-US" dirty="0">
              <a:latin typeface="Arial" panose="020B0604020202020204" pitchFamily="34" charset="0"/>
              <a:ea typeface="Times New Roman" panose="02020603050405020304" pitchFamily="18" charset="0"/>
            </a:endParaRPr>
          </a:p>
          <a:p>
            <a:pPr lvl="0" algn="just" eaLnBrk="0" fontAlgn="base" hangingPunct="0">
              <a:spcBef>
                <a:spcPct val="30000"/>
              </a:spcBef>
              <a:spcAft>
                <a:spcPct val="0"/>
              </a:spcAft>
            </a:pPr>
            <a:r>
              <a:rPr lang="en-US" altLang="en-US" dirty="0">
                <a:solidFill>
                  <a:srgbClr val="000000"/>
                </a:solidFill>
                <a:latin typeface="Arial" panose="020B0604020202020204" pitchFamily="34" charset="0"/>
                <a:ea typeface="Times New Roman" panose="02020603050405020304" pitchFamily="18" charset="0"/>
              </a:rPr>
              <a:t>remove the outliers.</a:t>
            </a:r>
            <a:endParaRPr lang="en-US" altLang="en-US" dirty="0">
              <a:latin typeface="Arial" panose="020B0604020202020204" pitchFamily="34" charset="0"/>
            </a:endParaRPr>
          </a:p>
        </p:txBody>
      </p:sp>
    </p:spTree>
    <p:extLst>
      <p:ext uri="{BB962C8B-B14F-4D97-AF65-F5344CB8AC3E}">
        <p14:creationId xmlns:p14="http://schemas.microsoft.com/office/powerpoint/2010/main" val="295130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IN" b="1" dirty="0">
                <a:solidFill>
                  <a:schemeClr val="accent1">
                    <a:lumMod val="75000"/>
                  </a:schemeClr>
                </a:solidFill>
              </a:rPr>
              <a:t>4. Pre-Processing Pipeline:</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IN" dirty="0"/>
              <a:t>Encoding is used to create dummy variables to replace the categories in a categorical variable into features of each category and represent it using 1 or 0 based on the presence or absence of the categorical value in the record.</a:t>
            </a:r>
            <a:endParaRPr lang="en-US" dirty="0"/>
          </a:p>
          <a:p>
            <a:r>
              <a:rPr lang="en-IN" dirty="0"/>
              <a:t>This is required to do since the machine learning algorithms only work on the numerical data. That is why there is a need to convert the categorical column into a numerical one.</a:t>
            </a:r>
            <a:endParaRPr lang="en-US" dirty="0"/>
          </a:p>
          <a:p>
            <a:r>
              <a:rPr lang="en-IN" dirty="0"/>
              <a:t>For each of the transformations in Python that has a </a:t>
            </a:r>
            <a:r>
              <a:rPr lang="en-IN" dirty="0" err="1"/>
              <a:t>fit_transform</a:t>
            </a:r>
            <a:r>
              <a:rPr lang="en-IN" dirty="0"/>
              <a:t>() method , we can wrap them up in an actual pipeline that executes them all in order and even go back and view attributes of each of the transformations. Additionally, you can set parameters for each transformation and the syntax for that is in the link I just shared. If anything, using this pipeline has just cleaned up my code a lot and organized my thinking </a:t>
            </a:r>
            <a:r>
              <a:rPr lang="en-IN" dirty="0" smtClean="0"/>
              <a:t>better</a:t>
            </a:r>
            <a:endParaRPr lang="en-US" dirty="0"/>
          </a:p>
        </p:txBody>
      </p:sp>
    </p:spTree>
    <p:extLst>
      <p:ext uri="{BB962C8B-B14F-4D97-AF65-F5344CB8AC3E}">
        <p14:creationId xmlns:p14="http://schemas.microsoft.com/office/powerpoint/2010/main" val="307713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 y="226779"/>
            <a:ext cx="11823700" cy="5428666"/>
          </a:xfrm>
          <a:prstGeom prst="rect">
            <a:avLst/>
          </a:prstGeom>
        </p:spPr>
        <p:txBody>
          <a:bodyPr wrap="square">
            <a:spAutoFit/>
          </a:bodyPr>
          <a:lstStyle/>
          <a:p>
            <a:pPr>
              <a:lnSpc>
                <a:spcPts val="2400"/>
              </a:lnSpc>
              <a:spcBef>
                <a:spcPts val="2400"/>
              </a:spcBef>
            </a:pPr>
            <a:r>
              <a:rPr lang="en-IN" sz="2400" spc="-5" dirty="0" err="1" smtClean="0">
                <a:solidFill>
                  <a:srgbClr val="292929"/>
                </a:solidFill>
                <a:effectLst/>
                <a:latin typeface="Times New Roman" panose="02020603050405020304" pitchFamily="18" charset="0"/>
                <a:ea typeface="Times New Roman" panose="02020603050405020304" pitchFamily="18" charset="0"/>
              </a:rPr>
              <a:t>Sklearn</a:t>
            </a:r>
            <a:r>
              <a:rPr lang="en-IN" sz="2400" spc="-5" dirty="0" smtClean="0">
                <a:solidFill>
                  <a:srgbClr val="292929"/>
                </a:solidFill>
                <a:effectLst/>
                <a:latin typeface="Times New Roman" panose="02020603050405020304" pitchFamily="18" charset="0"/>
                <a:ea typeface="Times New Roman" panose="02020603050405020304" pitchFamily="18" charset="0"/>
              </a:rPr>
              <a:t> provides a very efficient tool for </a:t>
            </a:r>
            <a:r>
              <a:rPr lang="en-IN" sz="2400" b="1" spc="-5" dirty="0" smtClean="0">
                <a:solidFill>
                  <a:srgbClr val="292929"/>
                </a:solidFill>
                <a:effectLst/>
                <a:latin typeface="Times New Roman" panose="02020603050405020304" pitchFamily="18" charset="0"/>
                <a:ea typeface="Times New Roman" panose="02020603050405020304" pitchFamily="18" charset="0"/>
              </a:rPr>
              <a:t>encoding</a:t>
            </a:r>
            <a:r>
              <a:rPr lang="en-IN" sz="2400" spc="-5" dirty="0" smtClean="0">
                <a:solidFill>
                  <a:srgbClr val="292929"/>
                </a:solidFill>
                <a:effectLst/>
                <a:latin typeface="Times New Roman" panose="02020603050405020304" pitchFamily="18" charset="0"/>
                <a:ea typeface="Times New Roman" panose="02020603050405020304" pitchFamily="18" charset="0"/>
              </a:rPr>
              <a:t> the levels of categorical features into numeric values. </a:t>
            </a:r>
            <a:r>
              <a:rPr lang="en-IN" sz="2400" b="1" spc="-5" dirty="0" smtClean="0">
                <a:solidFill>
                  <a:srgbClr val="292929"/>
                </a:solidFill>
                <a:effectLst/>
                <a:latin typeface="Times New Roman" panose="02020603050405020304" pitchFamily="18" charset="0"/>
                <a:ea typeface="Times New Roman" panose="02020603050405020304" pitchFamily="18" charset="0"/>
              </a:rPr>
              <a:t>Label Encoder encode labels</a:t>
            </a:r>
            <a:r>
              <a:rPr lang="en-IN" sz="2400" spc="-5" dirty="0" smtClean="0">
                <a:solidFill>
                  <a:srgbClr val="292929"/>
                </a:solidFill>
                <a:effectLst/>
                <a:latin typeface="Times New Roman" panose="02020603050405020304" pitchFamily="18" charset="0"/>
                <a:ea typeface="Times New Roman" panose="02020603050405020304" pitchFamily="18" charset="0"/>
              </a:rPr>
              <a:t> with a value between 0 and n_classes-1 where n is the number of distinct </a:t>
            </a:r>
            <a:r>
              <a:rPr lang="en-IN" sz="2400" b="1" spc="-5" dirty="0" smtClean="0">
                <a:solidFill>
                  <a:srgbClr val="292929"/>
                </a:solidFill>
                <a:effectLst/>
                <a:latin typeface="Times New Roman" panose="02020603050405020304" pitchFamily="18" charset="0"/>
                <a:ea typeface="Times New Roman" panose="02020603050405020304" pitchFamily="18" charset="0"/>
              </a:rPr>
              <a:t>labels</a:t>
            </a:r>
            <a:r>
              <a:rPr lang="en-IN" sz="2400" spc="-5" dirty="0" smtClean="0">
                <a:solidFill>
                  <a:srgbClr val="292929"/>
                </a:solidFill>
                <a:effectLst/>
                <a:latin typeface="Times New Roman" panose="02020603050405020304" pitchFamily="18" charset="0"/>
                <a:ea typeface="Times New Roman" panose="02020603050405020304" pitchFamily="18" charset="0"/>
              </a:rPr>
              <a:t>. If a </a:t>
            </a:r>
            <a:r>
              <a:rPr lang="en-IN" sz="2400" b="1" spc="-5" dirty="0" smtClean="0">
                <a:solidFill>
                  <a:srgbClr val="292929"/>
                </a:solidFill>
                <a:effectLst/>
                <a:latin typeface="Times New Roman" panose="02020603050405020304" pitchFamily="18" charset="0"/>
                <a:ea typeface="Times New Roman" panose="02020603050405020304" pitchFamily="18" charset="0"/>
              </a:rPr>
              <a:t>label</a:t>
            </a:r>
            <a:r>
              <a:rPr lang="en-IN" sz="2400" spc="-5" dirty="0" smtClean="0">
                <a:solidFill>
                  <a:srgbClr val="292929"/>
                </a:solidFill>
                <a:effectLst/>
                <a:latin typeface="Times New Roman" panose="02020603050405020304" pitchFamily="18" charset="0"/>
                <a:ea typeface="Times New Roman" panose="02020603050405020304" pitchFamily="18" charset="0"/>
              </a:rPr>
              <a:t> repeats it assigns the same value to as assigned earlier .Convert Region and Type into numeric value by using encoder.</a:t>
            </a:r>
            <a:endParaRPr lang="en-US" sz="2400" dirty="0" smtClean="0">
              <a:effectLst/>
              <a:latin typeface="Times New Roman" panose="02020603050405020304" pitchFamily="18" charset="0"/>
              <a:ea typeface="Times New Roman" panose="02020603050405020304" pitchFamily="18" charset="0"/>
            </a:endParaRPr>
          </a:p>
          <a:p>
            <a:pPr>
              <a:spcAft>
                <a:spcPts val="1575"/>
              </a:spcAft>
            </a:pPr>
            <a:r>
              <a:rPr lang="en-IN" sz="2400" spc="-5" dirty="0" smtClean="0">
                <a:solidFill>
                  <a:srgbClr val="292929"/>
                </a:solidFill>
                <a:effectLst/>
                <a:latin typeface="Times New Roman" panose="02020603050405020304" pitchFamily="18" charset="0"/>
                <a:ea typeface="Times New Roman" panose="02020603050405020304" pitchFamily="18" charset="0"/>
              </a:rPr>
              <a:t> </a:t>
            </a:r>
            <a:endParaRPr lang="en-US" sz="2400" dirty="0" smtClean="0">
              <a:effectLst/>
              <a:latin typeface="Times New Roman" panose="02020603050405020304" pitchFamily="18" charset="0"/>
              <a:ea typeface="Times New Roman" panose="02020603050405020304" pitchFamily="18" charset="0"/>
            </a:endParaRPr>
          </a:p>
          <a:p>
            <a:pPr>
              <a:lnSpc>
                <a:spcPct val="107000"/>
              </a:lnSpc>
            </a:pPr>
            <a:r>
              <a:rPr lang="en-IN" sz="2400"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Data has to be pre-processed as machine learning models are better at reading numbers than words. Using label encoding, categorical data can be replaced with numbers. Below code is to display all categorical data.</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2400"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smtClean="0">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from</a:t>
            </a:r>
            <a:r>
              <a:rPr lang="en-IN"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err="1"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sklearn.preprocessing</a:t>
            </a:r>
            <a:r>
              <a:rPr lang="en-IN"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smtClean="0">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import</a:t>
            </a:r>
            <a:r>
              <a:rPr lang="en-IN"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Label Encoder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LE</a:t>
            </a:r>
            <a:r>
              <a:rPr lang="en-IN" sz="2400" dirty="0" smtClean="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Label Encoder()</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df</a:t>
            </a:r>
            <a:r>
              <a:rPr lang="en-IN"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400" dirty="0" smtClean="0">
                <a:solidFill>
                  <a:srgbClr val="BA2121"/>
                </a:solidFill>
                <a:effectLst/>
                <a:latin typeface="Times New Roman" panose="02020603050405020304" pitchFamily="18" charset="0"/>
                <a:ea typeface="Times New Roman" panose="02020603050405020304" pitchFamily="18" charset="0"/>
                <a:cs typeface="Times New Roman" panose="02020603050405020304" pitchFamily="18" charset="0"/>
              </a:rPr>
              <a:t>"year”] =</a:t>
            </a:r>
            <a:r>
              <a:rPr lang="en-IN"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LE</a:t>
            </a:r>
            <a:r>
              <a:rPr lang="en-IN" sz="2400" dirty="0" err="1" smtClean="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fit_transform</a:t>
            </a:r>
            <a:r>
              <a:rPr lang="en-IN"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400" dirty="0" err="1"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df</a:t>
            </a:r>
            <a:r>
              <a:rPr lang="en-IN"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400" dirty="0" smtClean="0">
                <a:solidFill>
                  <a:srgbClr val="BA2121"/>
                </a:solidFill>
                <a:effectLst/>
                <a:latin typeface="Times New Roman" panose="02020603050405020304" pitchFamily="18" charset="0"/>
                <a:ea typeface="Times New Roman" panose="02020603050405020304" pitchFamily="18" charset="0"/>
                <a:cs typeface="Times New Roman" panose="02020603050405020304" pitchFamily="18" charset="0"/>
              </a:rPr>
              <a:t>"year"</a:t>
            </a:r>
            <a:r>
              <a:rPr lang="en-IN"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spcAft>
                <a:spcPts val="1575"/>
              </a:spcAft>
            </a:pPr>
            <a:r>
              <a:rPr lang="en-IN" sz="2400" dirty="0" smtClean="0">
                <a:solidFill>
                  <a:srgbClr val="333333"/>
                </a:solidFill>
                <a:effectLst/>
                <a:latin typeface="Times New Roman" panose="02020603050405020304" pitchFamily="18" charset="0"/>
                <a:ea typeface="Times New Roman" panose="02020603050405020304" pitchFamily="18" charset="0"/>
              </a:rPr>
              <a:t>using the above label encoding method, categorical data can be replaced with number</a:t>
            </a:r>
            <a:r>
              <a:rPr lang="en-IN" sz="2400" spc="-5" dirty="0" smtClean="0">
                <a:solidFill>
                  <a:srgbClr val="292929"/>
                </a:solidFill>
                <a:effectLst/>
                <a:latin typeface="Times New Roman" panose="02020603050405020304" pitchFamily="18"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97903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rPr>
              <a:t>5. Building Machine Learning Models.</a:t>
            </a:r>
            <a:r>
              <a:rPr lang="en-US" b="1" dirty="0">
                <a:solidFill>
                  <a:schemeClr val="accent1">
                    <a:lumMod val="75000"/>
                  </a:schemeClr>
                </a:solidFill>
              </a:rPr>
              <a:t/>
            </a:r>
            <a:br>
              <a:rPr lang="en-US" b="1" dirty="0">
                <a:solidFill>
                  <a:schemeClr val="accent1">
                    <a:lumMod val="75000"/>
                  </a:schemeClr>
                </a:solidFill>
              </a:rPr>
            </a:br>
            <a:endParaRPr lang="en-US" dirty="0">
              <a:solidFill>
                <a:schemeClr val="accent1">
                  <a:lumMod val="75000"/>
                </a:schemeClr>
              </a:solidFill>
            </a:endParaRPr>
          </a:p>
        </p:txBody>
      </p:sp>
      <p:sp>
        <p:nvSpPr>
          <p:cNvPr id="3" name="Content Placeholder 2"/>
          <p:cNvSpPr>
            <a:spLocks noGrp="1"/>
          </p:cNvSpPr>
          <p:nvPr>
            <p:ph idx="1"/>
          </p:nvPr>
        </p:nvSpPr>
        <p:spPr>
          <a:xfrm>
            <a:off x="190500" y="1027906"/>
            <a:ext cx="10515600" cy="4351338"/>
          </a:xfrm>
        </p:spPr>
        <p:txBody>
          <a:bodyPr>
            <a:normAutofit/>
          </a:bodyPr>
          <a:lstStyle/>
          <a:p>
            <a:pPr lvl="0"/>
            <a:r>
              <a:rPr lang="en-IN" sz="2400" dirty="0"/>
              <a:t>let’s apply our model which is going to be the </a:t>
            </a:r>
            <a:r>
              <a:rPr lang="en-IN" sz="2400" b="1" dirty="0"/>
              <a:t>Linear Regression because our Target variable '</a:t>
            </a:r>
            <a:r>
              <a:rPr lang="en-IN" sz="2400" b="1" dirty="0" err="1"/>
              <a:t>AveragePrice</a:t>
            </a:r>
            <a:r>
              <a:rPr lang="en-IN" sz="2400" b="1" dirty="0"/>
              <a:t>' is continuous</a:t>
            </a:r>
            <a:r>
              <a:rPr lang="en-IN" sz="2400" dirty="0"/>
              <a:t>.</a:t>
            </a:r>
            <a:endParaRPr lang="en-US" sz="2400" dirty="0"/>
          </a:p>
          <a:p>
            <a:r>
              <a:rPr lang="en-IN" sz="2400" dirty="0"/>
              <a:t>Let's now begin to train out regression model We will need to first split up our data into an </a:t>
            </a:r>
            <a:r>
              <a:rPr lang="en-IN" sz="2400" b="1" dirty="0"/>
              <a:t>X array that contains the target variable</a:t>
            </a:r>
            <a:r>
              <a:rPr lang="en-IN" sz="2400" dirty="0"/>
              <a:t>, and a </a:t>
            </a:r>
            <a:r>
              <a:rPr lang="en-IN" sz="2400" b="1" dirty="0"/>
              <a:t>y array with the target </a:t>
            </a:r>
            <a:r>
              <a:rPr lang="en-IN" sz="2400" b="1" dirty="0" smtClean="0"/>
              <a:t>variable.</a:t>
            </a:r>
          </a:p>
          <a:p>
            <a:endParaRPr lang="en-US" sz="2400" dirty="0"/>
          </a:p>
        </p:txBody>
      </p:sp>
      <p:sp>
        <p:nvSpPr>
          <p:cNvPr id="7" name="Rectangle 4"/>
          <p:cNvSpPr>
            <a:spLocks noChangeArrowheads="1"/>
          </p:cNvSpPr>
          <p:nvPr/>
        </p:nvSpPr>
        <p:spPr bwMode="auto">
          <a:xfrm>
            <a:off x="406400" y="3032165"/>
            <a:ext cx="11386130"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ea typeface="Times New Roman" panose="02020603050405020304" pitchFamily="18" charset="0"/>
              </a:rPr>
              <a:t>x</a:t>
            </a:r>
            <a:r>
              <a:rPr kumimoji="0" lang="en-US" altLang="en-US" sz="2400" b="0" i="0" u="none" strike="noStrike" cap="none" normalizeH="0" baseline="0" dirty="0" smtClean="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smtClean="0">
                <a:ln>
                  <a:noFill/>
                </a:ln>
                <a:solidFill>
                  <a:srgbClr val="333333"/>
                </a:solidFill>
                <a:effectLst/>
                <a:ea typeface="Times New Roman" panose="02020603050405020304" pitchFamily="18" charset="0"/>
              </a:rPr>
              <a:t>df</a:t>
            </a:r>
            <a:r>
              <a:rPr kumimoji="0" lang="en-US" altLang="en-US" sz="2400" b="0" i="0" u="none" strike="noStrike" cap="none" normalizeH="0" baseline="0" dirty="0" smtClean="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rgbClr val="333333"/>
                </a:solidFill>
                <a:effectLst/>
                <a:ea typeface="Times New Roman" panose="02020603050405020304" pitchFamily="18" charset="0"/>
              </a:rPr>
              <a:t> drop</a:t>
            </a:r>
            <a:r>
              <a:rPr kumimoji="0" lang="en-US" altLang="en-US" sz="2400"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rgbClr val="BA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smtClean="0">
                <a:ln>
                  <a:noFill/>
                </a:ln>
                <a:solidFill>
                  <a:srgbClr val="BA2121"/>
                </a:solidFill>
                <a:effectLst/>
                <a:latin typeface="Times New Roman" panose="02020603050405020304" pitchFamily="18" charset="0"/>
                <a:ea typeface="Times New Roman" panose="02020603050405020304" pitchFamily="18" charset="0"/>
                <a:cs typeface="Times New Roman" panose="02020603050405020304" pitchFamily="18" charset="0"/>
              </a:rPr>
              <a:t>AveragePrice</a:t>
            </a:r>
            <a:r>
              <a:rPr kumimoji="0" lang="en-US" altLang="en-US" sz="2400" b="0" i="0" u="none" strike="noStrike" cap="none" normalizeH="0" baseline="0" dirty="0" smtClean="0">
                <a:ln>
                  <a:noFill/>
                </a:ln>
                <a:solidFill>
                  <a:srgbClr val="BA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rgbClr val="333333"/>
                </a:solidFill>
                <a:effectLst/>
                <a:ea typeface="Times New Roman" panose="02020603050405020304" pitchFamily="18" charset="0"/>
              </a:rPr>
              <a:t> axis</a:t>
            </a:r>
            <a:r>
              <a:rPr kumimoji="0" lang="en-US" altLang="en-US" sz="2400" b="0" i="0" u="none" strike="noStrike" cap="none" normalizeH="0" baseline="0" dirty="0" smtClean="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en-US" sz="2400"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ea typeface="Times New Roman" panose="02020603050405020304" pitchFamily="18" charset="0"/>
              </a:rPr>
              <a:t>y</a:t>
            </a:r>
            <a:r>
              <a:rPr kumimoji="0" lang="en-US" altLang="en-US" sz="2400" b="0" i="0" u="none" strike="noStrike" cap="none" normalizeH="0" baseline="0" dirty="0" smtClean="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smtClean="0">
                <a:ln>
                  <a:noFill/>
                </a:ln>
                <a:solidFill>
                  <a:srgbClr val="333333"/>
                </a:solidFill>
                <a:effectLst/>
                <a:ea typeface="Times New Roman" panose="02020603050405020304" pitchFamily="18" charset="0"/>
              </a:rPr>
              <a:t>df</a:t>
            </a:r>
            <a:r>
              <a:rPr kumimoji="0" lang="en-US" altLang="en-US" sz="2400"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rgbClr val="BA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smtClean="0">
                <a:ln>
                  <a:noFill/>
                </a:ln>
                <a:solidFill>
                  <a:srgbClr val="BA2121"/>
                </a:solidFill>
                <a:effectLst/>
                <a:latin typeface="Times New Roman" panose="02020603050405020304" pitchFamily="18" charset="0"/>
                <a:ea typeface="Times New Roman" panose="02020603050405020304" pitchFamily="18" charset="0"/>
                <a:cs typeface="Times New Roman" panose="02020603050405020304" pitchFamily="18" charset="0"/>
              </a:rPr>
              <a:t>AveragePrice</a:t>
            </a:r>
            <a:r>
              <a:rPr kumimoji="0" lang="en-US" altLang="en-US" sz="2400" b="0" i="0" u="none" strike="noStrike" cap="none" normalizeH="0" baseline="0" dirty="0" smtClean="0">
                <a:ln>
                  <a:noFill/>
                </a:ln>
                <a:solidFill>
                  <a:srgbClr val="BA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333333"/>
                </a:solidFill>
                <a:effectLst/>
                <a:ea typeface="Times New Roman" panose="02020603050405020304" pitchFamily="18" charset="0"/>
              </a:rPr>
              <a:t>x_train</a:t>
            </a:r>
            <a:r>
              <a:rPr kumimoji="0" lang="en-US" altLang="en-US" sz="2400"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rgbClr val="333333"/>
                </a:solidFill>
                <a:effectLst/>
                <a:ea typeface="Times New Roman" panose="02020603050405020304" pitchFamily="18" charset="0"/>
              </a:rPr>
              <a:t>x_test</a:t>
            </a:r>
            <a:r>
              <a:rPr kumimoji="0" lang="en-US" altLang="en-US" sz="2400"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rgbClr val="333333"/>
                </a:solidFill>
                <a:effectLst/>
                <a:ea typeface="Times New Roman" panose="02020603050405020304" pitchFamily="18" charset="0"/>
              </a:rPr>
              <a:t>y_train</a:t>
            </a:r>
            <a:r>
              <a:rPr kumimoji="0" lang="en-US" altLang="en-US" sz="2400"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rgbClr val="333333"/>
                </a:solidFill>
                <a:effectLst/>
                <a:ea typeface="Times New Roman" panose="02020603050405020304" pitchFamily="18" charset="0"/>
              </a:rPr>
              <a:t>y_test</a:t>
            </a:r>
            <a:r>
              <a:rPr kumimoji="0" lang="en-US" altLang="en-US" sz="2400" b="0" i="0" u="none" strike="noStrike" cap="none" normalizeH="0" baseline="0" dirty="0" smtClean="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smtClean="0">
                <a:ln>
                  <a:noFill/>
                </a:ln>
                <a:solidFill>
                  <a:srgbClr val="333333"/>
                </a:solidFill>
                <a:effectLst/>
                <a:ea typeface="Times New Roman" panose="02020603050405020304" pitchFamily="18" charset="0"/>
              </a:rPr>
              <a:t>train_test_split</a:t>
            </a:r>
            <a:r>
              <a:rPr kumimoji="0" lang="en-US" altLang="en-US" sz="2400"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333333"/>
                </a:solidFill>
                <a:effectLst/>
                <a:ea typeface="Times New Roman" panose="02020603050405020304" pitchFamily="18" charset="0"/>
              </a:rPr>
              <a:t>x</a:t>
            </a:r>
            <a:r>
              <a:rPr kumimoji="0" lang="en-US" altLang="en-US" sz="2400"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333333"/>
                </a:solidFill>
                <a:effectLst/>
                <a:ea typeface="Times New Roman" panose="02020603050405020304" pitchFamily="18" charset="0"/>
              </a:rPr>
              <a:t>y</a:t>
            </a:r>
            <a:r>
              <a:rPr kumimoji="0" lang="en-US" altLang="en-US" sz="2400"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rgbClr val="333333"/>
                </a:solidFill>
                <a:effectLst/>
                <a:ea typeface="Times New Roman" panose="02020603050405020304" pitchFamily="18" charset="0"/>
              </a:rPr>
              <a:t>random_state</a:t>
            </a:r>
            <a:r>
              <a:rPr kumimoji="0" lang="en-US" altLang="en-US" sz="2400" b="0" i="0" u="none" strike="noStrike" cap="none" normalizeH="0" baseline="0" dirty="0" smtClean="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50</a:t>
            </a:r>
            <a:r>
              <a:rPr kumimoji="0" lang="en-US" altLang="en-US" sz="2400"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rgbClr val="333333"/>
                </a:solidFill>
                <a:effectLst/>
                <a:ea typeface="Times New Roman" panose="02020603050405020304" pitchFamily="18" charset="0"/>
              </a:rPr>
              <a:t>test_size</a:t>
            </a:r>
            <a:r>
              <a:rPr kumimoji="0" lang="en-US" altLang="en-US" sz="2400" b="0" i="0" u="none" strike="noStrike" cap="none" normalizeH="0" baseline="0" dirty="0" smtClean="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0.2</a:t>
            </a:r>
            <a:r>
              <a:rPr kumimoji="0" lang="en-US" altLang="en-US" sz="2400"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chemeClr val="tx1"/>
                </a:solidFill>
                <a:effectLst/>
              </a:rPr>
              <a:t> </a:t>
            </a:r>
          </a:p>
        </p:txBody>
      </p:sp>
      <p:sp>
        <p:nvSpPr>
          <p:cNvPr id="8" name="Rectangle 5"/>
          <p:cNvSpPr>
            <a:spLocks noChangeArrowheads="1"/>
          </p:cNvSpPr>
          <p:nvPr/>
        </p:nvSpPr>
        <p:spPr bwMode="auto">
          <a:xfrm>
            <a:off x="-1066800" y="4307185"/>
            <a:ext cx="10755713"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371168" tIns="0" rIns="0" bIns="0" numCol="1" anchor="ctr" anchorCtr="0" compatLnSpc="1">
            <a:prstTxWarp prst="textNoShape">
              <a:avLst/>
            </a:prstTxWarp>
            <a:spAutoFit/>
          </a:bodyPr>
          <a:lstStyle/>
          <a:p>
            <a:pPr marL="1828800" marR="0" lvl="4" indent="0" algn="l" defTabSz="914400" rtl="0" eaLnBrk="0" fontAlgn="base" latinLnBrk="0" hangingPunct="0">
              <a:lnSpc>
                <a:spcPct val="100000"/>
              </a:lnSpc>
              <a:spcBef>
                <a:spcPct val="0"/>
              </a:spcBef>
              <a:spcAft>
                <a:spcPct val="0"/>
              </a:spcAft>
              <a:buClr>
                <a:srgbClr val="2F5496"/>
              </a:buClr>
              <a:buSzPct val="100000"/>
              <a:tabLst/>
            </a:pPr>
            <a:r>
              <a:rPr kumimoji="0" lang="en-US" altLang="en-US" sz="2400"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Here we can use Regression method to build the models</a:t>
            </a:r>
          </a:p>
          <a:p>
            <a:pPr marL="1828800" marR="0" lvl="4" indent="0" algn="l" defTabSz="914400" rtl="0" eaLnBrk="0" fontAlgn="base" latinLnBrk="0" hangingPunct="0">
              <a:lnSpc>
                <a:spcPct val="100000"/>
              </a:lnSpc>
              <a:spcBef>
                <a:spcPct val="0"/>
              </a:spcBef>
              <a:spcAft>
                <a:spcPct val="0"/>
              </a:spcAft>
              <a:buClr>
                <a:srgbClr val="2F5496"/>
              </a:buClr>
              <a:buSzPct val="100000"/>
              <a:buFontTx/>
              <a:buAutoNum type="arabicPeriod"/>
              <a:tabLst/>
            </a:pPr>
            <a:r>
              <a:rPr kumimoji="0" lang="en-US" altLang="en-US" sz="2400" b="0" i="0" u="none" strike="noStrike" cap="none" normalizeH="0" baseline="0" dirty="0" err="1"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DecisionTreeRegressor</a:t>
            </a:r>
            <a:endParaRPr lang="en-US" alt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0" marR="0" lvl="4" indent="0" algn="l" defTabSz="914400" rtl="0" eaLnBrk="0" fontAlgn="base" latinLnBrk="0" hangingPunct="0">
              <a:lnSpc>
                <a:spcPct val="100000"/>
              </a:lnSpc>
              <a:spcBef>
                <a:spcPct val="0"/>
              </a:spcBef>
              <a:spcAft>
                <a:spcPct val="0"/>
              </a:spcAft>
              <a:buClr>
                <a:srgbClr val="2F5496"/>
              </a:buClr>
              <a:buSzPct val="100000"/>
              <a:buFontTx/>
              <a:buAutoNum type="arabicPeriod"/>
              <a:tabLst/>
            </a:pPr>
            <a:r>
              <a:rPr kumimoji="0" lang="en-US" altLang="en-US" sz="2400" b="0" i="0" u="none" strike="noStrike" cap="none" normalizeH="0" baseline="0" dirty="0" err="1"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LogisticRegression</a:t>
            </a:r>
            <a:endParaRPr kumimoji="0" lang="en-US" altLang="en-US" sz="2400"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828800" marR="0" lvl="4" indent="0" algn="l" defTabSz="914400" rtl="0" eaLnBrk="0" fontAlgn="base" latinLnBrk="0" hangingPunct="0">
              <a:lnSpc>
                <a:spcPct val="100000"/>
              </a:lnSpc>
              <a:spcBef>
                <a:spcPct val="0"/>
              </a:spcBef>
              <a:spcAft>
                <a:spcPct val="0"/>
              </a:spcAft>
              <a:buClr>
                <a:srgbClr val="2F5496"/>
              </a:buClr>
              <a:buSzPct val="100000"/>
              <a:buFontTx/>
              <a:buAutoNum type="arabicPeriod"/>
              <a:tabLst/>
            </a:pPr>
            <a:r>
              <a:rPr kumimoji="0" lang="en-US" altLang="en-US" sz="2400" b="0" i="0" u="none" strike="noStrike" cap="none" normalizeH="0" baseline="0" dirty="0" err="1"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RandomForestRegressor</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891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396436"/>
            <a:ext cx="11544300" cy="1490152"/>
          </a:xfrm>
          <a:prstGeom prst="rect">
            <a:avLst/>
          </a:prstGeom>
        </p:spPr>
        <p:txBody>
          <a:bodyPr wrap="square">
            <a:spAutoFit/>
          </a:bodyPr>
          <a:lstStyle/>
          <a:p>
            <a:pPr marL="342900" marR="0" lvl="0" indent="-342900">
              <a:lnSpc>
                <a:spcPts val="2400"/>
              </a:lnSpc>
              <a:spcBef>
                <a:spcPts val="2400"/>
              </a:spcBef>
              <a:spcAft>
                <a:spcPts val="0"/>
              </a:spcAft>
              <a:buSzPts val="1000"/>
              <a:buFont typeface="Symbol" panose="05050102010706020507" pitchFamily="18" charset="2"/>
              <a:buChar char=""/>
              <a:tabLst>
                <a:tab pos="457200" algn="l"/>
              </a:tabLst>
            </a:pPr>
            <a:r>
              <a:rPr lang="en-IN" sz="2400" spc="-5" dirty="0"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I had done this prediction by taking Average price as an output variable which is continuity in nature so that why I’m using the regression technique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400"/>
              </a:lnSpc>
              <a:spcBef>
                <a:spcPts val="1260"/>
              </a:spcBef>
              <a:spcAft>
                <a:spcPts val="0"/>
              </a:spcAft>
              <a:buSzPts val="1000"/>
              <a:buFont typeface="Symbol" panose="05050102010706020507" pitchFamily="18" charset="2"/>
              <a:buChar char=""/>
              <a:tabLst>
                <a:tab pos="457200" algn="l"/>
              </a:tabLst>
            </a:pPr>
            <a:r>
              <a:rPr lang="en-IN" sz="2400" spc="-5" dirty="0"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While calculating the best random state the 80 is best state which providing the highest R2 score value for this model.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17500" y="1886588"/>
            <a:ext cx="11544300" cy="1967013"/>
          </a:xfrm>
          <a:prstGeom prst="rect">
            <a:avLst/>
          </a:prstGeom>
        </p:spPr>
        <p:txBody>
          <a:bodyPr wrap="square">
            <a:spAutoFit/>
          </a:bodyPr>
          <a:lstStyle/>
          <a:p>
            <a:pPr marL="342900" marR="0" lvl="0" indent="-342900">
              <a:lnSpc>
                <a:spcPts val="2400"/>
              </a:lnSpc>
              <a:spcBef>
                <a:spcPts val="1260"/>
              </a:spcBef>
              <a:spcAft>
                <a:spcPts val="0"/>
              </a:spcAft>
              <a:buSzPts val="1000"/>
              <a:buFont typeface="Symbol" panose="05050102010706020507" pitchFamily="18" charset="2"/>
              <a:buChar char=""/>
              <a:tabLst>
                <a:tab pos="457200" algn="l"/>
              </a:tabLst>
            </a:pPr>
            <a:r>
              <a:rPr lang="en-IN" sz="2400" spc="-5" dirty="0"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After using the </a:t>
            </a:r>
            <a:r>
              <a:rPr lang="en-IN" sz="2400" spc="-5" dirty="0" err="1"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GridSeachCV</a:t>
            </a:r>
            <a:r>
              <a:rPr lang="en-IN" sz="2400" spc="-5" dirty="0"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I can find the best </a:t>
            </a:r>
            <a:r>
              <a:rPr lang="en-IN" sz="2400" spc="-5" dirty="0" err="1"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param</a:t>
            </a:r>
            <a:r>
              <a:rPr lang="en-IN" sz="2400" spc="-5" dirty="0"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and then I used these </a:t>
            </a:r>
            <a:r>
              <a:rPr lang="en-IN" sz="2400" spc="-5" dirty="0" err="1"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param</a:t>
            </a:r>
            <a:r>
              <a:rPr lang="en-IN" sz="2400" spc="-5" dirty="0"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for that model.</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400"/>
              </a:lnSpc>
              <a:spcBef>
                <a:spcPts val="1260"/>
              </a:spcBef>
              <a:spcAft>
                <a:spcPts val="0"/>
              </a:spcAft>
              <a:buSzPts val="1000"/>
              <a:buFont typeface="Symbol" panose="05050102010706020507" pitchFamily="18" charset="2"/>
              <a:buChar char=""/>
              <a:tabLst>
                <a:tab pos="457200" algn="l"/>
              </a:tabLst>
            </a:pPr>
            <a:r>
              <a:rPr lang="en-IN" sz="2400" spc="-5" dirty="0"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There are following matrices which I find, and which are providing the best score.</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2400"/>
              </a:lnSpc>
              <a:spcBef>
                <a:spcPts val="1260"/>
              </a:spcBef>
              <a:spcAft>
                <a:spcPts val="0"/>
              </a:spcAft>
              <a:buSzPts val="1000"/>
              <a:buFont typeface="Symbol" panose="05050102010706020507" pitchFamily="18" charset="2"/>
              <a:buChar char=""/>
              <a:tabLst>
                <a:tab pos="457200" algn="l"/>
              </a:tabLst>
            </a:pPr>
            <a:r>
              <a:rPr lang="en-IN" sz="2400" spc="-5" dirty="0"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I also plot the scatter plot graph and we can see that the actual value and predicted values are very close to each other, so the line is best fit line.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17500" y="3966216"/>
            <a:ext cx="11544300" cy="1631216"/>
          </a:xfrm>
          <a:prstGeom prst="rect">
            <a:avLst/>
          </a:prstGeom>
        </p:spPr>
        <p:txBody>
          <a:bodyPr wrap="square">
            <a:spAutoFit/>
          </a:bodyPr>
          <a:lstStyle/>
          <a:p>
            <a:pPr>
              <a:lnSpc>
                <a:spcPts val="2400"/>
              </a:lnSpc>
              <a:spcBef>
                <a:spcPts val="2400"/>
              </a:spcBef>
            </a:pPr>
            <a:r>
              <a:rPr lang="en-IN" sz="2400" spc="-5" dirty="0"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I am finding the score by taking region as an y value, I am using </a:t>
            </a:r>
            <a:r>
              <a:rPr lang="en-IN" sz="2400" spc="-5" dirty="0" err="1"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Regressor</a:t>
            </a:r>
            <a:r>
              <a:rPr lang="en-IN" sz="2400" spc="-5" dirty="0"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method because the region data is categorical in nature, so I am importing the </a:t>
            </a:r>
            <a:r>
              <a:rPr lang="en-IN" sz="2400" spc="-5" dirty="0" err="1"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Regressor</a:t>
            </a:r>
            <a:r>
              <a:rPr lang="en-IN" sz="2400" spc="-5" dirty="0"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model and their matrices.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Bef>
                <a:spcPts val="2400"/>
              </a:spcBef>
            </a:pPr>
            <a:r>
              <a:rPr lang="en-IN" sz="2400" spc="-5" dirty="0"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1"/>
          <p:cNvSpPr>
            <a:spLocks noChangeArrowheads="1"/>
          </p:cNvSpPr>
          <p:nvPr/>
        </p:nvSpPr>
        <p:spPr bwMode="auto">
          <a:xfrm>
            <a:off x="317500" y="5011341"/>
            <a:ext cx="11544300"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a:t>
            </a:r>
            <a:r>
              <a:rPr kumimoji="0" lang="en-US" altLang="en-US" sz="2400" b="0" i="0" u="none" strike="noStrike" cap="none" normalizeH="0" baseline="0" dirty="0" err="1"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Regressor</a:t>
            </a: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report the accuracy of the model is 63% however its recall is lower at 15% of positive </a:t>
            </a:r>
            <a:r>
              <a:rPr kumimoji="0" lang="en-US" altLang="en-US" sz="2400" b="0" i="0" u="none" strike="noStrike" cap="none" normalizeH="0" baseline="0" dirty="0" err="1"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cases.The</a:t>
            </a: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DecisionTreeRegressor</a:t>
            </a: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model is providing excellent results, however the purpose of the problem is to identify fruits</a:t>
            </a:r>
            <a:r>
              <a:rPr kumimoji="0" lang="en-US" altLang="en-US" sz="2400" b="0" i="0" u="none" strike="noStrike" cap="none" normalizeH="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that are likely to leave. This is the reason that accuracy then becomes a very important measure. Accuracy measures the fraction of values that are identified correctly.</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0145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010" y="293727"/>
            <a:ext cx="11671300" cy="1258421"/>
          </a:xfrm>
          <a:prstGeom prst="rect">
            <a:avLst/>
          </a:prstGeom>
        </p:spPr>
        <p:txBody>
          <a:bodyPr wrap="square">
            <a:spAutoFit/>
          </a:bodyPr>
          <a:lstStyle/>
          <a:p>
            <a:pPr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The highest final model of the dataset: </a:t>
            </a:r>
            <a:r>
              <a:rPr lang="en-IN" sz="2400" dirty="0" smtClean="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In the end, we can see that utilizing data science on </a:t>
            </a:r>
            <a:r>
              <a:rPr lang="en-IN" sz="2400" dirty="0" err="1" smtClean="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AveragePrice</a:t>
            </a:r>
            <a:r>
              <a:rPr lang="en-IN" sz="2400" dirty="0" smtClean="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 provided significant benefit to the business as we can tag each fruit with the averages price and come up with customized </a:t>
            </a:r>
            <a:r>
              <a:rPr lang="en-IN" sz="2400" dirty="0" err="1" smtClean="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Avacado</a:t>
            </a:r>
            <a:r>
              <a:rPr lang="en-IN" sz="2400" dirty="0" smtClean="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 retention strategy for each group.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2"/>
          <p:cNvSpPr>
            <a:spLocks noChangeArrowheads="1"/>
          </p:cNvSpPr>
          <p:nvPr/>
        </p:nvSpPr>
        <p:spPr bwMode="auto">
          <a:xfrm>
            <a:off x="171450" y="2026493"/>
            <a:ext cx="12145773"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Classifier has emerged as the final winning model with 63% and highest. This could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be the </a:t>
            </a:r>
            <a:r>
              <a:rPr kumimoji="0" lang="en-US" altLang="en-US" sz="2400" b="0" i="0" u="none" strike="noStrike" cap="none" normalizeH="0" baseline="0" dirty="0" err="1"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highestpossible</a:t>
            </a: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score achieved with the inherent limitations in the dataset.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Here Decision Tree </a:t>
            </a:r>
            <a:r>
              <a:rPr kumimoji="0" lang="en-US" altLang="en-US" sz="2400" b="0" i="0" u="none" strike="noStrike" cap="none" normalizeH="0" baseline="0" dirty="0" err="1"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Regressor</a:t>
            </a: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is the best model.</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80010" y="3608834"/>
            <a:ext cx="11947906" cy="1631216"/>
          </a:xfrm>
          <a:prstGeom prst="rect">
            <a:avLst/>
          </a:prstGeom>
        </p:spPr>
        <p:txBody>
          <a:bodyPr wrap="square">
            <a:spAutoFit/>
          </a:bodyPr>
          <a:lstStyle/>
          <a:p>
            <a:pPr>
              <a:lnSpc>
                <a:spcPts val="2400"/>
              </a:lnSpc>
              <a:spcBef>
                <a:spcPts val="1030"/>
              </a:spcBef>
            </a:pPr>
            <a:r>
              <a:rPr lang="en-IN" sz="2400" spc="-5" dirty="0" smtClean="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models are as good as the data to feed it, and more data would strengthen the model. For example, in this dataset, the feature ‘Performance Rating’ has been restricted to scores of 3 and 4 only. More insights could be generated if the full spectrum of performance ratings is included. In the real-life situation, getting the right data is often more challenging than the analytics itself.</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5599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 </a:t>
            </a:r>
            <a:r>
              <a:rPr lang="en-IN" b="1" dirty="0">
                <a:solidFill>
                  <a:schemeClr val="accent1">
                    <a:lumMod val="75000"/>
                  </a:schemeClr>
                </a:solidFill>
              </a:rPr>
              <a:t>6. Concluding Remarks.</a:t>
            </a:r>
            <a:r>
              <a:rPr lang="en-US" b="1" dirty="0"/>
              <a:t/>
            </a:r>
            <a:br>
              <a:rPr lang="en-US" b="1" dirty="0"/>
            </a:br>
            <a:endParaRPr lang="en-US" dirty="0"/>
          </a:p>
        </p:txBody>
      </p:sp>
      <p:sp>
        <p:nvSpPr>
          <p:cNvPr id="3" name="Content Placeholder 2"/>
          <p:cNvSpPr>
            <a:spLocks noGrp="1"/>
          </p:cNvSpPr>
          <p:nvPr>
            <p:ph idx="1"/>
          </p:nvPr>
        </p:nvSpPr>
        <p:spPr>
          <a:xfrm>
            <a:off x="225778" y="1216024"/>
            <a:ext cx="11830755" cy="5004153"/>
          </a:xfrm>
        </p:spPr>
        <p:txBody>
          <a:bodyPr>
            <a:normAutofit/>
          </a:bodyPr>
          <a:lstStyle/>
          <a:p>
            <a:pPr lvl="0"/>
            <a:r>
              <a:rPr lang="en-IN" dirty="0"/>
              <a:t>With the help of notebook I learnt how </a:t>
            </a:r>
            <a:r>
              <a:rPr lang="en-IN" b="1" dirty="0"/>
              <a:t>EDA</a:t>
            </a:r>
            <a:r>
              <a:rPr lang="en-IN" dirty="0"/>
              <a:t> can be carried out using </a:t>
            </a:r>
            <a:r>
              <a:rPr lang="en-IN" b="1" dirty="0"/>
              <a:t>Pandas and other plotting libraries</a:t>
            </a:r>
            <a:r>
              <a:rPr lang="en-IN" dirty="0"/>
              <a:t>.</a:t>
            </a:r>
            <a:endParaRPr lang="en-US" dirty="0"/>
          </a:p>
          <a:p>
            <a:pPr lvl="0"/>
            <a:r>
              <a:rPr lang="en-IN" dirty="0"/>
              <a:t>Also, I have seen making use of packages like </a:t>
            </a:r>
            <a:r>
              <a:rPr lang="en-IN" b="1" dirty="0" err="1"/>
              <a:t>matplotlib</a:t>
            </a:r>
            <a:r>
              <a:rPr lang="en-IN" b="1" dirty="0"/>
              <a:t>, </a:t>
            </a:r>
            <a:r>
              <a:rPr lang="en-IN" b="1" dirty="0" err="1"/>
              <a:t>plotly</a:t>
            </a:r>
            <a:r>
              <a:rPr lang="en-IN" b="1" dirty="0"/>
              <a:t> and </a:t>
            </a:r>
            <a:r>
              <a:rPr lang="en-IN" b="1" dirty="0" err="1"/>
              <a:t>seaborn</a:t>
            </a:r>
            <a:r>
              <a:rPr lang="en-IN" dirty="0"/>
              <a:t> to develop better insights about the data.</a:t>
            </a:r>
            <a:endParaRPr lang="en-US" dirty="0"/>
          </a:p>
          <a:p>
            <a:pPr lvl="0"/>
            <a:r>
              <a:rPr lang="en-IN" dirty="0"/>
              <a:t>I have also seen how </a:t>
            </a:r>
            <a:r>
              <a:rPr lang="en-IN" b="1" dirty="0" err="1"/>
              <a:t>preproceesing</a:t>
            </a:r>
            <a:r>
              <a:rPr lang="en-IN" dirty="0"/>
              <a:t> helps in dealing with </a:t>
            </a:r>
            <a:r>
              <a:rPr lang="en-IN" b="1" dirty="0"/>
              <a:t>missing values and </a:t>
            </a:r>
            <a:r>
              <a:rPr lang="en-IN" b="1" dirty="0" err="1"/>
              <a:t>irregualities</a:t>
            </a:r>
            <a:r>
              <a:rPr lang="en-IN" dirty="0"/>
              <a:t> present in the data. I also learnt </a:t>
            </a:r>
            <a:r>
              <a:rPr lang="en-IN" b="1" dirty="0"/>
              <a:t>how to create new features</a:t>
            </a:r>
            <a:r>
              <a:rPr lang="en-IN" dirty="0"/>
              <a:t> which will in turn help us to better predict the survival.</a:t>
            </a:r>
            <a:endParaRPr lang="en-US" dirty="0"/>
          </a:p>
          <a:p>
            <a:pPr lvl="0"/>
            <a:r>
              <a:rPr lang="en-IN" dirty="0"/>
              <a:t>I also make use of </a:t>
            </a:r>
            <a:r>
              <a:rPr lang="en-IN" b="1" dirty="0"/>
              <a:t>pandas profiling</a:t>
            </a:r>
            <a:r>
              <a:rPr lang="en-IN" dirty="0"/>
              <a:t> feature to generate an html report containing all the information of the various features present in the dataset.</a:t>
            </a:r>
            <a:endParaRPr lang="en-US" dirty="0"/>
          </a:p>
          <a:p>
            <a:pPr lvl="0"/>
            <a:r>
              <a:rPr lang="en-IN" dirty="0"/>
              <a:t>I have seen the impact of columns like </a:t>
            </a:r>
            <a:r>
              <a:rPr lang="en-IN" b="1" dirty="0"/>
              <a:t>type, year/date</a:t>
            </a:r>
            <a:r>
              <a:rPr lang="en-IN" dirty="0"/>
              <a:t> on the </a:t>
            </a:r>
            <a:r>
              <a:rPr lang="en-IN" b="1" dirty="0"/>
              <a:t>Average price increase/decrease rate</a:t>
            </a:r>
            <a:r>
              <a:rPr lang="en-IN" dirty="0"/>
              <a:t>.</a:t>
            </a:r>
            <a:endParaRPr lang="en-US" dirty="0"/>
          </a:p>
          <a:p>
            <a:endParaRPr lang="en-US" dirty="0"/>
          </a:p>
        </p:txBody>
      </p:sp>
    </p:spTree>
    <p:extLst>
      <p:ext uri="{BB962C8B-B14F-4D97-AF65-F5344CB8AC3E}">
        <p14:creationId xmlns:p14="http://schemas.microsoft.com/office/powerpoint/2010/main" val="3604864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4755" y="326719"/>
            <a:ext cx="10690578" cy="2593018"/>
          </a:xfrm>
          <a:prstGeom prst="rect">
            <a:avLst/>
          </a:prstGeom>
        </p:spPr>
        <p:txBody>
          <a:bodyPr wrap="square">
            <a:spAutoFit/>
          </a:bodyPr>
          <a:lstStyle/>
          <a:p>
            <a:pPr marL="342900" marR="304800" lvl="0" indent="-342900">
              <a:lnSpc>
                <a:spcPts val="1500"/>
              </a:lnSpc>
              <a:spcBef>
                <a:spcPts val="0"/>
              </a:spcBef>
              <a:spcAft>
                <a:spcPts val="0"/>
              </a:spcAft>
              <a:buSzPts val="1000"/>
              <a:buFont typeface="Symbol" panose="05050102010706020507" pitchFamily="18" charset="2"/>
              <a:buChar char=""/>
              <a:tabLst>
                <a:tab pos="948690" algn="l"/>
              </a:tabLst>
            </a:pP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In this project the trend and </a:t>
            </a:r>
            <a:r>
              <a:rPr lang="en-IN" sz="2400" dirty="0" err="1" smtClean="0">
                <a:effectLst/>
                <a:latin typeface="Times New Roman" panose="02020603050405020304" pitchFamily="18" charset="0"/>
                <a:ea typeface="Calibri" panose="020F0502020204030204" pitchFamily="34" charset="0"/>
                <a:cs typeface="Times New Roman" panose="02020603050405020304" pitchFamily="18" charset="0"/>
              </a:rPr>
              <a:t>periodity</a:t>
            </a: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 of avocado price and sales volume time </a:t>
            </a:r>
          </a:p>
          <a:p>
            <a:pPr marL="342900" marR="304800" lvl="0" indent="-342900">
              <a:lnSpc>
                <a:spcPts val="1500"/>
              </a:lnSpc>
              <a:spcBef>
                <a:spcPts val="0"/>
              </a:spcBef>
              <a:spcAft>
                <a:spcPts val="0"/>
              </a:spcAft>
              <a:buSzPts val="1000"/>
              <a:buFont typeface="Symbol" panose="05050102010706020507" pitchFamily="18" charset="2"/>
              <a:buChar char=""/>
              <a:tabLst>
                <a:tab pos="948690" algn="l"/>
              </a:tabLst>
            </a:pPr>
            <a:endParaRPr lang="en-IN"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R="304800" lvl="0">
              <a:lnSpc>
                <a:spcPts val="1500"/>
              </a:lnSpc>
              <a:spcBef>
                <a:spcPts val="0"/>
              </a:spcBef>
              <a:spcAft>
                <a:spcPts val="0"/>
              </a:spcAft>
              <a:buSzPts val="1000"/>
              <a:tabLst>
                <a:tab pos="948690" algn="l"/>
              </a:tabLst>
            </a:pP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series and also analysed their association .we extracted monthly and annual</a:t>
            </a:r>
          </a:p>
          <a:p>
            <a:pPr marR="304800" lvl="0">
              <a:lnSpc>
                <a:spcPts val="1500"/>
              </a:lnSpc>
              <a:spcBef>
                <a:spcPts val="0"/>
              </a:spcBef>
              <a:spcAft>
                <a:spcPts val="0"/>
              </a:spcAft>
              <a:buSzPts val="1000"/>
              <a:tabLst>
                <a:tab pos="948690" algn="l"/>
              </a:tabLst>
            </a:pPr>
            <a:endParaRPr lang="en-IN"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R="304800" lvl="0">
              <a:lnSpc>
                <a:spcPts val="1500"/>
              </a:lnSpc>
              <a:spcBef>
                <a:spcPts val="0"/>
              </a:spcBef>
              <a:spcAft>
                <a:spcPts val="0"/>
              </a:spcAft>
              <a:buSzPts val="1000"/>
              <a:tabLst>
                <a:tab pos="948690" algn="l"/>
              </a:tabLst>
            </a:pP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 patterns from the spectrum density analysis ,and also determined the trend of price</a:t>
            </a:r>
          </a:p>
          <a:p>
            <a:pPr marR="304800" lvl="0">
              <a:lnSpc>
                <a:spcPts val="1500"/>
              </a:lnSpc>
              <a:spcBef>
                <a:spcPts val="0"/>
              </a:spcBef>
              <a:spcAft>
                <a:spcPts val="0"/>
              </a:spcAft>
              <a:buSzPts val="1000"/>
              <a:tabLst>
                <a:tab pos="948690" algn="l"/>
              </a:tabLst>
            </a:pP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 </a:t>
            </a:r>
          </a:p>
          <a:p>
            <a:pPr marR="304800" lvl="0">
              <a:lnSpc>
                <a:spcPts val="1500"/>
              </a:lnSpc>
              <a:spcBef>
                <a:spcPts val="0"/>
              </a:spcBef>
              <a:spcAft>
                <a:spcPts val="0"/>
              </a:spcAft>
              <a:buSzPts val="1000"/>
              <a:tabLst>
                <a:tab pos="948690" algn="l"/>
              </a:tabLst>
            </a:pP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variation from the spectrum decomposition ,which is not constantly increasing but</a:t>
            </a:r>
          </a:p>
          <a:p>
            <a:pPr marR="304800" lvl="0">
              <a:lnSpc>
                <a:spcPts val="1500"/>
              </a:lnSpc>
              <a:spcBef>
                <a:spcPts val="0"/>
              </a:spcBef>
              <a:spcAft>
                <a:spcPts val="0"/>
              </a:spcAft>
              <a:buSzPts val="1000"/>
              <a:tabLst>
                <a:tab pos="948690" algn="l"/>
              </a:tabLst>
            </a:pPr>
            <a:endParaRPr lang="en-IN"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R="304800" lvl="0">
              <a:lnSpc>
                <a:spcPts val="1500"/>
              </a:lnSpc>
              <a:spcBef>
                <a:spcPts val="0"/>
              </a:spcBef>
              <a:spcAft>
                <a:spcPts val="0"/>
              </a:spcAft>
              <a:buSzPts val="1000"/>
              <a:tabLst>
                <a:tab pos="948690" algn="l"/>
              </a:tabLst>
            </a:pP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 shows a decreasing trend in recent years.in </a:t>
            </a:r>
            <a:r>
              <a:rPr lang="en-IN" sz="2400" dirty="0" err="1" smtClean="0">
                <a:effectLst/>
                <a:latin typeface="Times New Roman" panose="02020603050405020304" pitchFamily="18" charset="0"/>
                <a:ea typeface="Calibri" panose="020F0502020204030204" pitchFamily="34" charset="0"/>
                <a:cs typeface="Times New Roman" panose="02020603050405020304" pitchFamily="18" charset="0"/>
              </a:rPr>
              <a:t>addition,we</a:t>
            </a: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 applied a regression on the</a:t>
            </a:r>
          </a:p>
          <a:p>
            <a:pPr marR="304800" lvl="0">
              <a:lnSpc>
                <a:spcPts val="1500"/>
              </a:lnSpc>
              <a:spcBef>
                <a:spcPts val="0"/>
              </a:spcBef>
              <a:spcAft>
                <a:spcPts val="0"/>
              </a:spcAft>
              <a:buSzPts val="1000"/>
              <a:tabLst>
                <a:tab pos="948690" algn="l"/>
              </a:tabLs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R="304800" lvl="0">
              <a:lnSpc>
                <a:spcPts val="1500"/>
              </a:lnSpc>
              <a:spcBef>
                <a:spcPts val="0"/>
              </a:spcBef>
              <a:spcAft>
                <a:spcPts val="0"/>
              </a:spcAft>
              <a:buSzPts val="1000"/>
              <a:tabLst>
                <a:tab pos="948690" algn="l"/>
              </a:tabLst>
            </a:pP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 price and sales volume time series and discovered a negative correlation between</a:t>
            </a:r>
          </a:p>
          <a:p>
            <a:pPr marR="304800" lvl="0">
              <a:lnSpc>
                <a:spcPts val="1500"/>
              </a:lnSpc>
              <a:spcBef>
                <a:spcPts val="0"/>
              </a:spcBef>
              <a:spcAft>
                <a:spcPts val="0"/>
              </a:spcAft>
              <a:buSzPts val="1000"/>
              <a:tabLst>
                <a:tab pos="948690" algn="l"/>
              </a:tabLs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R="304800" lvl="0">
              <a:lnSpc>
                <a:spcPts val="1500"/>
              </a:lnSpc>
              <a:spcBef>
                <a:spcPts val="0"/>
              </a:spcBef>
              <a:spcAft>
                <a:spcPts val="0"/>
              </a:spcAft>
              <a:buSzPts val="1000"/>
              <a:tabLst>
                <a:tab pos="948690" algn="l"/>
              </a:tabLst>
            </a:pP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 the two time series. Which is consistent with our empirical knowledge.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654755" y="3190473"/>
            <a:ext cx="10555112" cy="669414"/>
          </a:xfrm>
          <a:prstGeom prst="rect">
            <a:avLst/>
          </a:prstGeom>
        </p:spPr>
        <p:txBody>
          <a:bodyPr wrap="square">
            <a:spAutoFit/>
          </a:bodyPr>
          <a:lstStyle/>
          <a:p>
            <a:pPr marL="342900" marR="304800" lvl="0" indent="-342900">
              <a:lnSpc>
                <a:spcPts val="1500"/>
              </a:lnSpc>
              <a:spcBef>
                <a:spcPts val="0"/>
              </a:spcBef>
              <a:spcAft>
                <a:spcPts val="0"/>
              </a:spcAft>
              <a:buSzPts val="1000"/>
              <a:buFont typeface="Symbol" panose="05050102010706020507" pitchFamily="18" charset="2"/>
              <a:buChar char=""/>
              <a:tabLst>
                <a:tab pos="948690" algn="l"/>
              </a:tabLst>
            </a:pPr>
            <a:r>
              <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visualisation we were dreaming of at the beginning of this project has now</a:t>
            </a:r>
          </a:p>
          <a:p>
            <a:pPr marL="342900" marR="304800" lvl="0" indent="-342900">
              <a:lnSpc>
                <a:spcPts val="1500"/>
              </a:lnSpc>
              <a:spcBef>
                <a:spcPts val="0"/>
              </a:spcBef>
              <a:spcAft>
                <a:spcPts val="0"/>
              </a:spcAft>
              <a:buSzPts val="1000"/>
              <a:buFont typeface="Symbol" panose="05050102010706020507" pitchFamily="18" charset="2"/>
              <a:buChar char=""/>
              <a:tabLst>
                <a:tab pos="948690" algn="l"/>
              </a:tabLst>
            </a:pPr>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R="304800" lvl="0">
              <a:lnSpc>
                <a:spcPts val="1500"/>
              </a:lnSpc>
              <a:spcBef>
                <a:spcPts val="0"/>
              </a:spcBef>
              <a:spcAft>
                <a:spcPts val="0"/>
              </a:spcAft>
              <a:buSzPts val="1000"/>
              <a:tabLst>
                <a:tab pos="948690" algn="l"/>
              </a:tabLst>
            </a:pPr>
            <a:r>
              <a:rPr lang="en-IN"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become a reality.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599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dirty="0" smtClean="0"/>
              <a:t>                        Problem </a:t>
            </a:r>
            <a:r>
              <a:rPr lang="en-US" dirty="0"/>
              <a:t>Statement:</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IN" b="1" dirty="0" smtClean="0"/>
              <a:t>Avocado </a:t>
            </a:r>
            <a:r>
              <a:rPr lang="en-IN" b="1" dirty="0"/>
              <a:t>is a fruit consumed by people heavily in the United States. </a:t>
            </a:r>
            <a:endParaRPr lang="en-US" dirty="0"/>
          </a:p>
          <a:p>
            <a:r>
              <a:rPr lang="en-IN" b="1" dirty="0"/>
              <a:t>Content</a:t>
            </a:r>
            <a:endParaRPr lang="en-US" b="1" dirty="0"/>
          </a:p>
          <a:p>
            <a:r>
              <a:rPr lang="en-IN" dirty="0"/>
              <a:t>This data was downloaded from the Hass Avocado Board website in May of 2018 &amp; compiled into a single CSV. </a:t>
            </a:r>
            <a:endParaRPr lang="en-US" dirty="0"/>
          </a:p>
          <a:p>
            <a:r>
              <a:rPr lang="en-IN" dirty="0"/>
              <a:t>The table below represents weekly 2018 retail scan data for National retail volume (units) and price. Retail scan data comes directly from retailers’ cash registers based on actual retail sales of Hass avocados. </a:t>
            </a:r>
            <a:endParaRPr lang="en-US" dirty="0"/>
          </a:p>
          <a:p>
            <a:r>
              <a:rPr lang="en-IN" dirty="0"/>
              <a:t>Starting in 2013, the table below reflects an expanded, multi-outlet retail data set. Multi-outlet reporting includes an aggregation of the following channels: grocery, mass, club, drug, dollar and military. The Average Price (of avocados) in the table reflects a per unit (per avocado) cost, even when multiple units (avocados) are sold in bags. </a:t>
            </a:r>
            <a:endParaRPr lang="en-US" dirty="0"/>
          </a:p>
          <a:p>
            <a:r>
              <a:rPr lang="en-IN" dirty="0"/>
              <a:t>The Product Lookup codes (PLU’s) in the table are only for Hass </a:t>
            </a:r>
            <a:r>
              <a:rPr lang="en-IN" dirty="0" smtClean="0"/>
              <a:t>avocados</a:t>
            </a:r>
            <a:r>
              <a:rPr lang="en-IN" dirty="0"/>
              <a:t>. Other varieties of avocados (e.g., green skins) are not included in this table.</a:t>
            </a:r>
            <a:endParaRPr lang="en-US" dirty="0"/>
          </a:p>
          <a:p>
            <a:endParaRPr lang="en-US" dirty="0"/>
          </a:p>
        </p:txBody>
      </p:sp>
    </p:spTree>
    <p:extLst>
      <p:ext uri="{BB962C8B-B14F-4D97-AF65-F5344CB8AC3E}">
        <p14:creationId xmlns:p14="http://schemas.microsoft.com/office/powerpoint/2010/main" val="245006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96900" y="-1479053"/>
            <a:ext cx="7032694"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36394D"/>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36394D"/>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6394D"/>
              </a:solidFill>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36394D"/>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6394D"/>
              </a:solidFill>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36394D"/>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6394D"/>
              </a:solidFill>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6394D"/>
                </a:solidFill>
                <a:effectLst/>
                <a:latin typeface="Arial" panose="020B0604020202020204" pitchFamily="34" charset="0"/>
                <a:ea typeface="Times New Roman" panose="02020603050405020304" pitchFamily="18" charset="0"/>
              </a:rPr>
              <a:t>Some relevant columns in the dataset: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36394D"/>
                </a:solidFill>
                <a:effectLst/>
                <a:latin typeface="Arial Unicode MS" panose="020B0604020202020204" pitchFamily="34" charset="-128"/>
                <a:ea typeface="Times New Roman" panose="02020603050405020304" pitchFamily="18" charset="0"/>
                <a:cs typeface="Courier New" panose="02070309020205020404" pitchFamily="49" charset="0"/>
              </a:rPr>
              <a:t>Date</a:t>
            </a:r>
            <a:r>
              <a:rPr kumimoji="0" lang="en-US" altLang="en-US" sz="2400" b="0" i="0" u="none" strike="noStrike" cap="none" normalizeH="0" baseline="0" dirty="0" smtClean="0">
                <a:ln>
                  <a:noFill/>
                </a:ln>
                <a:solidFill>
                  <a:srgbClr val="36394D"/>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smtClean="0">
                <a:ln>
                  <a:noFill/>
                </a:ln>
                <a:solidFill>
                  <a:srgbClr val="36394D"/>
                </a:solidFill>
                <a:effectLst/>
                <a:latin typeface="Times New Roman" panose="02020603050405020304" pitchFamily="18" charset="0"/>
                <a:ea typeface="Calibri" panose="020F0502020204030204" pitchFamily="34" charset="0"/>
                <a:cs typeface="Times New Roman" panose="02020603050405020304" pitchFamily="18" charset="0"/>
              </a:rPr>
              <a:t>- The date of the observation</a:t>
            </a:r>
            <a:endParaRPr kumimoji="0" lang="en-US" altLang="en-US" sz="2400" b="0" i="0" u="none" strike="noStrike" cap="none" normalizeH="0" baseline="0" dirty="0" smtClean="0">
              <a:ln>
                <a:noFill/>
              </a:ln>
              <a:solidFill>
                <a:srgbClr val="36394D"/>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36394D"/>
                </a:solidFill>
                <a:effectLst/>
                <a:latin typeface="Arial Unicode MS" panose="020B0604020202020204" pitchFamily="34" charset="-128"/>
                <a:ea typeface="Times New Roman" panose="02020603050405020304" pitchFamily="18" charset="0"/>
                <a:cs typeface="Courier New" panose="02070309020205020404" pitchFamily="49" charset="0"/>
              </a:rPr>
              <a:t>Average Price</a:t>
            </a:r>
            <a:r>
              <a:rPr kumimoji="0" lang="en-US" altLang="en-US" sz="2400" b="0" i="0" u="none" strike="noStrike" cap="none" normalizeH="0" baseline="0" dirty="0" smtClean="0">
                <a:ln>
                  <a:noFill/>
                </a:ln>
                <a:solidFill>
                  <a:srgbClr val="36394D"/>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smtClean="0">
                <a:ln>
                  <a:noFill/>
                </a:ln>
                <a:solidFill>
                  <a:srgbClr val="36394D"/>
                </a:solidFill>
                <a:effectLst/>
                <a:latin typeface="Times New Roman" panose="02020603050405020304" pitchFamily="18" charset="0"/>
                <a:ea typeface="Calibri" panose="020F0502020204030204" pitchFamily="34" charset="0"/>
                <a:cs typeface="Times New Roman" panose="02020603050405020304" pitchFamily="18" charset="0"/>
              </a:rPr>
              <a:t>- the average price of a single avocado</a:t>
            </a:r>
            <a:endParaRPr kumimoji="0" lang="en-US" altLang="en-US" sz="2400" b="0" i="0" u="none" strike="noStrike" cap="none" normalizeH="0" baseline="0" dirty="0" smtClean="0">
              <a:ln>
                <a:noFill/>
              </a:ln>
              <a:solidFill>
                <a:srgbClr val="36394D"/>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36394D"/>
                </a:solidFill>
                <a:effectLst/>
                <a:latin typeface="Arial Unicode MS" panose="020B0604020202020204" pitchFamily="34" charset="-128"/>
                <a:ea typeface="Times New Roman" panose="02020603050405020304" pitchFamily="18" charset="0"/>
                <a:cs typeface="Courier New" panose="02070309020205020404" pitchFamily="49" charset="0"/>
              </a:rPr>
              <a:t>type</a:t>
            </a:r>
            <a:r>
              <a:rPr kumimoji="0" lang="en-US" altLang="en-US" sz="2400" b="0" i="0" u="none" strike="noStrike" cap="none" normalizeH="0" baseline="0" dirty="0" smtClean="0">
                <a:ln>
                  <a:noFill/>
                </a:ln>
                <a:solidFill>
                  <a:srgbClr val="36394D"/>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smtClean="0">
                <a:ln>
                  <a:noFill/>
                </a:ln>
                <a:solidFill>
                  <a:srgbClr val="36394D"/>
                </a:solidFill>
                <a:effectLst/>
                <a:latin typeface="Times New Roman" panose="02020603050405020304" pitchFamily="18" charset="0"/>
                <a:ea typeface="Calibri" panose="020F0502020204030204" pitchFamily="34" charset="0"/>
                <a:cs typeface="Times New Roman" panose="02020603050405020304" pitchFamily="18" charset="0"/>
              </a:rPr>
              <a:t>- conventional or organic</a:t>
            </a:r>
            <a:endParaRPr kumimoji="0" lang="en-US" altLang="en-US" sz="2400" b="0" i="0" u="none" strike="noStrike" cap="none" normalizeH="0" baseline="0" dirty="0" smtClean="0">
              <a:ln>
                <a:noFill/>
              </a:ln>
              <a:solidFill>
                <a:srgbClr val="36394D"/>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36394D"/>
                </a:solidFill>
                <a:effectLst/>
                <a:latin typeface="Arial Unicode MS" panose="020B0604020202020204" pitchFamily="34" charset="-128"/>
                <a:ea typeface="Times New Roman" panose="02020603050405020304" pitchFamily="18" charset="0"/>
                <a:cs typeface="Courier New" panose="02070309020205020404" pitchFamily="49" charset="0"/>
              </a:rPr>
              <a:t>year</a:t>
            </a:r>
            <a:r>
              <a:rPr kumimoji="0" lang="en-US" altLang="en-US" sz="2400" b="0" i="0" u="none" strike="noStrike" cap="none" normalizeH="0" baseline="0" dirty="0" smtClean="0">
                <a:ln>
                  <a:noFill/>
                </a:ln>
                <a:solidFill>
                  <a:srgbClr val="36394D"/>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smtClean="0">
                <a:ln>
                  <a:noFill/>
                </a:ln>
                <a:solidFill>
                  <a:srgbClr val="36394D"/>
                </a:solidFill>
                <a:effectLst/>
                <a:latin typeface="Times New Roman" panose="02020603050405020304" pitchFamily="18" charset="0"/>
                <a:ea typeface="Calibri" panose="020F0502020204030204" pitchFamily="34" charset="0"/>
                <a:cs typeface="Times New Roman" panose="02020603050405020304" pitchFamily="18" charset="0"/>
              </a:rPr>
              <a:t>- the year</a:t>
            </a:r>
            <a:endParaRPr kumimoji="0" lang="en-US" altLang="en-US" sz="2400" b="0" i="0" u="none" strike="noStrike" cap="none" normalizeH="0" baseline="0" dirty="0" smtClean="0">
              <a:ln>
                <a:noFill/>
              </a:ln>
              <a:solidFill>
                <a:srgbClr val="36394D"/>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36394D"/>
                </a:solidFill>
                <a:effectLst/>
                <a:latin typeface="Arial Unicode MS" panose="020B0604020202020204" pitchFamily="34" charset="-128"/>
                <a:ea typeface="Times New Roman" panose="02020603050405020304" pitchFamily="18" charset="0"/>
                <a:cs typeface="Courier New" panose="02070309020205020404" pitchFamily="49" charset="0"/>
              </a:rPr>
              <a:t>Region</a:t>
            </a:r>
            <a:r>
              <a:rPr kumimoji="0" lang="en-US" altLang="en-US" sz="2400" b="0" i="0" u="none" strike="noStrike" cap="none" normalizeH="0" baseline="0" dirty="0" smtClean="0">
                <a:ln>
                  <a:noFill/>
                </a:ln>
                <a:solidFill>
                  <a:srgbClr val="36394D"/>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smtClean="0">
                <a:ln>
                  <a:noFill/>
                </a:ln>
                <a:solidFill>
                  <a:srgbClr val="36394D"/>
                </a:solidFill>
                <a:effectLst/>
                <a:latin typeface="Times New Roman" panose="02020603050405020304" pitchFamily="18" charset="0"/>
                <a:ea typeface="Calibri" panose="020F0502020204030204" pitchFamily="34" charset="0"/>
                <a:cs typeface="Times New Roman" panose="02020603050405020304" pitchFamily="18" charset="0"/>
              </a:rPr>
              <a:t>- the city or region of the observation</a:t>
            </a:r>
            <a:endParaRPr kumimoji="0" lang="en-US" altLang="en-US" sz="2400" b="0" i="0" u="none" strike="noStrike" cap="none" normalizeH="0" baseline="0" dirty="0" smtClean="0">
              <a:ln>
                <a:noFill/>
              </a:ln>
              <a:solidFill>
                <a:srgbClr val="36394D"/>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36394D"/>
                </a:solidFill>
                <a:effectLst/>
                <a:latin typeface="Arial Unicode MS" panose="020B0604020202020204" pitchFamily="34" charset="-128"/>
                <a:ea typeface="Times New Roman" panose="02020603050405020304" pitchFamily="18" charset="0"/>
                <a:cs typeface="Courier New" panose="02070309020205020404" pitchFamily="49" charset="0"/>
              </a:rPr>
              <a:t>Total Volume</a:t>
            </a:r>
            <a:r>
              <a:rPr kumimoji="0" lang="en-US" altLang="en-US" sz="2400" b="0" i="0" u="none" strike="noStrike" cap="none" normalizeH="0" baseline="0" dirty="0" smtClean="0">
                <a:ln>
                  <a:noFill/>
                </a:ln>
                <a:solidFill>
                  <a:srgbClr val="36394D"/>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smtClean="0">
                <a:ln>
                  <a:noFill/>
                </a:ln>
                <a:solidFill>
                  <a:srgbClr val="36394D"/>
                </a:solidFill>
                <a:effectLst/>
                <a:latin typeface="Times New Roman" panose="02020603050405020304" pitchFamily="18" charset="0"/>
                <a:ea typeface="Calibri" panose="020F0502020204030204" pitchFamily="34" charset="0"/>
                <a:cs typeface="Times New Roman" panose="02020603050405020304" pitchFamily="18" charset="0"/>
              </a:rPr>
              <a:t>- Total number of avocados sold</a:t>
            </a:r>
            <a:endParaRPr kumimoji="0" lang="en-US" altLang="en-US" sz="2400" b="0" i="0" u="none" strike="noStrike" cap="none" normalizeH="0" baseline="0" dirty="0" smtClean="0">
              <a:ln>
                <a:noFill/>
              </a:ln>
              <a:solidFill>
                <a:srgbClr val="36394D"/>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36394D"/>
                </a:solidFill>
                <a:effectLst/>
                <a:latin typeface="Arial Unicode MS" panose="020B0604020202020204" pitchFamily="34" charset="-128"/>
                <a:ea typeface="Times New Roman" panose="02020603050405020304" pitchFamily="18" charset="0"/>
                <a:cs typeface="Courier New" panose="02070309020205020404" pitchFamily="49" charset="0"/>
              </a:rPr>
              <a:t>4046</a:t>
            </a:r>
            <a:r>
              <a:rPr kumimoji="0" lang="en-US" altLang="en-US" sz="2400" b="0" i="0" u="none" strike="noStrike" cap="none" normalizeH="0" baseline="0" dirty="0" smtClean="0">
                <a:ln>
                  <a:noFill/>
                </a:ln>
                <a:solidFill>
                  <a:srgbClr val="36394D"/>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smtClean="0">
                <a:ln>
                  <a:noFill/>
                </a:ln>
                <a:solidFill>
                  <a:srgbClr val="36394D"/>
                </a:solidFill>
                <a:effectLst/>
                <a:latin typeface="Times New Roman" panose="02020603050405020304" pitchFamily="18" charset="0"/>
                <a:ea typeface="Calibri" panose="020F0502020204030204" pitchFamily="34" charset="0"/>
                <a:cs typeface="Times New Roman" panose="02020603050405020304" pitchFamily="18" charset="0"/>
              </a:rPr>
              <a:t>- Total number of avocados with PLU 4046 sold</a:t>
            </a:r>
            <a:endParaRPr kumimoji="0" lang="en-US" altLang="en-US" sz="2400" b="0" i="0" u="none" strike="noStrike" cap="none" normalizeH="0" baseline="0" dirty="0" smtClean="0">
              <a:ln>
                <a:noFill/>
              </a:ln>
              <a:solidFill>
                <a:srgbClr val="36394D"/>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36394D"/>
                </a:solidFill>
                <a:effectLst/>
                <a:latin typeface="Arial Unicode MS" panose="020B0604020202020204" pitchFamily="34" charset="-128"/>
                <a:ea typeface="Times New Roman" panose="02020603050405020304" pitchFamily="18" charset="0"/>
                <a:cs typeface="Courier New" panose="02070309020205020404" pitchFamily="49" charset="0"/>
              </a:rPr>
              <a:t>4225</a:t>
            </a:r>
            <a:r>
              <a:rPr kumimoji="0" lang="en-US" altLang="en-US" sz="2400" b="0" i="0" u="none" strike="noStrike" cap="none" normalizeH="0" baseline="0" dirty="0" smtClean="0">
                <a:ln>
                  <a:noFill/>
                </a:ln>
                <a:solidFill>
                  <a:srgbClr val="36394D"/>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smtClean="0">
                <a:ln>
                  <a:noFill/>
                </a:ln>
                <a:solidFill>
                  <a:srgbClr val="36394D"/>
                </a:solidFill>
                <a:effectLst/>
                <a:latin typeface="Times New Roman" panose="02020603050405020304" pitchFamily="18" charset="0"/>
                <a:ea typeface="Calibri" panose="020F0502020204030204" pitchFamily="34" charset="0"/>
                <a:cs typeface="Times New Roman" panose="02020603050405020304" pitchFamily="18" charset="0"/>
              </a:rPr>
              <a:t>- Total number of avocados with PLU 4225 sold</a:t>
            </a:r>
            <a:endParaRPr kumimoji="0" lang="en-US" altLang="en-US" sz="2400" b="0" i="0" u="none" strike="noStrike" cap="none" normalizeH="0" baseline="0" dirty="0" smtClean="0">
              <a:ln>
                <a:noFill/>
              </a:ln>
              <a:solidFill>
                <a:srgbClr val="36394D"/>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36394D"/>
                </a:solidFill>
                <a:effectLst/>
                <a:latin typeface="Arial Unicode MS" panose="020B0604020202020204" pitchFamily="34" charset="-128"/>
                <a:ea typeface="Times New Roman" panose="02020603050405020304" pitchFamily="18" charset="0"/>
                <a:cs typeface="Courier New" panose="02070309020205020404" pitchFamily="49" charset="0"/>
              </a:rPr>
              <a:t>4770</a:t>
            </a:r>
            <a:r>
              <a:rPr kumimoji="0" lang="en-US" altLang="en-US" sz="2400" b="0" i="0" u="none" strike="noStrike" cap="none" normalizeH="0" baseline="0" dirty="0" smtClean="0">
                <a:ln>
                  <a:noFill/>
                </a:ln>
                <a:solidFill>
                  <a:srgbClr val="36394D"/>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smtClean="0">
                <a:ln>
                  <a:noFill/>
                </a:ln>
                <a:solidFill>
                  <a:srgbClr val="36394D"/>
                </a:solidFill>
                <a:effectLst/>
                <a:latin typeface="Times New Roman" panose="02020603050405020304" pitchFamily="18" charset="0"/>
                <a:ea typeface="Calibri" panose="020F0502020204030204" pitchFamily="34" charset="0"/>
                <a:cs typeface="Times New Roman" panose="02020603050405020304" pitchFamily="18" charset="0"/>
              </a:rPr>
              <a:t>- Total number of avocados with PLU 4770 sold</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8365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75000"/>
                  </a:schemeClr>
                </a:solidFill>
              </a:rPr>
              <a:t>1.Problem Definition:</a:t>
            </a:r>
            <a:r>
              <a:rPr lang="en-US" dirty="0"/>
              <a:t/>
            </a:r>
            <a:br>
              <a:rPr lang="en-US" dirty="0"/>
            </a:br>
            <a:endParaRPr lang="en-US" dirty="0"/>
          </a:p>
        </p:txBody>
      </p:sp>
      <p:sp>
        <p:nvSpPr>
          <p:cNvPr id="3" name="Content Placeholder 2"/>
          <p:cNvSpPr>
            <a:spLocks noGrp="1"/>
          </p:cNvSpPr>
          <p:nvPr>
            <p:ph idx="1"/>
          </p:nvPr>
        </p:nvSpPr>
        <p:spPr/>
        <p:txBody>
          <a:bodyPr/>
          <a:lstStyle/>
          <a:p>
            <a:r>
              <a:rPr lang="en-IN" dirty="0" smtClean="0"/>
              <a:t>Avocado </a:t>
            </a:r>
            <a:r>
              <a:rPr lang="en-IN" dirty="0"/>
              <a:t>price data includes observations from 2015 to 2018 and was originally extracted from </a:t>
            </a:r>
            <a:r>
              <a:rPr lang="en-IN" dirty="0" err="1" smtClean="0"/>
              <a:t>Avacado</a:t>
            </a:r>
            <a:r>
              <a:rPr lang="en-IN" dirty="0" smtClean="0"/>
              <a:t> </a:t>
            </a:r>
            <a:r>
              <a:rPr lang="en-IN" dirty="0"/>
              <a:t>project and downloaded the dataset covers the .csv files average prices, types (conventional or organic), and cities and regions where avocados were sold. The goal is to predict the average price which is continuous in nature of the different type of </a:t>
            </a:r>
            <a:r>
              <a:rPr lang="en-IN" dirty="0" smtClean="0"/>
              <a:t>avocado </a:t>
            </a:r>
            <a:r>
              <a:rPr lang="en-IN" dirty="0"/>
              <a:t>and using the region that in which region they are lying.</a:t>
            </a:r>
            <a:endParaRPr lang="en-US" dirty="0"/>
          </a:p>
        </p:txBody>
      </p:sp>
    </p:spTree>
    <p:extLst>
      <p:ext uri="{BB962C8B-B14F-4D97-AF65-F5344CB8AC3E}">
        <p14:creationId xmlns:p14="http://schemas.microsoft.com/office/powerpoint/2010/main" val="360203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90513"/>
            <a:ext cx="10515600" cy="1325563"/>
          </a:xfrm>
        </p:spPr>
        <p:txBody>
          <a:bodyPr/>
          <a:lstStyle/>
          <a:p>
            <a:r>
              <a:rPr lang="en-IN" b="1" dirty="0">
                <a:solidFill>
                  <a:schemeClr val="accent1">
                    <a:lumMod val="75000"/>
                  </a:schemeClr>
                </a:solidFill>
              </a:rPr>
              <a:t>2. Data Analysis:</a:t>
            </a:r>
            <a:r>
              <a:rPr lang="en-US" b="1" dirty="0"/>
              <a:t/>
            </a:r>
            <a:br>
              <a:rPr lang="en-US" b="1" dirty="0"/>
            </a:br>
            <a:endParaRPr lang="en-US" dirty="0"/>
          </a:p>
        </p:txBody>
      </p:sp>
      <p:sp>
        <p:nvSpPr>
          <p:cNvPr id="5" name="Rectangle 2"/>
          <p:cNvSpPr>
            <a:spLocks noGrp="1" noChangeArrowheads="1"/>
          </p:cNvSpPr>
          <p:nvPr>
            <p:ph idx="1"/>
          </p:nvPr>
        </p:nvSpPr>
        <p:spPr bwMode="auto">
          <a:xfrm>
            <a:off x="444500" y="1008286"/>
            <a:ext cx="11172930" cy="63525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lvl="0"/>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Data Preparation and Cleaning</a:t>
            </a:r>
            <a:endParaRPr kumimoji="0" lang="en-US" altLang="en-US" sz="2400" b="0" i="0" u="none" strike="noStrike" cap="none" normalizeH="0" baseline="0" dirty="0" smtClean="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lvl="0">
              <a:buFontTx/>
              <a:buChar char="•"/>
            </a:pPr>
            <a:r>
              <a:rPr kumimoji="0" lang="en-US" altLang="en-US" sz="2400" b="0" i="0" u="none" strike="noStrike" cap="none" normalizeH="0" baseline="0" dirty="0" smtClean="0">
                <a:ln>
                  <a:noFill/>
                </a:ln>
                <a:solidFill>
                  <a:srgbClr val="292929"/>
                </a:solidFill>
                <a:effectLst/>
                <a:ea typeface="Times New Roman" panose="02020603050405020304" pitchFamily="18" charset="0"/>
              </a:rPr>
              <a:t>Reading the CSV file and doing initial statistical analysis (shape, values </a:t>
            </a:r>
            <a:r>
              <a:rPr kumimoji="0" lang="en-US" altLang="en-US" sz="2400" b="0" i="0" u="none" strike="noStrike" cap="none" normalizeH="0" baseline="0" dirty="0" err="1" smtClean="0">
                <a:ln>
                  <a:noFill/>
                </a:ln>
                <a:solidFill>
                  <a:srgbClr val="292929"/>
                </a:solidFill>
                <a:effectLst/>
                <a:ea typeface="Times New Roman" panose="02020603050405020304" pitchFamily="18" charset="0"/>
              </a:rPr>
              <a:t>etc</a:t>
            </a:r>
            <a:r>
              <a:rPr kumimoji="0" lang="en-US" altLang="en-US" sz="2400" b="0" i="0" u="none" strike="noStrike" cap="none" normalizeH="0" baseline="0" dirty="0" smtClean="0">
                <a:ln>
                  <a:noFill/>
                </a:ln>
                <a:solidFill>
                  <a:srgbClr val="292929"/>
                </a:solidFill>
                <a:effectLst/>
                <a:ea typeface="Times New Roman" panose="02020603050405020304" pitchFamily="18" charset="0"/>
              </a:rPr>
              <a:t>)</a:t>
            </a:r>
            <a:endParaRPr kumimoji="0" lang="en-US" altLang="en-US" sz="2400" b="0" i="0" u="none" strike="noStrike" cap="none" normalizeH="0" baseline="0" dirty="0" smtClean="0">
              <a:ln>
                <a:noFill/>
              </a:ln>
              <a:solidFill>
                <a:schemeClr val="tx1"/>
              </a:solidFill>
              <a:effectLst/>
            </a:endParaRPr>
          </a:p>
          <a:p>
            <a:pPr lvl="0">
              <a:buFontTx/>
              <a:buChar char="•"/>
            </a:pPr>
            <a:r>
              <a:rPr kumimoji="0" lang="en-US" altLang="en-US" sz="2400" b="0" i="0" u="none" strike="noStrike" cap="none" normalizeH="0" baseline="0" dirty="0" smtClean="0">
                <a:ln>
                  <a:noFill/>
                </a:ln>
                <a:solidFill>
                  <a:srgbClr val="292929"/>
                </a:solidFill>
                <a:effectLst/>
                <a:ea typeface="Times New Roman" panose="02020603050405020304" pitchFamily="18" charset="0"/>
              </a:rPr>
              <a:t>Data Pre-processing: Reading the unique values for each column and removing </a:t>
            </a:r>
          </a:p>
          <a:p>
            <a:pPr lvl="0">
              <a:buFontTx/>
              <a:buChar char="•"/>
            </a:pPr>
            <a:r>
              <a:rPr kumimoji="0" lang="en-US" altLang="en-US" sz="2400" b="0" i="0" u="none" strike="noStrike" cap="none" normalizeH="0" baseline="0" dirty="0" smtClean="0">
                <a:ln>
                  <a:noFill/>
                </a:ln>
                <a:solidFill>
                  <a:srgbClr val="292929"/>
                </a:solidFill>
                <a:effectLst/>
                <a:ea typeface="Times New Roman" panose="02020603050405020304" pitchFamily="18" charset="0"/>
              </a:rPr>
              <a:t>those which won’t be significant in the analysis further.</a:t>
            </a:r>
            <a:endParaRPr kumimoji="0" lang="en-US" altLang="en-US" sz="2400" b="0" i="0" u="none" strike="noStrike" cap="none" normalizeH="0" baseline="0" dirty="0" smtClean="0">
              <a:ln>
                <a:noFill/>
              </a:ln>
              <a:solidFill>
                <a:schemeClr val="tx1"/>
              </a:solidFill>
              <a:effectLst/>
            </a:endParaRPr>
          </a:p>
          <a:p>
            <a:pPr lvl="0">
              <a:buFontTx/>
              <a:buChar char="•"/>
            </a:pPr>
            <a:r>
              <a:rPr kumimoji="0" lang="en-US" altLang="en-US" sz="2400" b="0" i="0" u="none" strike="noStrike" cap="none" normalizeH="0" baseline="0" dirty="0" smtClean="0">
                <a:ln>
                  <a:noFill/>
                </a:ln>
                <a:solidFill>
                  <a:srgbClr val="292929"/>
                </a:solidFill>
                <a:effectLst/>
                <a:ea typeface="Times New Roman" panose="02020603050405020304" pitchFamily="18" charset="0"/>
              </a:rPr>
              <a:t>Create a new data frame to proceed with the analysis further</a:t>
            </a:r>
            <a:endParaRPr kumimoji="0" lang="en-US" altLang="en-US" sz="2400" b="0" i="0" u="none" strike="noStrike" cap="none" normalizeH="0" baseline="0" dirty="0" smtClean="0">
              <a:ln>
                <a:noFill/>
              </a:ln>
              <a:solidFill>
                <a:schemeClr val="tx1"/>
              </a:solidFill>
              <a:effectLst/>
            </a:endParaRPr>
          </a:p>
          <a:p>
            <a:pPr marL="0" lvl="0" indent="0">
              <a:buNone/>
            </a:pPr>
            <a:r>
              <a:rPr lang="en-US" alt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endParaRPr lang="en-US" altLang="en-US" sz="24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buNone/>
            </a:pPr>
            <a:r>
              <a:rPr kumimoji="0" lang="en-US" altLang="en-US" sz="2400" b="0" i="0" u="none" strike="noStrike" cap="none" normalizeH="0" baseline="0" dirty="0" smtClean="0">
                <a:ln>
                  <a:noFill/>
                </a:ln>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Dataset contains</a:t>
            </a:r>
          </a:p>
          <a:p>
            <a:pPr marL="0" lvl="0" indent="0">
              <a:buNone/>
            </a:pPr>
            <a:endParaRPr kumimoji="0" lang="en-US" altLang="en-US" sz="2400" b="0" i="0" u="none" strike="noStrike" cap="none" normalizeH="0" baseline="0" dirty="0" smtClean="0">
              <a:ln>
                <a:noFill/>
              </a:ln>
              <a:solidFill>
                <a:schemeClr val="tx1"/>
              </a:solidFill>
              <a:effectLst/>
            </a:endParaRPr>
          </a:p>
          <a:p>
            <a:pPr lvl="0">
              <a:buFontTx/>
              <a:buChar char="•"/>
            </a:pPr>
            <a:r>
              <a:rPr kumimoji="0" lang="en-US" altLang="en-US" sz="2400" b="0" i="0" u="none" strike="noStrike" cap="none" normalizeH="0" baseline="0" dirty="0" smtClean="0">
                <a:ln>
                  <a:noFill/>
                </a:ln>
                <a:solidFill>
                  <a:srgbClr val="292929"/>
                </a:solidFill>
                <a:effectLst/>
                <a:latin typeface="Calibri" panose="020F0502020204030204" pitchFamily="34" charset="0"/>
                <a:ea typeface="Times New Roman" panose="02020603050405020304" pitchFamily="18" charset="0"/>
                <a:cs typeface="Times New Roman" panose="02020603050405020304" pitchFamily="18" charset="0"/>
              </a:rPr>
              <a:t>Date — The date of the observation</a:t>
            </a:r>
          </a:p>
          <a:p>
            <a:pPr lvl="0"/>
            <a:r>
              <a:rPr lang="en-IN" sz="2400" dirty="0"/>
              <a:t>Average Price — the average price of a single avocado</a:t>
            </a:r>
            <a:endParaRPr lang="en-US" sz="2400" dirty="0"/>
          </a:p>
          <a:p>
            <a:pPr lvl="0"/>
            <a:r>
              <a:rPr lang="en-IN" sz="2400" dirty="0"/>
              <a:t>type — conventional or organic</a:t>
            </a:r>
            <a:endParaRPr lang="en-US" sz="2400" dirty="0"/>
          </a:p>
          <a:p>
            <a:pPr lvl="0"/>
            <a:r>
              <a:rPr lang="en-IN" sz="2400" dirty="0"/>
              <a:t>year — the year</a:t>
            </a:r>
            <a:endParaRPr lang="en-US" sz="2400" dirty="0"/>
          </a:p>
          <a:p>
            <a:pPr lvl="0"/>
            <a:r>
              <a:rPr lang="en-IN" sz="2400" dirty="0"/>
              <a:t>Region — the city or region of the observation</a:t>
            </a:r>
            <a:endParaRPr lang="en-US" sz="2400" dirty="0"/>
          </a:p>
          <a:p>
            <a:pPr lvl="0"/>
            <a:r>
              <a:rPr lang="en-IN" sz="2400" dirty="0"/>
              <a:t>Total Volume — Total number of avocados sold</a:t>
            </a:r>
            <a:endParaRPr lang="en-US" sz="2400" dirty="0"/>
          </a:p>
          <a:p>
            <a:pPr lvl="0"/>
            <a:r>
              <a:rPr lang="en-IN" sz="2400" dirty="0"/>
              <a:t>4046 — Total number of avocados with PLU 4046 sold</a:t>
            </a:r>
            <a:endParaRPr lang="en-US" sz="2400" dirty="0"/>
          </a:p>
          <a:p>
            <a:pPr lvl="0"/>
            <a:r>
              <a:rPr lang="en-IN" sz="2400" dirty="0"/>
              <a:t>4225 — Total number of avocados with PLU 4225 sold</a:t>
            </a:r>
            <a:endParaRPr lang="en-US" sz="2400" dirty="0"/>
          </a:p>
          <a:p>
            <a:pPr lvl="0"/>
            <a:r>
              <a:rPr lang="en-IN" sz="2400" dirty="0"/>
              <a:t>4770 — Total number of avocados with PLU 4770 sold</a:t>
            </a:r>
            <a:endParaRPr lang="en-US" sz="2400" dirty="0"/>
          </a:p>
          <a:p>
            <a:pPr lvl="0">
              <a:buFontTx/>
              <a:buChar char="•"/>
            </a:pP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7630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698500" y="675839"/>
            <a:ext cx="10982174"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is based on a hypothetical dataset downloaded from </a:t>
            </a:r>
            <a:r>
              <a:rPr kumimoji="0" lang="en-US" altLang="en-US" sz="2400" b="0" i="0" u="none" strike="noStrike" cap="none" normalizeH="0" baseline="0" dirty="0" err="1"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Avacado</a:t>
            </a: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project 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has 1,517 data points (rows) and 35 features (columns) describing each fruit background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and characteristics; and labelled (supervised learning) with whether they are still in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company or whether they have gone to work somewhere else. Machine Learning models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can help to understand and determine how these factors relate to workforce attrition</a:t>
            </a:r>
            <a:r>
              <a:rPr kumimoji="0" lang="en-US" altLang="en-US" sz="2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320191" y="2630607"/>
            <a:ext cx="11738791"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20202"/>
                </a:solidFill>
                <a:effectLst/>
                <a:latin typeface="Times New Roman" panose="02020603050405020304" pitchFamily="18" charset="0"/>
                <a:ea typeface="Times New Roman" panose="02020603050405020304" pitchFamily="18" charset="0"/>
                <a:cs typeface="Times New Roman" panose="02020603050405020304" pitchFamily="18" charset="0"/>
              </a:rPr>
              <a:t>I had a hypothesis of demand and supply, which means, in other words, that if the consumed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20202"/>
                </a:solidFill>
                <a:effectLst/>
                <a:latin typeface="Times New Roman" panose="02020603050405020304" pitchFamily="18" charset="0"/>
                <a:ea typeface="Times New Roman" panose="02020603050405020304" pitchFamily="18" charset="0"/>
                <a:cs typeface="Times New Roman" panose="02020603050405020304" pitchFamily="18" charset="0"/>
              </a:rPr>
              <a:t>volumes are higher, then the prices would be lower. The scatter plot I created, using </a:t>
            </a:r>
            <a:r>
              <a:rPr kumimoji="0" lang="en-US" altLang="en-US" sz="2400" b="0" i="0" u="none" strike="noStrike" cap="none" normalizeH="0" baseline="0" dirty="0" err="1" smtClean="0">
                <a:ln>
                  <a:noFill/>
                </a:ln>
                <a:solidFill>
                  <a:srgbClr val="020202"/>
                </a:solidFill>
                <a:effectLst/>
                <a:latin typeface="Times New Roman" panose="02020603050405020304" pitchFamily="18" charset="0"/>
                <a:ea typeface="Times New Roman" panose="02020603050405020304" pitchFamily="18" charset="0"/>
                <a:cs typeface="Times New Roman" panose="02020603050405020304" pitchFamily="18" charset="0"/>
              </a:rPr>
              <a:t>matplotlib</a:t>
            </a:r>
            <a:endParaRPr kumimoji="0" lang="en-US" altLang="en-US" sz="2400" b="0" i="0" u="none" strike="noStrike" cap="none" normalizeH="0" baseline="0" dirty="0" smtClean="0">
              <a:ln>
                <a:noFill/>
              </a:ln>
              <a:solidFill>
                <a:srgbClr val="02020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20202"/>
                </a:solidFill>
                <a:effectLst/>
                <a:latin typeface="Times New Roman" panose="02020603050405020304" pitchFamily="18" charset="0"/>
                <a:ea typeface="Times New Roman" panose="02020603050405020304" pitchFamily="18" charset="0"/>
                <a:cs typeface="Times New Roman" panose="02020603050405020304" pitchFamily="18" charset="0"/>
              </a:rPr>
              <a:t> in Python libraries displays that it seems there is a trend for that direction. The Pearson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20202"/>
                </a:solidFill>
                <a:effectLst/>
                <a:latin typeface="Times New Roman" panose="02020603050405020304" pitchFamily="18" charset="0"/>
                <a:ea typeface="Times New Roman" panose="02020603050405020304" pitchFamily="18" charset="0"/>
                <a:cs typeface="Times New Roman" panose="02020603050405020304" pitchFamily="18" charset="0"/>
              </a:rPr>
              <a:t> correlation coefficient showed a small negative correlation between the average price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20202"/>
                </a:solidFill>
                <a:effectLst/>
                <a:latin typeface="Times New Roman" panose="02020603050405020304" pitchFamily="18" charset="0"/>
                <a:ea typeface="Times New Roman" panose="02020603050405020304" pitchFamily="18" charset="0"/>
                <a:cs typeface="Times New Roman" panose="02020603050405020304" pitchFamily="18" charset="0"/>
              </a:rPr>
              <a:t> average volume consumption. Thus, there is an association between demand and supply, but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20202"/>
                </a:solidFill>
                <a:effectLst/>
                <a:latin typeface="Times New Roman" panose="02020603050405020304" pitchFamily="18" charset="0"/>
                <a:ea typeface="Times New Roman" panose="02020603050405020304" pitchFamily="18" charset="0"/>
                <a:cs typeface="Times New Roman" panose="02020603050405020304" pitchFamily="18" charset="0"/>
              </a:rPr>
              <a:t>that cannot explain everything about how the prices are structured. Having some outliers on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20202"/>
                </a:solidFill>
                <a:effectLst/>
                <a:latin typeface="Times New Roman" panose="02020603050405020304" pitchFamily="18" charset="0"/>
                <a:ea typeface="Times New Roman" panose="02020603050405020304" pitchFamily="18" charset="0"/>
                <a:cs typeface="Times New Roman" panose="02020603050405020304" pitchFamily="18" charset="0"/>
              </a:rPr>
              <a:t> right side of the plot where some cities had the highest prices while the consumed volumes 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20202"/>
                </a:solidFill>
                <a:effectLst/>
                <a:latin typeface="Times New Roman" panose="02020603050405020304" pitchFamily="18" charset="0"/>
                <a:ea typeface="Times New Roman" panose="02020603050405020304" pitchFamily="18" charset="0"/>
                <a:cs typeface="Times New Roman" panose="02020603050405020304" pitchFamily="18" charset="0"/>
              </a:rPr>
              <a:t> limited. </a:t>
            </a:r>
            <a:r>
              <a:rPr kumimoji="0" lang="en-US" altLang="en-US" sz="2400" b="0" i="0" u="none" strike="noStrike" cap="none" normalizeH="0" baseline="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The correlation between different features of the dataset showed that employees with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low satisfaction level left. The correlation heat map is shown below:</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480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A9EAAAJDCAYAAAAM6ZePAAAAOXRFWHRTb2Z0d2FyZQBNYXRwbG90bGliIHZlcnNpb24zLjMuNCwgaHR0cHM6Ly9tYXRwbG90bGliLm9yZy8QVMy6AAAACXBIWXMAAA9hAAAPYQGoP6dpAAEAAElEQVR4nOzdd3hUVfrA8e+Zmt4rCb33riIqCqJYUIqIiKJi77q67rquq6vrz9W167r23hFFQVEEFRTpUqQkoaSQ3vv0ub8/JiSZZAYSSEHzfp5nHpg759w579ybmXvue869StM0hBBCCCGEEEIIcWS6zm6AEEIIIYQQQgjxeyGdaCGEEEIIIYQQooWkEy2EEEIIIYQQQrSQdKKFEEIIIYQQQogWkk60EEIIIYQQQgjRQtKJFkIIIYQQQgghWkg60UIIIYQQQgghRAtJJ1oIIYQQQgghhGgh6UQLIYQQQgghhBAtJJ1oIYQQQgghhBCihaQTLYQQQgghhBCi0ymlTlNKLVVK5SqlNKXUjBbUmaSU2qKUsiqlDiilbmjvdkonWgghhBBCCCHE8SAY2A7c0pLCSqnewNfAT8Bo4P+A55RSs9uthYDSNK091y+EEEIIIYQQQrSKUkoDZmqatuQwZR4DLtA0bXCjZS8BIzVNm9BebZNMtBBCCCGEEEKIdqGUMiulwpo8zG20+gnAiibLvgXGKaWMbfQezRjaa8Wi/X1lHNjlhhE8Pv3Nzm5Cp3A5HJ3dhE4REBLc2U3oFJrm7uwmiA6klJzP7krCYiM6uwmdYuLkvp3dhE4RG6k6uwmdImWfrbOb0Gn+72rz73Kjt3O/4p/AAz6WPdgG604ACposK8DTz40B8trgPZqRTrQQQgghhBBCiPbyKPBUk2Vteaal6QkA5Wd5m5FOtBBCCCGEEEJ0YcrYfgl0zaHZaNtOc2P5eLLRjcUBTqCknd5T5kQLIYQQQgghhPhdWgdMbbLsLGCzpmntNh9SMtFCCCGEEEII0YXpDMfHVG6lVAjQr9Gi3kqpUUCppmlZSqlHgSRN0xbUvf4ScItS6ingVTwXGrsamNee7ZROtBBCCCGEEEKI48E44IdGzw/NpX4buBJIBHocelHTtHSl1LnA08DNQC5wm6Zpi9uzkdKJFkIIIYQQQoguTBmPj1m+mqb9SMOFwXy9fqWPZauBMe3XquaOj09LCCGEEEIIIYT4HZBMtBBCCCGEEEJ0YcfLnOjfC+lECyGEEEIIIUQX1p63uPojkuHcQgghhBBCCCFEC0kmWgghhBBCCCG6MBnO3TqSiRZCCCGEEEIIIVpIMtGixaJOGUefu64mfMwwArrFsXn2TRR8uaqzm3XMrpzbnelT4wkN1rN7bzXPvHqAjIMWv+V7dQ9k4SU9GNA3mMS4AJ5/I51Pl+V5lQkM0HH1pT049cRoIsMM7E2v4fk3MkjZV93e4bTYwnk9ueDsREJDDOxOq+Kpl/aSnlXrt/z0sxKYNjmBPj2DAEjdV83L76SzZ29VfZmRQ8O5dFZ3BvYNISbazL2P7OSn9SXtHktrLJjdjXOnxBAabCBlXw3PvZlJZrbVb/meyQFceVES/fsEkRBr5sV3svhseaFXmfeeG05CrLlZ3S9WFPL8m1ltHsPRWHBREudNjiU0xMCefdU890Ymmdn+9/OeyYFcOSeJAX2CSYg189+3M/lseYFXGZ0OrrgoiSmnxBAVYaSkzM6K1cW893kumtbeEbVMl427q+7nXTTuuedEMfXkMIIDdezNtPHqoiIO5tv9lu+eYOKSc6Po291MXLSRNz4rYtmPFV5lZk2N5KQRwSTFm7A73KSkW3n3yxJyCx3tHU4zu9Z9wI7Vr1NbVURkfD8mTP8bib3H+S2fe2Aj65f9m7KCfQSFxTFy0jUMOemS+tfdLgdbf3iFtC1LqK0sIDy2NyeeczfdB55aX2b3ug/Zvf5DqspyAIiM78eYKTfTY9Bp7RfoEWz+8X3Wf/s61RVFxHbrz9S5f6NHf9+fQ1V5Ias+fYy8zJ2UFmYyfvLlnDX3vmblrLWV/LjkaVJ+/Q5rbQURMcmcOeev9Bs+qb3D8evEwTpOHW4gNBAKyzW+Wu8ko8D/l2vvBMW5JxqIi1BU1cKa35xsTHHXvz5uoI4x/fTER3oyrTnFGis2O8kubljnny82ERnaPBO7freLL9c52zC645fMiW4d6US3AaXUW0CEpmkzOrkp7UofHETljlSy3/6MsYte6OzmtIl5M5O4eHoijz6/j+w8K5dflMyTDwzlslt+xWJ1+6wTYNaTW2Dlx1+KuWVhb59l7rm5H727B/HIs3spKbUzdVIsTz4whCtu30Zxqf8Dm44yf3Z35s5I5pFnUjmYU8sVc3vy9EMjmHfjJiwWl886o4dHsHJNIb/tqcDucDN/VneeemgEl9+8qT6mwAA9+9Kr+WplPv/3t6EdGVKLzJ2ewOxz4/nPS+lk51mZP7Mbj/1tAFf9aaf/7W3SkVdoY/WGUm68vLvPMjfftwddo3E9vbsH8vh9A1mzvqw9wmi1Sy5I5KJzE3j8fwfIzrNy2axuPP63gVz5px1HjHvN+lJuXNDD73qnnxnHY/87QEa2hYF9gvnzDX2osbiadTw7Q1eNu6vu51017plnRjD9jAief6+AvCIHF50VyQM3d+OWf2VitfnueJhNioISB79sq2bhzBifZYb2C2D5TxXsy7Kh18Gl50fzwE3duO3/srDZO+5s0f7tX7Nu6aOcMuMfxPccw54NH7P8jeu4+E/LCIns1qx8ZWk237xxPYNOmMMZc/9DQeav/LzkIQKCI+kz/GwANn37LHu3fslpsx8mIrYP2Wk/s+KdW7jwpg+JSRoCQHB4PCeccxdh0Z7vgbQtS1jxzs3Muu0zohL6d1j8h+ze9DXfffwo0y59gO79xvDrmo/46Llruf7BrwiPbv45uJx2gkIimXjujWxc+ZbPdbqcdj54+iqCQqOZfcOzhEUmUFmahykgpJ2j8W94bx3nnWjgy1+cZBZonDBIxxVnG3lmsZ2KmublI0PgirOMbEp18cmPbnrGKy442UCN1cmuDM/ffZ8EHdsPuMgq0HC64NQReq6aZuTZz+xU1uUOXvzSjmrUh4yPVFx9jonf0n0fEwlxVMO5lVInK6VcSqlv2rpBnUkp9aBSSqt7uJRSB5VSrymlYo9Q9Xbgyg5oYqcq+nYNaQ88Q/6S7zq7KW1mzvmJvLs4h582lJKeVcujz+3FbNZx5mn+N3nKvmpeeieT79eWYHc0PzAzmXScdlI0L72byY7dleTkW3nr44PkFdq48Oz49gynxeZckMQ7n2SxZl0x6Vm1PPJ0CmaznrMmxfmt89CTKXz+dS770mvIyrbw2Atp6HQwbmRkfZn1W0p59b0M1qwr7ogwWm3WOXF8sCSPnzeVk5Ft5fH/pRNg0jF5YpTfOqkHannlg2x+XFeGw+n7wLGiyklZRcPjxDER5ORb2b6nymf5jjbrnHg+WJLLz5vKyMi28NiLBwgw65gyMdpvndQDNbzy/kF+WFfqN+6hA0L5ZUs5G7ZWUFBkZ82GMjbvqGBAn+D2CqVVum7cXXU/75pxnz8pgsUrStmwo4asPDvPvV+A2ag4bWyo3zr7smy880UJa3+t9hv3w//L44eNVRzMt5ORa+eFDwqIjTLSt3vzrHx72vHTWwwcP5tBJ8whMr4vJ1/wN0LCE9i9/kOf5fes/4iQiEROvuBvRMb3ZdAJcxg4bhY71rxRX2bvr18w+ozr6TFoEmHR3RkyYR7JA05hx09v1pfpOWQyPQZNIiK2NxGxvTlh2p0YTUEUZm1v95h92fDdm4w6ZTajT51DTGJfzpp7H2GRCfy62vfnEBGTzFmX/J0RE2ZgDvS9L2xbuxhLTQVzbvov3fuNJTw6ie79xxHffVB7hnJYpwzTsyXNzeY0N0UVGl9tcFFRo3HiYL3P8icM1lNe4ylXVKGxOc3NljQ3pw5vKP/Jaicb9rjJK9UoqtD4/GcnSkHfbg3doBorVFsaHoO66yip1EjPP06GF3UAnUG12+OP6GjnRC8EngdOUUr5PlXfBpRSeqVUR8/b3gUkAj2AG4HpwDu+Ch5qn6ZpFZqmlXdcE0VbSIw3Ex1pYvO28vplDqfG9l2VDBvo/+DjSPQ6MOgVdrt3B9tudzN8cNhRr7etdIsPICbKzMatDVkUh1Nj285yhg1qefvMZj0GvaKyuuOH9h2NxDgT0ZEmtvzWMGTR4dTYsaeKoQPa7qy7Qa8485Qovvnx+DiRkBhXt5/v8I57+54qhg44+v0c4LeUKkYPCyM5MQCAPj0CGT4wlA1by49pvW2h68bdVffzrhl3fLSByHAD21IapuI4nbBrv4WBvQPa9L2CAjydkupa31n99uBy2inO2UVy/4ley5MHTKQgc6vPOgVZ20ge0LT8KRRl78Lt8vxeuVx29AbvkwEGo5n8jC0+1+l2u9i37Ssc9lrie446ymiOnstpJy9rF72HnOK1vM+QiWTv9/05tMTe7d+T3HcU33z4EM/cdTKvPHg+a79+Cbe7c7Kveh10i1HszfHex/bluOkZ57s70CNOx74m5ffmuEmKUej89N2MBs971dr8t2NUPz2b0yQLLfxrdQdVKRUMXAz8D1hGXQZWKbVOKfXvJmVjlVIOpdQZdc9NSqnHlVI5SqkapdQGpdTpjcpfqZQqV0qdr5TaDdiAnkqp8Uqp75RSxUqpCqXUaqXUmCbvNUgp9bNSyqqU2q2UOrMuozyjUZkkpdTHSqkypVSJUuoLpVSvJiE6NU3L1zQtR9O0ZcBzwFlKqcDDtO8tpdSSRu+jU0r9RSm1TyllU0plKaXua2U7RDuLijABUFruPby6rNxOVITxqNdrsbrZmVLJgjnJREca0elg6mkxDO4fQnSk6Zja3BaiIg8Tdyvad+MVvSkqsbN52/ExpPFIIsM927SswntuU1mFk6jwo9/eTU0cH0FIkIEVa46PueCREYfi9j7ZUVbhqH/taH30ZR7fry3hzSeH8+1743j538NYvDyfH34pPab1toUuG3dX3c+7aNwRYZ5ZeeWV3gf75ZWu+tfaylUzY9i930JWXsdNSbLWlqG5XQSGeI8eCQyJprbK94kMS1WRz/Ka24m1xvN7lTzgFH776S0qijPQ3G6y09aSsft7aiuLvOqV5qXyxv1jeP2+Efz8+YOcteAFIuP7tWGELVNb7fkcQsK84woOi6G6SZtbo7zoIHu2fIvmdjH3tleYeO6NbPjuTdZ+/b9jbfJRCQoAvU5RbfHO/lZZICTQd53QQM/rjVVbNPQ6RbCf80jTxhmorIX9ub5PCA3pqSPABL/u7VqdaKVX7fb4Izqab9i5QKqmaalKqfeA55VSDwPvA39WSt2rafWXVpkLFACr656/CfQCLgFygZnAN0qp4Zqm7a0rEwTcC1wDlACFQG/gbeC2ujJ3AV8rpfprmlZVl61eAmQBJwKhwJONG62UCgJ+AH4CTgOcwN/r3n+Epmn+fhUseE42HPqsfLWvqUeBa4E7gZ/xZLYHHUs7lFJmwOu06ef6fhg7PFH/+3XmaTHcdX3f+ud/fWQPAE0H6iilmi1rrUee3ctfbunHZ6+Px+nS2HugmpU/FXfKcM+pk+L4880D6p/f89Bvnv80D7z5Mj8undWdM0+L49a/bcfuOD6HOk2eGMWd1/Ssf37f456vmKYXfmpF2C1yzukxbNxWQUlZ52Top0yM5s5re9U//9tjaYCPuAHtGK+CdcaEKM48NZr/e34/GdkW+vYK4uYFPSkpc7BiTcdm6rpq3F11P++qcZ82LoTr5zZMu3nk5Vyf5TxzO9su8mvnxNCzm4n7ns1us3W2hlLeB+GaZ+HhKhx2+cnT72PN4vv55IlzQSnCorozcNwsUjd/5lU8PLY3s2//HLu1kvTfVvDjJ39l+vXvdkpH2qPJ56BpKI6+g6JpGsGh0Zx7+cPodHoSew6juqKQdd++zqnn33KsjT36djV5fsQI/ezqvhafOlzPiL46XvvKgdNPH3nsAD1p2W6q/F9r9Q9J9wft7LaXo+lEXw28V/f/b4AQYArwMfA0cAqeDiLApcAHmqa5lVJ9gXlAsqZph771n1BKTQOuAv5Wt8wI3KRpWuNJJ983boBS6nqgDJiEJxt+FtAXOF3TtPy6MvcBjSfvXgK4gWsOdfKVUlcB5cDpwIqmgSqlBuEZ0r2xrrPus32Nv9yVUqF45kjfomna23WL9+PpTB9VO+rcCzzQeMEn7lLm631fEEQ0t3ZjKXvSGq6Obay7CmF0hInSRgdEEeFGysqP7QApt8DG7ffvIsCsIyhIT2mZgwfuGkBeoZ+xQ+3o540l7E7bXP/cZPSceImKNFFS1nDOJjLc2Cw77cu8mclcPqcHd9y/nf0ZPq7ycZxYt6WclH0N7Tu0vaMiDJQ22r4RYYZm2cqjFRdjYvTwMP751P42Wd/R+GVLGXv2Nd7P67Z3hNE77nAj5RXHdsXR6y7rzkdf5PHDOk8GNv2ghfgYM/MuTOzwzmRXjbur7uddNe6Nv9WQlnGw/rmxbq5hRJieskbZ6PBQfbPs9NG6ZnYM44cF8/dncygp79jMXEBQJEqnb5Z1tlaXEBTi+9oGgaGxWJqUt1SXoHQGAoIiPGVCojj7iv/idNiw1ZYTFBbHxuVPEhaZ7FVPbzARHuM5WRObPJyi7J389vM7nDb7oTaKsGWCQjyfQ3Wld1y1VSUEhx39cWBIeCw6vQGdrmH+cHRCH2oqi3A57egNHTt6rtYKLrdGaKCicRc4JNAzT9mXKguEBnkvCwlUuNwatU0uzH/KMD2nj9TzxjcO8st897wjQqBfN8X7q7pWFlq0XqvSmEqpgcAJwEcAmqY58XSeF2qaVoSn0zq/rmxvYAKeDDXAGDwnk9KUUtWHHng6wn0bvY0d2NHkfeOUUi8ppdKUUhVABZ7O+6H52AOBg4c60HU2Nmn+WKAfUNXovUuBgCbvP7zudQuwGzh4KCZ/7WtiMJ6Msb97P7W0HU09CoQ3flys83+xFNGcxeomJ99a/8g4aKGkzM64keH1ZQwGxcihYexMbZsLxlhtbkrLHIQE6xk/KoK1Gzt+uKfF4iInz1r/SM+qpbjUxvhRDRcEMxgUo4ZFsDOl8rDrmjczmSvm9uTuB3eQehzdrssXi9VNboGt/pGZbaWkzM6Y4Y22t14xYnAou9LaJpZpk2Ior3CwvhPnxjaP27Ofjx3eMN/doFeMHBzKrrRj288DTHrcTY5D3G4Nnb+JaO1I4u7q+3nXiNtq08gvdtQ/DubbKatwMnJgQy/CoIehfQNJTfd/a6+WuuaiGE4cGcIDL+RSWNrxt/nRG0zEJA0lZ+8vXsuz9/5CfM/RPuvE9xhFdrPya4lNHopO7z2032A0Exwej+Z2kr5zBT2HTj5sezRNw+3q+Dts6A0mEnsMJX33Wq/l6Xt+Ibmv78+hJZL7jaGsKAvN3TCsubQwg5Dw2A7vQAO43JBbrNEvybt70q+bjsxC30Ovswrd9OvmXb5/ko6cYs3re/rU4Xomj9bz1rcOcor9j9IY219PtRVSD3bc3P/jhdKpdnv8EbU2E311XZ2cRtlXBTiUUpF4OszPKqVuxZOF3tUoY6sDXHg6kU1P7zT+hbNozcfavQXEAncAmXjmIq8DDv2Fe5+y8k0HbMG7Q3xI4wklqcAFdW3M1TStaerQV/u8Xm+jdnipa4dXW74yDjzCW7UtfXAQwf0ariMX1DuZsJGDsJdWYD2Yd5iax69Fy/KYPzuZ7Dxr3S1wkrDZ3Kxc07Ap/nZbP4pK7Lz6vud+oAaDoleyZ3KO0aAjJspEv15B9Z10gPGjIlAKsnIsJCcGcMOCXhzMsfD1975G/3e8RV/mcPmcHmTn1nIw18KCi3tgs7lYsbqhfX+/cyBFJXZeficd8AzhvuayXvzziT3kFVjr541brK7628cEBuhISmyYuJQYH0C/3sFUVTspKOr4LHxTny0v5NILEzwnFPKtXDojEavdzfdrG05u/OXGXhSXOXj9I8+9QQ16Rc9kz8Qqg0ERE2mib8/A+oP4Q5SCsydF892aEtzH2W/vZ8sLuHRGN7LzbeTkWbl0ZjesNjer1jbM6/zLTX0oLrXz+kee4ZqeuAPr/x8TZaJvzyAsVld93Ot+LWP+jG4UFtvIyLbQr1cwF52XwDc/Hv0cvbbUdePuqvt514x72epyZk+NJK/IQV6Rg1lTI7E5NNZsaThZdNtlcZRUuHh/qWffN+ghOcFzCGUwKKLCDfRKMtV30gGumxPLqWNDePS1PCxWNxGhnmxlrdXdodN4Rpx6JT98/BdikocR32MUezZ+QnV5HoPr7vu8cfmT1FQWcsbcxwAYfNIl7PrlfdYtfZRBJ1xMQdY2UjctZvK8J+rXWZi1nZrKAqITB1NTWcCW715A09yMnHRNfZmN3zxF94GnERKegMNWw77tX5N3YCPnLHy1w2Jv7MSpV/HFG/eQ2HMYyX1Hs3XNx1SU5jFmkudz+OGzJ6kqL+CChY/X18k/6Jm2ZrfVUFtVSv7BPej1RmK7eYajj500j83fv8uKjx9h3OTLKC3I5JevX2bc5Ms7PsA6P+90MWeSgZwiHVmFGuMH6QgPUWxM8XQdzhqnJyxI8ekaz0mdjXtcTBis59wT9WxKcdMjTjF2gI6Pf2w46XPqcD1Tx+r5+EcnZdVa/fxquwPsjc4NKWDMAD1b97qanSgVoqkWd6KVUgZgAZ75yE2HHC/G0yl8E3gZmIanE/1uozJbAT0Qp2naT7TOqXiGUH9d15buQOPxKylAD6VUvKZph27SOb7JOn7FM0e7UNO0w6Xb7Jqm7Wtl+xrbi6cjPQV4zcfrLW3HcSd87DAmrGrYpEOe8IzAP/jOZ+y4+t7OatYx+fDzHMwmHXde14eQYAN79lZx90O7ve4pGhdj9jpoiok08fpTo+qfz5uRxLwZSWzdWcEd/9gFQEiQnmsv60lstImqaier15Xw2gdZuFzHx7fy+4sPYjbp+NON/QkNMbI7rZI7/7HD6x7R8bEBXj8iM8/thsmo45F7ve///MYHGbzxYSYAg/qF8vyjo+pfu+0azw/116vy+b9nUtsvoBb6eGk+ZpOO2xb2IDTYwJ79Nfz1/9Kab+9GcUdHGnn53w0xXzw9gYunJ7B9dxV3PdwQ05hhYcTHmll+nFy1t7GPvszDZNJx+8Kenrj3VfOX/0ttErfJa65wdJSRVx4bVv987vRE5k5PZNvuSu56KAWA59/M5KqLk7l9YS8iwo2UlNlZtrKQdxf7nqfZ0bpq3F11P++qcX++shyTUcd1c2IJDtKxN9PGQy/met0jOibS6BV3ZLiBp/7ScFJ8xpRIZkyJZOdeC/943nOCYdqpnqz+v27zHuL8/HsF/LCx427v1XfkuVhry/l11X+prSwiKqE/51z1MqGRSQDUVhVRXd7wtxcWlcy0hS+zbum/2bXuA4LD4jj5gvvq7xEN4HTa2PTts1SVHsRgCqLHoEmcccljmAMbRq5Yqkr44eN7qK0swhQQSnTiQM5Z+GqzK393lCHjz6W2poyfv3qR6opCYrsN4JJbXyE82vM5VFcUUVHqndB4/eEZ9f/Pz9zFro3LCI9O4pZHPbMkw6ISmXfHG3z3yaO8+s8LCI2IZ/yUBUyYdm2HxdXUb+luggKcTB5tIDQICso03l7hoLwu3RYaqIgIachsllXD2yscnHuigZMG66mshWXrG+4RDXDSYM/dROZP8R6JsOpXJ6u2Nhz39E1SRIYoNqcdZ2fKOojSy3WWWkO19AIrdVe5/hhPJ7iiyWuPAOdqmjZaKfU+MBQYAfTSNC2rUbn3gIl4OuJb8XSEJwO/aZr2tVLqSuAZTdMimqx/K54s7e1AGPAfYBzwN03TnlFK6fHcmioDuIeGC4udCMzQNO2Lugt6bQNygH8A2XiGg88C/qNpWrZS6sG68qP8fAb+2vcWEKFp2oy65w/UtfUOYC2eLPpQTdNeb0k7fL23L18ZBx4fPbIO9Pj0N49c6A/I5fh93EaqrQWEHB/33e1omtY1f8C7qo6/k6PoTGGxEZ3dhE4xcfLhZqz9ccVG/jGHsh5Jyr7OH33WWf7vavPvcqP/Mm58u/UrTt686Xf5mRxOa365rwZWNu1A11kMjKq77dT7wEjgp8Yd6DpX4bnn8pN4hk1/iaeje5DDWwhE4ul4v4vntlP14041TXMBM/DMk96EJwP8r7qXrXVlavFcDTsL+AzYA7wBBAJtnRF+GE+MD9W9z8dAXCe0QwghhBBCCCEOS6dX7fb4I2pxJvr3Rik1Ec8VsftpmtZ5l9JsR5KJ7jokE921SCa6a5FMdNcimeiuRTLRXc/vNRO9YcKJ7davOHHdht/lZ3I4R3OLq+OSUmomnguU7cVz9etngbV/1A60EEIIIYQQQoiO94fpROOZB/040B0oBlbimXsthBBCCCGEEMKPP+qw6/byh+lEa5r2Dp751kIIIYQQQgghRLv4w3SihRBCCCGEEEK0npJMdKvI1UyEEEIIIYQQQogWkky0EEIIIYQQQnRhSie51daQT0sIIYQQQgghhGghyUQLIYQQQgghRBemdDInujWkEy2EEEIIIYQQXZjc4qp1ZDi3EEIIIYQQQgjRQpKJFkIIIYQQQoguTIZzt450on/HHp/+Zmc3ocPds/Sqzm5CpzBFGTu7CZ1CGbvmF3r3id06uwmdIvfX/M5uQqfQHFpnN6FTJI6N7+wmdIrEpIGd3YRO8Wjhfzq7CZ3iwD5bZzehUxjNXbmLYe7sBogO0JX3cCGEEEIIIYTo8uQWV60jn5YQQgghhBBCCNFCkokWQgghhBBCiC5M5kS3jnSihRBCCCGEEKILk1tctY4M5xZCCCGEEEIIIVpIMtFCCCGEEEII0YXJcO7WkUy0EEIIIYQQQgjRQpKJFkIIIYQQQoguTG5x1TryaQkhhBBCCCGEEC0kmWghhBBCCCGE6MJkTnTrSCdaCCGEEEIIIbow6US3jgznFkIIIYQQQgghWkgy0UIIIYQQQgjRhUkmunWkEy3qXTm3O9OnxhMarGf33mqeefUAGQctfsv36h7Iwkt6MKBvMIlxATz/RjqfLsvzKhMYoOPqS3tw6onRRIYZ2Jtew/NvZJCyr7q9w2kzUaeMo89dVxM+ZhgB3eLYPPsmCr5c1dnNOmrJV86l181XYYqLpSZ1H6n3P0b5hl/9l7/qErovvJTA7t2w5uSR/syr5C360qtMj+suI/mKuQQkJeIoLadg2Qr2PfIMbpu9vcNpseQFc+l5w5WeuNP2k/bgY5RvPEzcV1xC9yvnEVAXd8Zzr5K3eGn962MXvUHkhPHN6hWvWsO2K25ulxiORsRZ5xM5fQ6GiCjs2ZkUvv0SlpSdfsuHnnIGURdcjCmhG+7aGmq2b6Hw3VdwV1cB0P0fjxM0dGSzetW/biDnsX+0Wxyt1e3Si+lxzZWY4mKo3bufvY88TsXmrX7LJ82fS9LllxCQ1A1bbj4Z/3uVgiXLvMoYQkPp/adbiD1rCobwMKzZOex79ElKV//c3uG0WNJlc+lxvSfumrT97H3ocSo2+d/Pky6fS/IV8whI7oY1J5/M/75K/mcN+/noj14n8iQf+/n3a9ix8JZ2ieFoRJ49nagL52CIjMZ2MIOCN/+HZY///Tzs1MlEz7gYU2IS7toaqrdupvDtl3HV7ecAkefNJPLs6Rhj4nBVVVC57ieK3n8dzeHoiJBaxDT6VMwnTEEXEo6rOA/LqsW4svf7LBt07mWYhp/UbLmrOI+q1x/xrG/YiQSdd3mzMuVP3AEuZ5u2vTVOGqJn0ggDoUGKgjKNpescZOS7/Zbvnajj/JOMxEcqKms1Vm93smGPq/71+EjF1HFGkmIUUaE6lv5i5+edLq91/GWemajQ5gM2f9nl5Iu1HbcPnHtyABNHmAgyKzLyXXyyspa8Ev+xA4zqb+T8UwKICddRXOFm6U9Wtu9raPNZJ5gZNcBIfJQeh1PjQI6LJWssFJY1rPfyaUGcNMzktd70XCdPfNA+x2/TTjAxYaiBwABFVr6bT1fbyC89fJwj+uo59yQzMeGK4gqNr9bZ+O2A93acONzA5NEmwoIV+aVuPv/JxoHchvWGBCoumGhiYHc9gWbF/lwXi1fbKK7QAIgKVfzjymCf7//mcgvb97l8vib++H43nWilVAbwjKZpz7Tje/wIbNM07Y72eo/j1byZSVw8PZFHn99Hdp6Vyy9K5skHhnLZLb9isfr+Egsw68ktsPLjL8XcsrC3zzL33NyP3t2DeOTZvZSU2pk6KZYnHxjCFbdvo7j0+OlgHY4+OIjKHalkv/0ZYxe90NnNOSbxF05j4MN/JeWv/6J841aSFsxh9Icvse7UC7Dm5Dcrn3zFXPrfdwe773qQym07CRs9nCFPPoijooLiFasBSJh9Hv3uu5Pdd95P+aZtBPXpxbDn/gVA2j8e79D4/ImffjYDHvwLKff9i/JNW0m+bA6j3v0f6864EFtu87iTLr+Yfn+9nT33PEjl9l2EjRrG4McfxFFRSfFKT9zbr70DndFYX8cYGcGJKz6lYNmKDovrSEInTCLuihsoeP0FLKm7CD/zPJLv/Rfpf7oWZ0lRs/KBA4eSePOfKXz7ZWq2rMcQFUP8tbeRcP2d5D75EAA5Tz6MMjT8dOhDw+j1+P+oWv9Th8V1JHHnnk3/++4h7cFHqPh1G90uuYgRr73IxnNmYstrvr27XTqHPnffRup9D1H5207CRgxn4L/+gbOyipLvPdtbGQ2MfOslHKWl7Lr1bqz5BQQkJuCsqeno8PyKO/9s+v/jHlLvf4SKzVtJmj+HkW+9yIapM3zv55ddTN97bifl3n9SuX0nYaOGM+jRB3BUVFKyyhP3b9ffic7UaD+PiGD88kUUfn0c7ecnTyL+qhvJf/V5alN2EXnWefS47//Yf8fVOIt97OeDhtLt1nsoeOslqjevxxAVTcL1t5N405/IfvyfgKeTHXfZNeT99wksqbsxdUsm8ZY/A1D41ksdGp8/xkFjCJwyG8uKj3HmHMA86hRC5txE5Wv/Qqsqa1a+duWnWFZ/0bBApyf0qntxpHifXNJsFipffci7cid2oEf00TN9gpElPzvILHBz4mADC88x8dQnNsprtGblI0MVC6eZ2Jji4uMfnPSM1zHjFCM1Vo2d6Z7jGaMBSivd/HZA4/wJxmbrAHjhcxuqUWIuIUrHteeZm3XS2tPUE8xMHmvm3W9qKSxzMe2kAG6ZE8JDr1di89OP752oZ+H0IJb97Ok4j+xn5OrpQTz1YTUZ+Z629+9uYM1WO5n5TnQ6mH5KILfOCeHhNyuxN1rvrnQH7y2vrX/uPHyf9qhNGWPk9NFGPlhppbBM46zxRm68MID/e6/Wb5y9EnRcMS2A5evt7DjgZEQfA1dOC+C5xRYyCzwNHd3fwMxTzXz6o430PBcnDzNy/fRAHn2/lvJqz75zzXkBuNzw2ldWbHaN00ebuGlGIP9+vxa7E8qqNe5/3ft7/uShBiaPMbEn84/VgZZbXLVOqz8tpZR2hMdbLag/42gb7Gedzyul9vp5LUkp5VJKzWrL9/yjmXN+Iu8uzuGnDaWkZ9Xy6HN7MZt1nHlarN86KfuqeemdTL5fW4Ld0fyb1WTScdpJ0bz0biY7dleSk2/lrY8Pkldo48Kz49sznDZV9O0a0h54hvwl33V2U45ZzxsWkPPBZ+S8v5iavQdIu/8xrDn5JF95ic/yiXOmk/3OIgq++AZLZjYFS5aT88Fn9Lrl6voy4WNHUr5pK/mffY31YC6lq38h//OvCRs5tKPCOqIe1y0g96PPyP3wM2r3pZP24OPYcvNJXjDXZ/nE2dPJfn8RBUu/xZKVTcGX35D70Wf0umlhfRlneSX2opL6R9SpE3BbrMdVJzryvFlUfP8tFd9/gz3nIEVvv4SjpIiIs873WT6g/2AchQWUf/MFjqICLKm7KF/5FQF9BtSXcddU4aooq38EjxiD22alav2ajgrriLovvJy8Tz8nb9Hn1O5PZ98j/8GWn0/SpRf7LJ9w4fnkfvQphV9/i/VgDoVffUPep5/T49qr6sskXjQTY0Q4v914JxW/bsOWm0fFlq3UpKR1VFhH1P2aBeR+8jl5H39G7f509j70OLa8fJIu8xP3zPPJ+eBTCpfVxb30G/I++ZyeNzTE7azw3s8j6/bzwq+On+/D6OmzKf/+G8pXLceek0XBm//DUVJE5NnTfZYPHDAYR1EBZV8vwVGYjyVlF+UrviKgb8N+HjhwCJaUXVT+/AOOogJqtm+h8ucfCGxUprOZx0/GvmMd9h3rcJcUYFm1GHdVGebRp/quYLei1VTVPwwJPVABgdh+W+ddTtO8ymk1Vb7X10FOHWFgU6qLTakuCss9WeiKao2Thuh9lj9psJ7yak+5wnKNTakuNqe6OG1EQ2c5u0jj6w1Otu934XQ174gD1Fih2tLwGNxDT3GFmwN57dST9OGMMWa+3WBl+14HecVu3l1ei8mgGD/Y5L/OWDMpmU5WbLRRUOpmxUYbqVlOzhhrri/z38U1rN9lJ6/ETU6Rm/e+qSUqTEePeO/P1OmEylqt/lFr9f1ZHavTRhn5bpOdHftd5Je6ef87GyajYuwA/7m+SaOMpB10sXKLg8IyjZVbHKRlu5g0qmE7nz7KyIbdTtbvdlJQpvH5T3bKqzVOGe4pExuh6JWoZ9GPNg4Wuiks11j0ow2zUTGm7r01DapqNa/H8L4Gtu51ep1wEF3P0ZxySGz0uAOobLLs9rZqXCu8DvRTSvn65bgSKAGW+nhNAInxZqIjTWzeVl6/zOHU2L6rkmEDQ496vXodGPQKu937B8dudzN8cNhRr1ccHWU0EDpiCCU//uK1vHT1L0SMaz48F0BnMuK22byWua02wkcPr89Glm/cStiIIYSNHgZAYM9koqecRvHK46NTpYwGQocPoWSNd9wla34hYtwon3V0JhNuq/dICZfVRtio4V5Z2MaS5s0i/8tvcFv8T4HoUHoDAX36U7Nji9fi2u1bCBwwxGcVS9puDNExBI/yDN/Vh0cQeuKp1Gzd6Pdtws84m6pfVqM12U86izIaCBk6mNKfvTsGpT+vI3yMv/3c1GzqgdtqI2zEsPrtHTN5EhVbdzDggXuZuO57xn+1mJ43XA3HyZl7ZTQQOmwwpT81+fv+aR3hY0f5rmMyNfv7dlmthI30v593u3gmBUuPo/3cYCCg7wBqtnnv5zXbtxA40PeJPEtq3X4+5gSgbj+fcBrVWxr2c8uenQT07U9Av4EAGOMTCBlzAtW/bminQFpJp0ef0B1n+h6vxc70PRiSfI8Ma8o0YgLOjFS0yiZZa5OZsBseIuymhwmefQP6uOS2anWr6XWQFKPYm+2d8UvLdtMz3vffXo94HWnZ7iblXSTHKo52yqdeB6P769mc2nGZx+hwHeEhOvZkNIwCcLpgX7aT3kn+O5e9uxm86gDsznDS5zB1As2eD6amSSe5f3cD/74pjH8sDOXSswIJCWr7ObPRYYrwYB0pWQ2frcsN+3Jc9Er0faIEoFeC3qsOQEqWi14Jnjp6HSTH6UjJcjYp46xfr0HvicfhbIhb08Dp1ujTzfd7J8fqSI7Vs373H68HrdOrdnv8EbX611/TtPxDD6DCs8hr2aVKqf1KKbtSKlUpVT+5pm5INsDndRnpjLrlfZVSXyilCpRS1UqpTUqpM1vRpm3Ar8BCHy9fCbyjaZpDKTVJKbVRKWVTSuUppf6tlPL7reIra66UKldKXVn3/151ZS5WSv2klLLUtX2AUmq8UmpzXTzfKKVim6znKqXUHqWUVSmVopS6qaXxtrWoCM8ZzdJy74PIsnI7URG+hzm1hMXqZmdKJQvmJBMdaUSng6mnxTC4fwjRkf7Poor2YYqKRGcwYC8q8VpuKyrBFBfjs07Jj7+QNH82oSM8na6wkUPpNm8mOpMRY1QEAAVLlrP/sRcY/+W7TMneyikbv6Fs7UYynn+9XeNpKaOfuO1FJZhio33WKVm9lqR5swgd7ok7dMQQus31jruxsFHDCBnUn9wPF7d5+4+WPiwMpdfjrCj3Wu6sKMcQEemzjjVtN3nPP0a3O/7GgPe/ot8rH+OqqaHgzf/6LB/QdyDmHr2p+P6btm7+UTNG1m3vYu/t7SguwRTjez8v/ekXEufMJGToYABChw0h8aIZnu0dGQFAQPdkYqedCXo926+5mcwXX6X7wgX0uunado2nperj9rWf+4t7zS90u2QWocPq4h4+hG5zZnrF3VjoyLr9/OPP2rz9R8sQGl63n3t3BJ3lZX73c0vqbnKf+TdJf7qPQR8vZ8Abi3DXVJP/esN0ncq1P1L04Vv0+tfTDPp4Of1efJfandso+fzjdo2npVRQCEqnx13rnSV211Shgo98kloFh2HoMwT7Du+TLq7SAmq/eo/qxS9T8+VbaC4HIZf9CV2k/1Fp7SkoAPQ6RXWTczbVFo1QPx260EBFtUVrUt6znuCAo2vH0F56AkywOa3jhrWHBXviq6rxPiFQWeMm7DCd2bBg1axOVY3b7+cFMOv0QPZlO8krbqi3K93BW1/X8Own1Xz2o4WeCQZuvzgEg/9+7VE51K6qJtusqlY7bJyhQYqqWh916j634ECFXuejjKVhvQVlbkor3Zx/solAs6fjPWWskfBgnd/3PmmIkfxS92Hn5IuuoU3nRCulZgLP4slQrwTOB95USmVrmvYDMB4oBK4CvgEOnUIKAb4G/g5YgSuApUqpgZqmZbXw7V8HHldK3appWnVdeyYB/YA3lFJJde/xFrAAGAS8Wvd+Dx591AD8E0/MWcAbwId4MvS3A7XAJ8BDwI117bq2rs4twFZgNPCqUqpG07S3fb2BUsoMmBsvO+WCH9DpW98ZPfO0GO66vm/9878+4jmT3XSQjlKq2bLWeuTZvfzlln589vp4nC6NvQeqWflTMQP6+L5Ig+gI3ltVKeU59erDgadewhQXwwlfvw9KYS8qIfejJfS+9Wo0t+cHJPLk8fS+4zpS/vovKn7dQWCvHgz811/pXVBE+tMvt3s0LdZ8B2++rE76sy9jjo1h/JfveeIuLiFv0Rf0umkhmqv5D2e3S2ZRnbKXym3+L2TUaZpuW6X8bW5MST2Iv/Imihe/T+32Legjo4ibfw3x19xGwctPNysfPvlsbFnpWPentkPDj5HPuH0HnvHfVzDFxjB20bugFI7iUvI++5Ke111Vv72VToejpJTUvz8EbjfVu/Zgjoul+zVXkPHCcbSfN92plWq+rE7Gcy9jio1m7Ofv1cVdQt7iL+h5w8L6v+/Gus2dSXXKXqq2/z72c39xm5J7EH/1zRQveo+abZsxREYTt+BaEq+/nbwXnwIgaOgIYmZfSv6rz2PZuwdTQhLxC28ipqyU4k/fb+dgWsHX91oLfrlNw09Cs1pwpO3wWu7KzcCVm1H/vDb7AKFX/gXzmElYVn167O09Ss3+dP1/fXvKt3L5kYwfqCf1oJuq2iOXPVrjBxuZNzWo/vmLn3ku4OVzEx9Ba+pcPCWQpFg9T33ofULm19SGTGtesZusgmoevi6MoX2MbN979FnYsQMMXHxGw+HsK0stPht9mJ/oBk3r4PdwxrtM3f/dbnjjayvzpph59LoQXG6NtIMudmf4Plli1MPYgQa+3fT7uKZPa8nVuVunrS8sdjfwlqZpL9Y9f0opdVLd8h80TStSnr/k8rqsNQCapm0Htjdaz9/rOuQXAC29ktMHwJPAHODNumULgXWapu1WSj0CHARu0TxHUilKqW7AY0qphzRNO5ZTSk9omvYtgFLqWTyd6Cmapq2tW/Y6noz4IfcDd2maduh0frpSaghwPeCzEw3cCzzQeEFW2rv0Gny1n+L+rd1Yyp60hqsrGo2eP5roCBOlZQ1fjBHhRsrKj224Sm6Bjdvv30WAWUdQkJ7SMgcP3DWAvMLjY+hnV2IvLcPtdGKK9c5KmWKimmWvDnFbbey+43723P1PTLHR2AqKSL58Ds6qahwlnsxP37/cQt6ipeS878nCVu/Ziz4okCFPPED6M68c+RetnTkOxR3nnXU2xUQ1y1Ye4rba2H33P9jz14fq406af5En7lLvjJcuIICEC6ax/0nf2drO4qqsRHO5mmXjDGHhuJpk7Q6JmjEXS9ouypbWHSxnpVNgtdLjoaco/vhtXOWl9WWVyUzoyadT/Mk77RbD0XCU+d7PjdFROEr8bG+bjZR7HyD1/ocxxURhKyym2yWzcVZX4yjzfFb2oiLcDqfnqKtOzf4DmONiUUYDmqPzLrwE/uM+7H5us5FyzwOk/u1hTDHR2AqLSLrU/34ef/40Djz9os91dRZnVUXdfh7ltdwQHoGzvNxnnZhZ87Ck7KL0i0UA2DLTybda6PXIMxR98BbO8lJiL7mSijUrKV+13FMmKwMVEEDiDXdQvPiDTv9e02qr0dwudMGhNB7QqgsKadEcZtPwk7Dv2gjuIw1P1nDmZ6KL6pxMdK0VXG6N0CDv5SEBiupa39ugyqIRGujdGQgJ9Kyn1tr6NkSEKPol6Xj3u/btOO3Y5yAjr2HbHcr4hgXrqKxp2E6hQToq/cQOUFmjERbsPdA0JEjXLCMLMGdyICP6Gnn64+r6C20dbr2llW7iIo9tCsvOdCeZBQ3xHBpSHRqkvOIKCWyeRW6sqlYjNLjJdm6Una6xaHX7TtN9wXu92UVu/vORhQCTJxNdY4U75wSSVdj8b2NkPwNGA2za88cbyg1yYbHWautPazCwtsmytXXL/VJKBSulHldK7a4bLl2NJ1Pco6VvrGlaOfAZdUO6lVKhwGw8meFDbVuneaci1uLJgh/rhJ/Gp3IL6v79rcmyuLp2xQLdgdfrhnpX18X7d6Av/j0KhDd+9BjQ/DYULWGxusnJt9Y/Mg5aKCmzM25keH0Zg0ExcmgYO1Pb5oIiVpub0jIHIcF6xo+KYO3G0iNXEm1Kczip2rGb6EkTvJZHnTaB8s3b/dSqq+t0YssrALebhBnTKPpudf1BpD4woHnWyu3ynEZuySnzdqY5nFT9tpuoU5vEfeoEyjdvO3zdxnFfeA7Fq9Y0O3iOn342ymQif/EyP2vpJC4n1gN7CRoxxmtx0IgxWNJ2+6yiMwegub3jq9+2TTZl6ITTUAYjlT8dX7d70xxOqnftIWqi9618oiaeRMWvLdjP8wvB7Sb+vGmU/NCwvSu2bCOwZ3evfTqod09sBYWd3oGGuv185x6iTmmyn59yEhVbth2+rtOJLd+zn8dNn0bx983387jzz0KZTeR/fpzt504n1v1pBI/03s+DR4zBkrrLZxVlNkPT8+b1+7mqL9P0b8FT5vj4XsPtwpV/EEOvQV6LDb0G4cxJP2xVQ/f+6KPisO9Yd9hyh+jjknFXVx51U4+Fyw05xRr9k7zHEPdP1tVfgbmprAI3/ZN1TcrryS7SaLpJW2LcQD3VVkjJat/huzYHFJW76x95JW4qqt0M6tnobgg66JdsID3H/3dOeq6TwT29c2SDexk40KTOxVMCGdXfyLOfVFNSceTYggMUkaE6KqqP7XOwOaC4Qqt/5Je6qahxM7BHwzbW66Bfkp6MPP8neTLyXQzs7r1fDOqhr78CucsN2YVuBnb3/iwG9jD4XK/V7ulAx4Qrusfp2OnjKuwnDTGyM91FzVGcjBF/PO1xiysfg26OOCLjP8DZeDLW+wAL8CnQ2rHKrwOrlFL9gUl1yw5NYPLVjkO/hIcb+dP019LXJOHGp6Q0P8sOfaMf+vdaoOkVSvx+W2iaZgO80reTZv3ip3TrLVqWx/zZyWTnWcnOs3LZrCRsNjcr1zTcHuRvt/WjqMTOq+97RtgbDIpeyYEAGA06YqJM9OsVVN9JBxg/KgKlICvHQnJiADcs6MXBHAtff1/YZm1vb/rgIIL7NZzPCeqdTNjIQdhLK7AezDtMzeNP5kvvMOyFR6ncvouKzdtJuvwiApITyX7b82fS7747MCfEsevWvwEQ1KcnYaOHU/nrDgwRYfS84QqCB/Vn52331a+zaMVqet6wgKqdKVT8uoOgXj3o+5dbKVrxo1fWrjNlvfIOQ599lKoduyjfsp3k+XMISEok591PAOj719sJSIhj1x2euIJ6e+Ku2LoDY3gYPa5dQPDAfvWvN9btkpkUffs9jvKKDo2pJcq++ozEW/6MdX8a1r17CJ9yLsaYOMq/+wqAmHlXYYiKIf+//wGgest6Eq67A8vU86nZvhlDZBSxV9yAZW8KrjLvE1/hZ0yjevMv9fePPp4cfONdBv/nESp37qZy63a6zZ2NOTGRnA89mcc+d92GOT6OPff8HYDAXj0JGzGMyu2/YQgPo/tVlxPcvx977rm/fp05H3xC0uXz6P/3v5D97ocE9epBzxuuIfudDzolRl8OvvYOQ576P6p27KLi1+10u/QizN0SyX2/Lu57bsMcH8+euzz7cWDvnoSNHEblNk/cPa65nJAB/dhz19+brbvbxbMoXvE9zuNwPy9Zupik2/6CZX8altQ9REz17OdlKzwd/tj5CzFExZD3vOeWe9Wb15N4w51EnH2+Zzh3RDTxC2/EkrYHZ1lJfZmo6bOxpe/DsjcFU0I3Yi+5gurN646b7zXbpu8JOn8BrvwsnLnpmEZORBcWhW2b53ZzAaddgC40nNqv3vWqZxoxAWduOu7i5r9f5onn4MrNwF1aiDIHYBp7Ovq4ZCzffdIhMfny0w4nc88wkl3sJqvAzQmDDUSEKNbX3fd52ngDYcGKT370HHat3+Pi5KEGzj/JyMYUJz3idYwfqOfD7xsyyXodxEV6Du8MOkVYsCIxWmF3QEllwyGhAsYN0LMlzXlUHfBj9cOvNs4+MYCiMjeF5S7OPjEAu1Nj056GWBacE0R5tZsvf7LW17nzkhCmnmBmxz4HI/oZGdTDwFMfNoxAnHtmIOMGmXh5STU2e8McYYtdw+EEs9Fzf+ptaQ4qajSiw3VccEoA1RbtmIZy+7Nmm4Op40x1JxA0po4zYndobGk0B33+VDMV1RrL1nliX73Nwa2zA5kyxshv6U6G9zYwIFnPc4sbJtD/uM3B/KlmDha6yMh3MWGokcgQxdqdDTGM7KenxgJlVW4So3XMOs1zG7PUg96H5DHhij5JOl758o/bg5bh3K3T1p3oPcApQOPxfSfXLT/EATS9LMGpeIaBfw6glAoBeh3F+/8AHMAzdPoM4BNN0w4d4e0GZiulVKNs9MlAFZDjZ31FeK44Tl27+gNBfsq2iKZpBUqpHKCPpmnHzcSqDz/PwWzSced1fQgJNrBnbxV3P7Tb6x7RcTFmr2OHmEgTrz81qv75vBlJzJuRxNadFdzxD08GICRIz7WX9SQ22kRVtZPV60p47YMsXH5uKXE8Ch87jAmrGg5Chjzh6WAefOczdlx9b2c166gUfPENxshw+vzpBszxsVSn7GXrpTdizfYcTJnjYghIqt/lUXo9PW+8guC+vXA7nZSt3cim8y/DejC3vkz60y+DptHvr7diTojDXlJG8Yof2ffocx0enz8FS7/FGBlB7ztuwBwXS3XqPrYtuAlrzqG4Y73iRq+j53ULCOrbC83hpPSXTWy+8HKs2ble6w3q3ZPIE8fy67zrOjKcFqtatxp9aCgxs+ejj4zCfjCT7H//HWex5ySWISIKY3TDMM3K1d+hCwwk4uwLiL38Wtw1NdTu2kbR+94XiTMmJhE0eBgH/3V87v+FX3+LISKcXjdfhzkulpq0fey49mZsuZ7tbYqLwdwtob680uvofvUCgnr3RHM6KVu/iS1zF2DNadjetvwCtl91A/3u+zPjly3CXlBI9tvvk/nKm83ev7MULvsWY0QEvW6/HnNsLNVp+9hx1c1N9vNGcet09Lh2AUF9PPt52fpNbJm9oNl+Hti7JxEnjGHrZcfpfv7LagpCw4iZcxmGyChsWRlk/d99OIvq9vPIaIwxcfXlK35YgS4gkKhzLiT+iutx1dRQ+9tWCt97rb5M8afvg6YRO+9KDFExuCorqNq8nqIP3mj2/p3FkfIrlsBgAiaegwoOw1WcR/WiF+uvtq0LCUMX5j3MHVMAxoGj/M5vVuZAgs6ehwoORbNZcRVmU/3BM7jyMts7HL92HHARFABTxhgIC1Lkl2q8udxeP/w4NEgREdJw8F9WpfHGN3amTzAyYaiZyhqNL39x1N8jGiAsSHHH7IarjE0aaWTSSCP7c128sqyhg9ovSUdkqI7NqZ0zB/a7jTaMBsXcMwMJClBk5Ll44dNqr3snR4bpvAaOpOe6eHNZLedPDOD8iQEUl7t5fVltfYYW4LRRnjnJd17ifQeWd5fXsn6XHbcG3WL0nDjURKBZUVmjkZbl5PVlNX7v23wsVv3qwGhQXHS6mSCzIrPAzf++sHrHGaKj8czLjHw373xj5dwJZs45yURJhcbb31q9Rihs3eskKADOPsFEWLAir8TNy0stlFU1fGDhQZ77iIcGeeLclOJkhY85zycOMVJRrZGadaQpEKKrUP4utNKiyp6rVD+jaVpE3fMZeC6idRuwCpgOPA6cqWnaj3Vl0vBcdOwhwKZpWplS6nM8near8GRtHwZOB97QNO2OunoZde/1zBHa9HfgT0AkcEqjeclJQBqe+dIvAAOB14D/apr2YF2ZH4Ftjd7zQ2AkcBmeDPJjeDr812ma9pZSqheQDoyuu0I4SqnT8XTmI+uGmPv6nK4BnsMzz3k5nguGjaur89Th4mts0qxffj890TZyz9KrjlzoD8gUdfRXSf89U8aueVa0+8Rund2ETpH7a/6RC/0BaY4u91UOQOLY+M5uQqdIPGFgZzehUzwa+Z/ObkKnqK7smteAMZrbY7Dr78Mzt4b8Lg9eMq+b0W4/Rj1fWfK7/EwOp03nRGuatgTPFan/DOzCc6Gsqw51oOvcBUzFc5GvrXXL7gTKgF/w3M/5Wzy3rDoab+GZM5x6qANd17Yc4FzgBDwXMXsJz/Dvfx1mXXfVtXMNnguXPYHnatvHRNO014Br8GTMfwNW1/3/8BOZhBBCCCGEEEJ0qmM6TaRp2lt4Oq2Nl/0P+N9h6izF01FuvCwDmNyk6H+blOnVwjZl03y4+KHXVuPpRPure3qT57l45mo3FtHo9QyazJmuO2HQdNlbNP+cPsDTMRdCCCGEEEKITiNX526drjvWQgghhBBCCCGEXFisleSUgxBCCCGEEEII0UKSiRZCCCGEEEKILkyGc7eOfFpCCCGEEEIIIUQLSSZaCCGEEEIIIboyJXOiW0My0UIIIYQQQgghRAtJJloIIYQQQgghujC5OnfrSCZaCCGEEEIIIbowpdO12+Oo2qPUTUqpdKWUVSm1RSl16hHKz1dKbVdK1Sql8pRSbyqloo/qzVtAOtFCCCGEEEIIIY4LSqm5wDPAI8Bo4CdguVKqh5/ypwDvAK8DQ4E5wHjgtfZqo3SihRBCCCGEEKILUzrVbo+j8CfgdU3TXtM0bY+maXcAB4Eb/ZQ/CcjQNO05TdPSNU37GXgZGHc0b94S0okWQgghhBBCCNEulFJmpVRYk4fZT1kTMBZY0eSlFcDJft7iFyBZKXWu8ogHLgK+aqsYmpILi/2OuRyOzm5ChzNFGTu7CZ3CXtr1tjVA3ImRnd2EThEYGdzZTegUod2COrsJnUJzaZ3dhE4RFN0193NjRHhnN6FTOJ3uzm6C6ECau2t+r/2eHe3c5Ra6F3igybJ/Ag/6KBsD6IGCJssLgARfK9c07Rel1HzgYyAATx/3S+DWo2/y4UkmWgghhBBCCCFEe3kUCG/yePQIdZqeiVE+lnleUGoI8BzwEJ4s9jSgN/DS0Tf58CQTLYQQQgghhBBdWHve4krTNBtga2HxYsBF86xzHM2z04fcC6zVNO0/dc93KKVqgJ+UUn/XNC2vtW0+EslECyGEEEIIIYTodJqm2YEtwNQmL03FM/fZlyCg6ZwRV92/7XJ2QDLRQgghhBBCCNGFtWcm+ig8BbyrlNoMrAOuA3pQNzxbKfUokKRp2oK68kuBV5VSNwLfAol4bpG1UdO03PZooHSihRBCCCGEEKIra98Li7WKpmkfK6WigX/g6RDvBM7VNC2zrkgink71ofJvKaVCgVuAJ4Fy4HvgL+3VRulECyGEEEIIIYQ4bmia9iLwop/XrvSx7Hng+XZuVj3pRAshhBBCCCFEF6bUcTWc+7h3/OTthRBCCCGEEEKI45xkooUQQgghhBCiC1PH0Zzo3wP5tIQQQgghhBBCiBaSTLQQQgghhBBCdGHH2S2ujnvSiRZCCCGEEEKIrkyGc7eKfFpCCCGEEEIIIUQLSSZa1Fs4rycXnJ1IaIiB3WlVPPXSXtKzav2Wn35WAtMmJ9CnZxAAqfuqefmddPbsraovM3JoOJfO6s7AviHERJu595Gd/LS+pN1jaYnkK+fS6+arMMXFUpO6j9T7H6N8w6/+y191Cd0XXkpg925Yc/JIf+ZV8hZ96VWmx3WXkXzFXAKSEnGUllOwbAX7HnkGt83e3uG0uahTxtHnrqsJHzOMgG5xbJ59EwVfrursZh212JmzSZw3H2N0NJaMdLKefZrqHdv9lo+bNZu4WXMwJyZgKygg7523KPlmef3rkaedTuKCKzAnJaMMBmzZB8n/6ANKvv2mI8JpsZBJ0wibeiH68EgcuQcpW/QGtn17/JYPOuE0ws6agSEuEc1Si2XXVsoXv4W7phqAwFEnEnbObIyxiaDX4yzMo3Lll9RuWN1RIbVI7IxZJFwyH2OUZ3sffOGZw27v2BmziZt1EeaEROwF+eS99zYl3zZs75jzLyD67HMI7N0HgNrUVHJefYmalN3tHktrdN39/BzCz56BPjwSe+5Byj5+Hds+/9sm+ITTCDt7Job4brgtNVh3bqXs07dw11Q1Kxs0/hRir72b2m0bKHrx0fYMo018sm0/72xOpbjGSp/oMO4+fSRjkmN9ln3gm00s3Z3ZbHmf6DA+veKs9m6qTycPNXD6aCNhQYr8UjdfrLWTnuf2W75PNx0XnGwiIUpHZY3GD9scrNvl9CozvI+eaSeYiAlXFFdoLN9gZ2e6q/71CUMNnDzMSFSoZzhrfqmb7zY7SMly4ctFk0xMGGpkyc82ftrh9FmmrZx7cgATR5gIMisy8l18srKWvBL/nwfAqP5Gzj8lgJhwHcUVbpb+ZGX7Pkf962edYGbUACPxUXocTo0DOS6WrLFQWOa93vgoHTNOC6R/dwNKQV6xi9eX1lBWpbVLrEcy7UQTJw8zEhigyMx38ekPNvJLD/9ZjOxn4NyTTPWfxVfr7OzY37DN+nbTM3msie5xOsJDdLy21MJvB9p3mx6vZDh360gm2g+l1L1KKU0p9UyjZUop9aBSKlcpZVFK/aiUGuqnvlJKLa9bxwwfr5+nlNpQt55ipdRn7RfNkc2f3Z25M5J56uV9XPOnXykps/P0QyMIDNT7rTN6eAQr1xRy69+2c/2ft1JQZOWph0YQE2WqLxMYoGdfejVPvbyvI8JosfgLpzHw4b+S/syrbDhzDmUbfmX0hy8RkJTgs3zyFXPpf98dHHjiRdZNmsH+/7zIoH/fR8xZk+rLJMw+j3733cmBJ//HL6dewK47/0HChdPod98dHRRV29IHB1G5I5Vdtz/U2U05ZlGTz6THbXeQ+85b7Fp4BVXbtzHgiacxxcf7LB87YxbJ199E7huvsfPyS8l9/VV6/uluwieeUl/GWVVJ7jtvseeGa9l1xWUUf72M3vf+nbATTuyosI4oaOxEIudcRcXyxeQ9chfWfXuIveXv6CNjfJY39x1E9JW3Ur12JXn/vJ3iV/6DqWc/oi6/ub6Mu7aayuWLyX/8r+Q/fCc1674nesEtBAwZ1UFRHVnkGVPofssd5L37FruvvYLqHdvp/9hTmOL8bO8LZ5J83Y3kvvkaO6+4lJw3X6PHHXcRfnLD9g4dNYbSVd+ResctpNx0HfbCAvo/8QzGGN+dk87QZffzcROJmruQiq8Xkfvwn7Dt3U3cbfejj/Kzn/cbTPTC2z37+QO3UvzyfzD16kf0gpubldVHxRJ50ZVY03a1dxht4tvUgzzx4zauPnEwH1x2JqOTYrj185/Jq/R9QvzuM0ax4vrz6x/Lrz2X8AATZ/ZP6uCWe4zqp+fCU0ys2uLgqUUW0vPcXHt+ABEhvg/uo0IV15wXQHqem6cWWVj1q4MZp5gY3qfh2KVnvI7LzzKzJc3Jkx9b2JLmZMFZZnrENRwCV1RrfLXOztOLLDy9yMK+HBdXnWMmPrL5+w7rradHvI6K6sN33trC1BPMTB5r5pNVFh5/v4rKGje3zAnBbPRfp3einoXTg9i4y86j71SxcZedq6cH0Suh4TPp393Amq12nni/iucXVaPTwa1zQjA1Wm9MuI4/zQuhoNTFMx9X839vV7F8vRWH7/MK7W7KWBNnjDbx6Y82nvqolqoajZtmBh72s+iVoOOKcwLYlOLksQ9q2ZTi5MpzAugZ37DtTUbIKXbx6Y+2DohC/JFIJ9oHpdR44DpgR5OX7gH+BNwCjAfyge+UUqE+VnMH4PNUnVJqNvAu8CYwEpgIfNAWbT9acy5I4p1Pslizrpj0rFoeeToFs1nPWZPi/NZ56MkUPv86l33pNWRlW3jshTR0Ohg3MrK+zPotpbz6XgZr1hV3RBgt1vOGBeR88Bk57y+mZu8B0u5/DGtOPslXXuKzfOKc6WS/s4iCL77BkplNwZLl5HzwGb1uubq+TPjYkZRv2kr+Z19jPZhL6epfyP/8a8JG+jzPctwr+nYNaQ88Q/6S7zq7Kccs/pJ5FC9bSvGyL7FmZnDwuWewFxYSN2OWz/IxZ0+j8IvPKf1+JbbcXEpXraRo2VIS519eX6Zq66+Ur1mNNTMDW24OBYs+oXb/fkJHjOyosI4o9MzpVK9dRc3alTjzcyhf9AaushJCJp3ts7ypz0CcJUVU//A1rpJCbPtTqP5pBaYefevL2NJ2Ydm2AWd+Ds7iAqq+/wpHTibmvoM7Kqwjir94HsVfL6X4q6VYMzM5+MIz2IsKib3Q9/aOPuscir5cQtkPq7Dn5VL2/UqKv1pGwrzL6suk/+tBipZ8hmXfXqxZmWT851GUTkfY2HEdFdYRddX9PGzqhVT/vJLqn1fizM+m7JPXcZUVEzppms/y5t4DcJYUUfX9VzhLCrHt20P1mhWYevbzLqh0xFxzJxVffoSzuKADIjl2729JY8aw3swc3ps+0WH8+YxRxIcG8en2/T7Lh5qNxAQH1D92F5RRabVzwbBeHdvwOqeNNLJxj5MNe5wUlml8sdZOebXGycN8D5ycMNRAebWnXGGZxoY9TjamODl9lNFrnWkHXXz/q4PCco3vf3WwN8fFaSMbyuzOdJGS5aK4QqvLVDuwO6BngnciISxYMfNUE+9/Z8PV/n1ozhhj5tsNVrbvdZBX7Obd5bWYDIrxg03+64w1k5LpZMVGGwWlblZstJGa5eSMseb6Mv9dXMP6XXbyStzkFLl575taosJ09IhviHf6qQHsPuBkyRor2YUuSirc7DrgpLq2c7LQk0YbWbHJk0XOK3Hz3ndWjEbF2IH+e9GTRptIzXKxcrOdwjI3KzfbSTvoYtLohs9vT6aLr5tkp7sqpXTt9vgj+mNGdQyUUiHA+8C1QFmj5QpPx/gRTdM+0zRtJ3AFEARc2mQdI/F0thf6WL8BeBb4s6ZpL2malqZpWqqmaZ+2U0hH1C0+gJgoMxu31oeLw6mxbWc5wwaFtXg9ZrMeg15RWe04cuFOpIwGQkcMoeTHX7yWl67+hYhxvg8MdSYjbpv3WUq31Ub46OEog+fHvXzjVsJGDCFs9DAAAnsmEz3lNIpXrmmHKERLKYOB4AEDqdi0wWt55aYNBA8b7ruOyYRm9x6Cr9lsBA8egtL7Hp0ROnYcAT16ULVtW5u0+5jpDZh69MW6x3sor3XPNsx9BvmsYtufgiEimoBhYwDQhYYTNGYClp1b/L6NeeBwDPHdDjt0tiMd2t6VmzZ6La/ctIEQf9vbaMTdZHu7j7C9deYAlMGAs7KybRp+jLr6fm7Zvc1rsWX3Nsx9j7SfjwXq9vOxE7D8ttmrXPj5F+OuqqR67cp2aXpbc7jc7Cko56Se3iMPJvSMZ3tuy6ZRLdmZwYk94+gWFtweTTwsvQ6SY3WkHvROdaYedNEr3vf+2DNB37x8lovusbr6ayT1jNeR5qNMzwTfh8BKeTLiJiNk5jfUU8ClU8z8uM1BQVn7dySjwz3Di/dkNHTunC7Yl+2kd5L/2Zi9uxm86gDsznDS5zB1As2ejHuN1ROXAob1MVJQ5uLm2cH8+6Yw/jw/hBH9DpP2bUfRYYrwYB0pWQ1xuVywP9tJ70T/IyZ7J+pJzfL+LFKyDl9HiJaSOdHN/Rf4StO0lUqpvzda3htIAFYcWqBpmk0ptRo4GXgZQCkVBHwI3KJpWr6n7+1lDJAEuJVSW+vWuQ24W9O0ThkvFhXpOSNXWu59MFVWbic+LqDF67nxit4UldjZvK3syIU7kSkqEp3BgL3I+6DCVlRCdJzv4X8lP/5C0vzZFC7/nqoduwkbOZRu82aiMxkxRkVgLyymYMlyTNGRjP/yXVCgMxo5+OZHZDz/ekeEJfwwhEd4OjulpV7LHaWlhEVH+6xTsWE9MedfQNlPq6lNTSVo4CBizpuOzmjEEBGBo8Sz7+iDgxn5+VKUyQQuF5lP/YfKzRt9rrOj6UNCUXo9rspyr+WuygoCwiJ81rEfSKX4zWeIueYulNGI0huo3b6Rso9e8yqnAoJI+verKKMR3G5KP3ylWWe9sxza3o6m27usDGNUlM86lZs2EHP+dMp/Xk1tWt32Pvd8z/YOj8BR2rwDknz9TdiLiqjcsqld4mitrr6fu33s5/qwSJ91bAdSKX79KWKvu7thP9+2gdKPXq0vY+47iJBTziTv4Tvbs/ltqtxiw6VpRAebvZZHBZkpqbUesX5RtYVf0vN55NwT2quJhxUcoNDrFNUW7w5qda1GaHffw7nDghSpTTKj1RYNvV4RHKCoqtUIDVJUNVlnlUUjLMh7nQlRittmB2LQg90Bby63eXWWzxhjxK3R7nOgDwkL9rSvqsY75V1Z4yYqzH8OLCxYNatTVeMmNMj/fNdZpweyL9tJXrGnXmiQIsCkOOvEAJb+bOWLNVYG9zZw7YVBPPtxNfuyO3ZMd+ihz6LJtq6q1Yg8zGcRGqR81mm67UUdmRPdKtKJbkQpdQkwFvA1Pu/QZNmmY7oKgJ6Nnj8N/KJp2hd+3qZP3b8P4slWZwB3AauVUgM0TSv1VUkpZQa8fhknnLMCnd7/kB5/pk6K4883D6h/fs9Dv3n+0/TEqlJ+BqQ3d+ms7px5Why3/m07dkfnDPVpPe92KqVA8932A0+9hCkuhhO+fh+Uwl5UQu5HS+h969Vobs+PTuTJ4+l9x3Wk/PVfVPy6g8BePRj4r7/Su6CI9KdfbvdoxOFpTbftYbZ37ltvYoyOZvDLr6MAR1kpxcu/InH+5WiNxvC5amvZddUCdIGBhI0bT/dbbseWm0vVVv8XqOtwzeIGf3/YhsRkIi++moqvPsG6exv68EgiZi0gav71lL77YsMqbRbyH7kLZQ4gYNAIIi+6CmdxAbbjat5ok79v/G5uct9+E2NUNIP+91rd9i6j+JuvSLz08vq/78YS5s0naspUUm+/qVkmt7N11f28WYSH2c+NiclEXnItFcs+xrJrK/rwSCIvupLo+TdS8s4LKHMAMVffScm7L+Kubn6hseOf94GwBiiOfHC8dHcmoWYjZ/TrnPnQhzTbXY/QdL9HHJr/Qr6+D4rKNZ782EKgWTGir555U8y8uMRCQZlGcqyOU0cYePqTI5+MOFrjBxuZNzWo/vmLn1X7ajrNczPNtabOxVMCSYrV89SHVc3K79jn4IctnlF42UUu+nQzcOpIM/uy/V90ti2MHWhg7uSGJM7LX1o8//G1bxzhkNPX19/v5Si1oym5xVWrSCe6jlKqO55h1mdpmna4b0m/f8JKqQuAycDow9Q/tIc+omna4rp6VwHZwBzqMto+3As80HhB9r736THwqsO8lW8/byxhd1rDsDWT0dOkqEgTJWUNB4SR4cZm2Wlf5s1M5vI5Pbjj/u3sz6hpdXs6mr20DLfTiSnWO+tsiolqlp0+xG21sfuO+9lz9z8xxUZjKygi+fI5OKuqcZR4Mu99/3ILeYuWkvP+YgCq9+xFHxTIkCceIP2ZV/wfwYt25awoR3M6MTbJxhkjI5tlKw/R7DYyHn2EzMf/jSEqCkdJCbEXzMBVU4OzorxRQQ1bTjYAln17CezZi8TLFhwXnQtXdRWay4U+3Dsbpw8Nx1VZ4bNO+NmzsO9Poeo7zzlAR04mZTYr8X/+P8q/+BB3Zd0oE03DWZTvKZOdgTEhmbCzZ1F0HHSi67d3lPf2NkRG4iw7zPZ+7BEyn2i0vadf2Hx7A/FzLyVh/hWk3XUblgO+55l2hi6/nzcZXeHZz8t91gk75yJs+/dQuWIJ4NnPSz94mYR7HqX8i/fRhUZgiIkn7ub7GirV9Sp6/G8xuf+4uX7/P55EBJrRK0VJjfchTFmtjaggs59aHpqm8cXODM4d0gOjvnMOpGusGi631ixjGhLYPJt4SGWt7/Iul0aNzVOnyk+ZptlplxtKKjVAI7vITfdYPaeOMPLpaju9E3WEBCr+viCwvrxep7jgZBOnjTDyyHuWow273o59DjLyGjqyhroRx2HBOiprGjK/oUE6Kg8zL7myRiMs2HsbhgTpfH6GcyYHMqKvkac/rqa8uuH1aouGy6WRX+Kdcc4vddH3MMPC28rOA04y8xuOJw16z/YLDVZesYceZt+AuqxzsPe295WdFuJoyCmHBmOBOGCLUsqplHICk4Db6v5/KAPd9PLNcY1emwz0BcobrQNgsVLqx7r/59X9Wz+BUNM0G3AA6HGY9j0KhDd+JPeb37oI61gsLnLyrPWP9KxaikttjB/VcLBtMChGDYtgZ8rh5/vNm5nMFXN7cveDO0jdV31U7elomsNJ1Y7dRE+a4LU86rQJlG8+/JBUzenEllcAbjcJM6ZR9N3q+s6xPjCgedbK7fIcfLXk1LFoF5rTSU1aKuHjvYcoho07gZqdvx2+rsuFo6gI3G6ippxJ+S8/H/5kiPLMMz0uuJzYs/YTMNh7nn/A4JHYDqT4rKJM5maZzEP79GF3YeWZV3w8OLS9w8aN91oeNu4EqluzvSdPpXzdWq/tHX/JfBIXXMXee+6kNtX3Z9hZuvp+Htjk6vABg0dh2+9/P8ftez8HcORnk/vgbeQ9fGf9w7JjE9bUneQ9fCfO0uPrQpmHGPU6BsdHsCHLe8Dc+swCRnbzPaT/kC3ZRRwsr2bGsN7t2cTDcrkhu8jNgO7e81UHJOvJKPA9fDgz38WAZO/yA7vrOVjk5tAmzSzwsc7uejLzD39lMKUaOrJbUj1X9n7qk4ZHRbWbH7c5eGVZ22SnbQ4oKnfXP/JK3FRUuxnUs6HTqtdBv2QD6Tn+h5Sn5zoZ3NO7ozu4l4EDTepcPCWQUf2NPPtJNSUV3p+Fy+35bOMjvT+3uEgdpZXtf0U1m4P6i7wVV2jkl7qpqHEzsIf3Z9E32UB6nv+h5el5Lq86AAN7HL5OV6Z0qt0ef0SSiW6wCmh69ZU3gRTgMTyd3HxgKrAVQCllwtPR/ktd+X8DrzVZx2/AncDSuudbABswEPi5bj1GoBfQ/GaNdeo62l5Xtjpletvdl3XRlzlcPqcH2bm1HMy1sODiHthsLlasLqwv8/c7B1JUYufld9IBzxDuay7rxT+f2ENegZWoCM9BtMXqwmL1fMkGBuhISmw4c5sYH0C/3sFUVTspKOq82wlkvvQOw154lMrtu6jYvJ2kyy8iIDmR7Lc/BqDffXdgTohj161/AyCoT0/CRg+n8tcdGCLC6HnDFQQP6s/O2xoyFUUrVtPzhgVU7Uyh4tcdBPXqQd+/3ErRih/Bx5DQ450+OIjgfg3ndYJ6JxM2chD20gqsB/MOU/P4U/DRh/S+/wFqUvZQvXMnsRdciCk+nsIlnwOQfP2NGGNjSf+X53Ze5u7dCRk8lOrduzCEhhI/dx5Bffqy65GH69eZeNkCalJSsOVmowxGwiecTPS0c8l84vFOidGXqpVLib7qNuyZ+7AdSCXk1LPQR8ZQvcZzaYfwGfMxRERT8tZzAFh+20zUZTdiO+1sLHXDuSPnLMSWnoarwpOFDjt7Fvas/TiK8lF6A4HDxhB80umUfvBKp8XZVMEnH9L7vgeoSU2hZtdvxJ4/A1NcPEVferZ30rWe7Z3xf3XbO7k7wYOHULN7F4bQMOIvvoTA3n1If7Th9m4J8+bTbeF1HHj4AWz5eRjq5le7LRbclmPPQrWFrrqfV373BTEL78CWuQ/b/lRCTzsLQ1QMVau/BSBi5mXoI6IpefNZACzbNxG94CZCJk3Demg499yrvfZzR26W13u4a2vQ+Vh+vJk/dgD3L9/I4PhIRiRG89lvB8ivqmX2SM9Msud/+o3CagsPn+N9smXJzgyGJUTRLya8M5pdb812B/OmmMkudJNR4OKkIUYiQxXrdno6gOeeZCQ8WPHhKs8ouXW7nEwcbuSCk02s3+OgV7yeEwYbeO+7huOLn3Y4uGlGAGeMNrIr3cnQ3gYGJOt54fOGzu85JxpJyXJRXq1hNsLo/gb6dtPx6jLP+9TaoNbWPHNdWatRVN5+Wc0ffrVx9okBFJW5KSx3cfaJAdidGpv2NIwSXHBOEOXVbr78yVpf585LQph6gpkd+xyM6GdkUA8DT33YkOiYe2Yg4waZeHlJNTZ7wxxhi13DUdfXXrnJxsLpQezNNrH3oJMhvQ0M72vk2Y87J2GyequDqeNNFNedZJg63oTDobElteFitvPPCqCi2s2yXzyfz+ptdm67KIgpY038dsDJ8D4GBnbX8+yihuHoJiPEhjfkFKPDFUkxOmptWqfdD1v8Pkgnuo6maVXAzsbLlFI1QEndlbipu2f035RSe4G9wN+AWupuT6VpWj6ejnbjdQBkaZqWXlemUin1EvBPpdRBPB3nP9cVX9QuwbXA+4sPYjbp+NON/QkNMbI7rZI7/7EDi6XhbF18bIDXyfuZ53bDZNTxyL3et3B644MM3vjQcz5gUL9Qnn90VP1rt13juYXI16vy+b9nUtsvoCMo+OIbjJHh9PnTDZjjY6lO2cvWS2/Emu3pHJrjYghISqwvr/R6et54BcF9e+F2Oilbu5FN51+G9WBufZn0p18GTaPfX2/FnBCHvaSM4hU/su/R5zo8vrYQPnYYE1a9W/98yBOeEwoH3/mMHVff21nNOiql369EHx5OtyuvxhgdjSX9AGl//hP2As+fqzE6BlN8wyATpdMTf8k8evboieZ0UvXrFvbccC32/IaTB7rAQHre9WdMcbG4bTasmZmkP/Qgpd8fP1fyrd2yFl1IKOHnXYw+LBJHbhZFLzyCq7QIAH14pNe9dGvW/YAyBxJy+jlEXHQl7toabKm/Uf55w36gzGYi512LPiIazWHHmZ9DyRvPUrtlbYfH50/ZD6swhIfTbcHC+u299y93Ndre0Zgb3TNa6XUkzL0Uc/cenu29dQt7br4Oe37D13nshbPRmUz0e/hRr/fKffM1ct86Pi4e2GX3881rKQ0OI+K8uejDI7HnZlH4/MON9vMoDFEN9/OuWfc9uoBAQs84l8g5V+GurcGasoPyz97prBDazNkDu1NhsfPq+j0U11jpGx3GczNPqb/adnGNlfwq7/msVTYH3+/N4e7TO/+2Zdv2uQgy25k6zkhYsIm8EjevLbNSVjfUOCxIERHS0OEprdJ47SsrF040MXF4IBU1Gkt+tvPbgYZjl4x8N++tsHHOiSamnWCkpFLj3e9sZBU2nNwODVJcOsVMWLDCYoO8EjevLrOSlt25J8C/22jDaFDMPTOQoABFRp6LFz6txtboJiiRYTqvgSPpuS7eXFbL+RMDOH9iAMXlbl5fVktGoyuNnzbKM7z/zku879D67vJa1u/ydEC373Pw0XcWzjrRzJzJgRSWuXntixr253ROFnfVFjtGA1x0hpkgsyIz38X/lli8P4tQhaY17B8ZeW7eXm7lvAkmzp1gorjCzVvLrWQWNGzXHnF6br2oYS76zNM8c7E37HbwwXftNwf+uPQHvRVVe1HNLkIi6tUNwd6madoddc8VnnnJ1wORwAbg5kOdbD/r0ICZmqYtabTMiGd49uVAYN167mjt1blPmb66y228Bzbe3NlN6BT20uP7tmHtJe5E31fX/aOLH9ats5vQKQr3/L5GOLQVzdXlvsoBiBvSdHZU1xAzduiRC/0B/cP1t85uQqew1nbN32+DseveRurZ20N/l+OXK564vd1+jMLvfvZ3+ZkcjmSiD0PTtNObPNfwXFX7wVaso9lOo2maA7i77iGEEEIIIYQQneaPOne5vUjeXgghhBBCCCGEaCHJRAshhBBCCCFEVyb3iW4V6UQLIYQQQgghRBem5HasrSKnHIQQQgghhBBCiBaSTLQQQgghhBBCdGUynLtV5NMSQgghhBBCCCFaSDLRQgghhBBCCNGFyS2uWkcy0UIIIYQQQgghRAtJJloIIYQQQgghujIludXWkE60EEIIIYQQQnRlMpy7VeSUgxBCCCGEEEII0UKSiRZCCCGEEEKILkzJcO5WkU7071hASHBnN6HDKWPXHGoSd2JkZzehUxRuKOvsJnSKoOigzm5CpzCYu+ZPksvh7uwmdApjcGBnN6FTKIO+s5vQKVx2rbOb0CnkisdC/DF1zSMWIYQQQgghhBAecsKnVSRvL4QQQgghhBBCtJBkooUQQgghhBCiC1M6ya22hnSihRBCCCGEEKIrUzKcuzXklIMQQgghhBBCCNFCkokWQgghhBBCiK5MhnO3inxaQgghhBBCCCFEC0kmWgghhBBCCCG6MpkT3SqSiRZCCCGEEEIIIVpIMtFCCCGEEEII0YXJLa5aRz4tIYQQQgghhBCihSQTLYQQQgghhBBdmZLcamtIJ1oIIYQQQgghujKdXFisNaQTLeotmN2Nc6fEEBpsIGVfDc+9mUlmttVv+Z7JAVx5URL9+wSREGvmxXey+Gx5oVeZ954bTkKsuVndL1YU8vybWW0eQ2skL5hLzxuuxBQXS03aftIefIzyjb/6L3/FJXS/ch4B3bthzckj47lXyVu8tP71sYveIHLC+Gb1iletYdsVN7dLDEcjduZsEufNxxgdjSUjnaxnn6Z6x3a/5eNmzSZu1hzMiQnYCgrIe+ctSr5ZXv965Gmnk7jgCsxJySiDAVv2QfI/+oCSb7/piHDaXNQp4+hz19WEjxlGQLc4Ns++iYIvV3V2s45a5DkXEDNzLobIaGxZGeS//l9qd//mt3z4pCnEzLwEU7ckXDU1VG/dRMGbL+GqqvQU0OuJvehSIs44G0N0DPacgxS8/QrVWzd1UEQtEz19BnFz5mGMisaamUHO/56jZucOv+Vjps8k5sJZmOITsRcWUPDhO5St/Lb+9YCevUhYcDVB/QdiSkgk53/PUfT5oo4IpVViL5xJ/NxL6/++s194jurf/P99x86YReyM2ZgTErEXFJD3/tuUrmj42405bzpRZ51DYO/eANSmpZLz2svUpuxp91haI2jiVELOOB99WASO/Gwql7yD/UCq3/KBYyYSMnk6+tgENGsttj3bqfjyfbTaagAMCcmETrsIY/c+GKJiqfj8HWrWLPe7vs7yyda9vL0xleJqC31jwrl78mjGdI/1W97udPHKL7v4ancmJTVW4kMDufqkIcwY0QcAh8vNG+v3sGxXOoVVFnpGhXL7pJFM7JPYUSHVm3aCiQlDDQQGKLLy3Xy62kZ+qfuwdUb01XPuSWZiwhXFFRpfrbPx2wGXV5mJww1MHm0iLFiRX+rm859sHMhtWG9IoOKCiSYGdtcTaFbsz3WxeLWN4grNaz29EnSce5KJngl63G7IKXLz8pcWHN5vd8zOnWBm4nATgQGKzDwXH39vIb/k8J/DqP4Gzjs5gJhwHcUVbpautbJjn7P+9bPGmxnZ30B8lB6HU+NArosvfrJSWOZZr04H0ycGMLS3gehwHVabRkqWky9/slJRo/l72zY17UQTJw8zeuLOd/HpD0fe/iP7GTj3JFN93F+ts7Njf0PcfbvpmTzWRPc4HeEhOl5bauG3Aw2v63Rw3gQTQ3o1xJ160MXStTYqOyhu8fsheXs/lFL3KqU0pdQzdc+NSqnHlFK/KaVqlFK5Sql3lFLdGtWJUko9r5RKVUrVKqWylFLPKaXCm6w7o27djR//7uAQvcydnsDsc+N54c0sbr5vN6XlDh772wACA/zvIgEmHXmFNl77MJuSMrvPMjfft4c5N2yrf9zziOegZs36snaJo6Xip5/NgAf/Qvrzr7Jh2hzKN25h1Lv/w9wtwWf5pMsvpt9fb+fAUy+yfvJMDjz5IgMfuY+YMyfVl9l+7R2sGX16/WPd5Bm4nU4Klq3okJhaImrymfS47Q5y33mLXQuvoGr7NgY88TSm+Hif5WNnzCL5+pvIfeM1dl5+Kbmvv0rPP91N+MRT6ss4qyrJfect9txwLbuuuIzir5fR+96/E3bCiR0VVpvSBwdRuSOVXbc/1NlNOWZhp5xOwtU3U7ToffbfeR21u3+jxz/+jTEmzmf5oMHDSLr9r5St/Jp9tywk+/F/EthvIN1uubu+TPz8hUSePZ28V59n3y1XUfrNUrrf+xABvft1VFhHFDFpMkk33EbBB++SeuPV1Py2nT6P/AdjrO+4o8+fQeLC68l/901Srr2c/HffIPmWPxF20sn1ZZQ5AHt+HrlvvIyjpKSjQmmVyDOmkHzz7eS99w57rr2K6h076PfYExjjfP99x1wwg6RrbiDv7TfYddVl5L71Gj1uv4vwCRPry4SMGkPZ99+RdudtpNx8PfbCAvr/52mMMTEdFdYRBYw6ifAZC6j+bglFT9yL/UAqUdf9FX1EtM/ypt4DiZh/E7UbfqDosT9T9tazGHv0JWLudfVllNGEq6SQymUf4qrs3N8rf77dk8V/Vm3j6pMG8+GVZzM6OYZbPl1DXmWN3zr3fPkLGzMLeGDaeJZccy6PTp9Ar+iw+tdf/Ok3Fm/fzz1TxrD46nO4aFQ/7lqylpSCjv0MpowxcvpoI4vX2HjqYwuVtW5uvDAAs9F/nV4JOq6YFsDmFAePf1jL5hQHV04LoGd8w3HM6P4GZp5q5rvNdp74qJYDuS6unx5IREhDBu6a8wKIDtPx2ldWnviolrIqjZtmBGIyeL/X9RcEknrQxdOfWHjy41p+2mHH3cb9rDPHmzhjjJlPvrfwn/erqaxxc+vs4MN+Dr0T9Vx1XhCbdjv497vVbNrt4OrzguiZoK8v06+7njXb7DzxYTUvfFqDXge3zA6uj9FkgO5xOpavt/HYe9W8urSWuEgd118Y1LYB+jFlrIkzRpv49EcbT31US1WNxk0zA4+8/c8JYFOKk8c+qGVTipMrz/He/iYj5BS7+PRHm891eOLW8+1GO098UMPrX1mIi9Bx7fTAtg7xuKSUrt0ef0R/zKiOkVJqPHAd0DhtEQSMAR6u+3cWMAD4slGZbnWPu4HhwJXANOB1H2/zDyCx0eNfbRlDa806J44PluTx86ZyMrKtPP6/dAJMOiZPjPJbJ/VALa98kM2P68pwOH3/clRUOSmraHicOCaCnHwr2/dUtVcoLdLjugXkfvQZuR9+Ru2+dNIefBxbbj7JC+b6LJ84ezrZ7y+iYOm3WLKyKfjyG3I/+oxeNy2sL+Msr8ReVFL/iDp1Am6L9bjqRMdfMo/iZUspXvYl1swMDj73DPbCQuJmzPJZPubsaRR+8Tml36/ElptL6aqVFC1bSuL8y+vLVG39lfI1q7FmZmDLzaFg0SfU7t9P6IiRHRVWmyr6dg1pDzxD/pLvOrspxyz6wjmUr1xO+XdfY8/OIv/1/+IsLiTynAt8lg8cOARHYQGlyz7HUZhP7Z6dlH27jMB+A+rLhJ8xleJP36d6ywYcBXmUffMl1Vs3ET1jTkeFdUSxs+dS+s1XlH6zDNvBTHJeeh5HUSEx02f6LB815SxKvv6S8tXfY8/Po/zHVZR+s4y4i+fXl7GkpZD76ouU/7gKzeH7pGFni58zl5Kvl1Hy9VKsWZlk//dZ7IWFxF7gO+7oqdMoWvoFZT+swp6XS9kPqyj+ehkJ8xriznjknxR98TmW/XuxHcwi84nHUEpH6JhxHRXWEYWcfh61G36gdsMPOAtzqVzyDq7yEoImTvVZ3tizH67SImp++hZXaRH29FRq163C1L1PfRnHwQNULv0A69Z1aE6nz/V0tvc2pzJjRG9mjexLn+gw/jxlDAmhgSzaut9n+bUH8thysIjnLzqNk3ol0C08mGGJ0YxKajghsmxXBlefNJhT+3YjOSKEi0f3Y0KvBN7d5D+r3x5OG2Xku012dux3kV/q5v3vbJiMirED/A+gnDTKSNpBFyu3OCgs01i5xUFatotJoxp6XqePMrJht5P1u50UlGl8/pOd8mqNU4Z7ysRGKHol6ln0o42DhW4KyzUW/WjDbFSMafTeM041s2a7g1VbHOSXuimu0Ni+34Xr8InSVjtjtJlvN1rZvs9JXombd7+1YDQoxg0y+a1z+hgTKZlOVmyyUVDmZsUmG6kHnZwxpqHOi5/VsmG3g/wSNznFbt771kJUmI7u8Z6OttUOLyyuZWuag8IyNxl5LhZ9b6VHgoHI0PYf8jtptJEVmzxZ5LwSN+99Z8VoVIwd6L8XPWm0idQsFys32yksc7Nys520gy4mjW6Ie0+mi6+bZKcbs9rhxc8tbNvrpLBcIzPfzeLVVnrE6zskbvH7Ip3oJpRSIcD7wLVA/alXTdMqNE2bqmnaJ5qmpWqath64FRirlOpRV2anpmmzNU1bqmnafk3TvgfuA6YrpZp+81dpmpbf6FHdMRE2lxhnIjrSxJbfKuqXOZwaO/ZUMXRASJu9j0GvOPOUKL75sbjN1nk0lNFA6PAhlKz5xWt5yZpfiBg3ymcdncmE2+p94Oyy2ggbNRxl8P2jnjRvFvlffoPbYmmTdh8rZTAQPGAgFZs2eC2v3LSB4GHDfdcxmdDs3nFrNhvBg4eg9HqfdULHjiOgRw+qtm1rk3aLo6MMBgL7DqB622av5dXbNhM0aKjPOrUpuzDExBAy1jOKQB8eSdjJp1G1eX2j9RpxN90n7HaCBvvehzqaMhgI6j+Aql83ei2v2rKJ4CHDfNcxmXDbvTMTbrudoIGDwc9+frxRBgNBAwZSudk77srNGwkZ5i9uY7O/b7fNRtCgIX7j1pkDUAYDrsrKtmn4sdLrMSb3xpbqPVTflroDU68BPqvYM9LQR0RhHjwKAF1IOAEjTsS6Z2t7t7bNOFwu9uSXMaGX9+ipk3onsD3H92/s6n05DEmI4q2NKZz14pdc+OpXPPXDNqyOhg6Fw+XGZPDe9maDnq3ZRW0fhB/RYYrwYB0pWQ3jol1u2Jfjolei/7/HXgl6rzoAKVkuetVlYPU6SI7TkZLlbFLGWb9eg97TUWqcGNA0cLo1+nTzlAkJVPRK0FNt0bj9okAevjqIW2YF0juxbQ+po8MV4SE6UjIa2ut0wb5sZ31bfOmdaCAl0zvGPRlO+nTzfwIiwOyJu9bqP5UeaAa3pmGxte+w5obt3xCDywX7s530Psz2752oJ9XHtj1cnZYIMCncmkZtO8d9XNCp9nv8AUknurn/Al9pmrayBWXDAQ0oP0KZSk3Tmp72+otSqkQptU0pdZ9Syv9pRUApZVZKhTV+uF1tkw2JDPec2Sur8G5iWYWTqPDDjJ1ppYnjIwgJMrBiTecOhTRGRaIzGLAXebfDXlSCKdb38L+S1WtJmjeL0OFDAAgdMYRuc2eiMxkxRkU0Kx82ahghg/qT++HiNm//0TKER6AMBpylpV7LHaWlGKN9x12xYT0x519A0MCBAAQNHETMedPRGY0YIiLqy+mDgxmz4nvG/vgzAx5/kqxnnmx2MC86lj4sHKXX4yz3HobpLC/DEOl7hIklZRc5T/0fyX++nyGLVzDoncW4aqrJe+X5+jLVWzcTfeEcTIlJoBTBI8cSeuLJGKL8j1rpSJ64DTjKvON2lPmPu2rzRqKnTSewv6fTFdh/IFFnn+vZz8Mj2rvJbcIQHlEXt/fft7OsDGOk77/vyk0biTnvfIIG1P19DxhEzDnnHTbupOtuwF5cROWWzT5f72i64DCUXo+rqsJrubuqAn1YuM86joy9lL33ApELbiPxiXdJePgl3JYaKha/1QEtbhtltXZcmkZUcIDX8uigAEpqfF/LJKeihm3ZRewvquCpmRO5e/JoVqYe5N8rG64FMqF3Au9tSiWztAq3prE+I5/V+3Io9rPO9hAa5DngrrJ4d1qqajXCgvwfjIcGKapqfdQJ9tQJDlTodT7KWBrWW1DmprTSzfknmwg0ezreU8YaCQ/W1ZeJDvP8O+0EE+t2OXjpCyvZhS5unhlITHjbdRbCgnT1MfiLyWe9YN+fQ+hhPrvZkwLYl+3J+vpi0MOFp3iGylvbeSBOaF1sPmM4TNx+t/9h4j4Sgx6mTzTza6oT2/E5AEl0IrmwWCNKqUuAscARx6kppQKAfwMfaJrm85S8UioauB94uclLzwK/4sl0nwA8CvQGrjnMW94LPNB4Qcbut+gz/Do/xf2bPDGKO6/pWf/8vsf3Ap6zrd7t95whaCvnnB7Dxm0VlJQ52nCtx6BpcIcJOP3ZlzHHxjD+y/dAKezFJeQt+oJeNy1E8zF+q9sls6hO2Uvltp1t3+5jpPnc0L4Dz33rTYzR0Qx++XUU4CgrpXj5VyTOv9wrbldtLbuuWoAuMJCwcePpfsvt2HJzqdrq/0JtooO0Ynubu/ck4dpbKPr4Xap/3YQhKoqEK6+n2413kvvCEwDkv/YC3W6+i37/fQsAe34u5au+IWLKtPaMovWaxKgU+PsDz3//LQyRUQx49mVQng536YrlxM+dD+42vkpQe/O5bX3HnffOmxijohj031c8cZeWUfLt1yTMu8xn3PGXXErU5Kmk3XnL8TekvVmIqvl3XR1DfBLhM6+kasVn2FJ2oA+LIOyC+YTPuZqKj19p96a2pabdA41D+3pzbk1DKcUj008i1Ow5b293ufnzkrX89cwxBBgN/HnKaB7+ZjOzXl+OApIjQrhgeG++/C293WIYO8DAxWc0XID0laWWhmAaadExSdM6+P268y5T93+3G9742sq8KWYevS4El1sj7aCL3Y2ywYc+3192Odi4x7M852c7A7rrOWmIkWXrju5vY9wgI/PObJh7+78lNb5CghZ8DkeKubGLJwfQLUbP0x/7HhCp08FV5wWhlOKTVW0/sm7sQANzJzecDHr5S9/b32tD+eEr7qM9jtXp4IpzAlAKPvmh404idao/6Nzl9iKd6DpKqe54OrdnaZp22L8WpZQR+AhPJv8mP2XCgK+A3cA/G7+madrTjZ7uUEqVAZ8qpf6iaZq/NO2jwFONF/QacmWFn7KHtW5LOSn7Gi48YjR6fhGiIgyUljd0cCPCDJRVtE2HNy7GxOjhYfzzKd9ztTqSo7QMt9OJKc47O2OKicJe7Pvjd1tt7L77H+z560OYYqOxFRSRNP8inFXVOEq9M166gAASLpjG/if/224xHA1nRTma09ks62yMjMTRJDt9iGa3kfHoI2Q+/m8MUVE4SkqIvWAGrpoanBXljQpq2HKyAbDs20tgz14kXrZAOtGdyFVZgeZyNcu+GsIjmmWnD4mZfSm1e3ZR8vnHANgyD5BntdL7389R+P4bOMtKcVVWcPDRf6CMRvSh4ThLi4lfcC32gvx2j6klPHE7MTbJjBsiInGW+Y5bs9s5+NS/OfjsfzBGRuEoLSH63Avq9vOj+prtcM6K8rq4vf++DZGRzbLTh2h2O5mPP0rmk4/Xxx1zvu+44y+eR8L8Bey96w4sBzr/e/wQd00lmsuFPiycxr9WutAw3FW+h5yHnHkh9vRUan5YBoAzL4uKT23E3PYgVcs/wV1Z3v4NP0aRQSb0SjXLOpfWWokKCvBZJyY4kLiQwPoONEDv6DA0oKDuStxRQQE8PesUbE4XFRYbsSGBPLd6B93Cg9stlp3pTjILGk7aHBpSHRqkqGyUWQwJbJ5pbMxXpjKkUXayxqLhcjfPyDZdb3aRm/98ZCHA5MlE11jhzjmBZBV62nioTU2vFF1Q5ibiGObN/rbfQUZ+48/B829YkPK6MnRooKLqMFeKrqxpnqn2laUFmHNGAMP7Gnnm42rKq5u/rtPB1ecHER2u4/lFNe2Shd55wElmfsMxaf32D/be/qEt2P4tjftIdDq46hzPBeZe+Ky262Sh/Z2BEz7JKYcGY4E4YItSyqmUcgKTgNvqnuuhvgP9CZ7M8VRfWWilVCjwDVANzNQ07Ug90UMTDv1e3lbTNJumaZWNHzr9YUeA+2WxusktsNU/MrOtlJTZGTO8YeibQa8YMTiUXWltM1V72qQYyiscrN9a3ibrOxaaw0nVb7uJOnWC1/KoUydQvnnb4es6ndjyCsDtJuHCcyhetabZqc/46WejTCbyFy9r66YfE83ppCYtlfDxJ3gtDxt3AjU7/d/yCEBzuXAUFYHbTdSUMyn/5efDn+pWnnmmovNoTieW/WmEjBzrtTx41FhqU3b5rKMzm0HzPjDU3HXPm/y4ag4HztJi0OsJPfk0qjasbbvGHwPN6aR2bxqhY7xvNxc6Zjw1u48wMsTlwlHs2c8jT59C5YZfWpfS6USa00ltWiqh47zjDhs7nuqdLY87avKZVKxf6xV3/NxLSbz8Svbdcxe1aSnt0fyj53LhyE7HPGCE12LzgOHYM9J8VlFGU7PtWr+fN8vtHp+Mej2DEyJZn+F98mp9RgEjk3xfOX1UUgxF1RZq7Q2HJJmlVeiUIj7U++rDZoOeuNAgnG6NVWnZnN4/qe2DqGNzQHGFVv/IL3VTUeNmYI+Guax6HfRL0pOR539kSEa+i4Hdvee/Duqhr++YutyQXehmYHfv/NHAHgaf67XaPR3omHBF9zgdO+tulVVaqVFe7SYuwvsQOjZCR1nV0X9f2BxQXO6uf+SXuKmodjOoZ0N79Trol2zgQK7/zyE9z+lVB2BQTwMHcr2n7M2ZHMDI/kaeW1RDSaX/DnRshI4XPq2h5jDzpY+F/+3vHXffZAPph9n+6Xkurzrg2baHq+PLoQ50bISO/35uobaLJKFF60kmusEqPFfUbuxNIAV4TNM0V6MOdH/gDF9Z47oM9LeADbjgSFntOqPr/s072sYfq8+WF3LphQnk5FnJybdy6YxErHY3369tyGD85cZeFJc5eP2jHMDT0e6Z7DnjbTAoYiJN9O0ZWN9JP0QpOHtSNN+tKcHdxleuPFpZr7zD0GcfpWrHLsq3bCd5/hwCkhLJefcTAPr+9XYCEuLYdcd9AAT17knY6OFUbN2BMTyMHtcuIHhgv/rXG+t2yUyKvv0eR/nxl8Eq+OhDet//ADUpe6jeuZPYCy7EFB9P4ZLPAUi+/kaMsbGk/8tzeydz9+6EDB5K9e5dGEJDiZ87j6A+fdn1yMP160y8bAE1KSnYcrNRBiPhE04metq5ZD7xeKfEeKz0wUEE9+tR/zyodzJhIwdhL63AerDT/kSPSskXi0i6414s+1KpTd1N1NnnY4yJp+wbz/3N4y6/BmN0DDnPeO6wV7VpHd1uvovIaRdQvXUThsgoEq+5mdq0PThLPV93gQMGYYiKxZq+D2N0DLGXXIFSiuLPP+q0OJsqWvwxPe75O7VpKdTs3kX0eRdgjIujeNkSABIXXo8xOoas/zwCgDmpO0GDBlOzZzeG0FBiZ88loFfv+tfBc+GugB69PP83GjHGxBLYpx8uqwV7bk5Hh+hTwaKP6XXv/dSmplCzaycx53v+vouXev6+u11zA6bYGDIe9dwMwpzcneC6uPWhocTPuYTAXn3qXwfPEO5uV11L+iP/xJafVz+ywW2x4LYeHxdNrP7xKyLn34z94AEcGWkEnTwFfWQMtb94Lm0Set4l6MMjKf/gfwBYd/1KxNxrCTr5TGypdcO5ZyzAnrkP96HbWen1GOKTAVB6A/rwSAzdeqLZrbiKCzolzqYuGzeQv3+1gSEJUYxIiuGzbfvJr6zlolF9AXhu9Q4Kq2v513knAXDOkB68um4XDyzfyA0Th1FusfHMj9u4cHhvAoyew8HfcksorLYwMC6CwioLL6/diVvTuPKEQR0a25ptDqaOM1FU7qaoXGPqOCN2h8aWtIaO4PypZiqqtfrh06u3Obh1diBT/p+9+w6PqkofOP490zNJJr1SQ6/SpYn0Ir0joIgFe1vb/nTddVdXXcuqa++KvQMCIlVAFJBeQwKkkJDey/SZ+/tjQpJJJkCEFOV8nuc+T+bOOXfOO5N7Z859zz23r5ZDyU56xmno1FLNy99W/Z9u3u9g4Vg9aTkuUrJcDO6uJSRA8MvhqhMLvTqoKbdAYambmDAVM6/UcyjJRUJaVWfsp70OJgzUkZHn4nSemwFdtESGqPjgh4vb4/ppn41xlxvIKXKTW+hm/EA9DqfC7mNVqdFrJ/hRXObm+22e312b99q5d54/YwboOHTCSc8OGrq01vDCl1XZ3rmjDPTvouPt78ux2quy81a7gsPpmQfqpslGWkWpeXNZOUJUXatutioXfRbymrbsczB2gI68Ije5RW7GDtDhcCjsSaj6nBaOM1Bc5mbVr2c+fzt3zzYyup+OQ0lOerbT0LmVmv99ba6so9NCRFDVyY+wIEGLcBVmm0JhqYJKwA0TDbSMVPP29xZUjRx3k1PJ3Gp9yE50BUVRSgGv0/VCiHIgX1GUwxWza3+D5/ZWkwG1EOLMtJgFiqLYKzLQ6/DcDusawFTRqQbIreiIDwYGAT8BxcAA4EXge0VRTjVslHX7cmUWep2Ku29oTaC/hviT5fzfU4lYrFVHjMhwvdc9EMNCtLz1n6pZfudOiWbulGgOHC3l/ieqbofRt4eJqAg9a5p4Vu7qsleuRRsSTNy9t6KPjKAs4QT7F92O9bSnk6SPjMDQIqaqglpFm5sXYWzfFsXhpODXXeyedi3W9Ayv7Rrj2hAysB9759f/WvXGULBpA+qgIGIX34g2LAxLchKJD95XORRXGxaOLqpqtlehUhN19XzatG6D4nRSuncP8bcuwZ5V1ZlU+fnR5v4H0UVG4LbZsKamkvz4PynYdD5z8zU/Qf16MHjjx5WPuz3/CABpH33HwRsfbqpm/S4l2zajDjQRMW8RmtBQbKkpnHr8YRy5nk6AJiTU657RRZvWovIzEjppOtE33IqrvIzyg/vIXvpOZRmh1RF5zfXoomJxWy2U7dnJ6Zeexl1e971pG1vRlk2oTSaiFy5GExqGNTWZpEcfwpHjiVsbGoau+r2TVSoiZs2jVcvWKC4nZQf2cfze27yGqGvDwun85geVjyPnzCdyznzKDuzjxIN3N1psZ1P400Y0JhMxi65HGxqGJSWJE//3APbsirjDvOMWKhVRc+djaNXas3/v38uxu271ijti2kxUOh3t//Wk12tlfPgemUvfb5zAzsG6fwfF/oEEjp+J2hSMIzONgrefwVXo+c5Rm4JRh1RlZy27tqIy+OE/bDymadegWMzYjh+hZNVnlWXUphAiH/xP5eOAUVMIGDUF24mj5L9WdRKxKY3v2ppiq423fz1CXrmVDuFBvDJ7WOXQ67xyC1klVR0Io07LG3NH8MyGvVzz0XqC/HSM7dyKO4ZV5Q9sThev/XyI00VlGHUahraL4YlJgwg0NO7Ioo17HWg1gtkj9Bj1gtRsN2+ssGKrNq4vJECFUm3kTEqWm49+tDJxsJ6rBunIL1ZYutZKanZVmX3HnRgNMP5yHSZ/QWa+m7dWWrwyyEFGFdOv0HqGk5cr7DrmZN0u7/G8Ww440Gg8t7oyGgQZeW7eWG7xmdG9EBt22dFpBPNG+WE0CFKyXLz6bbnX+xAaqPIaWJGc6eKD1WYmDzUweYiBvCI37682k1ptqPiVvT3XoN871/sOLB//6Ln1VXCg4LIOnollH14U6FXmf1+VcTy9YeeK2LjHjlYDs0dWfP5ZLt5YbvH+/AMFilLV6UvJdLN0jZVJg3VMHKwjr9jNh2u8P//WkWruml11r+sZV3oSQTuPOvhsvZXgAEHP9p64/7rQ+xKGV74xc+L0H2yODKlBibom3pBACLEZ2K8oyr1CiLZAXTNrjFQUZbMQYgSezrEvcYqipAgh+gKvA10APZCK5/rqZxVFMddR16cx83dfch/e//18fVM3oUkEtW2469Gas5ydvq9h/bNrO7Hhhk42Zw5LM5l0sJG5HH/29IZvMb1bn7vQn1Bwj45N3YQm8Yj5oaZuQpNwOi7NjpdafelmNf93zx/zptLW7/7XYP0Kw8x7/pDvydnITPRZKIoyotrfKZzjYilFUTafR5m9eDLRkiRJkiRJkiRJ0h+M7ERLkiRJkiRJkiRdylR/umRxg5KdaEmSJEmSJEmSpEuZvE90vch3S5IkSZIkSZIkSZLOk8xES5IkSZIkSZIkXcqEHM5dHzITLUmSJEmSJEmSJEnnSWaiJUmSJEmSJEmSLmUqmVutD/luSZIkSZIkSZIkSdJ5kp1oSZIkSZIkSZKkS5kQDbf8ruaI24UQyUIIqxBijxBi2DnK64UQTwohUoUQNiHESSHEDb/rxc+DHM4tSZIkSZIkSZIkNQtCiHnAS8DtwC/ALcAaIUQ3RVFO1VHtKyAKuBE4AUTSgH1d2YmWJEmSJEmSJEm6lDWv+0TfB7ynKMq7FY/vFUKMB24DHq5ZWAgxARgOtFMUpaBidUpDNrBZvVuSJEmSJEmSJElSI1OpGmypGGptqrHofTVDCKED+gHrajy1DhhSR+unAruBh4QQp4UQiUKI54UQfhft/alBdqIlSZIkSZIkSZKkhvIwUFxjqZVRrhAOqIHsGuuzgeg66rQDrgB6ADOAe4HZwGsX0uizkcO5/8AUxd3UTWh0rYbGNnUTmoRfiH9TN6FJGMOMTd2EJpHyw+mmbkKTGPDAwKZuQpNw2Z1N3YQmYeoU19RNaBpqdVO3oElYzY6mbkKTEKrfN6nSH51Ge2nG/Yf2OycAO09PAy/UWGc7Rx2lxmPhY90ZqornFiqKUgwghLgP+EYIcYeiKJZ6tvecZCdakiRJkiRJkiRJahCKotg4d6f5jDzARe2scyS1s9NnZAKnz3SgK8Tj6Xi3BI6ff2vPjxzOLUmSJEmSJEmSdCkTqoZb6kFRFDuwBxhb46mxwK91VPsFiBVCBFRb1wlwA+n1asB5kp1oSZIkSZIkSZIkqbl4AbhJCHGDEKKrEOJFoDXwJoAQ4mkhxEfVyn8G5AMfCCG6CSGuBJ4D3m+Iodwgh3NLkiRJkiRJkiRd2hr2muh6URTlSyFEGPAPIAY4DExUFCW1okgMnk71mfJlQoixwCt4ZunOx3Pf6Ecbqo2yEy1JkiRJkiRJknQpUzWvAcqKorwOvF7Hc4t9rDtG7SHgDaZ5vVuSJEmSJEmSJEmS1IzJTLQkSZIkSZIkSdIlTGlGw7n/CGQmWpIkSZIkSZIkSZLOk8xES5IkSZIkSZIkXcrqeSuqS518tyRJkiRJkiRJkiTpPMlMtCRJkiRJkiRJ0qVMZqLrRXaiJUmSJEmSJEmSLmFyYrH6kZ1oqdKi2S2YNCqCwAAN8SfKePn9VFLTLXWWb9PSj8VzWtCpnT/REXpeW5rKd2uyvcqoVHDd7BaMviKc0GAt+YV21m3J45NlGShKQ0d0dsHjJhMyZQ6a4FDs6ankLH0Ty7HDdZYPvGIkoVPnoouOxW0up/zAHnI+fht3WSkArf7xLMbuvWrVK9u7k9PP/KPB4qivgOETMI2dhjooBEdGGoVfv4/tRHyd5Y2XX4lp3HQ0kTEoFjOWI/so+vZD3OVlAPj1HojpqlloI2JArcaZk0nJhu8x79zSWCGdl5CrphI+Yx6akDBsp1LIeu81zEcP1Vk+aPhowmdcjS62Ba7ycsr27SL7gzdxlZZ4CqjVRMxeQPDI8WjCwrGfTiN76duU7dvVSBFdXKFX9Kfd/TcS1LcHhthIds+6nezvNzZ1s343v0GjMQ6biCowCGfOacpWfYojJdFn2cDZS/DrN6zWemd2OgUvPeJ5oFJjHDEZv75XoDKF4MzLovzHL7En1v0/1FwYh4zBf8Rk1KZgnFmnKV7xEY7khDrLG/oOJWDkZDTh0bitZmzHDlKy8lMUc1kjtvrCfbX/JB/tTiCv3Eq7MBMPjOhF35YRPss+9uMuVh5NrbW+XZiJb64b19BN/d2+2pPI0p3x5JVZaB8RxANj+tG3VWSd5e1OF2//cpjVh5PJL7cSFWjkxiHdmd6rfWWZT387xtf7jpNVYibYT8+YLq24a0Rv9Bp1Y4RUp8lDDVzRS4/RIEjJdPL5ejOZee6z1unTScvUYX6EB6vIK3KzYquF/ccdlc9f2VvHlX30hAV5YsvMc7H6VwtHkpyVZd78a4jPbX/7k5n1v9kuQmRnN2mIgSt66TDqBSmZLr7YYCYz/9xxTxlqqIp7m5UDNeIe1ltPmMmTeczMd/HDr1aOJFfFPWmIgf5dtIQEqnC5FU5lu1jxs5WUTFfDBFrDhMt1DO6uwc8gOJXl5pstNrIKzh73Ze3VTBykJzxIkFessHq7jUNJ3u0d2lPDqD46TP6CrAI3y362kZRRtd0AP8HUoTo6t1LjpxeczHDx7RYbecVN/KNVanZkJ1oC4OqpMcyeGM2zbySRnmnlmpmxPPtIZxbfdxCL1fdBy6BTkZljY+uOAm5b1LrO7U4ZE8kzbySRkm6hczt/Hry1HeUWV60Od2MKHDycyOtuJfu9V7EkHCFozCRaPvxvku9bgjM/t1Z5v87dibnjQXKWvkX5nh1oQsOJWnI30bf8hYz/Pg7A6f8+gdBU7VLqQBNtn32D0h0/N1pc52LsN5SQOddT8Pk72E7GEzBsPBF3Pkrmv+7BVZhXq7y+fRfCFt9F4dcfYDm4G01wKCELbiX02jvIe/MZANzmMkrWfIsjKx2cTvwu60/YojtxlxZjPbq/kSP0zXTFCKJvvIPMt/6HOf4woeOn0Pof/+HkndfjyMupVd7YtQct7vk/st5/ndLftqMNCyfmtr8Qe+cDpD3tOSEStfAGgkaMJeO1/2JLP0VAnwG0evhxkv96F9bkE40d4gVT+xspOZhA+tLv6Pf1q03dnAui7zmQgEkLKV2xFEfqcfwGjiRo8QMUvPgw7uL8WuXLVn5C+Y9fVa1QqQi950lsh6pOiPiPm4Wh9xBKl72PMycTfaeeBF1zD4VvPIEzs3bnq7kw9B6Eadoiir97H0dyIsbBowld8ldyn30Qd1Ht90Ib15ng+bdRsuJjbEf3ogoKJWjWDQTPXULhhy82QQS/z9qENJ7fvJ+HR/elV2wY3x5M4q5l2/jmuvHEmIy1yj8wsjd3DetZ+djldnP1xxsY07FFYza7XtYeTeW5DXt5eHx/ereM4Nt9J7jzy818u2QSMUH+Pus8tHwbBeVWHps4iNYhARSYrTjdVZ2DHw4n8/Lm/fxz0iB6tQgntaCUf6zeAcADY/o1Sly+jBuoZ/QAA0t/KCenwMVVQ/y4Z24gj71bjM3uu05crJqbpvnz/c9W9ifa6d1Jx5Jp/jz3aWllR7CwVGH5Fgs5hZ7fOYN76LhtZgBPflhS2UF/6NUir+12b6fl2quM7Etw0NDGXa5ndH89H60xk1Po4qpBBu6eG8A/3y3BVsfLx8WquXGKkZXbrOw/7qB3Ry1Lphh5/vOyanG7Wb7FQm6RJ8ZB3XXcOsOfp5aWVnbQcwpdfLnRSV6RG60GRvfXc/ecAP7xTglllobtUI7uq2VEHy2fbbCSU6gwboCW26YZeOoTc51xt41Wcd0EA2t22DmY5OSydhoWTzDw8rcWUrM9MfXpqGHGMD3fbLaRnOliSA8tt0zx4+lPzRSVeWK6aZIBlxveXW3FZlcY0UfH7dP9+M+nZuxO36/9pyGHc9eLfLfqIIR4WAihCCFeqrZOqWN5sOL5tmcpM6fadkKEEB8LIYorlo+FEMGNH2WVmVdF8dnyDLbtKiQl3cIzrydh0KsYPTSszjoJSeW8/WkaP20vwOH0fUDt3imQX/cUsXNfMdm5drbuLGT3wWI6tfP9Bd9YQibNpHjTWoo3/Yj9dBq5S9/EkZ9L8LjJPssbOnbFkZNN0Y8rcORmY0k4QtGG1Rjadaos4y4vxVVcWLn4X9YXt81K6Y6tjRXWOQWOmULZLxsp/2UDzqzTFH39Pq7CfAKGj/dZXteuM878XMp++gFXfg62k8co+3kdutZVWQtb4hEs+3fizDqNMy+b0k2rcZxORd++a2OFdU5h0+ZQtGENRet/wJ5+iqz3XsOZl0PIVVN9lvfr3A1HTjYFq5bhyMnCHH+YwrWr8OtQ9XkHjRxL3jefUrZnJ47sTAp//J6yfbsImz7H5zabu9y1W0l87CWylq9v6qZcMOOwCVh2b8G6ewuu3AzKVn2Ku7gAv0GjfJZXbBbcZcWVi6ZlHMJgxLKnat819BmKefNK7AkHcRfmYtm5CXviIYzDJjRWWL+L/5UTMf+2GcvOzThzMihZ8THuonz8h4zxWV7XpgOuglzM29biKsjFkZyAecdGtK3aNXLLL8ynexKZ3iOOGT3jaBdm4sGRvYkKNPLNgZM+ywfqtYT7GyqXo9mFlFjtTO3RtnEbXg+f/HaM6b3aMbN3B9qFB/Hg2H5Em4x8ve+4z/K/nMxgz6kcXpk7gkFx0cQGB9AjNpze1bLzB0/n0btlBFd1b0tscACD28UwoVsbjmYWNFZYPo3ub2DNdgv7Ex1k5LlZurocnRYu76o7a534FCdrd1jJLnCzdoeVY6lORvc3VJY5dNLB4SQnOYVucgrdrPjZ03GKi606IV5SrngtvTpoSUx1kld89qzoxTCqn54fd3g6wxl5bpauMaPTCAZ0qzvuUf30HEtxsnanzRP3ThvHTjkZ1U9fWebQSSdHkqvi/n5b7bh3xTs4VhFnZr6bb36y4KcXtIho+BEJV/bWsn6XnYMnXWQVuPl0vQ2dVtCvU925v+G9tSSmudiwx0FOocKGPQ4S010M762tLDOit5adR53sOOoku1Bh2c92isoUrujpKRMRLGgbo+brzTbSctzkFCl8vdmGXivoe5bXli5NshPtgxBiAHAzcLDGUzE1lhsABfi24vk0H2UeA8qBNdW28xnQG5hQsfQGPr7ogZynmEg9YSE6dh8srlzncCociC+le6fAC9r2oWOl9OlhomWM50urXWs/enYOZOe+ogva7gVRazC060j5wT1eq80H9uDXqZvPKpbEo2jCwvHvPcCziaBgAgcOo3zfb3W+TNDI8ZT+ugXF1vDDvc6LWoOudXus8Qe8Vlvj96Nv18VnFdvJY2iCwzD06AuAKjAIY9/BWA7v8VkeQN+5J5qoWGwnjl68tl8AodHg174TZft3e60v278bY5fuPuuYjx1BEx5OQL+BAKiDQjANuZLS3TuqbVeL2+6dAlHsdoxdeyI1IbUaTWxb7Me9L82wHz+EtnXH89qEX//hOE4e8crUCo0WxemdAlGcdrRtO9Ws3nyo1WhbxmFL8P4qsyUcqrPd9pRE1MGh6Lv0BkAVYMJw2UCsR/c1dGsvGofLTXx2EYPaRHmtH9wmigMZtbPvviw/nMLANpHEmpr2hG9dHC4X8VkFDI6L8Vo/KC6aA+m1RxUBbDl+mm4xoXy4I55xryxj2psreWHjXqyOqvRa71YRHM0q4HCGZxvphWX8cjKDKzrENlww5xAepCIoQEV8taHGThccT3PSrkXdHZt2LTTEJ3vvs0eTHbRr4bsTKAT076pFpxUkn/adcgw0Cnq21/LLwYb/Xj8T99GU2nG3jz1L3LEarzoAR5OdtKujjhDQv4sn7qQM33GrVXBFLz1mq0J6bsMO5w4zCYL8VRw7VfU6LjecOO2ibUzdHfi20WqvOgDHTrloG+2po1ZBy0gVx045a5RxVm5Xo/ZcE1w9MaQo4HQrtItt2ssZGoUQDbf8CcnTKjUIIQKAT4ElwKPVn1MUJatG2WnAT4qiJFU87wJqlpkBfKkoSlnF4654Os6DFEXZWbFuCbBdCNFZUZS6L1RrICHBnjNwhcXeXzaFxQ6iwvW+qpy3L77PxN+o5oP/9sTtVlCpBO9/mc5PvzbdWW21yYRQq3EWF3mtdxYX4R/s+9ona+JRMl95hth7H0FodQiNhtJd28n+4DWf5Q3tO6NvHUfWm81n+KM6IBChVuMqKfJa7yopxmAK9lnHnpRA3gcvEX7T/QitFqHWYD7wG4VfvOtVThiMtPjPOwitFtxuCj5/u1ZnvamoTUGez7uo0Gu9s6gQTUiozzqWY0c4/cJTtHzw76gqPu+Snb+Q+fYrlWXK9u0mbNoczEcOYs/KwP+yvgQOHOKZCEBqMiqj5//cXVbstd5dVoIqMOjc9QOD0HW6jJIv3/Bab088hPGKCTiSE3AV5KBt3w19177N+vNW+ft+L1xlxejreC8cKccp+vQ1gq+9q3Kftx7eTcmypY3R5IuiyGLDpSiE+Xt/f4Ua9eSbreesn1tm4dfkLJ6ceHlDNfGCFZo9MYb6G7zWh/n7kV+e6bPO6aIy9qflolereWHWMArNNp5et5sSq51/ThoEwIRubSk027j+4w2AgtOtMKdPR24Y7PuEY2MwBXh+gJeYvTO/JeUKoUF1738mf0FJec06bkz+3nViw1U8dK0JrQZsdoW3lpXVec3x4B46rHaFfYkNP5Tb5O+Ju7RmDGZ35bXMddUrrfFelZrdlds7IzZcxYMLAyvihreWl5NVI+4e7TTcOMUfnRZKyhRe/rqM8gYeyh1orIi7xuuUmhVCA+vujAUaBaXm2nXOxO3vJ1CrfJSxKJgqXjO70E1BiZvJQ3R89ZMNuwNG9NES5K/CZGz4kQfSH4vsRNf2GrBaUZQNQohH6yokhIgCJgHXnaVMPzxZ5juqrR4MFJ/pQAMoirJDCFEMDAF8dqKFEHrA6xfBiNk/o1LXPaSnLqOHhvGXJW0rHz/yTGJFO2q8pqdt9d5+dSMHhzJmWBhPvXKSlHQL7dsauWNRG/ILHazb6vtseaOpFbCoc7IzXYvWRC2+nbxvP8V8YA/qkFAiF95E1E13k/1W7Y5y0Kjx2E4lYz3Z6OdEzs3XB43vwDUxLQmZeyPFq7/CenQ/6qAQgmcuInThLRR8/HrVJm0Wsp68H6E3YOhyGSGzr8eZl40t8UjDxVFfPj7vuj5wfas2RC+5k9wvP6Zs7y40oaFEL76F2Nv+QsarzwOQ9e6rxN5xPx1e+xAAe1YGRRt/JHh08x7ee0k7j+OZoe8wFKsZ21Hv0Ralqz7BNOMGQu97BhQFV0EOlj0/+5yQrNnxtcvXQRPVAtP06yhbvwxbwgFUphBMkxcQNPsGir96p0GbefF5R6oA4qzRe6w8mkqgXsvIDs33eugzakajKEqdMboVBSEET04dQqDB89vB7nLz4Hc/83/j+mPQatidms17vx7h4fH96RkbTlphKc9t2MPb2wzcfEXjjLK5vJuOBeOrrlt/7RvPhHa+DuF1fHVVqvm08JERyy5w8+QHJfgZBH07ablukj8vfFbqsyM95DI9vx2142yAZOyArloWjKuK+/VvK+KuUe48wj6viVuzC9w8tbQUP72gTyct10008sIXZV4d6cQ0J08tLSXATzD0Mh03TTHy7KdltTqiF6JfJw1zR1b9vH17ZcWEtr6+ss+1MZ+/Y89epfr76XbD+z9YmT9az9M3B+ByKySmuWpl9v+0mvFJ4eZIdqKrEUJcDfQD+p9H8euAUuC7s5S5EYhXFOXXauuigdozGXnWRZ9lWw/jGRpeKSV+Ke16LDmPpnr7dU8h8SeqZlnVaj07TWiwloKiqrOrwUFaioov7MBx8zWt+GJFJj9t92Sek9MsRIXrmT8tpsk60a6SEhSXC02NrLPGFISruNBnndDp87AkHqFw5TeeFaeSybZaaf34C+R9uRRXUVVmXej0BA4ZQd5XHzVYDL+Hq6wUxeVCHeQdtzowCFdJsc86QeNnYj95jNL1KwBwnE6l0GYl6sGnKFrxOe6SivdLUXDmegZhONJT0Ea3xDR+JrnNoBPtKin2fN41ss6aoOBa2ekzwmctwBx/hPxlXwJgS00i02ol7j8vk/Pp+zgLC3CVFJP29D8QWi3qwCCcBXlELVqCPTvL5zalxuE2e/7PVQHemVZVgAl3Wck56xv6X4l13y/g8v6VrJSXUvzJ/0CjRWUMwF1SiP+EubgKa09E2Fy4yyvei8Ca70UQrlLf+7z/qKnYUxIp37zKsyIzjWK7jfA7H6N0zde4S4sauNUXLthPj1oI8su9s86FZhuhxrOPrlIUhRWHU5jYrTVadfP9QRli9B1jgdlaKzt9RniAH5EBfpUdaIC4MBMKkF1qpk2oide3HmRSjzhm9u4AQMfIYCwOJ/9e8xs3De2BqhGGZR44YSe52rDiM/N1BvmrKCmv2i8DjbUzzdWVlCsE1cg6+6rjclM5wdapLBdtYjSM7G/gs7Vmr3IdWmqIDlPzzory3xXXuRw84SAls7Ty8ZnJ0E214lZRWl53z7CkXKmVbQ80qiipUccr7mzPUOlR/fR8tq7qrix2h6dMbhEkZ1r4102BDOmpY+3Oizec/XCyk9TsqvjODKkONApKqnXWA/xqZ5GrKzUrBNbItgdUy06XWxRcbqUy013XdtNz3Tz3hQWDzjMEvNwKf5njx6mcxpmVXPrjaL7fEI1MCNEK+B+wUFGUc4/38lwP/WldZYUQfsAC4D0fT/s6Cpzr5OLTQFD1pW3XOpPgZ2WxusnItlUuqekW8gvt9OtpqiyjUQt6dQ3kSGLpWbZ0bgadGneNqM4M624yLifWpOMYL+vrtdp4WV8sib6v41XpDSg1AlHcFV/ENUIJHHwlQqOl5OdmdnsglxP7qZMYunrfhsvQtRe2pGM+qwidvtZohDNxn/W3lMAztLsZUJxOLCcTCejlPbOsf+9+mI/57uSr9HpQvH9oVX3eNbJbDgfOgjxQqwkcciWlO3+5eI2X6s/lwpmRgq5jD6/Vug49cJzyPeHSGdq4LmjCo7HsPsvt2ZwOz8kjlRp9jwHYju69GK1uGC4XjvRk9J28M4i6Tj3qvN2X0NX+36eOY11zpVWr6BoVzM5T3neA2JGaTa/YuifLBNiTnktaURnTe8Q1ZBMvmFatpmt0KDuSvU/a7UjOolfLcJ91ereMILfMgtledbI8taAUlRBEBXoyoFank5pfzyohULjwkWnny2Y/03HzLJl5borL3HRtW+3uFyro2EpDUh3XLgMknXbSta3391DXOC1Jp8/eGRKA1sflr0Mv05Ga6eR0A10TbHPUiDu/7rhP1nHtMkBShtOrDkC3tpo6r3eu7kwH9kLL1IfNAXnFSuWSVeCmuNxN59ZVH4JaBR1aqM96e62ULBedW3l/cF1aq0nJ8tRxuSE9x03nVt7vTefWGp/btdo9HejwIEGrSBWHk/78nWhFiAZb/oxkJ7pKPyAS2COEcAohnMBw4O6Kx5V7phBiGNAZeNf3pgCYDRiBmunILCCqdnEigDrv+aQoik1RlJLqy+8Zyl2X79Zks2B6LEMHhNC2pR8P3d4Oq83Nxl+qJmH56+3tuPHqlpWPNWpB+zZG2rcxolELwkN1tG9jJDaq6kz/9r2FLJwey8A+QURF6Bg6IITZk6LZtqtpZ/osXP0dwaMmYBoxDl2LVkQsugVteCRF61cDED7/eqLveLCyfNmeHQRePpTgsZPRRkbj17kbkdffhuX4MVyF3rEEjZxA2e5fK+8f3ZyUblhJwNDR+A8ZhSa6BcFzrkcdEk7Z1nUABE1fSNjiuyvLWw7txthnIAFXjkcdHoWufRdC5t2ELTmxMmtvGj8TQ9deqMOj0ES1IHD0FPwHjaB8Z/OZlTx/xdcEj51I8OgJ6Fq2JvrG29GGR1H440oAIq+9iRb3/l9l+dJd2zENGkbIhKloo2Lw69KdmCV3Yk6Mx1ng2Sf8OnUhcNAwtFExGLv1pM1jzyCEIG/ZF00S44VS+xsx9eqCqZdnkjljXEtMvbpgaBVzjprNj/nnH/HrPxxDvytRR8QSMGkBquAwLDs3AeA/fg6Bc26uVc9vwHAcp07gyj5d6zlNq3bou/dHFRKBtm0ngq9/ACEE5q0/NHg8F6J86w8YB47E7/LhaCJjCZx6DeqQcMzbPSf5AifOI2j+bZXlbUf3Yug5AOPgMahDI9G27YRp+iLsqSdw15hPoTlb2K8Tyw4ls/xwMkn5JTy/eT9ZpWZm9fLMMv7Kz4f4+5raE0MuP5xCj+hQOoSf+/r5pnbN5V1YduAkyw+cJCmvmOc37CGrxMzsPp4J9F7evJ9HV1YNhLuqexuC/PQ8tnoHJ/OK2XMqh5c27WPaZe0waD0diys7tODrvcf58WgKp4vK2JGcyRtbDzK8YwvUTTjUc+NuKxMGG+jdUUtsuIrrJvljd8Bv8VWTOy6eZGT6lVVZ+E17rHSN0zBuoJ6oUBXjBurp2kbDxt1VuY9pVxro0FJDmElFbLiKacMMdGqt4bej3pNGGnTQt7OObY0woVh1m/bYmDDQQK8zcV9lxO5U2FWtfddNNDJtWFXcP+2x0bWthnGXV8R9uZ4ubTRs2lPV9mnDDHRooSa0Iu6pVxjo1Koqbp3WUyYuRk2oSdAqUs014/0ICVSxN6GOe4pdRFv3OxjbX0fPdmqiQ1UsGKPH7lDYk1h1ImDhWD2TB1f9Dt6y30Hn1mpG99USGSIY3VdLp5ZqtuyvOmm0eb+DQd01DOyqISpEMP0KHSEBgl8OV5Xp1UFNhxZqwkyCHnFqbp/ux6EkFwlpf/5ONELVcMufkBzOXWUjUPOCnw+AY8AzFZOGnXEjsEdRlLPNnHQj8L2iKDXH+m0HgoQQlyuK8huAEGIgnuzyrzSRL77PRKdTcc8NbQj01xB/ooy/PpXgdY/oyHCd15nosFAtbz9Tle2ZNyWGeVNi2H+0hPsf92Q2X/kglevntuSeG9oSHKQlv9DOqg05fPxtRuMF50Pp9i2oAwMJn7UQdUgo9rRU0v/zKM6KewZrgkPRhlXd9qNky3pUfn4Ej59KxLVLcJeXYz6yn9xPvQcaaGNaYOzag7R/P9yo8Zwv855fUAUEEjRpLmpTCI6MU+S++iSuAs+/qTooBHVoVRajfPtPCL0fASOuInj2YtzmcmwJhyhaVjWZvNDrCZm/BHVwGIrDjjPrNPnv/w/znuaTkS3Zthl1oImIeYvQhIZiS03h1OMP48j1nLfShISiDY+sLF+0aS0qPyOhk6YTfcOtuMrLKD+4j+ylVdeECq2OyGuuRxcVi9tqoWzPTk6/9DTu8oYZ6tfQgvr1YPDGqs+12/OPAJD20XccvLF5/j/XxXZoJ2X+AfiPnoYqMBhndjrFH/63crZtVWAw6mDvjKTQ+6Hv3p/SVZ/63KbQaPEfOwt1aASK3YYt4QAlX72FYjX7LN9cWPfvoMQYQMDYmahNwTgz0yl899nK+8KrTN7vhWXXVoTegPGKcZimLsRtMWM/cYSSVZ83VQi/y/jOrSi22HlnRzx55Vbah5l4ecYVlbNt55VbySr1/uxKbQ42HT/NAyN6+dpkszO+WxuKLTbe/uUweWUWOkQE8crcEcRW3CM6r8xCVklVjEadljfmj+SZdXu45oMfCfLTM7Zra+648rLKMjcN7YFA8PqWg+SUWQgx6rmyQwvuHN6078m6nTZ0GsH8cUaMBkFyhpOXvyr1ukd0qEnldf1r0mkX731fztRhfkwd5kdukZt3vi/3yjqa/FVcP9mIyV+FxaZwOtfFK1+XEV/jGtj+XXUIgVfntTGs+82GViOYP8bPE3emp33V75UcGlgj7gwX7600M/UKA1OuMJBb5ObdlWavuAONgsWT/DH5C6w2hdN5Ll75ppxjqZ643W6IClVx8zR//P0E5VaF1EwX//287knXLqaNex1oNYLZI/QY9YLUbDdvrLB6xR0SoEKpNmomJcvNRz9amThYz1WDdOQXKyxda628RzTAvuNOjAYYf7kOk78gM9/NWystFJZWvYFBRhXTr9BWDP1X2HXMybpdjfu5S38MorGG5/wRCSE2A/sVRbm32joTkAncryjKm3XU6wAkAhMVRfnRx/NrgFjglopVbwOpiqJMqU/7Rl/92yX34b2u/L2pm9Ak/EKa521WGlppZlFTN6FJpPxQOxN6KRjwwMCmbkKTcNkvkUlrajB1at5DphuK0F+8UWR/JPdl333uQn9CoikvX2tCesOlm6d76a6AP+SHXrbj+wbrVwQMmvqHfE/O5s+ZX29YV+O5ZOZsp+VvAE4D6+p4fiFwqOL5dXjuR33tRWyjJEmSJEmSJEmS1AAu3dNE50FRlBE+1r2NJ3N8tnqPAI+c5fkC4JoLbZ8kSZIkSZIkSdIF+5NOANZQZCZakiRJkiRJkiRJks6TzERLkiRJkiRJkiRdwpQ/6SzaDUV2oiVJkiRJkiRJki5lcjh3vchTDpIkSZIkSZIkSZJ0nmQmWpIkSZIkSZIk6VImh3PXi3y3JEmSJEmSJEmSJOk8yUy0JEmSJEmSJEnSJUyR10TXi8xES5IkSZIkSZIkSdJ5kploSZIkSZIkSZKkS5m8JrpeZCdakiRJkiRJkiTpEqYgh3PXhzzlIEmSJEmSJEmSJEnnSWaipT+UjL1ZTd2EJhEYa2zqJjQJjf7SPEQNeGBgUzehSex6fmdTN6FJCO2lefY/uNvxpm5Ck4gb3rGpm9Ak2gw0NXUTmsTp9LKmbkKTkHNU/fEocjh3vch3S5IkSZIkSZIkSZLO06WZ5pEkSZIkSZIkSZI8ZCa6XuS7JUmSJEmSJEmSJEnnSWaiJUmSJEmSJEmSLmGKvJC9XmQmWpIkSZIkSZIkSZLOk8xES5IkSZIkSZIkXcLk7Nz1IzvRkiRJkiRJkiRJlzI5nLte5CkHSZIkSZIkSZIkSTpPMhMtSZIkSZIkSZJ0CZPDuetHvluSJEmSJEmSJEmSdJ5kJlqSJEmSJEmSJOkSpiCvia4PmYmWJEmSJEmSJEmSpPMkM9GSJEmSJEmSJEmXMHlNdP3ITrRUadHsFkwaFUFggIb4E2W8/H4qqemWOsu3aenH4jkt6NTOn+gIPa8tTeW7NdleZVQquG52C0ZfEU5osJb8QjvrtuTxybIMFKWhIzq72AVzaX3TYnSR4ZiPn+T4k89SvHtfneVbLJxHi2uvxtAiFltGFilvvEP28lVeZTSBgcTddycR40ajCTJhTT/Niaf/S8GWbQ0dznmLmD6T6KsXog0Nw5KSTNqrL1F28MBZys8icuZs9NEx2LOzyPxkKflr11Q+Hz55KmHjr8Ivrh0A5oQETr/zJuXHjjZ4LPURNmU6kXPmow0Nw5qawuk3Xqb88ME6y4dPmUH4tJnoomKw52ST/flHFG5YW/m8oU1bohfdiLFjZ3TRMZx+42Vyl33dGKHUi9+g0RiHTUQVGIQz5zRlqz7FkZLos2zg7CX49RtWa70zO52Clx7xPFCpMY6YjF/fK1CZQnDmZVH+45fYEw81ZBgNJvSK/rS7/0aC+vbAEBvJ7lm3k/39xqZu1u/W+ub5tLv3RvTREZTFn+Dog09R+OueOsu3uWUBbW5ZiF+bFljSMjn57Juc/mxF5fNCo6H9gzfTYuF0DLFRlCcmc+zvz5O3vvkc0wCiZ88m9tpr0IWHY05KIvm/L1C6f3/d5efMIXruHPQxMdizs0l//31yV//gs2zYuLF0fuop8jdvJuGBBxsogovHOGQM/iMmozYF48w6TfGKj3AkJ9RZ3tB3KAEjJ6MJj8ZtNWM7dpCSlZ+imMsasdVn17e9YGBnQYAf5BbDhv1u0vPqLt8qAkb3UhERBKUW2JmgsO9k1Y+OBSNUtImsPXT1RIbC19vcAAzuIujcUhAaCE4XnM6Hnw66KSi96OGd1cTBeob21OFnEKRmuvhyk4WsfPdZ6/TuqGHSEAPhQSryit2s/MXKwRPOyufHDdDTq6OGqFA1DqdCUoaLFT9bySms2u7EwXr6dtYSEqjC5YJT2S5W/mIlNcvVYLFWN/5yHYO7a/DTC05lu/l2i42sgrPHfVl7NVcN1BMeJMgrVvhhh41DSd7tHdpDw8i+OkxGQVaBm+U/20jKrNru/NF6Lu+q9aqTkuXif9/U/Xv4T0Pe4qpeLrlOtBAiBXhJUZSXmrgpzcrVU2OYPTGaZ99IIj3TyjUzY3n2kc4svu8gFqvvg5ZBpyIzx8bWHQXctqh1ndudMiaSZ95IIiXdQud2/jx4azvKLa5aHe7GFDlxPB3/9hCJ/3yS4r37ib16Npe9+zq/XTUDW2ZWrfKxC+bQ7oG7Sfjb45QcOozpsp50/vc/cJaUkr9pCwBCq6HXh2/iKCjgyF0PYM3KxhATjbO8vLHDq1PIyNG0uvNeTr34HGWHDxIxZQYdn3mBI9ctwJ5T+/OImDaDljffRspzT1N+LB7/rt1o++D/4SwtpfhXz4/owN59Kdi4nrLDh1DsdqLnX0PH51/iyOKFOPJyGztEn4KHj6LFrXeT/soLlB85RPikqbR78jmO3XQtjtycWuXDJk8n5oZbSHvpWcwJ8Ri7dKPVvQ/hKiulZMevAAi9AXtWJkU/b6bFLXc1ckTnR99zIAGTFlK6YimO1OP4DRxJ0OIHKHjxYdzF+bXKl638hPIfv6paoVIRes+T2A7tqlzlP24Wht5DKF32Ps6cTPSdehJ0zT0UvvEEzszUxgjrolL7Gyk5mED60u/o9/WrTd2cCxIz6yq6Pfswh+99nMLte2l94zwGLH+brX0nY03PrFW+9ZKr6fSv+zh8x98p2nOI4P6X0fO1J3AUlZDzw08AdHrsHlrMn8qhO/5OWUISEWOvoN8Xr7J91HxKDsQ3dog+hY0dS9v77yPpP89QeuAAUTNn0u3l/7Fvzlzs2bWPa1GzZtH6jts5+eRTlB09SkD3bnT4299wlpRS+PPPXmX10dG0veceivfubaxwLoih9yBM0xZR/N37OJITMQ4eTeiSv5L77IO4i2rv89q4zgTPv42SFR9jO7oXVVAoQbNuIHjuEgo/fLEJIqitayvBmN6CtXsV0vMU+rQXzBum4p21bkrMtcsH+cPcYSoOJCms3KnQMlwwvq/AbFVIOO0p892vbtTVkm5+OrhxnIpj6VUd7dYRgj0nFDILFFQChvdUcfWVKt750Y2jcfqRjBmgY2RfPZ+sNZNT6GbCQD13zfLn8Q9KsTl814mLUXP9JCOrf7Fx4ISDXh203DjJyAtflld2gDu0UrN1v53UbBdqAVOuMHDnLH/+/WEp9oq+dk6hm683WcgrdqPVCEb11XPnLH/+9X4pZZaGzYKM6qtlRG8tn22wklukMLa/llunGXj6E3OdcbeJVrFovIE1O+0cOumkZ3sN14038PJ3Fk5le37H9u6gYfowPd9ssZGc6WJIdy03T/HjP5+ZKSqriik+1cnnG22Vj12uJs76SM1Sk+XthRDKOZYPz6P+9AZo1z9rtKNYCPGzEGL4xX6t5mTmVVF8tjyDbbsKSUm38MzrSRj0KkYPDauzTkJSOW9/msZP2wtwOH0fYLp3CuTXPUXs3FdMdq6drTsL2X2wmE7t/BsqlPPS6oZryfxmGZlfL8N8MpkTTz6HLSuLFgvm+iwfPW0yGV98Q84Pa7GmnSZn9Y9kfrOM1kuurywTM3sG2uAgDt32F4r37seWkUnxnn2UH/Od9WsKUXPnk/fDSvJWr8Samkraqy9hz80hYtpMn+XDxl1F7vfLKfxpI/bMDAo3bSBv9Sqi519TWSb53/8kd/l3WE4cx3oqlZTnnkaoVJj69W+ssM4pYtY8Cn5cTcGPq7ClpXL6zVdw5OYQPmWGz/Kho8eR/8P3FG3Z5Okob95IwY+riJy7sLKMJfEYGe+8TtHmjSgOe2OFUi/GYROw7N6CdfcWXLkZlK36FHdxAX6DRvksr9gsuMuKKxdNyziEwYhlz9bKMoY+QzFvXok94SDuwlwsOzdhTzyEcdiExgrrospdu5XEx14ia/n6pm7KBYu7ezFpS78l/cNvKE9IIv6hp7GmZ9FmyXyf5VvMn0bae1+S+e0aLCnpZH7zA2lLv6HdfTdVlVkwjZPPvUXu2q1YUtI59c4X5G7YRtzd1/vcZlOIXbiAnBUryFmxAktKCikvvIAtO5vo2bN9lo+YOJHs75aRv349ttOnyV+3nuwV39PiukXeBVUqOv77CdLefhvb6YxGiOTC+V85EfNvm7Hs3IwzJ4OSFR/jLsrHf8gYn+V1bTrgKsjFvG0troJcHMkJmHdsRNuqXSO3vG6XdxIcSFY4kKyQXwob9iuUWKBPe99Zsz7tBSVmT7n8Ujx1UxQGdq76yWu1Q7m1aomLEjhccCyt6rfMlz+7OZSikFcCOcWwapebIH9BdEiDh1xpZB89a3+zcuCEk8x8Nx+vtaDVCPp30dVZZ0RfHcdSnazbZSO70M26XTYS0pyM7FtV5/XvzOw86iAr383pPDefrLUQalLRKkpdWWb3MQcJp1zkFytk5bv5bosFP70gNrzhuw7De2lZv9vOoSQXWQVuPttgQ6cR9O1Ud+5veC8tiWkuNu5xkFOksHGPg8R0F8N7VWWVR/TWsvOok51HneQUKizfZqeoTGFoT+/Ms9MFpWalcjHbar7an5OCqsGWP6OmjCqm2nIvUFJj3T1N1jI4Uq0dg4HjwCohRFATtqnBxETqCQvRsftgceU6h1PhQHwp3TsFXtC2Dx0rpU8PEy1jDAC0a+1Hz86B7NxXdEHbvRBCqyGge1cKtm33Wl+wbTtBfXv5rKPS6XDbvDtKbqsN02U9EBrPQT181HCK9x2k02MPM3T7Jgas/pY2t97oGdPeDAiNBv9OnSnZ9ZvX+pJdOwno0dN3Ha0Wt71G3DYb/l27IdRqn3VUegNCo8FZUnJxGn6BhEaDsWMnSvd6x126Zxf+3Xr4rqPT4bZ7f2u67XaMnbtCHXE3O2o1mti22I8f9lptP34IbeuO57UJv/7DcZw84pXBEhotitM7FaA47WjbdrrwNku/m9BqMfXpTt7GX7zW5278heBBfXzWUel1uGw1/s8tNoL796w8rql0OlzW2mVChvS7iK3//YRGQ0CXLhTt2Om1vmjHTgIvu8xnHZXO93EtoHt3r+Naq5tuwlFYSM6K7y9+wxuCWo22ZRy2BO/LVGwJh+rcP+0piaiDQ9F36Q2AKsCE4bKBWI/WfWlTY1KpIDoEkrO9T9QnZym0DPPdiW4RJkjOql0+OhRUdYxWvSxOcPSUctYMs6Gin2VppHOmYUGCoAAVx1KqhmE7XXAi3Um72Lq/h+JiNBxLdXqti09x0i627g6oQe95Y8xW3wkRtQqG9tRhtiqczj37kOoLFWYSmPxVJJyq+jBcbjhx2kVcTN1xt41We9UBSDjlom20p45aBS0jVSSkeb83CWnOyjJndGih5vEbjDx8jZG5I/UE+MlhzlJtTfbrXlGUrDMLUOxZ5bVugRDipBDCLoRIEEJce6ZuxZBsgGUV2eKUivXthRArhBDZQogyIcQuIYTv069n56zWlqPAY0AAUPktJIS4TwhxSAhRLoRIE0K8LoQIqL4RIcSSiufMQohlFXWKqj3fSwjxkxCiVAhRIoTYI4Ro9PRdSLDnm6Gw2PuHcWGxo/K53+uL7zPZ9Es+H/y3J2s/6c9b/+nBt2uy+OnXggva7oXQhoSg0miw53kPbXPk5aMLD/dZp+DnX4mZM4OA7l0BCOzRjZjZ01HptGhDggEwtGpJxIQxoFZz4KY7SH39HVrdsIi2ty9p0HjOlyYoGKHR4Cjwfu8dhYVoQ0N91inZtZPwyVMwduoMgLFzF8InTkal1aIJCvZZp+Utt2PPzaVkzy6fzzc2tSkIodbgKCz0Wu8oLEQT4jvu0t2/ETZhCn4dPbu8X8fOhI6feNa4mxuVMRChVuMuK/Za7y4rQRV47vOBqsAgdJ0uw7Jri9d6e+IhjFdMQB0WBUKg7dAdfde+qAKDL2bzpXrShXuOa7Zs7+OaPScffZTv41ruhm20WjwbU5/uAAT17UHLRTNR6XTowj3ptrwN24i7azHG9m1ACMJHDSFq8ij00RENG9B50gTXcVwryEcX7nskVdH2HURNn4Z/ly4A+HftSuTUKZ79OzgYgMBelxE5bSon//1kg7b/YlL5+97nXWXFqOvY5x0pxyn69DWCr72L6Gc/Iupfb6JYyilZtrQxmnxORh2oVIJyq/f6chv4G3zXCTB4nvcqbwW1SuCnr10+JhQigz3Z7rMZ3UtFWq4nM90YTEbPT/RSs3e7Ss0KJv+6O3Umf+GzTqCx7jqzhhs4ke7JdlfXI07Df+808eI9Jkb20/Pqt+WU19HRvljOtLO0xpDxMsvZYwg0ilp1Si1V75W/n0Ct8v3emKptNz7VxSfrrLy+3Mr322y0jlRx+3SD1/D/PytFiAZb/oya5TXRQogZwP/wZKg3AJOBD4QQ6Yqi/AQMAHKA64EfgTOnngKAH4BHAStwHbBSCNFZUZRTv7MtemAxUARUn5nDDdwNpABxwOvAs8DtFfWGAm8CfwW+B8YAT9TY/KfAPuC2ihh6Az6v9qhoh9fhf8Tsn1Gp6x7SU5fRQ8P4y5K2lY8fecYz3LjmRF8CUC5w9q+Rg0MZMyyMp145SUq6hfZtjdyxqA35hQ7WbT3LrCCNoVbAos54U157G11EOP2+/hiEwJFXQOZ339Pm5utRXJ4vHaFS4cgvIOHRx8HtpuxIPPrICFrddB0pr77V0NHUg3eMns/Zd8mMpR+gDQ2jyxvvIvB0PPN+XE3MgmtR3LXPRkfPX0jo6LEk3HM7ir2ZDXGuEaTnmO478KxPP0QTEkqn/70FwhN3wbo1RM1bCO5GuhiuIZ3Hfm3oOwzFasZ21HtSqtJVn2CacQOh9z0DioKrIAfLnp99TkgmNQHfB3KfRU88/Tr6qHCGbP4ChMCek0/6J8tof/8SFJfn//zog0/S47UnGL7/BxRFwZyURvrH39HyWt+XgDSVWsfusxzP0997D214GD0//AAB2AsKyF21ihbXXQduNyqjkY6PP87JJ5/CWVzscxvNmo9/gbpoolpgmn4dZeuXYUs4gMoUgmnyAoJm30DxV+80aDMvxDl/ktfjp0uvOEFOkULmWc7tj+sriAiGTzY1XBa2fxct88f4VT5+Y7lnPpVaoYhzh1efn25zRxmIDVfz4pe1J5JLTHPy9CdlBPgJhvTUccNkI89/VnZRr4nu20nD3BFVP2/fWVUxgZePlzhXXL6er7nO1yaqr9tfbQK2rAJIy7Hy9+uMdGurrjVJmXRpa5adaOAB4ENFUV6vePyCEGJQxfqfFEXJFZ5fwEUVWWsAFEU5AFSfZvjRig75VKA+M8b0FEKcOZoYgVJgnqIolecfa0xMliyE+DvwBhWdaOAuYI2iKM9XPE4UQgzBc0LgjNbAc4qiHKt4fPwsbXoYT0a8Ukr8Utr1qH+W89c9hcSfqDpYarWe02uhwVoKiqr68MFBWoqKnbXq18fN17TiixWZ/LTd8+2UnGYhKlzP/GkxTdaJdhQW4nY60UV4Z2e0YaE48mtPvAKeoX7HHn6MhL8/gS48FFtOHrFXz8JZVlaZ4bTn5uJ2OKFa57L8ZBL6yAiEVoPiuLD38kI5i4tQnE60od7ZGU1ICM5C378eFLuNlGeeJPX5/6AJ9bw/EVOm4Sovx1lc5FU2at4CohdeR+L9d2NJOtlQYdSbq6QYxeWslW3XBIfgrJGdPkOx20l74T+k/e85tCGhOAryCZs4tSLuP8aPare5FMXlQhXgnYFSBZhwl507lWLofyXWfb+Ay/tHg1JeSvEn/wONFpUxAHdJIf4T5uIqbB6TyF2q7Hme45o+2vu4posIw5ZTx3HNauPQrX/j8J2PoY8Kw5qZS+sb5+IoKcOeV1i53b3z7kSl16ENC8aWkUPnJ+7HnJLe4DGdD2eR57imC/M+rmlDQnHk+z6uuW02Tj7+BElPPoU2LAx7Xh5RM2Z4judFRRg7dsTQogVdX/hvVaWKy3IG79jO3lmzsZ0+3WAx/V7u8op9PrDmPh+Eq9T3cct/1FTsKYmUb66400RmGsV2G+F3Pkbpmq9xlxY1cKvPzmwHt1uplXU26qmVnT6jzFo7S+1vAJdbwVIjQ61ReyYu+/lI3b2zsX0EHWMFn/zkprQBJ2g+dNJBSrWZrzUVI4xNRkFJeVX7Av0EpeV1t7ekvHamOtBYOwMLMGekgZ7ttbz0ZZnXxFpn2J2QV+QmrwhSMi384/oAhvTQsW7XxbtI+Eiyk+ezq8ctKttcUq3NAX7irJ33mhllqHivKrZRblFwuX2UqeO9OaPErFBYqhARrKIqZ/fnJG9xVT/N9d3qCvxSY90vFevrJITwF0I8K4Q4KoQoqugId8HTWa2PBDxZ4d5APzyd46+rD7UWQowUQqwXQpwWQpQCHwFhQogzM2Z1Brwvwqz9+AXgXSHEBiHE/wkh2p+lTU8DQdWXtl2vq2dYHharm4xsW+WSmm4hv9BOv56myjIataBX10COJF7YvRwMOjXuGscmt1tBVdeFSY1AcTgpOxJP6NBBXutDhw6ieG/dt3oCUJxObFk54HYTNWkC+T9trTzNWbxnP35tWnndIsAY1wZbdk6Td6DB0/byxARM/Qd4rTf1v5yyw2e/PZHicuHIzQW3m9BRYyna/ovX6d2oqxcSs+h6jj/0F8wJx86ypcanOJ2YjycS2Nc77sC+Ayg/eriOWhVcLs8M4243ISNGU7Lz1/qd4m9KLhfOjBR0Hb2v+9Z16IHj1NnO14E2rgua8Ggsu7fUXcjpwF1SCCo1+h4DsB39Y8xe/GelOByU7DtC+KghXuvDRw2haMfZr29VnE6sp7PB7SZm9iRy12yu9X/uttmxZeQgNBqip48je/Wmix3C76I4nZQdO0bwwIFe64MHXk7pwbpvYQee45o9x3M8Dx83jsJt20BRsKSksH/e1RxYeE3lUrB1K8W793Bg4TU+Z/xuFlwuHOnJ6Dt5z3Gh69SjztvaCZ0elBrZ1TMngpvBCEy3G7IKPRN/VRcXJUjP930sPp2v+CyfVUCt3yNdWwk0ajiS6ntb4/oIOrcQfLbZTXED32jD5jjTYfUsWfluisvcdGlTle9Sq6BDSw1JGXV35pIznV51ALq00ZCU4f07ZM4oA706ann563LyS87ve00I0Fzk9JvNAXnFSuWSVeCmpNxN51ZV1ymrVZ7rlJMz6447JctFp1be1zZ3bq2uPDHhckN6jptOrbwD6NRK43XyoiajAYIDvE9k/FkpiAZb/oyaayYaao+4ED7W1fQcMB5PxvoEYAG+Aeo75tmuKMqJao/3VcwEfi9wjRCiDZ5h428CfwcKgCuA94AzFxH7aq/Xf5GiKP8UQnwGTAKuAv4lhLhaUZRlNRukKIoN8Dr1N/rqmn3y3++7NdksmB5LepaN05lWFsyIxWpzs/GXqgzGX29vR16Bnfe+8GQgNGpBm5Z+lX+Hh+po38aIxeoiI9vT1O17C1k4PZacPBsp6RY6tPVn9qRoftzctFmrtPc/putzT1Jy+Cgl+w4QO28W+pgYTn/uuc9vu/vvRh8VSfxDjwLg17YNpst6UHLgEJogE62uvxb/jh2If+jvlds8/dlXtLh2Ph0f/SvpH3+OsW1r2tx6E+kffdYkMfqS/dXnxP3tMcoTjlF+5BARk6eji4wi93vPv1yLJbehjYgg5anHAdC3bIV/126UHz2CJtBE1Nyr8YtrR/LTj1duM3r+QmJvuJmkJx7DlpWJpiLj67ZYcFuax30Vc7/9ktYPPYo58RjlR48QNmkq2shI8lYtByDmhlvQhoVz6jnP9Y/6Fq0wdulKefxRNIGBRMyah6FtXOXz4JnQyNC6redvrRZteAR+7TrgslqwZzSPLJX55x8xzb0FZ3oyjlMn8Lt8BKrgMCw7PR0g//FzUJlCKP36ba96fgOG4zh1Ald27Tg0rdqhNoXiyEhFHRSC/+gZCCEwb/V9j93mTu1vxL9D1XlWY1xLTL26YC8oxppW+7ZQzVnyyx/S671nKN57mMKd+2l9w1z8WsWQ+u4XAHT+133oYyM5uOT/APDv0Jag/j0p2nUQbYiJuLsWE9itY+XzAEEDLsMQG0XJgXgMsVF0/NudCJWKpBfebZIYfcn49DM6Pv4vyuKPUnrwEFEzZ6CPjib7228BaH3HHegiIzjx2D8BMLRuTUD37pQdPozGFEjswoUY27fjxD89zyt2O+aT3qNpXKWe0Vs11zc35Vt/IHj+7TjSk3CkHMdv0CjUIeGYt3vufR44cR6qoFCKP38DANvRvQTNuQnj4DHYEg6iMgVjmnYt9tQTuEuKmjCSKr8lKky5XJBZCKfzFHq3F5iMVN73eXhPQaAfrPrN83jfSYV+HQSjewn2Jym0CBf0ihOs2FF7KHavOEHiacXnZGHj+wq6tRZ884sbu7Mqu21zeCb4agw/7bMx7nIDOUVucgvdjB+ox+FU2H2sqsHXTvCjuMzN99s8v7s277Vz7zx/xgzQceiEk54dNHRpreGFL6vOAswdZaB/Fx1vf1+O1V51rbHVruBwgk4D4wfqOZTkpLjMjb+f4MpeeoIDVOxNrOMeUxfRlgMOxvTXkVvsJrdIYUx/LXanwt7EqhMBC8boKS5XWL3d815sPeDgzpl+jOqr5XCSkx7tNHRqqebl76p+h2ze72DhWD1pOS5Ssjy3uAoJEPx62BOTTgsTLtdx4KSTknKFUJOKSYN0lFsVDiU1fTJEal6aayc6Hk+n9KNq64ZUrD/DAdScpm8YnmHgywAqJvpqe5Ha5ALOXKzSH897d7+ieE7hCiFq3hvpGHB5jXW1Jg1TFCURSAReFEJ8juc671qd6Ib2xfeZ6HQq7rmhDYH+GuJPlPHXpxK87hEdGa7zusYsLFTL289UZbnmTYlh3pQY9h8t4f7HPdnIVz5I5fq5LbnnhrYEB2nJL7SzakMOH3/btLcLyflhLZrgINrecTP6yAjKE09wcMkd2DI8P5p1keHoY6Mrywu1ilY3LsIY1wbF6aRwxy72zFuEtdptT2xZ2Ry4/lY6/O1BBqz6Gnt2DulLPyX17Q8aPb66FP60EU1QELGLbkAbFoYlOYnjf70fe7bnqghtWBj6yKjK8kKtInreAvStWqM4nZTu20P8HTdjz6q6l3bEtFmodDo6PPG012tlfPAuGR++1ziBnUPRlk2oTSaiFy5GExqGNTWZpEcfwlFxb2xtaBi6anGjUhExax6tWrZGcTkpO7CP4/feVvk+AWjDwun8ZtVnGzlnPpFz5lN2YB8nHry70WI7G9uhnZT5B+A/ehqqwGCc2ekUf/jfytm2VYHBqIO9h8EKvR/67v0pXfWpz20KjRb/sbNQh0ag2G3YEg5Q8tVbKFYfN2z9Awjq14PBGz+ufNzt+UcASPvoOw7e+HBTNet3yfx2DdqwYDo8fAf66AjKjh5n14xbsKZ5jlP66Aj8WsVWVVCriLvnegI6xuF2OMnfupPto+ZjOVV18kSt19PpH/dgjGuFq8xMztotHLjprziLL2yU0sWUv3492qAgWt50E7rwcMwnTxJ/z73YKo5TuvBw9NHVjucqFbHXLMSvjed4Xrx7N4duvAlb5h/rpIkv1v07KDEGEDB2JmpTMM7MdArffRZXoefyKZXJe5+37NqK0BswXjEO09SFuC1m7CeOULLq86YKoZb4NAU/HQztJggwCHKL4aufq+4RHWCgYohuxaiwcs/zY3qr6NtBUGaB9fur7hF9RmgAtIoQfL7F93XOfTt4BmteM9L7p+aq3zy3vmoMG3bZ0WkE80b5YTQIUrJcvPptude9kkMDVV4DR5IzXXyw2szkoQYmDzGQV+Tm/dXmyntEA1zZ23MN8r1zvebD5eMfPbe+cisQFapmYHcd/gbPPbZTs1y8+GU5WfkNd134GZv2OtBqBLOH6/HTC1Kz3by5wuoVd0igCqXaKIqULDcfr7Vy1SA9Vw3UkV+ssHSttfIe0eC53tnfAOMH6DD5CzLz3by9ykJhqecNVNwQE6aif2cDfnpP9vnEaRcfrbXXeX/qPxM5nLt+xIVOHHVRGiHEYuAlRVGCKx5PB77CM3HXRmAKnkm7xiiKsrmiTCKeScceB2yKohQKIZbh6TRfj+do+gQwAnhfUZR7K+qlVLzWS3W05Z/AbDwTgQEEAvMqtnWdoigfCSF645kQ7F5gJTAUz3DrFkCIoihFFROLbQUerCgzCngSUCuKEiKE8MOTOf8GSAZaAkuBbxVF+ev5vG+jr/6t6T+8RvbonuYx03VjC4w1NnUTmoRG31zP8zWs2H5xTd2EJrHr+Z3nLvQnJLR/zqFu5xLc7cJuofhHFTf8/G4x92fz4cCPz13oT+h0eu0Juy4FWt0f5HaQDeDFOwP+kAf1jISDDdaviO182R/yPTmbZnnKQVGU5XjuE/0gnns23wJcf6YDXeF+YCyQhqdDC/AXoBD4FU/HdS3wey7U6w5kViz7gbnAbYqifFTRvv3AfXhm3j4MLMQz8Vf1GH4Bbq0odwCYALyIZ9Zw8GS2w/Bk2xPxnDRYQ43JwyRJkiRJkiRJkhqSvMVV/TSLNI+iKB8CH9ZY9waeCb3qqrMST0e5+roUPBnf6l6rUabtOdryT+CfZytTUe5FPJ3i6j6uUeYdoPIeEUKId/Bcq42iKHZg/rleR5IkSZIkSZIkSWo+mkUn+s9KCPEAsB4oxzNx2HVU3QJLkiRJkiRJkiSpyf1ZZ9FuKLIT3bAuBx7Cc111EnC3oijNZ0pTSZIkSZIkSZIkqV5kJ7oBKYpSc8ZuSZIkSZIkSZKkZkXOzl0/shMtSZIkSZIkSZJ0CZPDuetHnnKQJEmSJEmSJEmSpPMkM9GSJEmSJEmSJEmXMDmcu37kuyVJkiRJkiRJkiQ1G0KI24UQyUIIqxBijxBi2HnWGyqEcAoh9jdk+2QnWpIkSZIkSZIk6RKmIBpsqS8hxDzgJeBJoA/wM7BGCNH6HPWCgI+AjfV+0XqSnWhJkiRJkiRJkiSpubgPeE9RlHcVRYlXFOVeIA247Rz13gI+A7Y3cPvkNdGSJEmSJEmSJEmXsoa8JloIoQf0NVbbFEWx+SirA/oB/6nx1DpgyFle43qgPXAN8OgFNfg8yEy0JEmSJEmSJEnSJayBh3M/DBTXWB6uoynhgBrIrrE+G4j2VUEI0RFPp3uhoijOC383zk1mov/AxCU4i57iUJq6CU1CcV2acbsc7qZuQpNw2Rvl+N/sCO2leY/KS/W45h/u19RNaBKK+9L8vN2X5uFckiSPp4EXaqyrlYWuoebBUvhYhxBCjWcI92OKoiT+7hbWk+xES5IkSZIkSZIkXcIU0XAnsiuGbZ+r03xGHuCidtY5ktrZaYBAoD/QRwjxasU6FSCEEE5gnKIom+rf6rO79FKZkiRJkiRJkiRJUrOjKIod2AOMrfHUWOBXH1VKgJ5A72rLm0BCxd87G6KdMhMtSZIkSZIkSZJ0CVOUZnVJ1QvAx0KI3Xhm2r4ZaI2nc4wQ4mmghaIoixRFcQOHq1cWQuQAVkVRDtNAZCdakiRJkiRJkiRJahYURflSCBEG/AOIwdNJnqgoSmpFkRg8neomIzvRkiRJkiRJkiRJlzClmV3lqyjK68DrdTy3+Bx1/wn886I3qhrZiZYkSZIkSZIkSbqEVdyKSjpPzeuUgyRJkiRJkiRJkiQ1YzITLUmSJEmSJEmSdAmTmej6kZloSZIkSZIkSZIkSTpPMhMtSZIkSZIkSZJ0CZOZ6PqRmWhJkiRJkiRJkiRJOk8yEy1JkiRJkiRJknQJk5no+pGZaEmSJEmSJEmSJEk6T3/6TLQQIgV4SVGUlyoeK8AMRVGWN2GzmqVFs2KZODqcQH8Nx06U8/IHqaSmW+ss36algcWzW9CxnZHoCD2vf3SK79bkeJX55OWeREfoa9VdsS6HVz44ddFjqI8W18yj9S2L0UWGU554kuOPP0vxrr11l792Hi2vm4+hZSzW01mkvvYOWd+trHy+zxfvETJoQK16eZu2cvCGOxskht8jYsYsYuYvRBsWhiUlmVP/e5GygwfqLB85cxaRM+egj4nGlp1N5kcfkv/jmsrnQ64cQcyi69C3aInQaLClp5H1xWfkr/2xMcI5bxHTZhA1b0Fl3OmvvkzZobrjjpg+k4jps9BHx2DPzibz06UUrKuKKXzSFELHXYVfXBwA5sQETr/7FuZj8Q0ey4UyDhmD/4jJqE3BOLNOU7ziIxzJCXWWN/QdSsDIyWjCo3FbzdiOHaRk5aco5rJGbHX9tL55Pu3uvRF9dARl8Sc4+uBTFP66p87ybW5ZQJtbFuLXpgWWtExOPvsmpz9bUfm80Gho/+DNtFg4HUNsFOWJyRz7+/Pkrd/WGOFcdKFX9Kfd/TcS1LcHhthIds+6nezvNzZ1sy6qsMnTiZg9H21oKNbUFDLefIXyIwfrLj9lBuFTZqKLisaem03O5x9TuHFtI7a4/oxDxxIw0rMvO7LSKVn+Efakuvdlv75DCRg1BXVENIrVjC3+AMXfV+3LmuiWBE6YjbZVOzShERQv+4jyrWvq3F5j6ddBMKiLIMAPcoth/T43abl1l28dAWP6qIgIglIL7IhX2HtS8Sqj18KIywRdWgoMOigqgw373ZzMrL29IV0FI3up+C3Bzfp9Su0CDWjiYD1De+rwMwhSM118uclCVr77rHV6d9QwaYiB8CAVecVuVv5i5eAJZ+Xz4wbo6dVRQ1SoGodTISnDxYqfreQUVm134mA9fTtrCQlU4XLBqWwXK3+xkprlapA4x1+uY3B3DX56walsN99usZFVcPY4L2uv5qqBesKDBHnFCj/ssHEoybt9Q3toGNlXh8koyCpws/xnG0mZVdsdf7mOPh01BAcIXC5Iz3WxeoedU9lVZcJMgqlD9bSLVaNRw7FUJ99utVNmadz/hYamKDITXR+NkokWQkQKId4SQpwSQtiEEFlCiLVCiMGN8fr1IYT4UAihVFvyhRA/CiEua+q2NaR5U6KZNTGKVz84xR1/O0pBkYNnHumEn6HufxGDTkVmjo13P08nv9Dus8wdf4tnzq37K5eHnvR8uW/dUdggcZyvyMnj6fiPh0h59R12TZxL8a699PrwdfSx0T7Lt7hmLu0fuofkl95g59gZJL/0Op0ef4Sw0cMryxy65S9sGzCyctk5dgZup5OcH9Y1VljnFDpqDK3vvpeMjz7kyA3XUXpgP52efxFdVJTP8hHTZ9LyltvJeP9dDl+7gIz33qHNfQ8QNPSKyjLO0hIyPvqQ+FuXcOS6a8j7YRVxDz+K6fKBjRXWOYWMHE3LO+4h85OPiF9yPWUHD9LhmefRRvqOO3zqdFrcdCuZS9/nyPXXkPHhu7S+536CBg+tLBPQuy+Fm9aT+Je7OXbHLdhzsun43Itow8MbK6zfxdB7EKZpiyjbuJy8Fx7BnnyM0CV/RRUc5rO8Nq4zwfNvw7xzM7nPPUThRy+jbdWO4LlLGrnl5y9m1lV0e/ZhTjz7JtsGz6Dgl90MWP42hpYxPsu3XnI1nf51H8effJWt/SZz/N+v0P3FfxA5cWRlmU6P3UPrG+dx9P5/s7XvJE699wX9vngVU6+ujRXWRaX2N1JyMIEj9zze1E1pEMFXjiL2lrvI+eIjEu+4ifLDB4n797NoIyJ9lg+bNI2YxTeT/ckHJNyyiOyP36fFHX/BNHBII7f8/Bl6DyJo+iLK1i8n9/mHsSclEHrz/6GuY1/WxXUmeOHtmHf+RO4zD1L44f/Qtm5P8LybK8sIrQ5Xfg4lqz7HVdK039NndG0lGNtH8MtRhXfXuknLVbj6ShUmo+/yQf4wb7iKtFxP+V+PKozrK+jcsqqMSgULRqgI9hd8+4ubN1a7Wb3LTaml9vZiQqFPe0F2YeN3mMYM0DGyr56vNll47tMySsrd3DXLH7227jpxMWqun2Rk11EH//m4jF1HHdw4yUibaHVlmQ6t1Gzdb+f5z8t49Zty1Cq4c5Y/umqptZxCN19vsvDUR6W88GUZBSVu7pzlT4Dfxe9ojeqrZURvLd9usfHiVxZKyt3cOs1w1jjbRKtYNN7A7gQHz31uZneCg+vGG2gdVfW7tXcHDdOH6Vm/287zX5pJynBx8xQ/ggOqYsgtcvPdFhvPfW7mle8sFJQo3DrVD3+D53mdBm6d5gfA68stvPytBbVacNNkw59u8LOCaLDlz6ixhnN/C/QCrgM6AVOBzUBoI71+ff0IxFQsowEnsKpJW9TAZl4VyWfLM9m2q4iUdCvPvpGMQadi1NC6P6KEJDNvf5bO5u2FOJy+v1yKS50UFlctA/sGczrLyoH40oYK5by0umkRGV8tI/PL7zCfTOb4489iy8yixTVzfZaPnjGZ0599Q86qtVjTTpOz8kcyv1pGm1uvryzjLC7BnptfuYQMG4zbYiVn9frGCuucoq6eT96qleSt+h5ragppL7+EPSeHyOkzfZYPHz+BnBXLKNi0AVtGBgUbN5C7aiUxC6+tLFO6by9FW7dgTU3BlnGa7K+/wnzyJIGX9WqssM4pas488n9YRf4PK7GeSiX9tf9hz8khYuoMn+XDxk4gd+UKCn/aiD0zg8KfNpL3wyqi5y+sLJPy5L/IXbEMy8nj2NJOkfr8MwihIrBv/8YK63fxv3Ii5t82Y9m5GWdOBiUrPsZdlI//kDE+y+vadMBVkIt521pcBbk4khMw79iItlW7Rm75+Yu7ezFpS78l/cNvKE9IIv6hp7GmZ9FmyXyf5VvMn0bae1+S+e0aLCnpZH7zA2lLv6HdfTdVlVkwjZPPvUXu2q1YUtI59c4X5G7YRtzd1/vcZnOXu3YriY+9RNby5nN8upjCZ86lYO1qCn5cjS0tlYy3XsGRm0vY5Ok+y4eMHk/+mu8p2roJe1YmRVs2UbB2NZFzFzRuw+shYMQkzDt/wrzzJ8++vPwjXEX5GIeO9VleW7Evl//s2ZftyQmYt29EV21fdqQlUbLyM6z7tqM4nT6309gGdhHsT1LYn6SQXwLr9ymUmKFvB98/zPt2EJSUe8rll8D+JIUDyQqDulTrXMUJ/PTw9c9u0vOgxAzpeZBT5L0trQamDVKxepcbq6MBg6zDyD561v5m5cAJJ5n5bj5ea0GrEfTvoquzzoi+Oo6lOlm3y0Z2oZt1u2wkpDkZ2beqzuvfmdl51EFWvpvTeW4+WWsh1KSiVVRVR3v3MQcJp1zkFytk5bv5bosFP70gNvzidx2G99KyfredQ0kusgrcfLbBhk4j6Nup7gGzw3tpSUxzsXGPg5wihY17HCSmuxjeq6rnPaK3lp1Hnew86iSnUGH5NjtFZQpDe1aV2ZvoJDHdRX6J4slUb7NVxOl5L+Ji1IQGCj7bYCUz301mvpvPN1ppE6WmY0t1rXZJl44G70QLIYKBK4C/Koryk6IoqYqi/KYoytOKoqyuVk4RQtwihFglhDALIeKFEIOFEB2EEJuFEOVCiO1CiPbV6rQXQqwQQmQLIcqEELuEEL5/CdaPTVGUrIplP/AM0EoIEVHttZ8RQiRWtDVJCPGEEMLrnJkQ4lEhRI4QolQI8a4Q4j9CiP3Vnh8hhPitIrYiIcQvQog2F6H99RITqSMsRMeeQ8WV6xxOhYPxpXTvFHDRXkejFoy5IpQfN+ddtG3+HkKrIbBHVwp+/tVrfcHP2wnq19t3HZ0Ot83mtc5ltWLq1ROh8X2Qj507g+yVP+K2+Di13QSERoN/p84U79rptb5k1078e/T0XUenQ7F7jzJQbDb8u3ZDqH1/eQT264+hdWtK9++/KO2+UEKjwdipMyW7f/NaX7L7NwJ69PBdR6etFbfbZsPYpRvUEbdKb0BoNLhKSi5OwxuCWo22ZRy2BO8hrbaEQ2jbdvJZxZ6SiDo4FH2X3gCoAkwYLhuI9ei+hm7t7yK0Wkx9upO38Rev9bkbfyF4UB+fdVR6Ha4a+7fbYiO4f9X+rdLpcFlrlwkZ0u8itl66GIRGg7FjJ0r37vJaX7p3F/5d69jntT72ebsNv05d69znm1Sd+/JBdOfal7v2BkAVEOTZl+Ob574MnoxxTAgkZ3mfqE/KUmgZ7rsT3TJMkFSzfKZCTCioKqp0bCFIz1OY0F9wz3QVSyaoGNJNIGpsckI/wYlMhZTsixbSeQsLEgQFqDiWUnUyw+mCE+lO2sXW/T8ZF6PhWKr3CZD4FCftYuvukBr0nsDNVt8JEbUKhvbUYbYqnM49+xDr+gozCUz+KhJOVQ3DdrnhxGkXcTF1x9k2Wu1VByDhlIu2FRl3tQpaRqpISPN+LxLSnJVlalKrYHAPLRabQkaeZ9saNSh43vsznE5wuxXizvI5/BHJTHT9NMY10WUVy3QhxA5FUWxnKft34L6K5RngMyAJeBo4BbwPvApcVVE+APgBeBSw4sl0rxRCdFYU5aJccCuECAAWAieA/GpPlQKLgQygJ/BOxbpnK+otBP4G3A78AlwN3A8kVzyvAZZX1JsP6IDL8eyrjSokyNP3Lyz2PtAUFjuJCq/7bGd9DR0QTIBRw7qt+ecu3IC0ISGoNBrsud7tsOfmo6tjKG7B1l+JvXomees2UXo4nsCe3YidMwOVTos2JBh7rveJgcBePQjo0pH4vz7WYHHUlyYoGKHR4Cwo8FrvKCjAFOZ7+F/xzh2ET55K4c9bMCckYOzchfBJU1BptWiCg3Hke95Dtb8/vZatROh04HKR+sJztTqtTUUTFIxQa3AUesftLCxEG+I77pJdvxE+aTJFv2zFnJiAsVMXwq+a5Ik7KBhnQe3/4RY334o9L5eSPbsbJI6LQeUfiFCrcZcVe613lRWjDwzyWceRcpyiT18j+Nq7EFotQq3Beng3JcuWNkaT600X7tm/bdk19u+cfPRRvvfv3A3baLV4NtkrN1Ky7whBfXvQctFMVDoduvAQbFm55G3YRtxdiynYthtz0inCRw4mavKo5tnBusSpTUEItQZnofdwZGdhAZpQ36OrSvf8RuiEyRT/+jOWE4n4dexM6LiJZ93nm5LK34RQq3GVeu/L7tJi1Ka69+XCT14lZNHdlfuy5dBuir/9sBFa/PsYdaBSCcpqTM9SboMAg+86/gbP89WVWUGtEhj1nr+DA6Ctv+BwqsKXW9yEBgrG9xOoBGw74vkZ1q21IDpE8P66i9tpPF8moyfPVWr2/llYalYINdXdKTH5C591Ao1115k13MCJdE+2u7oecRqun2REq4WScoVXvy2nvI6O9u91pl2lNa4vLrMohATW3eZAo6hVp9SiYPL31PH3E6hVvt8LU433oltbNYvGGSrjfGOFhfKK/7mULBd2B0wZomP1DjsCmDxEh0olam1HurQ0eCdaURSnEGIxns7irUKIvcAW4AtFUWrO8PGBoihfgSfTC2wHnlAUZW3Fuv8BH1Tb9gGg+sxAjwohZuAZLv7qBTR7shDizIw5/kAmMFlRlMqji6Io/65WPkUI8V9gHhWdaOAu4D1FUc6093EhxDg8HX8AExAErFIU5WTFujpnJBJC6AGvGbpGzvkFlbr+ndxRQ0P5y01VCe+/PXu8Iqaar3lxe/RXjQjnt/3F5Bc2wZgon3wEXEfEKS+/hS4ijH7LPgEhcOTlk/ntCtrcegOKu/YXbOy8GZQdO07pgcMN0O4Lo/j8oH3HnfHhB2jDwuj61nsIwFFYQN6a1cQsvBbFVRW3y2zmyPWLUPn5Yeo/gFZ33oMtI4PSfXVP1NbofMboO+7Mjz5AGxpKl9feBgGOgkLy1/5A9PxrwF17UpWoqxcQOmosiX+5E8Xhe36AZqXmv8BZimqiWmCafh1l65dhSziAyhSCafICgmbfQPFX7zRoMy9Irf9zH+sqnHj6dfRR4QzZ/AUIgT0nn/RPltH+/iUoLs/nffTBJ+nx2hMM3/8DiqJgTkoj/ePvaHmt70shpObg/I912Z8tRRsSSseX3gThOclWuP5Hz3BuV8NMpHRR1ApH1D7GV9BEtSBoxmJK132H7dhB1KZgTFMXEjTnRoq/fLvBm3ox1f1tXcHX13u11QIot8IPuxQUBbIKFQL8YHAXwbYjCoFGGNtX8PlmN65G6kP376Jl/hi/ysdvLC/3anOl8/htVse/gE9zRxmIDVfz4pe1J4pMTHPy9CdlBPgJhvTUccNkI89/VnZBE2r17aRh7oiqn7PvrKoYredjk+eKw9fzNdedzzf/iXQXz39pxt8gGNRdy3UTDLz0tYUyi0K5FZb+aGX2CD3DemlRFNiX6CQtx4X7zzWv2J82Y9xQGmV2bkVRvhVCrAaGAYOBCcBDQoibFEX5sFrR6p3qM4NnDtVYZxBCmBRFKRFC+AOPAZOBWDzx+AGtL7DJPwG3VfwdiiebvEYIcbmiKKkAQojZwL1ABzwdYw1QfRxnZ+D1Gtv9DRgFoChKgRDiQ2CtEGI9sAH4SlEUH/NCAvAwnlgrpRz9kHY9b66jeN227yni2InyysdarWenCQ3WUFBU1cENNmkoLL44Hd7IcB19epr41wsnz124gTkKC3E7negivLNSuvBQ7Hm+sw1um41jDz1GwiNPoAsPw5aTS4sFs3GWluEo8M52qAwGoiZPIOnFmh9/03IWF6E4nWhrZJ21ISE4amSnz1DsNlKefpLUZ/+DJjQUR34+EVOn4yovx1lcVK2ggu10OgCWE8fxa9OWmGsWNYtOtLO4CMXlRBvqHbcmJKRWdvoMxW4n9dmnSf3vs2hDQnEU5BM+eWpF3N6Zn6i584leuIjj99+LJanp/7/Pxl1eiuJyoaqRdVYFBNXKaJ3hP2oq9pREyjdXTAuRmUax3Ub4nY9RuuZr3KVFDdzq+rHnefZvfXSN/TsiDFtOHfu31cahW//G4TsfQx8VhjUzl9Y3zsVRUoY9r7Byu3vn3YlKr0MbFowtI4fOT9yPOSW9wWOS6sdVUozicqIJ8c46a4JDamWnz1DsdtJefIa0l5+v3OfDrpri2edLfO8bTcldXoLicqE2BVH9W1oVaMJd6vuSkoAx07AnJ1D+k2dfdmaeovgbG+F3/5PSNV/hLilq+IbXk9nuGTZbM+ts1FOZKayp3ErlpFBn+OvB5VawVGSoy6zgdnt3uPJLFAL8VJVDyAMMghvHVV31qFIJWkdA/46C/3ztrldH9XwcOukgpdrM15qKQS4mo6CkvOrFAv0EpeV1v3hJeVU2trKOsXZGFmDOSAM922t56csyispqP293Ql6Rm7wiSMm08I/rAxjSQ8e6XWcbVHp2R5KdPJ9dPU5R2caSam0M8BNn7az7yigH+lXFWW5RcLl9lPHxXtidkFeskFeskJpt45FrjAzspmHjHs/elZDm4smPzfgbPEPNrXb41/VGCkqaZpSC1Dw02n2iFUWxKoqyXlGUxxVFGQJ8CPyrRrHq3wXKWdadafdzwCw8w6aHAb3xdLovdAxyuaIoJyqW34Ab8WSklwAIIQYBXwBr8HTg+wBP+njdmnu/156sKMr1eE4q/Ioni51YsW1fnsaTua5c2nZb/LuCs1jdZGTbKpfUdCv5hXb69qz6Ya1RCy7rGsiRxItzC5sJw8MpKnawY1/RRdnehVAcTkoPxxN6hffk8KFXDKJ4z/6z13U6sWVlg9tN5JQJ5G3aWuu0Z+TkcQi9jqxlzWsuOsXppDwxgaABl3utN/W/nPLDh+qoVVHX5cKRmwtuN6Gjx1D067aznyIWnuupmwPF6cScmEBgf+/bj5n6DaDs8DlGCrhcOPIq4h41huIdv3jFHTVvATHXLubEQ/djTjzWEM2/uFwuHOnJ6Dt5XwOv69QDR0qizypCpwelxg+FM6MvmuFJa8XhoGTfEcJHec+qHD5qCEU7zn7tp+J0Yj3t2b9jZk8id83mWv/nbpsdW0YOQqMhevo4sldvutghSBdIcToxH08ksI/3JH+BffpTHn/++3zw8NGU/PZr/dJ6jaVyX/a+cYi+U0/sde3LWl2tWKpGUjXDnRnPoSazEOKivdsXF+25ptmX9HzFZ/nMAiozh+l5CiGB3vVCAz3Dg91uSMmGt9e4eHetu3LJyFc4nOqZ8bsh/iVsjjMdVs+Sle+muMxNlzZV+S61Cjq01JCUUffoiORMp1cdgC5tNCRleF+yN2eUgV4dtbz8dTn5JecXkBBQxzQw583mqOqw5hV7JvMqKXfTuVXVpTFqFXRooSY5s+44U7JcdGrlfTlN59bqyhMRLjek57jp1Mq7wZ1aabxOVtTlTOe+unKrpwPdoYWaAKPgcHLzmHzvYlEU0WDLn1FT3if6KDD9ArcxDPhQUZRlUHn9ctsL3KYvCuDGk+UGGAqkKory5JkCPiYES8BzjfPH1dbVmrZXUZR9wD7gaSHEdmABsMNHORvgdepvzPyLd+3ld2tyWDAtmtOZVk5nWVkwPQar3c2mX6oydX+9rS15hQ7e++I04DnAtGnpOd2r0QjCQ3S0b+NX2Uk/QwgYPzyM9Vvz8THyuUmkvfsR3V54itKDRyjee4DYBbPRx8aQ8enXALR76G70UVHE3/83APzi2mDq1YOS/YfQBJlofdO1BHTqQPz9j9baduxcz7XTzqLml73I/uJz4v7+GOXH4ik7fJiIqdPQRUWRs3wZAC1vuQ1tRATJ//bc9kbfqhUBXbtTdvQImsBAoubNx9iuPUeefKJymzHXLKL82DFsGekIjZagwUMImzCR1Oef9dmGppD99Ze0ffjvmBOOUX7kMOGTPXHnrfTEHXvTregiwkl52nOVhr5lK/y7dKU8/ijqwECi5lyNX9t2lc+DZwh37PVLSH7yX9iyMiuzXm6LBbe1eUwm50v51h8Inn87jvQkHCnH8Rs0CnVIOObtnnsEB06chyoolOLP3wDAdnQvQXNuwjh4DLaEg6hMwZimXYs99USzzFwBJL/8Ib3ee4bivYcp3Lmf1jfMxa9VDKnvfgFA53/dhz42koNL/g8A/w5tCerfk6JdB9GGmIi7azGB3TpWPg8QNOAyDLFRlByIxxAbRce/3YlQqUh64d0mifFCqf2N+HeoGrRljGuJqVcX7AXFWNPqGhD1x5H33Ve0evBvWI4nUB5/hLCrpqCNjCR/tefe39HX34w2LJy0558CQNeiJcbOXTEfi0cdEEjEzLkY2sZx6r9PNWUYZ1W2eTUhC+/AnpaEIyUR45DRnn351w0ABE66GnVQCEWfefZl65G9BM9bgnGIZ19Wm4IxTV9UsS9XZOjVajRRnntBCbUGdVAImtg2KHYrrrwmmF0L2HlMYdogTyc4PV+hT3tBkBH2nvB0/EZcJgj0g5U7PY/3nlDo31EwprdgX5JCyzBB73aCZdurfoDsqSgzrq9g93GF0AAY0k2wO9GzDbvTcz/q6hwusNhqr29IP+2zMe5yAzlFbnIL3YwfqMfhVNh9rOqyoWsn+FFc5ub7bZ7fXZv32rl3nj9jBug4dMJJzw4aurTW8MKXVSMQ544y0L+Ljre/L8dqr7pe2mpXcDg9t3UaP1DPoSQnxWVu/P0EV/bSExygYm/ixb8kb8sBB2P668gtdpNbpDCmvxa7U2FvYlUndcEYPcXlCqu3e2LfesDBnTP9GNVXy+EkJz3aaejUUs3L31V9/27e72DhWD1pOS5SslwM6a4lJEDw62FPDDoNjOmv40iykxKzgr9BMLSHluAAwYFq99W+vKuG7AI3ZRaFttFqZlypZ8t+B7lFzfAE2wVwN9OTac1Vg3eihRBhwNd4JgU7iGfyrf7AQ8CKC9z8CWCmEGIlno7uE1yc7LpeCHHmhsEhwJ14hmyvrPa6rYUQVwO7gElAzXvlvAK8I4TYTVWm+TI8E6UhhIgDbga+xzM5WWc8t//66CK0v96+XJmFXqfi7htaE+ivIf5kOf/3VCIWa9WXTmS43uv6j7AQLW/9p3vl47lTopk7JZoDR0u5/4mEyvV9e5iIitCzpoln5a4uZ9VatMHBtL3nFvQREZQlnuDg9XdgPe358aiPjMDQouqe0UKlovWSRRjbtUVxOCncsYs9sxZhTc/w2q5fXBuCL+/LvmvqP8y+MRRs2oA6KIjYxTeiDQvDkpxE4oP3Yc/OAkAbFo4uqnrcaqKunk+b1m1QnE5K9+4h/tYl2LOqfmSr/Pxoc/+D6CIjcNtsWFNTSX78nxRs2tDY4dWp8KeNaEwmYhZdjzY0DEtKEif+7wHs2Z4fhdqwMHTV7hktVCqi5s7H0Kq1J+79ezl2162V7xNAxDTPxFPt//Wk12tlfPgemUvfb5zAfgfr/h2UGAMIGDsTtSkYZ2Y6he8+i6vQs3+qTMFe95m17NqK0BswXjEO09SFuC1m7CeOULLq86YK4Zwyv12DNiyYDg/fgT46grKjx9k14xasaZ79VR8dgV+r2KoKahVx91xPQMc43A4n+Vt3sn3UfCynTlcV0evp9I97MMa1wlVmJmftFg7c9FecxU17u77fK6hfDwZvrDrH2+35RwBI++g7Dt74cFM166Ip2roJtclE1MLr0ISEYU1NJvnvf8WRU7HPh9bc59VEzpyHvmVrFJeTsgP7OHHf7Tiq7fPNjXX/Dor9Awkc79mXHZlpFLz9TOW+rDYFow6puqzBsmsrKoMf/sPGY5p2DYrFjO34EUpWfVZZRm0KIfLB/1Q+Dhg1hYBRU7CdOEr+a1UnTxtTfJqCUQ9X9BAEGAS5xfDFVjcl5oo2+kGQf9VV0sXl8OUWN2P7qOjXUVBmgXV7FRKqXXlRaobPN3vKLJkgKLXArkSF7fHNq1O0YZcdnUYwb5QfRoMgJcvFq9+WY6vWjw0NVHllxpMzXXyw2szkoQYmDzGQV+Tm/dVmUqtlX6/s7bkm+d653ndg+fhHz62v3ApEhaoZ2F2Hv0FgtiqkZrl48ctysvIvfjZk014HWo1g9nA9fnpBarabN1dYveIMCVRRbWoiUrLcfLzWylWD9Fw1UEd+scLStVZOZVeV2X/Cib8Bxg/QYfIXZOa7eXuVhcJSzxvmViAqRMWALgYC/ATlVoVT2W5e+c5CVkG137/BKiYN0mE0CApKFdbvtrNlf3OZ30dqKqKuCSgu2gt4JsT6JzAOaA9ogTQ8HeunFEWxVJRTgBmKoiyveNwWz0zWfSpuM4UQYgSe65VDFEUpqijzPjAIyMMzo/ccYL+iKPdW1EkBXlIU5SVfr+OjvR/imeX7jFLgGPCMoijfViv3LHADnsm+VuPJHv9TUZTgamX+DtwNGICv8MxSfrmiKIOFEFHAm8BAIAzP5GVLgX9Vn8DsbMbM3928jvaN4JHtNzR1E5pEYEtjUzehSai0l+bMx7F9G/1Od83Cvjea/hr6pqA4LrlDOQAtR0edu9CfUETXFk3dhCbxwcBPmroJTSIz4+JcFvdHo9Vdmt/fAC/eGfCHTOnuO17HNRIXQZ+OddyT7g+sMWbntuGZFOusp7aVGgPmFUVJofY1xJurr6soM6rGpl6rUaft2V7HRzsW47l11VkpivIQnmx6dS/VKPMEnuw4ABUTiJ2oeC6b2tlrSZIkSZIkSZIkqRlrymui/9SEEEbgVmAt4MJzL+gxwNimbJckSZIkSZIkSVJ1f9YJwBqK7EQ3HAWYCDyKZ8h3AjBLUZTmc6GoJEmSJEmSJEmSVC+yE91AKq71HtPU7ZAkSZIkSZIkSTobRc7OXS+yEy1JkiRJkiRJknQJk8O56+di3A5KkiRJkiRJkiRJki4JMhMtSZIkSZIkSZJ0CZPDuetHZqIlSZIkSZIkSZIk6TzJTLQkSZIkSZIkSdIlTF4TXT8yEy1JkiRJkiRJkiRJ50lmoiVJkiRJkiRJki5h7qZuwB+MzERLkiRJkiRJkiRJ0nmSmWhJkiRJkiRJkqRLmLwmun5kJ1r6Q4npF9XUTWgSxjD/pm5Ck9D6+zV1E5qEqVNcUzehSQR3O97UTWgS/uGX5v95+sbspm5Ck2g/dUhTN6FJ6HXyB/qlRFGaugVSfclbXNWPHM4tSZIkSZIkSZIkSedJZqIlSZIkSZIkSZIuYXI4d/3ITLQkSZIkSZIkSZIknSeZiZYkSZIkSZIkSbqEyWui60dmoiVJkiRJkiRJkiTpPMlMtCRJkiRJkiRJ0iXMLWdUrxfZiZYkSZIkSZIkSbqEyeHc9SOHc0uSJEmSJEmSJEnSeZKZaEmSJEmSJEmSpEuYvMVV/chMtCRJkiRJkiRJkiSdJ5mJliRJkiRJkiRJuoQpcmKxepGZaEmSJEmSJEmSJEk6TzITLUmSJEmSJEmSdAlzy9m560V2oqVKi2bFMnF0OIH+Go6dKOflD1JJTbfWWb5NSwOLZ7egYzsj0RF6Xv/oFN+tyfEq88nLPYmO0Nequ2JdDq98cOqix1AfIeOnEDptDpqQMGxpKWR/8AaW+MN1ljcNG0XY9LnoYlrgNpdTtm83OUvfwlVWWrXNSTMIGT8FbXgkrtJiSrb/TO6n76E4HI0R0nkJGH4VQeOnow4KwZ6RRuGX72E7cbTO8v6XX4lp/Aw0UbG4LeVYD++j8JsPcZeX1iprHHAFEUsewLx/J7mvP92QYdSbcehYAkZORm0KxpGVTsnyj7AnJdRZ3q/vUAJGTUEdEY1iNWOLP0Dx95+imMsA0ES3JHDCbLSt2qEJjaB42UeUb13TWOFckK/2n+Sj3QnklVtpF2bigRG96NsywmfZx37cxcqjqbXWtwsz8c114xq6qb9b9OzZxF57DbrwcMxJSST/9wVK9++vu/ycOUTPnYM+JgZ7djbp779P7uoffJYNGzeWzk89Rf7mzSQ88GADRXDxhE2eTsTs+WhDQ7GmppDx5iuUHzlYd/kpMwifMhNdVDT23GxyPv+Ywo1rG7HFDSf0iv60u/9Ggvr2wBAbye5Zt5P9/cambtbv9tWBJD7ee7xqX76yJ31ahPss+9i6PayKr/292y40kK+vHQPAyfwS3tweT3xOEZmlZu6/sicL+nRo0BjOx9Htn3Hg5/exlOYSEtmBQZMfJiauf53lM5N+Y8fqZyjMOYExMJLLht9It4FXe5U5tG0p8Tu/oKwoE4N/CHE9xjFg/H1otJ7fLG6Xkz0bX+XE/lVYSvMwBkbQqd90+oy8DaFq2oGcEwfrGdpTh59BkJrp4stNFrLy3Wet07ujhklDDIQHqcgrdrPyFysHTzgrnx83QE+vjhqiQtU4nApJGS5W/Gwlp/Ds271YJlyuY3B3DX4GwaksN99ssZFVcPbXvqy9momD9IQHCfKKFVZvt3EoyeVVZmhPDaP66DD5C7IK3Cz72UZSRtV2dVqYMkRHz3YajAZBYYnC1gN2fjnsrPlyANwy1UDXNhreW22p9Vp/dHJisfpp8KOAEOJDIcTyhn6di0UIoVRbnEKIU0KIF4QQtXuCfyLzpkQza2IUr35wijv+dpSCIgfPPNIJP0Pd/yIGnYrMHBvvfp5OfqHdZ5k7/hbPnFv3Vy4PPenptGzdUdggcZyvwCHDibr+NvK//ZzkB27DEn+Y1n97Ck24746EX5fuxN71EEUbfyTp3iWkP/8Ehg6diLn9vsoypmGjiLzmJvK++pike24k8/UXMA0dQcTCGxsrrHMy9h9K6LwbKP7hazKeuA/b8aNE3v131KG+f3TpO3Ql7IZ7KPtlA5mP3UXeW8+ha9uBsEV31CqrDo0gZPZirIlHGjqMejP0HkTQ9EWUrV9O7vMPY09KIPTm/0MdHOazvC6uM8ELb8e88ydyn3mQwg//h7Z1e4Ln3VxZRmh1uPJzKFn1Oa6Spv1/ro+1CWk8v3k/Nw7symfXjKFPi3DuWraNzBKzz/IPjOzNulsmVy5rlkwkyKBjTMcWjdzy8xc2dixt77+P9Pc/4MDCayjZt59uL/8PXVSUz/JRs2bR+o7bSXv7HfbPu5pTb71Fu4ceImTYsFpl9dHRtL3nHor37m3oMC6K4CtHEXvLXeR88RGJd9xE+eGDxP37WbQRkT7Lh02aRszim8n+5AMSbllE9sfv0+KOv2AaOKSRW94w1P5GSg4mcOSex5u6KRdsXWI6/916kBsGdOazBSPpExvGXSt+rXtfHn4Za2+6qnL54YYJBBm0Xvuy1eGiRZCRu4Z2J8zYPH72nDz4A9tX/4c+I29hxl3fEd22Hz9+eAtlRRk+y5cUpPPjh7cS3bYfM+76jt4jb2b7yqdIPryussyJfSvZtfYF+o6+gzn3rebKmf8m6eAadq19obLMga3vEr/zS4ZOfZQ5963m8qse4ODW9zmy/ZMGj/lsxgzQMbKvnq82WXju0zJKyt3cNcsfvbbuOnExaq6fZGTXUQf/+biMXUcd3DjJSJtodWWZDq3UbN1v5/nPy3j1m3LUKrhzlj+6Rki3je6rZUQfLd9utfHClxZKzG5um2Y4a0xto1VcN8HA7mMOnv3czO5jDhZPMNAmqup3a5+OGmYM07N+t53nvzCTlOHilil+BAdUdRZnDNPTpbWGT9bZ+M8nZjbvtzNzuJ4eceparzm8t1ZeNyxV+sNdEy2EUAshGrrd1wMxQBxwO3At8GgDv2aTmnlVJJ8tz2TbriJS0q08+0YyBp2KUUND66yTkGTm7c/S2by9EIfT91GluNRJYXHVMrBvMKezrByIr53FbExhU2ZRtOlHijauwX76FNkfvIEjP5eQ8VN8lvfr1BVHbjaFPyzHkZOF5dgRitatxtC+U1WZzt2wHDtCybafcORmU35gDyXbfsKvWpmmZho7jbJtGyjbtgFnVjqFX72HqzCPwOETfJbXx3XCmZ9L6abVOPNzsJ2Ip2zrOnRtamQmhIrwm/5C8fdf4MzLboRI6idgxCTMO3/CvPMnnDkZlCz/CFdRPsahY32W17bpgKsgl/Kf1+IqyMWenIB5+0Z0rdpVlnGkJVGy8jOs+7ajOH2fsW6OPt2TyPQecczoGUe7MBMPjuxNVKCRbw6c9Fk+UK8l3N9QuRzNLqTEamdqj7aN2/B6iF24gJwVK8hZsQJLSgopL7yALTub6NmzfZaPmDiR7O+Wkb9+PbbTp8lft57sFd/T4rpF3gVVKjr++wnS3n4b22nfP+Cbm/CZcylYu5qCH1djS0sl461XcOTmEjZ5us/yIaPHk7/me4q2bsKelUnRlk0UrF1N5NwFjdvwBpK7diuJj71E1vL1Td2UC/bJ3hNM696WGT3aEhdq4oHhlxEV4Mc3h5J9lq+1L+cUUmJ1MLVbm8oy3aNDuHdYT8Z3bolOXbsT0RQO/byUzv1n0mXAHEIi2zN4yiMEBEVzdMcXPsvH7/yCgOAYBk95hJDI9nQZMIdO/WZycOv7lWWyT+0nqk1fOvSeTGBIC1p2Gkr7XpPIPV11Ejg7dT9tuo2idZcRBIa0oMbwBwAAx4dJREFUoF3P8bToOJTc9LpHrDWGkX30rP3NyoETTjLz3Xy81oJWI+jfRVdnnRF9dRxLdbJul43sQjfrdtlISHMysm9Vnde/M7PzqIOsfDen89x8stZCqElFq6iG/z+4sreW9bvsHDzpIqvAzafrbei0gn6d6u7BD++tJTHNxYY9DnIKFTbscZCY7mJ476qe94jeWnYedbLjqJPsQoVlP9spKlO4omdVmbbRKnYdc3DitIuCUoXtR5xk5LlpFekdd2y4ihG9tXy+0Xbx34BmQlEabvkzavJOtBDiPiHEISFEuRAiTQjxuhAioNrzi4UQRUKIyUKIo4ANaCOEiBFCrBZCWIQQyUKIBUKIFCHEvdXqBgkh3hZC5AghSoQQm4QQvc6jWUWKomQpivL/7N13eFRV/vjx95meSTKppEBCCL2HXkWqiDR7W127u+ruum5f3eL+1q+rblFXXXeta2VFRVFEBESa9BZqKIEkJJDey2QmM3N+f9xJJpNMIAFCgjmv55kHcufcO+dz78y999SbLaX8AvgcGNVou32EEJ8JIfKFEFVCiB1CiFlN4mpN/v7kbel2CCFOCyFeOOcdeR7iY0xERZjYtb+8YVmdS7IvrZIh/UPOsGbbGPSCWZdF8tW6ogu2zXPLiAFLn/5Up+7yW1y9dxdBA4YEXMV+5BCGqGiCR40DQB8WTujEy6natd2XJu0Alj79sPQdAIAxNo6QUeOo2r2tnQJpI70BU88+2A+l+i22H0rF3GdgwFUcxw9jCI/CMnQ0ALrQMKyjJ2Lfv9MvXdj8m/BUVlC16et2yfp50esxJiTjOOLffdVxZB+mXoErOJyZR9GHR2IeNAIAXUgYluHjqU3b0965bVd1bg9p+WVMSPJvkZ2YFMve08Wt2sbSA5mMT4qhuy24PbJ43oTBQMjAgZRt9f/dlW3dRujw4QHX0ZmMeJz+vWk8DgchQ4YgGhUkEu+7j7rSUgo++/zCZ7wdCIMBa7/+VO7e4be8cvcOggcNDbyO0Yhsui+cDoL6D4JOUqhStN/y4YIyJvT071EwISmWfbmt+y1/djCLcT1jiLdZ2yOLF4Tb5aTo9EF69Jvst7xHv8nknwx8Pi44mdosfUL/yRSeOojHrQ2tius1iqJTBynI1q4LFSXZZB/ZQM8BUxvWies1mtPpWykr1ColinMPk5+1m8RGaS62qDBBWIiOw5m+iluXG9JzXPTu3vLvMznewOEs/8retEwXvbu3XEi1mLXW2pra9i0BRdkEYcE6Dp/0dY12eyD9lJte8S3H1CtO77cOwOGTbnp5W9f1OkiI0XH4pKtJGpffdk+c9jA02UBYsBZv3x56uoX7r2c0wB1XWliy3kFlzXe0RKi0WWcYE+0BHgYy0Vp+Xwb+itYCXM8KPArcBxQDBcBSIBqYBtQBzwINVxMhhACWAyXAXKAc+CGwRgjRX0pZ0prMCSH6A9OBtxotDgG+RGudrgXuBJYJIQZIKesHHL1zlvzdAPwMuAU4CMQBLRbwvd3J/fpWTb9xEzp9yzWPrRURptXIlZb7n2hKy13ERp//9utNHhtOiNXAqg2tu8C3F0NoGEKvx1Xu3wXXVVZKcHhEwHXsRw5x+vmn6fHz36EzmhAGA5XbN5P3xksNaSo2rUNvC6PX/z0HQiAMBkq/+pziTxe3azytpQ8JRej1eCrK/Ja7K8rR2wLH7ThxhKI3nqXbD36JMBoRegM1qdso+eC1hjTmPgMJuWwWuU/8rD2zf850wTaEXo+7stxvuaeyHL0tLOA6dZnHKH3vJSLueLghbvv+nZQveesi5Lj9lNkduKUkKti/m2ak1UxxTcvzH9QrrLKzOSOPJ+eOa68snjdDeDjCYKCuxP8UX1dSjCk6cPf9si1bib3makrWraP68GGCBw0iZuECdEYjhvBw6oqLCU0ZTszVC9n7vdsuRhgXhN4WhtAbcJU2OdeVlmCIDNzLqHLXdiLnzKd880bs6UcJ6jeAyNlztX0RFo6rpGPP34qm4bfcpMt1VJCZ4uqzt5QVVteyOTOf/5vT8rjizqC2pgzpcWMN8R9yFBQShb0ycIV8TWURCSH+v3VrSDTS46K2uhSrLYY+KfOwV5ey7JXbkVIiPS4Gjb+FEdPub1gnZep9OGsr+ei5eQihR0o3Y2c/Qt8R8y58oK1ks2ptX00LcpU1kkhby+NZbcEi4Dqh1pbXuX6qhfQcrbW7PdXnodIeIKbQlvMXag0ck81bGA4OEuh1AdLYJbZGcX+ywcHNM8z8v3uCcbslEvhgjYOMXF/c104xk5Hr5kDGd2sMdFNSTSzWJh1eiJZSPt/ozwwhxB+Af+NfiDYCD0kp9wIIIQYCs4CxUsqd3mX3AccarTMdGAbESCnrryi/FEJcA9wAvHqGbP1PCOFG2z9m4AugYZYkbz72Nkr/eyHEtcBC4KVW5q8nkAd8LaWsA04C22nZo8DjjRdkHnqL3sN+0ELyls2YHMnP7vN13/rdX4954/JPJwRcyPq2q6ZFsz21nOLSTjLJVqCAW4jYlNCT2Ht/RNFH71GduhNDRBQxd9xP/A9/Su7L2hgq65DhRF//PfJeexH7sTRMcT2IvechoktLKPr4/XYOpvWaRSgCLgXAGJ9AxC33U/7FYuwH96APiyDihruIuu1Bit95CWG2EH3vzyh+92U8VR3bRf+sAgQuW+hjZIjtQdi1d1G56hMch/eht4VjW3gbYTfeS/niM506LhX+F0oJiFZcPJcdyiLUbGR63847Hrpes2MrWj7eOW+8gTE6imFv/RcBOEtKKPziC3rceSd4POisVvr9+c8cf/IvuMrLA26jcwt0cg+8L/IXvY0xIpJ+z/8HBLhKSyld/ZXWndv93b6BvBSJJj9bCU1/3gEtO5RFiNnI9D7d2yNbF4FsHnwjosl7Db997/LTJ7aTuvYVJl/9B2ISUygvzmLLsqfYveZlRs3Ubj9P7PuS9NRlzLj5b0TE9qP4dBpbvngKa2gM/Udf0y5RNTVmoJFbZwU1/P3vpdVaPE0TtuJ+rS1dam+aYaF7tJ7nFle1fqVWGt3fwE3TfZU/ry6za/85l3vQputw9jib3uldnmKkV5ye15bZKamU9Omh54ZpZipqJEez3QxJ1tMvQc/fPgg814DSdXV4IVoIMR14DBgM2NDyZBFCBEspq73JnEDjvpgDABfQMLOLlDJdCNG4un00WotxcZOTaRDQ5yzZ+hnwNaAH+qK1Ir+L1mqMECIYrUA7H+juzXMQWsG4tfn7CHgEOCGE+AqtZXuZlLKlwZVPefPRoNfgu87pbm7LrjIOp1c3/G00avsnMtxASZmvgBtuM1BafmEKvDHRJkYOs/H/ng087vJiclWWI91uDOH+LTGGsHBcZWUB14m+7lbshw9S8tlHADiyMsirtdPryecpXPQWrrISut1yF+UbvqZsjTZDs+NkJsJiIf6BRyhasqjDB4W4qyqRbjd6W7jfcn1oGO4mrdP1bFfdgON4GhWrlgJQdyqLkkWvEPfrpyj77H10oeEYomOJ+dHvfCt5f289/72E03/8Ea7CvHaIpvU81RXeuMNo/G3WhdrwVFYEXCdk1tU4M45QvfYLAFy5Jyn/2EH0w3+icsWHzVrzLxXhQWb0QlBc7d/qXFrjIPIskwhJKfnsQCZzB/fEqO/wkUAtcpWVIV0uTFH+LVHGiEjqigN3QPI4HBz/8xOcePIvGKOicBYVEXvttbiqqqgrK8Parx+WHj0Y9Ow/fCt5Z+eduHULu6+/AcepU+0W07lyV5Qj3S4MEU3OdeERzVqn60mnk+znniH7hb9r+6ykmKirFuCursZVcSlWIHw31f+Wi5q0OpfYHWedEExKyecHs5g3MLFT/5YBLNZwhE5PTZV/q7O9qoSgkMA9S6yh0dQ0aaW2VxcjdAYs1nAAdq5+gX4jFzJw7I0ARMb1x+W0s/HTxxk5/QGETse2FX8nZep99EmZ15Cmsuw0qetfvWiF6P3H68jM81VeGby9kG1WQUW1754iNEhQWd3yPUZFta+FtmGdAC25ADdOtzCsj5HnF1dRVnXh71sOZLjIym8ck2jIT0Wj/IQEBc5fvcoaSWiTmEIaxVRtl7g9zVvbG2/XqId5E028+WUthzK1POUWe+gRrWP6SG3Mdf8EPVFhgqd+4D+E6e6rLJw47eGlT+1t3QWdlkf1VG+TDi1ECyGS0AqP/wH+gNb1+jLgDbTW53p26d+E0FL1Y+PlOiAXrTt1U2VnyVqelDLd+/8jQohQtNbp33uX/w24EvglkA7YgY+B+r7PZ82flDJbCDEAuAKt1fpl4FdCiKnelmk/3tZ0v6vlrFt3Nk3WKvZaD/Za/wtvcamTUcPCSM/UTgYGvWD4oFBe+1/OOX1GU3OmRlNWXsfWPWUXZHvnxeWi9vhRglNGUbl9U8Pi4OGjqNyxOeAqwmxu3grj8Xb18RYahdmMbHoG8ngAccaWn4vG7cJ58jhBg0dgT/WNF7UMGoF9b+Bx28LUPG7p8XVxqsvL4fSfHvZ7P/ya2xDmIEoXv46rpIPHvwO43dTlZGDuP5zaRmO5zf2HUXtgV8BVhNHkO75evrgv3e5ORr2OQbHhbDuZz4xGM/Juzcpn2llapHblFJJdVsU1Q5PbO5vnRbpcVB0+TPj48ZSsW9ewPHz8OErWbzjzum43zgLtMX3Rs2dT+u23ICX2zExSb/Z/PE7igw+gtwaT+Y9/4MzvfJPpgbYvao4dJXTkGCo2b2xYHjpyDOVbvz3zym43dUWFAIRPnUnF9s0dfw5TGhj1OgbGhLPtZAEz+vp+u9tOFjC1d/wZ1911qojs8mquHtKrnXN5/vQGE9Hdh3Dq2GaSh/gmgjyVvpmkQTMCrhPTcwQnD6/zW3bq2Ca69RiCTq/dWrqd9mYt2ULoQUqkt1Ory2mn6Ty2Op3e7xrY3hx14Cjz/7zyKg8DkwzkFGpzF+h10DfBwGcbWx6Sk5HrYmCSgbW7ffMdDEwycOK0f7vNjTMspPQ18s8PqymuaJ/fu6MOHOWNty0pr/YwoKeeU0VarHqdNjZ52aaWhyZk5rkZkKhnfarvlnlgT31DpYPbAzkFHgYkGvweRTWgp4EDJ7S4dTrtfrfpqU026ujw9a46thz030+/vc3K0o1ODmS21O6ldAUd3RI9xpuHX0gpPQBCiJtasd5h73ojgV3e9foC4Y3S7EYbZ+ySUmaeZz7rf331fWqmAG9JKT/1fnYI0KuN+UNKaUebtOxzIcS/vOsNo1EL9sXyyYoCvnd1HKdyazmVV8v3romn1unhm02+lpvfPNiLotI63vhAa3Ex6AVJCRbt/wZBdISJPklB2Gs9nM73nfiEgCunRrF6Q3HTckmHKV62hB4P/wb78aPYj6QRfsVcjNExlK7SWh673XYPhshocl/8KwBVO7cS/8DPCL9yvtadOzyK2HsexH40DVdpcUOayAXX48hIx37sMKa47nS75U6qdm5pViDrKBWrPyP6nkdwZKXjOH6E0MtnY4iMpnK99gzY8GtvRx8eRfF//wmAfe8Oou54iJCpc6it78598704Mo7i9o4przvt/9xRT001ugDLO1LVuuVE3PYjnNknqMs8inXSTPQR0dRs1iZCC513C/qwCMoW/RuA2oO7Cb/5fqyTZuE44u3Ofc0dOLPS8dQ/zkqvxxCbAIDQG9CHRWDonoR01uLuhDOU17ttdH/+sGI7g2IjGB4fxSf7T5BXWcP1KdrM4y9u3E9BlZ0nrvIf97z0QCZD4yLpGx14HHlncvr9RfT78/+jKu0Qlfv2E3vdtZjj4shfsgSAnj/6EaaYbqQ//icALD17EjJkCFUHDmCwhdL9ttuw9ulN+p+096XTSc1x/1407kqtm2PT5Z1N0Scfkvir32E/doTqtINEXbUAY0wMxcs/AyDu7h9gjIom++9/AcDUIwHrgEHUHE5DHxJKt+tuwtIrmZP/+EtHhnHB6IOtBPft2fC3NTkBW8pAnCXl1GbndmDO2u72UX35w8qdDI4NZ3h8JJ/szySvsoYbhmkVXS9uOkhhlZ0/X+k/7vmzg1kMjYugb7St2Tbr3B5OlGg9dOo8Hgqq7BwpLMNqNJAYfuEmGm2LYVPuZN2Hv6VbwlBieo7g8PYPqSrLZdD4mwHY/tWzVFfkM/2mZwAYNP4WDm1ZxJYvnmbguBspOJnKkZ2fMOOWvzdss+eg6ez/9i2iuw+iW2IKFcVZ7Fr9AkmDpqPT6RvSpK59hZDweCJi+1F0+hD7v32L/qOvu/g7oZG1exzMHmehoMxDYamHK8ebqXNJdh72FZC/PyeI8ioPn3+r3Yut2+3kkZuDmTXWxP50F8P6GhjY08Czi329Em+aYWHMQBOvfl5NrdPXglvrlNS1c1lxQ2odV4wxUVjmobBMcsUYI846ya6jvg++7Qoz5VWSL7Zoca5PreMn1wcxc5SR/RkuhiUb6J+g54Ulvpbhdal13HaFmewCN5l5biYOMRIRIth0QCt4O+ogPcfNwskm6lxOSio99O2uZ8xAA59t1PZdZY0M2CJeWuWhpJ0qGjqKek5021ysQnSYEGJEk2UlwHFvHn4ihFgGTAYeONvGpJSHhRBfA68KIR5Em7jrH2gtwvXf6K+BLcBSIcRvgCNoXa/nAkvrxyq3IFwIEYfWmt0P+CNwFEjzvp8OXOfNswSeoNFM563JnxDiLrTu4tuAGrTHaNmBrLPF3x4WL8vDbNLx8D09CQ02kHa8mt/+5Sj2Wl/hLyba7NfVIyrCyCtP+2azvmlBHDctiGPvoUp+8cSRhuWjhtqI7WZmRUfPyt1I5eb15IfaiL7xdgwRkThOZnLyL7/DVai1QhkiojBG+2Y9LV+7Cp0liMirrib2zh/irq6mZv8eCt57vSFN0cfvg5R0u/UuDJHRuCvKqdy5lcJFbzb7/I5Ss3MTJcE2wufdjD4sAufpkxS8+ATuEq3FSR8WiSHS96zs6i3foLMEETp9LhE33o2nppraw/so++SdjgrhnNSmbqU8OJTQK69DbwunLjebklefwV2qfSf1tnD0Eb6Ja+w7NqCzBBE85UpsV9+OtNfgOHaQii8WNaTR2yKI+dXTDX+HzFhAyIwFONIPUfyvJy5ecG105YBEyu1OXtuaRlF1LX2ibLxw7WUNs20XVdeSV+k/9qvSUcc3x07xy2mtebhBxytevRpjWBgJ992HKTqamuPHSfvpIzjytKEFpuhozHFxDemFTkf3228jKCkJ6XJRvnMn+++9D0fupVWoCqRswzfobTZib7sTQ0QUtVkZZPzhN9QVaBU9xsgoTDG+2dqFTk/MdTdjTuiJdLuo2ruH9J8/RF1+xw7LuFDCRg9l4pp3G/4e/PfHAMh+5xP23ftoR2XrnMzun0CZ3clr245QVOP9LV89qWG2be237N/VtNJRx5r00/xy6rCA2yystvO9RWsb/n53dzrv7k5ndI9oXr2h+XPTL4Y+w+fiqC5j95qXqaksJDK2H3Pu+g+hEVpvmprKQqrLfL9VW2QCc+76D1uWP82hrYuw2mKYuOAxkofObkgzcvoDgGDnqheorsjHEhxJ0qBpjJn9SEOaSQt/z65V/2TTZ3/GXlWC1RbDwHE3MWpG4yl7Lr6vdzgxGQQ3zwjCahFk5rl5aUk1jkZ9GCNDdX6tqxm5bv67vIb5ky3Mn2ShqMzDm8tryGrUVfzyEdowgEdu8q8sefcr7dFX7WnN7jqMBsEN08xYzYKsfA///qzWL6aIEB3e9jYAMvM8vPNVLXMnmrlqgonicsnbK2vJyvel2XPMhdUCV44zYQsW5BZ7eGWZndJK3855e2Ut8yeauH22GatFUFop+XKLk00Hul4rs+ps1DaipYlWLtgHCPEW2uzVTb0tpbxLCPEz4FdorbQbgPfRZraOkFKWeQubz0spw5tsNx6t2/cMtAm6HgWeB/4opXzFmyYUeBK4HujmTbcBeFRKmd1Cfv37mPjWeUxKecKbphfwJjABKAKeAW4EUqWUj7Qmf94Jzn4LDEIrTO8Hfi+lXBNwRwYw69adXe7r/qLz0rrJuVCsUZ3zcULtzRgcdPZE30FhA3ufPdF30N7XVnV0FjpEcHTX/J7nrOm8PTba09R/XtvRWegQ/4n7bvRmaKvMzE4+6WY7MRi77iPxnv9JyCXZpPvl7rp2K1fMHWW8JPfJmbR7S7SU8i7grjO8/xzwXJPF7zZ6/y38Hy9VvzwXrVUZACFEAtojpNIbpalEe3zWw03XP0N+znqQvd3Dmw7G+Vdb8ielXIr2mC5FURRFURRFUZQO47mE53zpCB09JvqcCSFmoM2+vR+IR3u2dCZaq3GH6+z5UxRFURRFURRFUdruki1Eo83e/RegN1AJbAZuCzSzdQfp7PlTFEVRFEVRFEVRY6Lb6JItREspVwIrOzofLens+VMURVEURVEURVHa7pItRCuKoiiKoiiKoijnTz3iqm1UIVpRFEVRFEVRFKUL86ju3G2iO3sSRVEURVEURVEURVFAFaIVRVEURVEURVG6NCnb73UuhBAPCSEyhBC1QohdQogpZ0h7nRBitRCiUAhRIYTYIoS48lz3RWuoQrSiKIqiKIqiKIrSKQghbgaeB54ERgIbgRVCiJ4trHI5sBqYC4wG1gLLhBAj2yuPaky0oiiKoiiKoihKFybpVBOL/Rx4Q0r5uvfvR7wtyw8CjzZNLKV8pMmix4QQVwMLgD3tkUFViFYURVEURVEURVHahRDCDJibLHZIKR0B0prQWpOfbvLWKmBSKz9PB4QCJW3Pbeuo7tyKoiiKoiiKoihdmEe23wut9bi8yatZi7JXNKAH8psszwfiWhnOL4Bg4MO27YXWUy3RiqIoiqIoiqIoXdi5TgDWSk8BzzZZ1qwVuommORIBljUjhLgV+BNwtZSyoLUZbCtViL6E2bqFd3QWLrr4HgM6Ogsdwhge1tFZ6BDCoO/oLHQMfdeMO3lqv47OQoeQXfThnH0WtqpX3nfO+p9+2tFZ6BCeD/7S0VnoEHp91+z0qdd3qvG1Sgfzdts+W6G5XhHgpnmrcwzNW6f9eCckewO4UUr5dVvz2RZd85etKIqiKIqiKIqiAJ3nEVdSSiewC7iiyVtXAJtbWs/bAv0W8D0p5fK2fWrbqZZoRVEURVEURVEUpbN4FnhXCLET2AL8AOgJ/AdACPEU0ENKeYf371uBd4CfAluFEPWt2HYpZXl7ZFAVohVFURRFURRFUbowj+w8XfCllIuFEFHAH4F44AAwV0qZ5U0Sj1aorvdDtHLtv7yvem8Dd7VHHlUhWlEURVEURVEURek0pJQvAy+38N5dTf6edhGy5EcVohVFURRFURRFUbqwdp6d+ztHTSymKIqiKIqiKIqiKK2kWqIVRVEURVEURVG6MNUS3TaqEK0oiqIoiqIoitKFeVQhuk1Ud25FURRFURRFURRFaSXVEq0oiqIoiqIoitKFyU70iKtLgWqJVhRFURRFURRFUZRWUi3RiqIoiqIoiqIoXZiaWKxtVCFaaXDzVZFcMclGcJCOY1kOXvuokOw8Z4vpE+NM3DI3kj6JZmKijLz5SSFfrCv3S3PdFRFMGB5Mj1gTzjoPhzNqeffzYk4X1LV3OGdlGjkF87iZ6ELCcBflYl+zBHfO8YBprXNvxzRsQrPl7qJcKt94Utve0PFY532/WZqyvz8CbtcFzfuF9mHqcd7ZeYSi6lp6R9n45bQURiV0C5j28a92sOxQVrPlvaNsfHzn7PbO6jn7cM8x3t5+hKIqO32iw/jljJGMSgwcI4DT5ebVzQdZfiiL4upaYkODuHfCYK4Z3huAOreHN7em8cXBDAoq7SRFhvLTqSlM7h1/sUJqlQ93HeXtbWla3N3C+OWs0YxKjGkxvdPl5tVNB1h+IMMbt5V7Jw3hmpQ+DWne336Yj/YcI6+ihvAgM7MGJvKTaSMwG/QXI6RzZp00i+Bp89HbwnHlnaL8s3eoyzjSYnrLqMmETJ+PIToOT20NjsP7qFj2PrKm6iLmum2sk68gZLoWY11eDhVL38F5ouUYg0ZNJmTGAvTd4pC1NTjS9lL+uS9GQ1wCoXNuwJjYG0NkN8o/fYfqDSsuVjit9uHeE7y7+5jvHHb5MEb2iA6Y9vFVu/gi7WSz5b0jQ/no+7MAOF5cwX+2pJFWUEZuZQ2/uHwY3xvZt11jaE+Rl42h9y/uJWzUUCzdY9h5/UPkf76mo7PVaoe2LmL/xjexVxYSHtOXCfMeJS55TIvpc09sZ9uXz1BWkI41NIZhl9/LoPG3+KU5sOltDm/7gKqyXCzBEfQaOpsxs3+OwWjWtpGxg/0b36T41EFqKguZefuL9Bo8q13jDGTOeBOThhoJsgiy8tx8vNZBXonnjOuk9DUwd4KJ6DAdReUelm9xsu+47z6kT3c9M0abSIzRERai4/Vldvaf8L9PmTPexKj+BsJDdbjdkF3gZvlmB1n5Z/7ss5k0xMC0kUZsVkFeiYfPNjnJyG15m72761g4yURcpI6Kasna1Dq2HPTP67DeeuaMMxEdJigql6zY5uRAhrtNnzt7rJGRfQ2EhQjcbsgp9LBim5OTBVqaIDPMGWuif6Ke8BBBda3kQIabr7Y7qW35Vln5DlOFaAWAa2eFs2B6OC++l09uYR03zI7g8R9158f/l0WtI3DVlNkkyC+uY3NqFfdcG/hmZUhfCys2lpN+0oFeB9+bH8XjD3Xn4b+cxOHsuCov48BRBM28HvuqxbhOncA84jJCbnyIitf/D1lZ2ix9zdcfY1//mW+BTk/o3Y9Sd3iPXzrpsFPx2p/9V+7kBeiVR7L5+7pUHp05ipTuUSzZd4KffPotH995JfE2a7P0v5w+gp9MGdbwt9vj4ZZ3v2ZWvx4XM9ttsjLtJH9bk8qjV4xiREI3lqSm8+OPN7Dk3jnE24IDrvPrzzdTUl3L43PG0jMilJKaWlyNpq58eeN+lh/K4g9XjiE5ysbmjDx+sXQTb902k4GxERcrtDNaeSiLv329m0evHKPFvSedHy9ex5L75xEf1kLcS7/V4p47gZ4RIc3i/vJABi+sS+VP8yaQ0iOarJJK/rh8KwC/nDX6osR1LiwjJmC7+g7KP3mTuoyjWCfOJPL+31D411/hKStult6YPIDwWx+k4rN3cRzajS4skrDr7yH8pvspfeu5Dojg7CwjJhB2zR2Uf/wmzowjWCfNIvIHv6Xw6V/iDhCjKXkA4bc9RMXSd6g9uBt9WCRhN95L+M0/oPS/zwIgjCbcxQXY924j7JrmlYSdwaqjOfxjwz5+O30EI7pHsmR/Jj/5bDMf3T4r8Dls6nB+MnlIw99uj+TWRWv8zmG1dW56hFmZ1a8H/9iw76LE0Z70wVYq9h0h5+1PGP3RSx2dnTY5se9Lti1/mkkL/0Bs0igOb1/Myrd/yPWPLCMkvHuz9JUlOax6+wEGjL2BaTf9lfys3Wz+/AkswZEkD9UqetNTl7Fz5bNMue5JYpJGUl6UycaPHwVgwjztX5fTTmTcAPqPupY1i3568QJuZOZoE9NHmnh/dS2FZR5mjzXx0LVBPPlONY4W2iJ6xem48yoLX3oLzsP7GLjrKgv//KimoQBsMsKpIjfbDtVx7/yggNspLPPw8ToHxeUejAbBtJFGHrzWyhNvV1NtP7f7txF99Vx9mYlPNjjJyHMzcbCR++db+Ov/7JRVNd9mZKjgvnkWth1ysWiNg+Q4PdddbqLKLtl/QiskJ8Xq+P5sM19tr+PACRdDexu4Y7aZlz6tbSgAt+ZzC8s8fLLRQXGFxKiHqSlGfrDAwlPv11BdC2HBAluwYNlmJ/mlHiJCBTdMNWMLNvPOSsc57Y/ORs3O3TbnPCZaCKEXQmwWQixpsjxMCJEthPg/79+9hBBSCDHiPPN6UQgh/uTNb/2rXAixUQgxtaPz1p7mTw1nyaoStu2r5mSukxfez8dsFFw+OrTFddJPOnjns2I27a6izhX4l/fEv3NZu72S7DwnmaedvLQon26RRvokmtsrlFYxj52Bc98WnPu24CnOx75mCZ7KUswjpwRewVmLrK5seBnieiIsQTj2b/FPJ6VfOlld2f7BnKf3dx3lmqHJXDssmd5RNn41fQSxoVY+3hu4VT7UbCQ62NLwOpRfSkWtk4VDe13cjLfBezuPcM3wZK5L6aPFOHMUcaFBfLQncIybTuSyK7uQF2+4nAm94ugeFszQ+ChGNGrZ+uJgJvdOGMSUPt1JCA/hppF9mdgrjnd3tNzqd7G9t/0w16T05roRfekdHcavrhhNnM3KR3uOBUy/6fhpdp0s4MWbpjEhOY7u4SEM7R7NiEa9EvadKmJEQjeuGtKL7uEhTOwdz5zBSRzKLblYYZ2T4MvnUrN9HfZt63AVnKbis3fxlBUTPClwy5IpqS/ukkJqvl2Ju6SQuowj1GxdgzGx90XOeeuFTJtHzba11Gxbq8W49B3cZcVYJ18RML3RG2P1Ri1GZ8YRaraswdQoxrrsE1QsW0Ttni1IV+esEHxvdzpXD+nFtUN7kRxp45dThxMbEsTH+zMCpm92DisopaK2joWDkxrSDImL4JEpw7hyQAImfefuYdEahSs3cPTx58lburqjs9JmB759m/6jr2PA2BsJj+nDhPmPERwWR9q2DwKmT9v+AcHh8UyY/xjhMX0YMPZG+o++jv0b32xIU3AylZieo+gzYj6hET1I6DeZ3inzKMo52JAmccDljJn9CL2GdlwPq6kjjazaoRWGc4s9vLe6FqNRMHqA8QzrmDhy0s3XO50UlHr4eqeTo9lupo40NaRJy3I3FLJbsuuIi6PZboorJHklHj7d6CDILOgRfe7TKV2eYmR7mottaS4KSiWfbXJSViWZNDRwm97EIQbKqrR0BaWSbWkuth92MW2E0W+bR7PdfLO7joIyyTe76zh2ys3lKf5pzva5e465OZbjoaRCku9NE2QWdI/S4s0rkby90sGhLG2fpJ/y8OU2J0N66dF9R+bjkrL9Xt9F5/xLkFK6gTuBOUKI2xq99SJQAvw54IoXgBDCdPZU5+UgEO99TQSOAV8IIcLa+XM7RGyUgYgwA6mHaxqWuVxw8LidAcmWC/pZVot2M1JVc37dgc6LTo8+LhFXRprfYldGGoYeya3ahGn4RFyZR5AVTVqtTWZsD/wZ20NPEHz9A+hjEi5UrttFndtDWn4ZE5Ji/ZZPTIpl7+nmLVeBLD2QyfikGLq30KLb0ercbtLySpnYK85v+YTkOPaeKgq4zvr0UwyOi+St7YeZ/fLnXP3acp5dm0ptne+Go87twdSk+7LZoGdPTuGFD+IcaHGXMDHZv3v5hOQ49ua0EPexUwyOj+StrWnMfvFTrv7PMp5ds9sv7hGJ3TiUV8KB09o2ckqr2HT8NJf1bd4i1Gno9RgTknEc8W9RdBzZj7FX/4CrODOPog+PxDxwBAC6EBuW4eOpPbQnYPoO12KM+zCdLcZBIwDQhYRpMaZ10hgDqHN7OFxQxoSe/kMUJiTFsi+3deewzw5mMa5nTMBWa6VjuV1Oik4fpEe/yX7Le/SdTEFW4O9pwclUevRtkr7fZIpOHcTj1ppvY5NGUXz6IIXZ2u+loiSb7CMbSBzYedpLomyCsGAdh0/6zr9uNxzPcZEc33LFTnK8niMn/QvHh0+eeZ2z0etg0lAjNQ7JqcJzu3/T6yChm44j2f7drI9ku+kVGzhvSXH65ulPuknspkPnLcEkxeo4GiBNUpzunD9Xr9MK8HaH5HRxy/EGmQS1TtWC21WdV3duKeUxIcSjwItCiLXAWOAWYJyUslUjBIQQfYBngQlAMJAGPCql/LpRmkzgdaAvcC2wFLhTCHE/8EcgClgJbAT+KKUMb7TuAuBPwBDgNPA28KSU8kxV6i4pZZ73/3lCiMeBu4H+wA7vdn/uXdYbrdJgGfBrKWXDYLmz5U8IkQI8D4wBJFph/YdSyp1n33MXTrhN+xqUVfifYMoq3HSLbLm281zcfW00h47bOZnbcQNIhDUEodPjqfFvJfZUV2IItp19/WAbht6DqVn2lt9yd0k+Ncvfw114GmG2YB4zjZDbf07lf5/CU9o5ClZNldkduKUkKti/Z0Ck1UxxTe1Z1y+ssrM5I48n545rryyet9IaJ24piQz2rxCKsloorg4c46nyalJzCjHrdTx77WRKaxw8tXoXFbVO/nSVFuvE5Dje23GEUQndSIwIYXtWPuvTT+HuJFWupTWOwHEHB1FcnRtwnVNlVaRmF2LW63n2+ila3Kt2anHP0+YEmDO4F6U1Du5+92tA4vJIbhzZj3smDgm4zc5AFxyK0OvxVPnP2eCuKsccGrhutC7zGGXv/4vw7/8EYTQi9AZqD+yk4tO3L0aW20wXbEPo9bgr/WP0VJajt7UcY+l7LxFxx8MNMdr376R8yVsXIccXRsM5zOp/DosKMlNcffYuloXVtWzOzOf/5rQ8vlbpOLU1ZUiPm6AQ/yFjQaFR2I8Frgy0VxYR1D/KP31INNLjora6FKsthj4p86itLuWLV29HSon0uBg4/hZSpt7fbrG0VWiw1rxZWeN/TamskUTYWm4DC7WKgOvYrG1vLh2SrOfOOUEYjVBRLfn3pzVU157bNS7YItDrBFVNuoJX1UhCEwPnzWYVHGkSS5VdotcLgi1anKFWQWWTbVbaffG25XMHJen5/mwzRgNUVkteWVZLC7cJWM0wa4yRLQc7fo6fC6WT3L5cMi7EmOgX0Qq27wDDgD9LKVPbsH4I8CXwe6AWrXV7mRBigJSy8cwfvwKeAOq7iU8G/gP8BvgcmOV9v4EQ4krgPeBhtAJsH+BV79v/rzWZE0KYgbuAMqBxP02Pd7uZQDLwMvBX4KHW5g94H9gDPAi4gRFAwF+jNx9+dwkLHzqAXt/2btGXjwnhhzf7au2ffOV0wHRCgFa2vzDuvzGapO4mfvfPnAu2zfPSNDQhAixszjRsArLWTt1R/xYf9+lM3KczG/6uyTlB6F2/wTxqKvY1H59/ftuV/4VEAoKzX3CXHcoi1Gxket/OOx66XtNoJPXf8eY8UiKE4MkFEwg1ax1fnG4Pv1q6id/OGoXFaOBXM0fyxFc7ue6NFQggITyEhcOS+byFLqQdpVncUrZ4bBviXjiJUEujuD/ZyG9nj8FiNLAzK583Nh/k0SvHMKx7NNmllfzt6128+q2FH1w2LOB2O40mP+8zfcMNsT2wXXMnVas/xXFkLzpbBLb53yPshnso//C1ds3meWl2ChPIFu6MDLE9CLv2LipXfYLj8D70tnBsC28j7MZ7KV/8asB1Oqumv2UJZz7AXssOZRFiNjK9TyfuSaEEOpEFWNg4eaAzPg1flNwT29m77hUmLfwD3RJTqCjOYusXT7En9GVGznjogmW7LUYPMHDzDF+l5yuf27X/NLtXCbCsiUA/+XO5mzuW7eavi6oJDhJMGmrkrquCeHZxTbMCaVs0y9tZfqctfpJsOZEI8Dmt+dzjp9z8Y7Gd4CDBhMEGvj/bzAtL7FTZ/dOZjXDfPAv5JR5W7fzuFKKVtjnvQrSUUgohHkRrQd4PPN3G9fcCexst+r0Q4lpgIdB49otvpJR/r//DO+Z6RaNlR4UQk4D5jdb5HfC0lLK+6eCEEOIPaIXdMxWihwkh6luUrUAlcLOUsqJRvp9vlD7Du91/4y1EAz9pRf56An+TUh72/h14oKLmUeDxxguO7nyFQeMfPsMqgW3fX83RzOyGv40G7UwSbtNT2qg1OixU36x1+lzdd300Y4cG8/t/nqK47MJs81zJmiqkx40uOJTGOdFZQ1o1htk0bALOg9vBc7Y4JK68LHSRLc8A3dHCg8zohWjWIlta4yDSeuYKGiklnx3IZO7gnhj1nfeR8xFWU8AYS2pqibQGHq4QHRxETEhQQwEaIDnKhgTyvTNxR1otPHfdZThcbsrtDrqFBPHC+n10b2HCrostwhr42JbU1DZrna4XHeKN2xIo7hqSIm28vGEf84Ymc90IbabifjHh2Otc/N+K7dw3eSi6lmomOpCnuhLpdqNr0uqsCwlr1nJbL3jGQpyZR6le94W2IDebcqeD6B8/TuWKj/BUlrVzrtvGU12BdLvR28L8amJ1oTY8lRUB1wmZdTXOjCNUr9VidOWepPxjB9EP/4nKFR/iqShr/4yfp/pzWFGTVucSu6NZ63RTUko+P5jFvIGJnfoc1pVZrOEInR57pX+rs72qhKCQqIDrBIVGU9MsfTFCZ8BiDQdg1+oX6DtyIQPG3ghAZFx/XE473y59nBHTHkDoLv734cAJF1l51Q1/G/TauTQ0WFDRqDU2NKh5S3NjlTUSW7D/eThQ63RrOF1QVC4pKpdk5Tn4/Z0GJgwx8vXOtvcmrK6VuD1ay3FjIWeIp6ImcHq3W1LtnfS2soU09a3TbflcpwuKKyTFFZKT+U5++70gxg0y8s1u31nVbIQfLLDgqIO3vnLg6cDRiRea6pbeNhfqLHEPUIPWItumQaBCiGAhxF+FEIeEEGXewutAtAJmY027OA8AtjdZ1vTv0cAfhRBV9S/gNSBeCHGmwU9H0FqFR3i38W/gIyFEQ38vIcR0IcRqIcQpIUQlWkt8lBCi/g66Nfl7FnhdCPG1EOK33q7tLXkKCGv86j/mh2dI3rJahySvqK7hlZ3npLTcRcoA3y4x6GFInyCOZJy9S+/Z3HdDNONTQnj8pdMUlHSCiWk8btx52Rh6DfRbbOg1ENepM7ciGhL7oY+MwblvyxnT1dPHJOCpCnwD2xkY9ToGxYaz7WS+3/KtWfmkdA98g1JvV04h2WVVXDO0dePIO4pRr2dQXARbM/P8lm/NzCelhUfgjOgRTWGVnRqn78KZVVKJTghiQ/1nMjUb9MSEWnF5JGuO5jCtk8xSrsUdydaMJnFn5JGS0ELcCd3OELd2fqh1uZpNoqITAgkttnh2OLebupwMzP39W8pN/YdSl3k04CrCZAbZ5O6o/m6p89UTNIpxuN9ic/9hOFuK0Whq1jwjG+4IO2OQzRn1OgbGhLPtZIHf8m0nCxgef5Zz2KkissuruXpIr3bMoXI+9AYT0d2HcCp9s9/y0+mbiUkaGXCdmJ4jON0k/aljm4juMQSdXhui5qqzN+u+IHR6bXLQC9gDry0cdb4Ca1G5NplXebWHAT197V16HfRJMJCR23Ilfkau228dgAE9z7xOW5zrkwzdHu2xUf0T/TfQP0FPZn7gvGXluemf4J9+QKKe7EJPw+k4Kz/ANhP1ZOV5zvlz6wnhH299AdrlhjdX1OLq2DYhpYOddyFaCDER+BlwNbAFeEOINjVF/A24Hq3VeApawXU/0HTysOomfwfq0NL0c3VorbcjGr2GAf3Quo63xCmlTPe+9kgpfwucAh4BEEIkoXVBP+DN+2jgR9516wcRnzV/Uso/oY3VXg7MAA55W+GbkVI6pJQVjV/n0pW7JV+sL+P6KyIYPzyYnvEmfnxbLI46yYZdvpbZh2+P4bYFvpsSgx569TDRq4cJg0EQGWagVw8TcdG+cdQ/uLEbU8eE8tw7edhrPYSH6gkP1WMyduwNmmPHN5hSJmEaNgFdVCyWGdehs0XiSN0IgOXyhQGf+WwaPhHX6Qw8Rc3HlJonX4UheRC6sCj0MT0Iuuo29DEJOFO/bfd4zsdto/vz6f4Mlh7I4ERxBX9fl0peZQ3Xp2gz9L64cT9/WNG0/kebUGxoXCR9ozv/fHu3jxnAp/syWLrvhBbjmj3kVdRwwwit3uqF9fv4vfcxTQBXDe5JWJCJx1ds53hRObuyC3h+XSpXD0vGYtRuTvafLmbN0RxyyqrYnV3Ijz9aj0dK7ho3MGAeOsLt4wby6d7jLN17nBNF5fz9611a3CP7AfDCulR+v8x3s3nVkCTCgsw8vnyrFvfJAp7/Zg9XD+/dEPflfXvw0e5jfHUok1NlVWzNyOXfG/YxtV8P9B3QetNa1Ru+xDp+OkHjpmKI6U7owtvRR0RTs0V7Vm7o3JsJu/XBhvSOQ7uxDBuLdeIs9JExGHv1x3bNHTiz0jttC23VuuVYJ0wnaNw0DDHdsV3zfS3GzdoUI6HzbiH8e74Yaw/uxjJ8LNZJs9BHxWBK7k/YdXd6Y/ROmqjXY+iehKF7EkJvQB8WgaF7Evro2EBZ6BC3j+rL0oOZfHYwk4ySCv6xfh95lTXcMEyr4Htx00H+uLL5VCOfHcxiaFwEfaObz4VR5/ZwpLCMI4Vl1Hk8FFTZOVJYRnZZ531G+Jnog63YUgZiS9HOT9bkBGwpA7Ekdq7n2gcy9LI7ObpzCUd3LqGs4Dhblz9FVXkuA8fdDMCOlc+y/qPfNKQfNO4WqspOs3X505QVHNfW3fUJw6bc05Cm58DpHN72Acf3LqeyJIdTxzaxa/UL9Bw0HZ1OKzXVOaopPp1G8WltEtKqkhyKT6dRVRZ4CFx7WL+njivGmhjex0B8lI7bZluoq5PsOuKr6LxttoX5k3y3zOtTnQzoqWfmaBMxETpmjjYxIFHP+j2+1mOTEXpE6xpm2o4K02bdjgjV7s1MBpg/yURSnLYsoZuOW2aaCQ8RpB4798aQDXvrGD/IwLiBBmIiBAsnm4gIFWw5oG1z7gQjt870xbLloIuIUMHCSSZiIgTjBhoYN8jAulRf/Bv31dE/Uc/0kUZiwgXTRxrpn6Bnw966Vn+uyQBXjTfSM1ZHRIi2L26aZiIsWLA3XUtjNsIPF1gwGQUfrnVgMQpCg7RXJ+yAdU7U7Nxtc17duYUQQWgTdb0ipfxaCHEUrWD5Q7TxwK0xBXhLSvmpd5shQK9WrHcYaDqbUdOZQXYDA6SU6a3My5m4gfomqDFo++4XUmpNFUKIm84hf0gpjwJHgeeEEP9Dm6zs0wuQ3zb59OsyTEYdP7ixG8FWHceyHPz55dN+z4iOjjD6dfWICDPw7G98HQaumRnBNTMjOHDMzh9fPAXAnClaAev/HvbvoPDie/ms3d5xj3+qO7wbe1AwlslXIYJtuItyqfro5YbZtnUhNnS2SP+VTBaMA0a0OL5ZmIOwXnkrIjgU6ajFXZBD1aLncedmtXc45+XKAYmU2528tjWNoupa+kTZeOHayxpm2y6qriWvssZvnUpHHd8cO8Uvp6V0RJbb7MpBPSmvdfDq5oMUVdfSNzqMF2+Y0tD1uqjaTl6FL0aryci/b5rGM1/v5vZ3VhMWZOKKAYn8qNHzsR0uN//auJ9TZVVYTQYm947niXkT/LpCd7QrBydRbnfw6qYDFFXZ6dstjBdvmuaLuypA3LdO55lVu7j9v18RFmTmikE9+dHlvtbN+yYPRSB4ef0+CqrsRFjNXN63Bz+e2rm/C7WpW6mwhhByxXXobeG4cnMoff2vuEu1bp86Wzj6cF8loX3HBoTZgvWy2dgW3obHXoMz/SAVX/yvo0I4q9rUrZQHhxJ6pRZjXW42Ja8+0xCj3haOPsLXC8G+YwM6SxDBU67EdvXtSHsNjmMHqfhiUUMavS2CmF/5RmmFzFhAyIwFONIPUfyvptN8dIzZ/RMoszt5bdsRimq857CrJzXMtq2dw/wHNVY66liTfppfTg08jr+w2s73Fq1t+Pvd3em8uzud0T2iefWGFh6F2ImFjR7KxDXvNvw9+O+PAZD9zifsu/fRjspWq/QePpfamjL2fPMyNZWFRMT2Y/ad/yE0Quv1Y68spKrMV7EdGpnA7Dv/w7YvnyZt6yKsthgmzH+s4RnRACOmPwBCsGv1C9RU5GMJjqTnwGmMnv1IQ5qiUwf58vU7G/7e9uUzAPQbdQ2X3/BUO0etWbPLidEAN0w3YzULsvLc/Hup3e8Z0RGhAil9FZiZuR7eXlHLvIkm5k40UVTu4a0VtQ3PiAboGaPnJzf4eh9ee7k2xGfboToWra7FIyEmQsc984IIsQiqayUn89288HENeSXn3n85Nd2N1ezkijFGbMEmcos9vP5FLaXeZzXbrILwEF8sJZWS15fXcvVkE5OHBVFeLVn6rbPhGdEAmXke3lvl4KrxJuaMM1JcIXl3taPhGdGt+dz6eMcOMBAcpMWbXeDhX0tryS/V0iR005EUp1WwPHa7f2fW/3u3htLKS7+k+F3qmn4xiPPpfieE+CcwD0iRUlZ7l92P1k15mJQyUwjRC8hAm7W76QNUDwGL0QrNd6O13D4BTAPelFI+4t1mJvB843HI3om7NqBNOLYMrSX3SUAvpYzwprkS+MK7/CO0ycCGe/P2+xZi+hNwA9pEYAChwM3efN0ppXzH+8zrPWgt08uAyWjdrXsAEVLKsrPlz1sB8TfgY+/+SUCrkFgipfRVqZ7BdQ+nX/q/2DZ6s8fzHZ2FDmEM7/ytve1BnGu/sUvdd+C5tOeifH/necb2xSS76EA0W7+kjs5Ch1j/04teT94pHPwg7eyJvoNO5TTtSNk1GIydt2dSe/vHQ8GXZNv0K6vabyzDD2dfImOE2uCcv+FCiKloXZjvqi9AA0gpXwM207xb9wdoBc/Gr+5oXcFLvessQ3sU1O6zfb6UchPwAPBztInJ5gDP0aibtpRyJdpEXlegPZpqqzf92ZoGhwC53lcqcBPwoJTyHe92U73b+Q1ay/ttaBN/tSV/brRHX72D1hL9IbCCJpOHKYqiKIqiKIqitCfVnbttzrk7t5RyfUvrSymvbPRnJmefoWRGk7//1WR7vVr4nNfQJgoDQAjxGpDeJM1KtIJ5q3jHKf+pFemeQysUN/ZukzQt5s/7HO1bW5svRVEURVEURVEUpeNdiOdEdxghxC+B1WiTjl2F9ozpjnnAXwCdPX+KoiiKoiiKoijf1Rbj9nJJF6LRJu76Ndq45RPAw1LK1zs2S346e/4URVEURVEURVGUNrikC9FSyqYzYncqnT1/iqIoiqIoiqIoXXSOy3PWdafOUxRFURRFURRFUZQ2uqRbohVFURRFURRFUZTzcz6PPT6779wTrlQhWlEURVEURVEUpStTE4u1jerOrSiKoiiKoiiKoiitpFqiFUVRFEVRFEVRujCPp6NzcGlRLdGKoiiKoiiKoiiK0kqqJVpRFEVRFEVRFKULU2Oi20a1RCuKoiiKoiiKoihKK6mW6EvY5Bl9OjoLF91TBX/r6Cx0CJeraw5UcTu7ZrVobU1dR2ehQySNt3V0FjpEVx2HZjZ99x550hqeD/7S0VnoEENuGdTRWegQK69/t6Oz0CFGTh3a0VlQ2sjTNW+5zpkqRCuKoiiKoiiKonRhqjt326ju3IqiKIqiKIqiKIrSSqolWlEURVEURVEUpQuT7dqf+7s3fEe1RCuKoiiKoiiKoihKK6mWaEVRFEVRFEVRlC5MTSzWNqolWlEURVEURVEURVFaSbVEK4qiKIqiKIqidGFqdu62UYVoRVEURVEURVGULsyj+nO3ierOrSiKoiiKoiiKoiitpFqiFUVRFEVRFEVRujDVnbttVEu0oiiKoiiKoiiKorSSaolWFEVRFEVRFEXpwlRLdNuolmhFURRFURRFURRFaSXVEt0FHdyyiH3r36CmspCI2L5MXPAY8cljWkx/+sR2tn7xNKX56VhtMaRMvY/BE25peN/jrmPP2lc5umspNRX5hHVLZvxVvyRxwJSGNIe2/I9DW/9HZekpACJi+zJq5o/oOfDy9gu0iQmD9UwdbiDUKsgvlSzbUkdmnqfF9MnxOuZPMBIbIaiokazf62Jbmrvh/dgIwRVjjPSIFkSG6li22cm3B9x+2/jNrWYiQ5vXVW0+6OKzTXUXLjivSUMMTBtpxGYV5JV4+GyTk4zclmPs3V3Hwkkm4iJ1VFRL1qbWseWgyy/NsN565owzER0mKCqXrNjm5ECGL86JQwxMGmokMlQAkFfiYfXOOg6f9N8X9W6YamLiECNLv3WwcZ8rYJpzNWeciYlDDARZBCfzPHy83kFeScvxAwzvo2fuBHNDfMu3ONh/wj/vk4cZmDHShC1Y26+fbnRw4rRvuyFBgoWTTQxI1BNkFhw/7WbJegdF5f7Vur3idMydYCIpTo/HA6cKPbzyuZ26wLvqnM2fbOGyFDNWiyAz18X/VteQW3Tm/TCyv5GFU4KIDtdRVObhsw12Uo/5vqOXjzBx+UgzUWF6AHKL3CzfbOfgCd8x/M9vIgJue8naGlZvd1yAyFo2qo9g/ABBSBAUlsPXqR5yilpOn9gNZqbo6BYGlXbYdkSy57jveH1vmo6kGNFsvfTTko++1fblxIGCAQmCyFBwueFUMazd56Gk8oKH16LRfQUTBvriXr3HQ3Zhy+l7doNZI31xb02T7D7u/z01G2HacMHABIHFBGVV2v48ntt8e5MGCaan6Nh+xMPqPRevGePQlkXs3fgm9spCImL6MmH+o2e8juWe2M7W5c9QWpCONTSG4VPvZfD4W/zS7P/2bdK2fUBVWS6W4AiSh85m7JU/x2A0A+Bxu9i15iXSU7/AXlmENbQb/Udfw8jpDyJ0F6dN4tDWRez3xh0e05cJ8x4l7ixxb/vyGcq8cQ+7/F4GNYn7wKa3Odwo7l5DZzNmti/u3Iwd7N/4JsWnDlJTWcjM21+k1+BZ7RrnhRJ52Rh6/+JewkYNxdI9hp3XP0T+52s6Olvn7Y4bejBvRjdCQwykpVfxwptZZOXYW0yflBDEXTf2oH/vYOK6mfnX21l8siLfL41OB3fe0IOZl0UTGW6kuNTJqvVFvPfp6XZtoZw0xMC0Eb57s7Pet8TrWDjZ1HBvtm6Piy2HAty3jDUSFSYoLpes2F7nd9/S2IyRBuZOMLFhXx2fN7ovu3m6ibED/YtJWfluXvykfa9lHcmjmqLbRBWiu5jje79ky7KnuOyaPxKbNIq0bYtZ8eYPuOnnXxAS0b1Z+oqSHL5684cMHHcj02/+G/lZu/l26Z+xBEfQe9iVAOxY+U+O7fmcy69/gvBuvck5+i2r3vkxVz/0P6J7DAYgOCyWcVf9AltUTwCO7lrKqnd+xHUPf0JkXL92j3t4bz0LJhpZ+m0dWfkexg8ycM9VJp790EFZdfOTRkSo4J45JrYfdrN4rYukWB3XXGakulZyIEM7uRsNUFLhYf8JyfyJxoCf+9KnDkSj+/C4SB33zzM3K6RdCCP66rn6MhOfbHCSkedm4mAj98+38Nf/2Smrah5jZKjgvnkWth1ysWiNg+Q4PdddbqLKLhvylxSr4/uzzXy1vY4DJ1wM7W3gjtlmXvq0lpMF2n4or5Is3+KkqFz7e+xAA3dfZebZD+3kl/p/7tBkPT1jdZRXnblAdy5mjjIybaSRRV/XUlAqmT3WyINXW/jLezU4Wqiv6BWn4845FlZsdbLvhIvhvQ3cNcfCC0vsZOVreRzZz8C1U8x8vM5BRq6bSUON/HBBEE+9X9OwX++bZ8HtgdeX1+JwSqaNNPHQNUE8/X4NTpfvs364MIivdzn5ZIMTl1vSI1rHhX6ixOzxZmaOtfD2l9UUlLi5alIQP70plMdfL8fhDLxOcnc9910dzOcba0k96mREfxP3Xx3M396vJDNX+y6UVkqWrrdTUOotQA418eB1ITz5VkVDAf3XL5X5bXdIbyPfv8rKniMXvsKosUGJglkjBCt3S3KKJCP7CG6eouO1lR4qapqnDwuGm6bo2HtCsmybJCFacOUoQU2t5IhWz8cnmz3oG5WLgkxw72wdh3N8B6xnN8GudEluiUQnYOowHbdcruO1rzwXvGIkkEGJgitGCr7aJckukozqI7jlch2vrGg57pun6kg9LvlsqyQxWjBntKDaITmSo6XR6bQKhBoHLNmkbcdmpeF73Fh8JIzsI5r9ztvb8X1fsmX500y++g/EJo3i8LbFfPXWD7nxZ8sICW/hOvbWAwwcewPTbv4r+Vm72fTZEwQFR5I8dDYA6XuWsWPls1x+/ZPEJo2kvDCT9R8/CsDE+dq/eze8Ttq2xUy78SkiYvtRmHOADR8/hskSytDJd7R73Cf2fcm25U8zaaE37u2LWfn2D7n+kcBxV5bksOrtBxgw9gam3aTFvfnzJ7A0jjt1GTtXPsuU654kJmkk5UWZbPTGPWGe9q/LaScybgD9R13LmkU/bfc4LyR9sJWKfUfIefsTRn/0Ukdn54K4ZWE8N8yN46//PkFObi23X9edvz42gLt+vg97beBrq8WkI7fAwYatJTx4R88Wt7tgVgzP/PsEmTl2BvQO5lcP9Kba7m5W4L5QUvroWTjZyCcbnWTmepgwxMB988z87YPaM9y3mNma5mLR1y56xeu4boqJqlr/+5bbrzCxcnsd+zPcDEvW8/0rTPxrqaPhvqVeYjcdEwYbON1CJfPhk24Wf+MrNLsu/K2LcglT3bm7mH0b32LA2OsZOO5GImL7MGnhY4SExXFo6/8Cpk/b+gEh4fFMWvgYEbF9GDjuRgaMuY59G95sSHNs92eMnP5Deg6cii0qkcETbyWh/2Xs2/jfhjRJg2fQc+BUwrslE94tmXFzfobRZKXg5N52jxlgynADO4642XHETUGZ1gpdXiWZMFgfMP2EQXrKqrR0BWWSHUfc7Dzi5vLhvsJyTqHky20u9h5343IHvomsroUqu+81qKeeonIPJ85Qy3quLk8xsj3NxbY0FwXe2tyyKsmkoYHryiYOMVBWpaUrKJVsS3Ox/bCLaSOMfts8mu3mm93afvhmdx3HTrm5PMWX5lCWm8Mn3RSVS29LdR3OOkiK89+3tmDBtVNMvL/agbsdLkSXjzCyeoeTfcfd5JV4eH+1A5NRMLp/y3WFU0do8X29q46CUsnXu+o4muNmaqN9MG2EkW2HXGw95CK/VPLpRm2/XjZMS9MtXNArXs9H6xxkF3goKJN8tM6B2SgY1eizr5liZsPeOtbsqiOvxENRuWTvcfcF3xczx1hYscVO6tE6Thd5eHt5NSYjjBtkOuM6aZkuVm6tJb/Ew8qttRzOcjFzjKUhzf7jWkVKQamHglIPn23UKgySu/tirKiWfq+UvkaOZrkaKljay7j+gr0Zkr0ZkuJK+DpVUmHXCniBjOwjqKjR0hVXoq2bKRk/wHdJrHVqv9/6V3KsoM4Nh7N9v/XFGz3sz5QUVUBBOXyxw0NYsCAucIP8BTd+oCD1hCT1hKS4AlbvkVTUwKi+geMe1VdQUa2lK66A1BPaPpsw0Bf3iGRBkBk+2qi15FfUQE4RFJT5b8togKsn6Fi+w0Nt+9aRNLN/49sMGHMdA8feSERMHyYuqL+OfRAwfdo27To2ccFjRMT0YeDYG+k/2v86ln8yldikUfQdMZ/QiB4k9J9Mn5R5FJ466EuTleq9lk0jNKIHvYddSY9+kynMOdDuMQMc+PZt+o++jgFjbyQ8pg8T5j9GcFgcadtaiHv7BwSHxzNh/mOEx/RhgDfu/Rt9cRecTCWm5yj61MfdbzK9U+ZRlOOLO3HA5YyZ/Qi9vAXvS0nhyg0cffx58pau7uisXDDXXRXLoqWn+XZHKZk5dp55+QQWs46Zk6NaXOfIiWpefT+btVtKqHMFvl8Z0j+UzbvK2LannPxCJxu2lbJzXzn9ewe3VyhMTTGw/bCL7Wnavdnnm+ooq5JMHNLyfUtplZauoEyyPc3NjsMupqb40k8ZbuBYjodv9rgoLJN8s8fFsVMepgz336bJAN+bZeKjdU7sjsD7xOWWVNppeNm/u43QAEhP+72+i1QhuhMRQuiFEO12TNwuJ0WnDpLQb7Lf8oT+k8nP2hNwnfyTqST0b5r+MgpzDuJxa3dObrcTvcHsl8ZgNJOXuSvgNj0eN+mpy6lz1hCbNOIco2k9vQ56RAuO5fg3DR3N8ZAUG3h394zVcTTH0yS9m4RuAl3g+9NW5WNkPz07j1z4Jiq9DhK66TiS7b/tI9luesUGrihIitM3T3/STWI3HfU9E5NidRwNkCYpLvB+E0JrETcZISvPt54AvjfTzLrUunZptYqyCcKCdX5dyN0eSD/lpld84PgBesXpm3U7P3zSTS9vBYBeBwkxOg6fdDVJ42rYrkGvfSEa35hICS6PpHd3LU1IkKBXnJ4qu+SnNwTxxL1WfnxdEMnxF/bnHh2mIyxER1qGL78uNxzLdtG7R8uVCb17GEjL8C8JHcqoo3ePwPtOCBgzyIjJKMg4FbhLfqhVMKyPkU372veuQ6eDuAjIyPf/XmXkSRKiAv9Ye0QJMvKap4+LpMXf9/BkwaGT8owtzBZv3Yu9hRb/C0mng/gImsVxIk9rWQ8kIUpwomn6XEl8o7j79RDkFEnmjBH89Bod98/RMWmw8OtRAzBntCA9V5LZPg1ULXK7nBSdPkiPJtexHv0mk38y8HWs4GRqs/QJ/SdTeMp3HYvrNYqiUwcpyN4HQEVJNtlHNtBzwNSGdeJ6jeZ0+lbKCjMAKM49TH7WbhIbpWkvLcbddzIFLVy/C06m0qNv8/1U1Cju2KRRFJ8+SGGTuBMHtn9MStvFx5iJijCxc195w7I6l2RvWiVD+oee17b3H65k5FAbCfFa5WnvnkEMGxDKtj1l57Xdluh10KObjqPZTe61st30auEeI+A9Sban2X1LwHuhJtu87nITaVlujp1quYTXp7ueP90VxG9utXDDVBMhQa2N7tIkpWy313eR6s7dAiHEHcBzQHcppaPR8iVAtZTyDiHEAuBPwBDgNPA28KSU0uVN+3PgbqA3UAIsA34tpazyvn8X8DxwO/BXoD/QD8hoj5hqa0qRHjdBIf61lUEhUdRUBh48aK8sJCjksmbppcdFbXUpVlsMCf0vY//Gt4jvPQZbZE9OpW8h89A3SI//Sawk9whLX74Vt8uB0WRl9h0vERHb98IGGYDVAnqdoKrJcKEquyTUGvhEHRokqLJ7mqTXthNs0Wok22pILz0WE+w8emHHAQMEW4Q3Rv8TVVWNJDQx8A21zSo4UtMkvV2i1wuCLYLKGkmoVVDZZJuVdonN6r/NuEjBw9cHYdCDsw7+u8LhV1iePsqIR3LBx0DXC/Xmp1lea2TDWO2W1qusab6OLVhbJzhI26/N0jTaB/mlHkoqPMyfZOLDtQ6cdTBtpJGwYB02q/YdirJpaeeMM/HZJgenCj2MHWjgR9dqXb6bjp0+V7YQ7XMqavy/uxXVksiwlgvstmBBRXXTdTzYgv3X6R6t49fft2E0gMMpeeXTKnKLA9+ATBxqotYp2XO0fZsprSbQ6QTVtf7Lqx0QbAm8TogFTjQp21fXar/vIDPNthUfCTHhgi93nrk6fWaKjuxCrWW6vdXHXRUg7pAW4g62aO83VuWN22rW/h8eAr2CBQeyJIvXe4gMFVw5Wqs8/Pag9j0d3FMQFyF4c9XFb16orSlDetxYQ6L9lgeFRGFv4TpWU1lEQpPrnjUk2u861idlHvbqUpa9crt20+dxMWj8LYyYdn/DOilT78NZW8lHz81DCD1Suhk7+xH6jph34QNtoj7uoKZxh0ZhP9bS9buIoP5Nr/fN466tLuWLV31xDxx/CylT7w+4TaVjRYRrNXWl5f7n1dLyOmKjzYFWabUPPs8l2Krnv/8Yhscj0ekEby7OYe3mkvPabkvq71sCXV9DrYGv2wHvSWrq71ugskZL0+xeqMk2R/TVk9BNx/MfNzmBNnL4pJt9x12UVkkiQ3VcOc7IAwstPPdRbbv0plMuPaoQ3bKPgBeAhd7/I4SIBuYDc4QQVwLvAQ8DG4E+wKvedf+f91+P9/1MIBl4Ga2w/FCjz7ECjwL3AcVAQaDMCCHMgN8Z8ukP7Q0Tf7SFaNKkILWFZ1rhjMsnLfgdG5b8gQ//PheEwBaZyIAx13Fk5yd+ycO6JXP9Tz/FWVtBxv5VrPvwtyz44bsXpSANAabuF97YW0rfxuVnM3aAniPZHioDjFW8UALFeMb0rXmjSSIR4HMKyyT/WGwnyCwY3kfPrTPNvLxUGxOd0E3HlOEGnvuw5YtVW43ub+Cm6b7v/qvL7IHzepZjHHAdzv6YB9FoNY8H3vyylltnmnnqByG4PZKj2W4OZfoqDOp/QpsP1rE9TVt+6lsn/RP1TBhs5Ist59Z0OW6wie9daW34+18fV2khBdgPZ9sRzb46AX73+SUenvxvBUEWwaj+Ru6cF8yziyoDFqQnDTez/ZAT10UYGxzIWTuMtOGHnJIsKCiT5J7hXnL2KEG3cHjvm469uzrroQ703Wi0WKBVIny5QyIl5JVKQoK0SdS+PSgJtcIVowT/W+fpZDeS8ozXsWbXvfofiXf56RPbSV37CpOv/gMxiSmUF2exZdlT7F7zMqNmapfsE/u+JD11GTNu/hsRsf0oPp3Gli+ewhoaQ//R17RLVM0DafK3lAEWNk7ebAXvG9ry3BPb2bvuFSYt/APdElOoKM5i6xdPsSf0ZUbOeAilY82cHMXP7u/V8PdjzxwFApzj4bxb+6ZPjGTWlCj+8uJxMnPs9Oll5Ud3JFFcWseqDWeYpfECE9Cmm7OGn3aj5YF2Rf2ysGDB1ZNNvPpF7RmvT3uP+97MK3GTXejmd7cHMShJ3+IkZZc6T6c6p3d+qhDdAimlXQixCK0l+SPv4tuAHGAdsB54Wkr5tve9E0KIP6AVkv+fdxvPN9pkhvf9f+NfiDYCD0kpzzY4+FHg8cYL1ix5iitv+VOrY7JYIxA6fbNW59qqYqwhgcfSBIV2a1a7b68qRugMWKzhWpqQSK6881+46hw4asqw2mLYvuIf2CIS/NbTG0yERScB0C1hGIU5B9j/7Ttcfv2fWx3DuaipBbdHu/lrLMQiqKoJfKautEtCg/xvPkKCtO3UnENZMDxE0LeHjndXt08/z+pa6Y2xaZ6b1/LWq6gJnN7tllR7xwdVtpCmaU2w2wPFFRKQ5BR6SOymZ8pwIx+vd5IcryMkSPD7O3z9oPQ6wcJJJi4fbuTJ99rerH8gw0VWvu8iVt+lOtSqzdbZmvgb4gtuEl+j1ulqe+v2a06hh799YMdi0rqoVdfCz24M4mSBlsf6PDWdKTy/1EP4GVrKz2ZvupOM077CusF7Rg8L1lFR7ds/odbmLc2NVVRLwpq0Ogdax+2BwjJt2ck8N0nxBqaPsbBopX/NUN8EA3FRel77rPqc4mqLGid4PLJZq7M1QItyvara5q3UwRbt9910zJtBr03gtfFgy9+jK0YK+nUXvLfWc069VM5FfdxNW53PFHd1oLjN/nFX1Wo3Uo1vQosrJCFBuoYu5CEWwb2zfd8XnU7QsxuM6Sd4+iNPu87ka7GGa9exqqbXpZJmvazqWUOjm1337NX+17Gdq1+g38iFDBx7IwCRcf1xOe1s/PRxRk5/AKHTsW3F30mZeh99UuY1pKksO03q+lfbvRBdH3fz63HLcQcFirvJ9XvX6hfoO3IhA5rE/e3Sxxkx7YGLNuu4EtjmXaWkpVc1/G00ascjMtxISZmvNTo8zEhZ+fn19PrB7Yl88Fkua7dotYUZ2XZio83cenV8uxSiz3jfYm/h3uyM9y1nTlPfOp3QTUeoVfDIDb6ToV4nSO6uY/JQA7991R7wHFZZo02w2S3s3K/ZyneLKkSf2WvADiFEDynlKbQC9VtSSimEGA2MFUL8rlF6PWARQlillDVCiOnAY8BgwIa2vy1CiGApZf3dpRPY14q8PAU823jBzOsfLW8hbUB6g4noHkM4dWwzyUOvaFiec2wzvQbPCLhObM8RZKWt9VuWc2wT3RKGoNP7z0htMJoxhMXicdeRcWAVvYfPOWN+pJR43O0/eNDtgVNFkn499BzM9BUK+iXoOJQZuDbxZL6HQUn+40H7JejJKZTnNJvymAF6qmrh8Mn2qeZze7SCXP9E/xrS/gl6DmYGvrBm5bkZ3Mv/FDAgUU92oaehNjIrX9vmhkbdsPsn6sk6w6PBQKsZNnh3364jrmbj0X8w38Kuo9pEZufCUQcOvy7QkvJqDwN66jnlnWVTr4O+PfQs29TymNzMPDcDEvWsT/XdjAzsqSfTO57b7YGcAg8DEg1+M6oP6GngwInmea/1fp2jwwSJMTq+3KotKKmQlFV5iAn3vyHtFq4jLevca7QdTih0+h+L8ioPg3oZyPYW4PU66Jdo4NN1LZfuTpxyMaiXkTU7fftqULKRE6fOnDcBGAMMm5483ERWrotThe1fW+/xQF6pNvHX0VO+70RyrODo6cA/1lPFkn7x/m22ybGCvBKa/b4HJQoMejiYFXhbs0cK+vcQvL/OQ3n71xk08HggtxSS4wRHGscd578fGssplvTr3iTuOEFuo7hziiRDkvxvEiNDtZtajwcy8+HVFf7Hdf44HcWVki1psl0L0OC9jnX3XseG+K5jp9I3kzQo8HUspucITh5e57fs1LFNdOvhu465nfZmLdlC6EFKJBKBNkt102lLdDo98iI03zTEnb6ZXo3iPp2+mZ4tXL9jeo4gO22d37JTxzYR3ShuV12AuHX+cSsdx17rwV7rfw0rLnUyepiN9Eyt8tKgF6QMCuW1Rdnn9VkWk77Z+a++W3d7cHsf89g/QdfsvuVAC/dmWfkeBifpAd81u3+irvl9S4Leb/jYgER9wyNN00+5+fti/+vhzdNNFJRqj/ls6RxmNWsNIhVnqJi/1H1Xxy63F1XFeAZSyj3AXuAOIcQoYBjwlvdtHVrL8IhGr2FoY5prhRBJwJfAAeB6YDTwI++6jUufdtmKb62U0iGlrGj8Opeu3MOn3MXhHR9zeMcSSvOPs3nZU1SV5TLI+9zn7Sv+wdrFv2lIP2jCLVSVnmbLsqcozT/O4R1LOLJjCcMvv6chTcHJvWQcWEVFcTa5GTv58o37kdJDytT7GtJs/+pZcjN2UlmSQ0nuEbZ/9Ry5J7bTd8SCNsdwLjbuczF2oJ4xA/TEhAvmTzQSHiLY6n3u85yxBm6a5jssW9PcRIQI5k8wEhMuGDNAz9gBejbs85249TqIjxLERwkMOoEtWPt//fjXegIY01/PrqOuC/44o8Y27K1j/CAD4wYaiInQnlscESrYckC7kMydYOTWmb4ZmrccdBERqrUIx0QIxg00MG6QgXWNCpQb99XRP1HP9JHafpg+0kj/BD0b9vrSXDXeSHK8johQQVyk4KrxRvp017HbO/a7xgF5JdLv5fZorbOFZRduh2xIreOKMSaG9dYTF6nje7PMOOskuxqNQb/tCjPzJ/r2wfrUOgb01DNzlJGYCMHMUVp8jQvV61LrmDDEwPhBBmIjBNdcZiIiRLDpgC9NSl89fXvoibIJhibreeiaIPafcPtNbrJ2dx2XpxhJ6aMnOkxw1XgTMRE6th68sGOG1+ysZc5ECyP6GekerePOecE462B7mq/C6q55Vq653FcL/82uWgYlG5g93kxspI7Z480MSjKwZqevSfPqyy30TTAQZdPRPVrH1VMs9O9pYPsh/4owiwlGDTDxbTtPKNbY9qOSlGTB8GRBVCjMHCGwWWl47vPUYYL543y/yz3HJbZgmJmipR+eLEhJFmw70rwwlJKsFUoDTRZ25SjBkCTBZ9s8OF1aK2+wxVeB1N62HZaM6K3lPcoGs0YKwqywO12Le9pwwYLxvrh3p0vCgmHWCC19SrJgRG/B1sO+uHelS4JMWvf0yFDoGw+TBgt2HdO26XRpz6Nu/Kpza7PWFrapWvfcDZtyJ0d2LuHIziWUFhxnyxfe69j4mwHterP2w0bXsfHe69gXT1NacNy77id+17Geg6aTtu0Dju9dTkVJDjnHNrFr9QskDZqOTqdvSJO69hVOHl5HZekpMg6uZv+3b9FryMV5ZvLQy+7k6M4lHN25hLKC42xd/hRV5bkMHKfFvWPls6z/qFHc426hquw0W5c/TVnBcW3dXZ8wbEqjuAdO57A37sqSHE554+7ZKO46RzXFp9MoPp0GQFVJDsWn06gqO31R4j4f+mArtpSB2FIGAmBNTsCWMhBLYnwH5+zcfbIin+9d053JYyPolRDErx/qTa3Dw5pNxQ1pfvNQb+69xdcb0KAX9Emy0ifJikEviI400SfJSvdY333klt2l3HZNd8aPDCO2m4nJYyO4YV4c3+5onzHRAOv3uhg3yMDYgdq92cJJRsJDBVsPatftq8YbuWVG8/uWBZO0e5KxA/WMG2hg/V7fdX7jPhf9E3VMH2GgW7hg+ggD/XroGgrVjrrm9yTOOqh2aP8Hbebu+RONJMVq9zZ9uuu4Z67Z+5jT72ZXbqXtVEv02b0O/AzoAXwtpayv6tsNDJBSpgdaSQgxBm3//kJKbXJ3IcRNFyG/Z9QnZS61NWXsXvMvaioKiYzrx1V3v0JoRA8AaioL/S6MtsgE5tzzCluWPc3BLYsItsUwaeHvGp4RDeByOdix8p9UlmRjMFnpOXAq0295BnOQrSGNvbKYtYt/TU1FISZLKFHxA7jqnteazfzdXvadcGO1wMxRBmxWQV6J5L8rnA3PIQy1CsJDfDebpZWSN79ysmCikYlDzFRUSz7fXNfwjGjQJuZ65HpfQWRqipGpKUaOn3bz6he+O+6+PXREhOrYeaR9W91T091YzU6uGGPEFmwit9jD61/UUuqN0WYVhIf46s1KKiWvL6/l6skmJg8LorxasvRbp1+La2aeh/dWObhqvIk544wUV0jeXe3/rMVQq+B7M83YggV2B+QWe3jti9pms5u3tzW76zAaBDdMM2M1C7LyPfz7s1q/Z0RHhOiQjZ61kJnn4Z2vapk70cxVE0wUl0veXlnb8IxogD3HXFgtcOU4E7ZgQW6xh1eW2Smt9FUAhFm154hrXaAlOw67WLXD/3iv31uHwaA96spqEZwu8vDvpXZvN/gLZ9U2ByaD4NbZVqwWQcZpFy98WOn3jOhIm86vtv3EKTdvfF7NwilBLJwSRGGZh9c+r254RjSALVjH3fOt2IJ12B2SU4VuXvyoirQmPR3GDDIhBOw41P69TOqlZWsFv8mDBSEWQWE5fLjR96zkEAveieC0oMurtfdnjdAxqq826eDqVN8zoutFhkBiN8H/1gf+Lo/qq/2ebp/uX2r+Yrv26Kv2lpYtsZrhsqG+uD/Y0CjuIG38X+O4F6/3cMVIHaP7aXGv2u17RjRoXRb/t05Lc/8cQaUddhzVWpk7iz7D5+KoLmP3mpepqSwkMrYfc+76j991rLostyG9LTKBOXf9hy3Ln+bQ1kVYbTFMXPBYw7OSAUZOfwAQ7Fz1AtUV+ViCI0kaNI0xsx9pSDNp4e/ZteqfbPrsz9irSrDaYhg47iZGXaSxw72Ha9fvPd9ocUfE9mP2nb647ZWFVDWKOzQygdl3/odtXz5NmjfuCfP94x4x/QEQgl2rX6DGG3fPgdMY3SjuolMH+fL1Oxv+3vblMwD0G3UNl9/wVDtHfX7CRg9l4pp3G/4e/PfHAMh+5xP23ftoR2XrvHzweS4mk46f3pNEaLCBtPQqfvOXI37PiI6JNvm1KkZFGnn1maENf9+8IJ6bF8STeqiCX/z5MAAv/jeLu29K4Kf39CI8zEhxqZMvvi7g3SXtV1my97ibYEsdV4w2YgvW7s3eWO7wu2+JaHRvpt23OFg42cTkoQYqqiWffVvnd9+Sle/h/dVO5owzcmXDfYuz2TOiz8QjIT5Sx5gBBiwmrYt4+ikP765y+t1TfNe0Z0PPd5FQTfdnJoSwAbloBeI7pJSLvcuvBL4AnkQbM+0BhgPDpJS/F0KMAPYAj6DNyj0ZrUt2DyBCSllWPzu3lDL8XPL2j6Vd7+AVFFy4yakuJS5X15ztwd3C87e/62prvsNX6TNISradPdF3UFedzMVs6pqdhbvqjeqQWwZ1dBY6xLPXv3v2RN9BI6cOPXui76i/P9jC9OKd3O/ebOGB2RfAk/eYL8l9ciaqO/dZSCkrgCVAFbC00fKVaDN1XwHsALYCPweyvO+nev/+DVqX7tvQJgdTFEVRFEVRFEVRLlGqO3frxAPvN35eNDQUpFe2tJKU8jm0Z0039m6j99/CN8ZaURRFURRFURTlout6/VvPjypEn4EQIhKYDcwAftzB2VEURVEURVEURVE6mCpEn9luIAL4jZTySEdnRlEURVEURVEU5ULzdNUJG86RKkSfgZSyV0fnQVEURVEURVEURek8VCFaURRFURRFURSlC1NPbGobVYhWFEVRFEVRFEXpwmQXfdziuVKPuFIURVEURVEURVE6DSHEQ0KIDCFErRBilxBiylnST/WmqxVCnBBCPNCe+VOFaEVRFEVRFEVRlC7MI2W7vdpKCHEz8DzwJDAS2AisEEL0bCF9MvClN91I4C/AC0KI689tb5ydKkQriqIoiqIoiqIoncXPgTeklK9LKdOklI8A2cCDLaR/ADgppXzEm/514E3gl+2VQTUmWlEURVEURVEUpQtrz4nFhBBmwNxksUNK6QiQ1gSMBp5u8tYqYFILHzHR+35jK4F7hRBGKWVd23N9ZqolWlEURVEURVEURWkvjwLlTV6PtpA2GtAD+U2W5wNxLawT10J6g3d7F5xqiVYURVEURVEURenCPJ52fcTVU8CzTZY1a4VuommGRIBlZ0sfaPkFoQrRl7BuEeLsib5jTqSf7femfJcIXdf7jkPXjftUTlVHZ0FR2p1e3zU7Aa68/t2OzkKH+PmS73d0FjrE+mmpHZ0FpRPxdttu7U18EeCmeatzDM1bm+vltZDeBRS38nPbpGueyRVFURRFURRFURQApGy/V9vyIZ3ALuCKJm9dAWxuYbUtAdLPBna2x3hoUC3RiqIoiqIoiqIoXZps3+7cbfUs8K4QYidaAfkHQE/gPwBCiKeAHlLKO7zp/wP8WAjxLPAa2kRj9wK3tlcGVSFaURRFURRFURRF6RSklIuFEFHAH4F44AAwV0qZ5U0Sj1aork+fIYSYCzwH/Ag4DTwspVzSXnlUhWhFURRFURRFUZQuzNOOj7g6F1LKl4GXW3jvrgDL1gOj2jlbDdSYaEVRFEVRFEVRFEVpJdUSrSiKoiiKoiiK0oV1sjHRnZ5qiVYURVEURVEURVGUVlIt0YqiKIqiKIqiKF2YaoluG1WIVhRFURRFURRF6cJUGbptVHduRVEURVEURVEURWkl1RKtKIqiKIqiKIrShanu3G2jWqIVRVEURVEURVEUpZVUS7SiKIqiKIqiKEoXJqVqiW4LVYjuAEIICVwrpVza0XkB2LnufbaufIOq8kK6de/HFTc/Rs9+YwKmrSwrYM3Hz5CbdYCSgizGzvg+s2/+XbN0tTUVrFv6HId3r6a2ppzw6ARm3fhb+g6b2t7hnNHcSRYmDzdhNQsy89x8+HUNucWeM64zop+R+ZdZiA7TUVTuYdnGWvam1zW8P3ucmRH9jcRG6qlzSU6ccrN0g52CUt92vz/HyoShJr/tZpx28fdFVRc2wBZ0VNwAsZE6rrk8iH6JBoSA3CI3byyrprSy/U/WcyeamTzMRJBFkJXrZvE3dvLOGreBeZMaxb2pln3prob3Z481k9LP4Iv7tJvPNtY2xK3TwYLJFoYkG4gK01HrkBw+6eLzjbWUV1+cC9S8SRYuS/Ee71w3H7TieI/sb2TBZAvR4TqKyjx89m0te4/5jvflI0xMGWEmyqZ1YMotdvPl5loOZvj2zbxJFsYMNBIRqsPtkZzM1/ZNZq67fQJtoiOOd/3njhrgjdsNJ/PdLNtUS1aeivti66h9cTHNGW9i0lCjFmOem4/XOsgrOXNeUvoamDvB1BDj8i1O9h33xdinu54Zo00kxugIC9Hx+jI7+0+4/LYxZ7yJUf0NhHuPd3aBm+WbHWTld8x+ALjjhh7Mm9GN0BADaelVvPBmFlk59hbTJyUEcdeNPejfO5i4bmb+9XYWn6zI90uj08GdN/Rg5mXRRIYbKS51smp9Ee99eppLpYwRedkYev/iXsJGDcXSPYad1z9E/udrOjpbrTZxiJ6pKQZCrYL8Usnnm+rIzGv5e9Y7Xsf8SUZiIwQVNZL1qS62HvKdh2IjBLPHGunRTRAZquPzTU6+3e9/nkqO1zE1xUBCNx22YMHbXzk4mNlx322l8+tS3bmFEG8JIaQQ4j8B3nvZ+95bF/Dz/iSESL1Q22sPh3Z8yerFTzF57oPc94elJPYbzQcv3E958emA6d0uJ9aQCCbPfZDYhIEtpln03N2UFZ3i+gf+yYNPfMW87z9BaHhse4ZyVleMMzNjtJkP19j56/uVVFR7+PGNIZiNLa+THK/nngVWth908tQ7lWw/6OTeBVZ6xekb0vRLNLBhj5O/v1/Jix9VodPBT24MwdRkuwcz6nj05fKG18ufVLdTpP46Mu7oMB0/vzWE/BI3zy+u4i9vV7Jiay11F+Eee9ZYE9NHmfnwGzt/e7+KimoPP7k++Kxx3z3Pyo5DdTz9bhU7DtVx7zwrSY3i7puoZ0Oqk7//r4qXPq5Gr4MfXx+MyVslaTJAYoyOFVsdPPNeFa8tqyEmQscPr7a2c8Sa2ePMzBxjZvHXdp55TzveD990luPdXc+9C6xsO+Tkybcr2XbIyf0LrPSK98VdWulh6Xo7T79bydPvVnIky8UD1wYTH+W7jBSUulm8xs7/vVXJ3xdVUVzu4eEbQwgJEu0ZMtBxxxugoNTDR9/Y+cs7lTy7uIqSCg8/vj5YxX2RdeS+uFhmjjYxfaSJj9c5ePaDGiqrJQ9dG3TGGHvF6bjzKgs7Drt4ZlENOw67uOsqC0mxvt+uyQinitx8vM7R4nYKyzx8vM7BM+9V88+Paiip8PDgtVaCO+h437IwnhvmxvHif7N46LGDlJbV8dfHBhBkafnW1mLSkVvg4PVF2RSXOlvc7oJZMbz430zu/sU+XluUzU0L4rl2Tsfew7SFPthKxb4jHPzpnzs6K22W0kfPgklGvtnt4p8fO8jI9XDvPBPhIYG/ZxGhgnvmmsjI9fDPjx2s3e1i4WQjQ5N93wOjAUoqPKzY6qKihcpskwFyiz0s/Tbw96Ir8Hhku72+i7pUIdorG7hFCBFUv0AIYQFuBU52WK46yLbV/2XEZdczcsqNRMf3YfbNv8MWEcfu9f8LmD48OoHZt/ye4ROvwRwUGjBN6qYl2KvLufGhf5HYdzRhUT1I7DeG2MTAhe6LZfooMyu3aa1ruUUe3l1Rg8kgGDvI1PI6o80cznKxaruD/BIPq7Y7OHLSxfTR5oY0/1pSzdaDTnKLPZwq9PDeVzVE2nT0jNX7bcvlgooa2fCqqb04J5WOjHvBFAuHTrhYuqGWnAI3xeUeDp5wUVXT/rFPH2lm5fZa9qa7yC328O5KO0aDYMzAluOeNsqkxb3DQX6ph1U7HBzJdjF9lG+dlz+pYduhOvKKPZwq8vDeSjuRNh2J3rhrnfDSkhr2HK2joNRDZq6bj76ppWecgYjQ9r/ZnDHazFdba0k9VsfpIg9v1x/vwS3HPWO0mcOZLlZu0473ym0ODp90MaPR8d5/3MXBDBcFpR4KSj18/m0tDqckubuvJLEjrY7DWS6Kyj3kFnv4eK2dILOgRzd9oI+9oDrqeAPsPFzHkZNuisslecUePlmvxd09uv0vsV017kA6cl9cLFNHGlm1Q2tFzi328N7qWoxGwegBLZeip440ceSkm693Oiko9fD1TidHs91MHemLMS3LzZdNWqeb2nXExdFsN8UVkrwSD59udGi/7w463tddFcuipaf5dkcpmTl2nnn5BBazjpmTo1pc58iJal59P5u1W0qocwW+Dg3pH8rmXWVs21NOfqGTDdtK2bmvnP69g9srlAuucOUGjj7+PHlLV3d0VtpsynADOw672X7YTUGZZNnmOsqqJBMGB/69TRisp7RKS1dQJtl+2M3Ow26mpvh+EzmFkuVbXew97sbVQoHuSLaHlTtcHMjouq3PUsp2e30XdcVC9G60wvJ1jZZdh1a43lO/QAhhFkK8IIQoEELUCiG+FUKMbfT+NG/L9UwhxE4hRI0QYrMQYoD3/buAx4EUbzrpXVYvWgjxqXe9Y0KIhe0XcmBul5PckwdJHnyZ3/LegyeTc3xPC2ud3bG935DQZwRf/e/PPP+LSbz6p/ls+vI/eDwd18UvKkzropaW6btBcLkhPcdFco+WmxOSuxv81gE4lOmi9xnWCTJrBaXqJoXkfokGnn7Ixh/vCeV7s4MIsbZ/gaoj4xbA0N5G8kvd/Oj6YJ5+yMavbgtheN8zNJlcIFFhgrAQHYcDxN27e8s3vsnxBg5n+cedlumid/eW47Z44z5TpUiQGTxSYne074Uk2nu8DzWJ+1i2iz5niKF3d4PfOgCHMlqOWwgYM9CIySg4cTrwTbdeB5elmKmpleQUtu9vvzMdb70OJg8zUVMrOVXYvjdjXTXuQDrTvmgvUTZBWLCOwyd9+XW74XiOi+T4M8Wo58hJ/xgPnzzzOmej18GkoUZqHB1zvONjzERFmNi5r7xhWZ1LsjetkiH9A1fwt9b+w5WMHGojId4CQO+eQQwbEMq2PWXntV3l7PQ66NFNcDTb/5pxLMdDr7jARZakWB3Hcvy/g0ey3SR0E+i6YilHuWi66pjo/wJ3A+97/74HeBOY1ijNX4HrgTuBLODXwEohRF8pZUmjdE8CvwAKgf94tzMZWAwMBeYAs7xpyxut97h3m78CfgK8L4RIarLtdlVTVYr0uAmx+dfaBtuiqaooPOftlhVmk3l4K0PHL+Dmh1+lJD+Llf/7Mx6Piynzf3y+2T4ntmDtpqey2v9EW1HtIdLW8lnWFiyarVNZ7SH0DAXg66YFkZ7jIrfIt97BjDp2H3VSUuEhyqZjwWVB/PSmEJ55txJXO5YvOjLuUKvAYhLMHm9h2be1fLahlkHJBu6/2so/F1eRntN+gdusWmyVTVq8K2skkbaWY7AFi4DrnCnu66datLhbGHdp0MPVl1nYebiO2nbuJdbi8a7xNIxlbmm9ypomx7vG07C9et2jdfzqtlCMBnA44ZWl1c3Gmw7tbeDeBcGYjFBRJXnhoyqq7e1b2OgMx3tosoG751kxGqGiWvLSkupmFWkXWleNO5DOsC/aW2j97ztAfiPO8PsOtQaO0XYOFblDkvXcOSeo4Xj/+9OaDjneEeFaZWxpeZ3f8tLyOmKjzYFWabUPPs8l2Krnv/8Yhscj0ekEby7OYe3mi3Z71mUFW0CvE1Q1GdZeWSMJTQz8HQ+1Ciqz/X+LVXbQ6wXBFqisaa/cfveoR1y1TVctRL8LPCWE6AVItELvLXgL0UKIYOBB4C4p5QrvsvuBK4B7gb812tbvpJTrvWmeBpYLISxSSrsQogpwSSnzAuThLSnl/7zrPYZWkB4HfBUow0IIM+B3ZXh9VS1G0/ldLLxb9/tLSong3FtJpZQEh0Yx9/tPoNPpiU8aSlV5AVtWvnHRCtFjBxm59QrfGNSXP9Em8Gp6ehCtCLMt69w0M4ge3fQ8+79Kv+W7j/gu9LlFHk7mV/HED2wM6W30m7zpfHWmuOvT70uvY+0ubZxdTqGb3t0NTEkxk55z4a5sYwYauXVWwwgN/r1UG2/e7HIgAixroi29jm6aYaF7tJ7nFgeeIE6ng7vnWRFC8OGalie7OVdjBxn53uxGx3tJC8c7wLKmWhN3fomHv7xdSZBZMLK/kTvnWnn2gyq/gvTRbBd/ebuSkCDB5OEm7ltg5a/vVzW7iT8fnfF4H8128dR7VYQECSYNM3HPfCt/X1RF1QWsQOiqcQfSGffFhTZ6gIGbZ1ga/n7lc+855Bx+4IFiPJcjdCzbzV8XVRMcJJg01MhdVwXx7OKadj/eMydH8bP7ezX8/dgzR4HmcQnOf4bh6RMjmTUlir+8eJzMHDt9eln50R1JFJfWsWpD0XltW2mdQPcfbTqs3vuP72gvYqWT6JKFaCllkRBiOVorswCWe5fVJ+kDGIFNjdapE0JsBwY12dy+Rv/P9f4bw9nHVzesJ6WsFkJUetdryaNordcNvnj/Ka69+09n+ZiWWUMiEDo9VRX+F4WaymKCbdHnvN2QsG7o9AZ0Ol9Xsai43lRXFOJ2OdEbWh6fdqHsS68jM9dXoDN4s2IL1lFR7WsBDbXqqDjDzX1FtcQW7F/7GWLVBSwQ3DgjiOF9jDy3uIqyqjOfuSuqJSUVHmIiLmxfo84Ud5Vd4nZL8or9W5zzStz0OUO38HOx/3gdmY1mBG6I2yr8JhEJDRJUnmGGbC1u/9qCQK04ADdOtzCsj5HnWzjeOh3cO99KVJiOFz+qbpdW6LYc77PH7X+8Q626ZhOwuD3a5EKgzcTcK17PjNFmFq3yVRA467Q0hWWQkWvn/90XyqRhJlZua3nCorbqjMfb6YKiMg9FZZCZa+ePd4cwaaiJVTtU3O2hM+6LC+3ACRdZeb4JKA16LZ+hwcLv/B0aFDi/9SprWh/j2ThdUFQuKSqXZOU5+P2dBiYMMfL1zvbtZrN5Vylp6b6KC6NRO19FhhspKfNVRIeHGSkrb3lcd2v84PZEPvgsl7VbtJbnjGw7sdFmbr06XhWi21l1Lbg9ktAg/+UhQaLFippAPUdCLOB2S2ra9zT0naNaotumK48WeBO4C60g/WaT9+p/ja2p723cjFj/Xmv2a9PmR3mW9Z4Cwhq/5t/2aCs+pmV6g4n4nkPIOLTJb3lG2mYS+ow85+0m9B1FaeFJpMfXOlVSkElIWLeLUoAGcDTcyGuv3GIP5VUeBib5Cm96HfRNMJBxquULbsZpF4OS/At8g3oZONFknZtmBjGin5F/fqjNSHw2wRZBRKiO8qoL2x2wM8Xt9kBWnpvYCP9xdzEROkoqLnzc2o289so7Q9wnTrfcjTwj1+W3DsDAJEOzcb83zrCQ0s/ICx9VU1zRcgG6W7iOlz5uv+6tLR3vQb384+6XaOB4C2OXAU6cdvmtAzC4V/O4A6m/sT/fNG3R2Y53IEKA4QJXU3fVuAO5FPbF+XLU+QqsReXaZF7l1R4G9PSPsU+CgYwzPEYuI9fttw7AgJ5nXqctDOc+tLrV7LUeTuc7Gl5ZOXaKS52MHmZrlA9ByqBQDh6tPMOWzs5i0tO0LFHfrVtpX24PnCqU9Ev0/1L166Fr8RFXWfke+vXwv33un6gnp1DiubgjLpQupisXor8CTN7XyibvpQNOoGHGLSGEERgDpLXhM5zABbm8SCkdUsqKxq8L0ZV7/BV3k/rtx6R++zFFucdZvfgvlJfkMmrqLQCs/eQffP7mr/3WyctOIy87DaejmprKEvKy0yg8nd7w/uipt2KvKmXV4icpzs/g2L51bP7yFUZPu+2883s+1u52cOV4Cyl9jcRH6/j+VVacLsmONF8N+h1XWVk4xeK3zsBeBq4YZyY2UscV48wM7Glo6J4McPOsIMYOMvHf5dU4nNo4M5tVYPTes5iNcO1UC8nxeiJtOvolGnjg2mCq7PKCduXubHEDfL3DwaiBRiYNM9EtXMfUkSaG9TGyMbX9q4fX7nEwe5yF4X0NxEfp+P6cIOpckp2HfXF/f04QCy/z/Y7W7XYyMMnArLEmYiN0zBpr0uLe7VvnphkWxg408daXNdQ6tRrw0EZx6wTcN99Kz1g9b39ZgxA0pNFfhDPuN7sczBmv3fB3j9ZxZ/3xPuSL4c65Vq5ufLx3ORjUy8Bs7/GePc7MwCQD3zQ63ldPsdC3h/Yd7h6tY+FlFvonGtju3a7JqKXRvueCxBg9t18ZRESojt1H2v+RIR11vE0GWDDZTK94PRGhgoQYHd+7IojwEB27j16E33cXjTuQjtoXF9P6PXVcMdbE8D5ajLfNtlBXJ9nVaMjQbbMtzJ/kq7Ben+pkQE89M0ebiInQMXO0iQGJetbv8cVoMkKPaF3DTNtRYdqs2/VPFDAZYP4kE0lx2rKEbjpumWkmPESQeuz8Wn7P1Scr8vneNd2ZPDaCXglB/Pqh3tQ6PKzZVNyQ5jcP9ebeWxIa/jboBX2SrPRJsmLQC6IjTfRJstI91ved2LK7lNuu6c74kWHEdjMxeWwEN8yL49sdl86YaH2wFVvKQGwp2lNRrMkJ2FIGYkmM7+Ccnd3GfS7GDdQzZoCemHDBgklGwkNFw3Of54wzcPN03wSlWw+5iQgVzJ9oJCZcMGaAnrED9azf6/tN6HUQHyWIjxIYdIKwYO3/UY3mSzAZfGkAIm3a/1t6tNZ3kUfKdnt9F3XJ7twAUkq3EGJQ/f+bvFcthPg38DchRAla1+xfA1bgjTZ8TCaQLIQYAeQAlVLKTtW5ZPDYudRUl/Lt8pepKi+gW/f+3PKTVwmL6gFAVXkh5SW5fuu88cQ1Df/PyzrIwe1fEBbVgx8/9Q0Atsh4bn3kTVZ/+BSv/b+FhIbHMnbmHUycc/9FiyuQ1dsdGA2Cm2cFYbUIMnPdvPRxFY5G93sRNp3fGJqM027++0UN8ydbmD/ZQlGZhze+qPHrRnj5CO3i+7Nb/GcEfXdFDVsPOvFI6B6tZ/wQE0Fmravh0ZMu3vii2u+z20tHxQ2wN72OD1bbmT3ezI0zgigo9fD6Z9UcP9X+M7V/vcOJySC4eYY37jw3Ly3x3+eRoU3iznXz3+XeuCdpcb+5vIasAHE/clOI3+e9+5X2GJzwUNEwA/mjd/jvm39+WMWxdpxQDWCV93jf6j3eGbluXvyo6oxxnzjt5o1lNSy8zMKCyywUlnl4fVkNmbmNu4QL7poXjC1YUOuQnCpy8+LH1Q0zG3s8EBup4wdXBxMcJKiulWTluvnH/6ouygRMHXW8PRJiI7Xfd7BFUFMrycpz89zi5pOutYeuGncgHbUvLqY1u5wYDXDDdDNWsyArz82/l9r9z+ehAil9NXaZuR7eXlHLvIkm5k40UVTu4a0VtWTl+45Tzxg9P7nBN7/CtZdrlWzbDtWxaHUtHqn1IrpnXhAhFu33fTLfzQsf15BX0jHH+4PPczGZdPz0niRCgw2kpVfxm78cwV7ry09MtMlvjHRUpJFXnxna8PfNC+K5eUE8qYcq+MWfDwPw4n+zuPumBH56Ty/Cw4wUlzr54usC3l1y+uIFd57CRg9l4pp3G/4e/PfHAMh+5xP23Xt+vRjb297jbqwWmDXGgM0qyCuRvPmls2EIhS1YEN7ocZGlldr7CyYZmTTUTEW15PNNdX6PqrIFC352o6/ieOoII1NHGDl+2s0rn2v3KwkxOh5Y6KtMWeCtiNp5xMWHazumYlDp3MR39dldgQgh3gLCpZTXtPD+UqBMSnmX99nRf0V7fnQosBP4mZRyhzftNGAtECGlLPMuG4H2mKxkKWWmdzKw94GZQDhwt5TyLSGEBK6VUi5t9NllwCNSyrdaG887689pXpBL2rYdZR2dBeUiEl20+5zb3eV+2oA2m6qifNfpL0aXlE7owJa2dOT77vj5ku93dBY6xPoXUzs6Cx3mrw8EXZIXszv/mNduNx9v/znuktwnZ9KlWqKllHed5f1rGv2/FnjY+wqUdh1NprWWUqY2XuZtdb4hwLrNvkhSyvAz5U1RFEVRFEVRFKU9dKWG1Quha1aHKoqiKIqiKIqiKMo56FIt0YqiKIqiKIqiKIo/j3rEVZuolmhFURRFURRFURRFaSXVEq0oiqIoiqIoitKFSdUS3SaqJVpRFEVRFEVRFEVRWkm1RCuKoiiKoiiKonRhanbutlGFaEVRFEVRFEVRlC5MejwdnYVLiurOrSiKoiiKoiiKoiitpFqiFUVRFEVRFEVRujD1iKu2US3RiqIoiqIoiqIoitJKqiVaURRFURRFURSlC1MTi7WNaolWFEVRFEVRFEVRlFZSLdGXsMPpjo7OwkVnNHfNr6xU41S6FINRdHQWOoTommF3WV210UOv75pf9JFTh3Z0FjrE+mmpHZ2FDjH1JyM6Ogsd54EjHZ2Dc6LuNduma5ZIFEVRFEVRFEVRFEAVottKdedWFEVRFEVRFEVRlFZSLdGKoiiKoiiKoihdmEd6OjoLlxTVEq0oiqIoiqIoiqIoraRaohVFURRFURRFUbowNSa6bVRLtKIoiqIoiqIoiqK0kmqJVhRFURRFURRF6cJUS3TbqJZoRVEURVEURVEURWkl1RKtKIqiKIqiKIrShUmpWqLbQhWiFUVRFEVRFEVRujCPRz3iqi1Ud25FURRFURRFURRFaSXVEq0oiqIoiqIoitKFqYnF2ka1RCuKoiiKoiiKoihKK6mW6C5o/CAdU4YZCA2CgjLJ8q0uMvNbrn1KjhPMHW8gJlxQWQMb9rvYftg3bmLMAB2j+uqJjRAAnCqSrNrpIqfIt81f3WQiIlQ02/bWQ24+3+K6gNH5mzPOxMQhBoIsgpN5Hj5e7yCv5MxjPob30TN3gpnoMEFRuWT5Fgf7T7j90kweZmDGSBO2YEFeiYdPNzo4cdq33ZAgwcLJJgYk6gkyC46fdrNkvYOicm2fRIYK/nhXcMDP/+8KO3vT3QHfu5DmjDcxaaiRIIsgK8/Nx2vPvm9S+hqYO8FEdJiOonIPy7c42Xfcd/z6dNczY7SJxBgdYSE6Xl9mZ/+J9ju+Z9MRMep0MG+iicG9DESF6ah1SI5ku1m2yUFF9cWp5e2s3/v2dmV93GbByXwPS1oZ91XjfXF/uTVA3EMNTB9lwmbV4l660cGJXN92b51pZtwgo986mXlu/vmx/cIF10hHxXnlOBMj+xkIDxG43ZBT6Gb5Vicn831pomyChZPN9O6ux6CHw1kulmxwUmU//+9AR32vTUZYMMnEsN4GrBZBaYVkw14nmw4EPrf9cKGFQUkG3lhub/ZZZzJpiIFpI40N+/+zTU4ycluOr3d3HQsnmYiL1FFRLVmbWseWg/55GtZbz5xxpob4V2xzciDDP09n+9zZY42M7GsgrOG4e1ixzcnJAi1NkBnmjDXRP1FPeIigulZyIMPNV9ud1DpbHb5/fkYYCLUK8kvl2fdDvI6Fk03ERggqaiTr9rjYcijAfhhrJCpMUFwuWbG9rtl+qDdjpHYN2LCvjs831TUsv3m6ibED/W+bs/LdvPiJo+1BttLEIXqmpvj2xeeb6sjMO/O+mD/J2LAv1qe62HrIF2dshGD2WCM9ugkiQ3V8vsnJt/v990NyvI6pKQYSuumwBQve/srBwcxLY6xs5GVj6P2LewkbNRRL9xh2Xv8Q+Z+v6ehsXTKkvDSOc2ehWqLbQAjxlhBCel91Qoh8IcRqIcQ9QohLYl8OS9Yxb7yBdakuXlqqnYzvvNJIWODyHBEhcOdsI5l5Hl5aWse6vS7mTzAwpJcv3N5xOvaecPP6l3X8Z1kdZdWSu+cYsVl923n5cyd/WeRoeL2xQruy7m/hInYhzBxlZNpII0s2OHh2sZ2KGg8PXm3BbGx5nV5xuv/f3n3HyVWVfxz/fGe2ZdOBACGNUEJCSyCUQIDQewIiFqQjIPL7qYD+7IKKCoKIgoqKNCkiCFIEpDelhBBagCSEhCSQBqQnu5stz++Pczc7O5ltyc7c7J3n/XrNa2fvvTPznDt3Zu4595zncPqRFUyaWssVf1vNpKm1nHFkBUO2aCrvbtuX8Jn9y3l80hp+dedqZs6r5yvju9GnR1MjwdnHVLBprxR/eaiaX925miUrjPOP70ZZ9Pu7ZKXxoxtWNbs98lINNWuMd2fnvwJ9yOgyDtqtjH88U8Ov71zNilXG+Z/p1va+OaqCV6bW8cs7VvPK1DrOOKr5vikrhY8+qecfz+TvpKK94ipjWQkM2jzNoxPX8Ks7VnHDQ1Vs3ifFOeO7dXYRc9qYj/t8Onj3Ug4cVco9z9Zw9V1VLF/VwHltlHvIlilOO6KCSdNqufJvq5k0rZbTj6hgcEa5R21XwvGN5f57KPe5WeUGeHd2HRffuGrt7foH81OBjrOcHy9t4N5na7jyb6u59t4qFi83zpvQje4VYX1ZCZx3XDjO/3BfFdfcU0U6Lc4+toJ1m1A7Js7j+jP7lzN8cAm3PVbD5bet5pnX13DCuHJ2Hppe5zXHjSplfRLcjtouzXH7lfHkq7X8+u4qZs1v4JxjK9Y5zhpt0lOcfUwFs+Y38Ou7q3hyci3H71fGLts0xTRkixSnHl7Oq9PruOrvVbw6vY7TDi9n8OaZ73vbr/vx0gbufb6GX/29it/9s4olKxo4d3zF2ve9d3fRq7t48IU1/OrvVdz5VA3DB6f5/EHlHd4PI7dNM2FsKU9MruXqu6uZOb+es48pb2M/lDNzfj1X313Nk5NrOW6/0nX2wymHlYX9cFc1r06v49TDyprth0aD+qUYs2MJ8z7JXZmYOqeen9y8eu3tLw/l77du5LZpxu9bylOT6/jtP2qYNb+BLx9T1uK+6NtTnHV0GbPmN/Dbf9Tw9OQ6JowtZeehTeUsLYHFyxt45KW6Fht1y0pg/qcN3Pef9WgBiVm6eyXL35zG29/4adyhuCLQJSp+G5l/A/2BrYGjgKeB3wL/krTRX9nfb+c0r05vYNL0Bj5eZjz0cj3LVhl7j1j3ZABgrxFplq4K2328zJg0vYFXpzew/y5N29/1bB0vv9vA/MXGx8uMf/6nDgm23arp8FpVDSurmm7DB6X4dLkxa0H+rlAdMKqUx19Zw5vv17NgcQO3P15DWakYPazlt2ncqFKmz63niVdrWbTEeOLVWqZ/WM+4UU1nageOKuXld+p46Z06Fi4x/vn8GpauNPbbJWzTr4/Yun+au5+pYe6iBhYtNe5+pobyUrF79NpmsGK1Nbvtsm0Jr71Xx5ranKF1qnG7lfLYK+EK6/xPG7jt8WpKS8XoHVo+Ix23WxnT5tTzxKQ1LFrSwBOT1jB9bj3jditbu827s+t5OOvKbVziKmP1GvjDP6t4/b06Fi01Zi9o4J5nqxm8RTpnb4zOtjEf9/k0bmQpj09aw1szQ7nveKKGspLWX3vcyFDuJ1+tZdFS48nGco9ct9wvv1PHoiXGff8J5R67S/PjqK6++Wd6dZ7OreMs5+TpdUz/sJ5Pl1u4Uv2fGrqVi602C78HQ/un2aSnuOOJauZ/2sD8Txv425PVDNkizfYDc//GtFdcxzWEyvgrU2uZ8VE9i1cYL75dx7xPGhi0efMybbVZigNHlfK3Jzv+5h8wspSJ79bx8rth/9//3xDHvjvnLt8+O5WwdGXYbtES4+V365g4tY4DM8p2QPS+PzU5vO9PTa7lvY/qOWBk823aet3X3qvnvQ8bWLzc1l4Z7lYutto0/MYvWGzc8mgN78wOx8aMjxp4+OU17LR1mlQHv/LGjSxh4tQ6Jr5bz6Kl4crr0pXGPju1vB+WrAzbLVpqTHy3nlem1jFuZNP2++9awnsfNvDUa3V8vNR46rU63vuogf13bf6cZSXwpUPLuPuZNVTV5D43qas3VlSx9laVx/bi/Xct4ZWp9UycGvbFgy+EfTFmx9yfpTE7plmyMmy3aKkxcWo9k6Y2/5x/+HHoffjG+/XUtTD+ddrcBh59pY4ps7reVcmPH32O6Zf8hgX3PR53KF2SNVjebknkleiOqzGzBWb2kZlNNrNfAMcRKtRnAEi6SNJbklZJmivpD5J6ROu6S1ou6cTMJ5U0Ptq+Z74CT6dgq83Eex81/2Kc8VEDQ3K0yAIM3jzFjKzt3/uogQGbqcUfx9KS8FotnUSmU6H1e9L0/F1x3bSX6N09xdQ5Ta9R3wAzPqpn6/4tn8xtvWW62WMgtDxvvWV4TDoFAzdPMXVOXdY2dWuftyQddkxtXdOXhhnUNRjbbJX7tQf2SzGwX5qX3sl/Dbpp3zSVob4e3v+wjqGt7Juh/dNMy1Hu1h4Tl42tjBVlosGM1S2cmHWWrnbcd5ZNe4le3VNMy1Hu1t67rbdMN3sMwLQc5Z42t3m5p82tW7tNo+0GpPnpWZV875RKPn9QOT26dX6DycZQzkbpFOyzcylVNca8T8Jzl6TBCA0KjerqoKHBGLoBx0CcxzXAzHkN7Dy0hN7dw3u63YA0/fo0f1xpCZx2RAX3PFvDitUd+5ynU+E3YNrcrPdobj1bb5G7fEO2TK+7/Zx6BvVLkYp+zodskWJ6jm2GbJla79dNp0LFtarGmPdpy5WsbmWieg105Nw5nYIB/VJMn9v8eafPrWfrLXOfo+Qs49yGdfZDzjJmPecJB5Tx7uz6dc6RMm27VZofn9GN75xUwYnjyuiRpw5GYV9onbK992FDq/vivQ+bxz5tbj0D+2ntvnCuNV6J7hj/WHUCM3sKeAM4IVrUAHwd2Bk4HTgYuCLadhVwJ3Bm1tOcCfzDzFbkeg1J5ZJ6Zd7qajvWBFpZAemU1hmbtqKKFn8IenYL6zOtrDLSKa3typXtyD1KWL4a3p+X+4doxyEpKspg8nv5q0T3rAwnOyuyy7ra6FXZ8sltz0qtcwK0YrXRKzp56t5NpFM5tqlqet6FSxpYvLyBY/cto1t5+DE8ZHQpvbunWnztMTuWsmBxQ6tjnTpLz6gsucrZuC7n41raN63sz7hsTGUsScP4seVMnlZHTZ57x3W1476ztFTulVW2dl1Lj1tnX1W1o9xZ+/Pd2fXc9lg1f7ivmgf+U8PgzVOcf3wF6U7+hY27nAA7bp3m8nO7c8VXuzNuZCnX3V/Fquqw7oMF9aypDeOHS0vClb3xY8tIpbRBx0CcxzXAvc+Fsdc/Oas7V53fnfOOq+Afz9Q0G6f7mf3LmTW/vsVxtq3pXqGcv80rV7f8vvaqFCtXr3scpNOie0V4TIvve/ScHXndEUPS/OKcSi7/SiUH7FrKnx6sXvu+Z6ssh0P3KOXFtzvWKNwYT673o6X9kLOMqxv3Q9M265Qx6zlHbZdmYL8UD7/ccsxT59RzxxM1/PGBah58oZZBm6c4b0Lnf84Buq89X2u+fEUrx0Su431lFc32hXOu82z03Y+7kKnArgBm9puM5bMk/Qi4Djg/WvYX4AVJW5nZPEmbAccCh7Xy/N8DLslc8OLDV7D/cT/qcKDZ7UFtntq00ICUa/H+u6TZddsUf3mottnViEyjh6WZ/mEDK1a39cLtN3pYSbPxV39uHI+YFaTUYnGaZD8G2hzjpoyHNTTAjQ9Xc9Ih5Vx2bg/qG4zpc+t554Pc3X9L0zB6hxIefSU/NazRO5TwhYObfkH/9EDufdOsEC3ItR82hvbFjbWMqRScflQFEtz1dAtnnBugKx/3G2L3YSV8/sCmcl//rxbeb9ouQ873O2tZrqfIXPb6jKYyLlgMcxdV86PTK9lx63SHEktl29jKCTDjw3p+9ffVdK8QY3Yq5fQjK/jN3VWsrDJWVcMt/67mxAPL2X9kGBv82vQ65i6q79AVyY3puIbQ5XnrLdNc/2AVi1cY2w5Ic+KB5SxfHY7xnYaG7upX3rlhP2rrxNXGj3OLxbCWN8pV/va87vsf1XPV36vo3k2M2bGEUw8v55p7qtap5JWXhtwICxc38NikzulZJWj9jc5xXGQvb+34791dHDe2jD//q7rF8xaAN95vWrlgcT1zP67nB6d0Y8SQ9Ho1nrTHOm+N2j5+mz8gep6N4YfabfQaPLFYh3gluvOs/d2VdBDwfWBHoBdhP1dI6m5mq8xsoqS3gdOAy4FTgTnAc608/2XArzMX7HP0t5d1JMDV1VDfYPTs1vwUoUc31vkhbLSiCnpWNl/Wo5uobzBWZ9UJ9ts5zYEj09z471oWLMn9jd2nB2y3lbj9yc79wZkyq47ZC5ues7Frac/KkKEyM/bWutrlulLZI6N1d1WVhX2Y1RKc/bwfftzAlXdWUVEWrsitqoYLP9eNOYvWLffI7UooLYFX3s1PV+4pM+uYvWDV2v/X7pvuzfdNz3bsm15Z+yZXy3ccNsYyplJw5lEh0dbv7l2dl6vQXfm43xBvz6rjV+0sd2tZoXNdycw8RhrLvc42bRwTy1cbS1YY/fqkgPUv+8ZYzjV18Mky45NlxuyFNXz/lEr23rGEJ18N31/T5tbz81tX070idLmuXgM/ObOSxcvbf3K2MR3XpemQbf/Gh6t554MQ0/xPGxiwWYqDdgtjjocNTLNpb3HZuc0zdJ55VAUz5zXwu3+2nmRuVXX7Pl+Zlue4Itmjm6ivN1ZFw0ZyXbXs0a3pym1HXndNHXy63Ph0uTFn4Rq++6Vu7DWilKcmN/1ulZfCueMrqKmFm/9dQ0MHz8dbjaeF47ulMob90Po2jZ+Zgf1S9KwUF5zY1BCbTomhW6UYu3MJ3/1zVc5K6IrVhM95787vabNq7fla8+WtfdZzlrMC6uvzl6PBuWLm3bk7zwjCVechwMPAFOCzwGjgf6JtMjPR/IWmLt1nAjeZtdxWaGY1ZrY881ZS2rHMl/UNMO8TY7sBzd/27bZKMXtR7l+7OYsa2G6r5ttvPyDFR59YsysL+++S5uDd0tz8aC0ffdLySc3o7dOsrA5jljpTTW3Tid0ny0LSm2WrGthhcNO4rnQqjGX7YH7LJ7UfLKhnh0HNx4INH5zmgwXhMfUN8OGiBnYY1Lz9aYfBJTmft3pN+DHcrLcYtHmKKTmuSo3ZsZQps+pb7Bq3oVreN01lSKdg24ElzGpl38yaX9/sMRDK3dpjCmVjK2NjBbpfnxS//2fVOg1OnaUrH/cbIle5l69qaFaGxnK39t59sKCeYVnl3iFHuYdllXvYoJK12+RSWQF9emiDpzTb2MvZqLGSm2lVdTgOthuQpkelmDKr/T0SNqbjOpUK5ct19bbxiucTr9ZyxR1VXPm3phvAfc+v4Y4n2/7w1zeEBqjs92jYwDQfLMxdvtkLQuW9WdyD0sz9uGFt5XX2whzPOSjN7GjY0Pq8biMpDFVp1FiBrquHGx9p/YpuS+ob4KOPGxg2sPk5x7CB6RaHOs1e2LDOfhg2KLXufsixrxqfc8ZH9fzq71VcfXf12tvcRfW8Nj1k/G7pzKyyPPqc56EhOewLY/us92b7AalW98X2Wed3wwal+fBj63CDhitOPia6Y7wS3QkkHQzsAtwD7EG48vxNM3vJzKYDW+V42G3AYElfB3YCbilErP+ZUs8ew1KM3j5Fv97i6L3T9O4hJk4Nv3iH75HmxAOaTigmvltPnx5hu369xejtU4weluL5jHkF998lzWGj09zzfB1LVho9uoWr29nT2gjYfVia197rWNe+9fXc67UctkeY8mPLTVJ86dBy1tQar05vOpk7+bByjt2nKfPys6/XssPgNIfsXsrmfcUhu5cybGCaZ19vam1/5vVaxuxUwt4jStiirzh+vzL69hD/ndK0zcjt0mw3IM2mvcTOQ9Ocf3w33ppZv05yk816i20GpHipg2PHNtSzr9Vy2J5l7LptCf03TXHy4RXU1hqvTmuK4+TDKzh238x9sybsm9FlbN43xSGjw3zAz77WdIm1rBQGbJZiwGbhq2XT3mLAZqmCZKXOFlcZU4Kzjq5g0BZp/vpoNSmFK2g9K5WXsXPZusJxnw/PvlHLoRnlPunQctbUGZMzyv2lQ8s5JqPcz70Ryn3w7qVs3kcc3FjuN7LKvWMJe40oYfOMcr8QlbusFCaMLWPIluEY2HZAmrOP6caqasvLHOmxlbMEjh5TxpAtQjkH9kvxhYPC1ENvZHRn32tECUO2SLFpr5A5+4yjKnj29Vo+XrphX/pxHdc1taEL+4SxZWw3IM0mvcRew0vYY3gJb0UZ+lesDhX9zBvAkpUho3W7yvdGLXuPKGGv4WH/TxhbRt+e4sVoLuqjx5Ry0iFNZXvx7Tr69hQT9i1j874hpr1GlPBMRtmef7OWYYPSHLRbeN8P2i2U/7mM972t1y0rgaP2LmXwFin69gjfdZ8/sIze3Zve9/JS+Mr4CspKxV1P11BRKnp2Czd18Kv/2Tfq2GtECXsOT7N5HzFh31L69BQvRfNfH7V3KV88eN39MH7fUMY9h6fZa3gJz77RdFw8/2YdwwalOGhUCf36iINGlbD9gBTPvxm2qakNGcYzb2tqYVVNuN+4H47dp3Tt8b/tVinOOrp87ZzY+fD8m3XsNTzNHjuEfTG+cV9E8z4fuVcJXzio6drMS+/U07enOHafsC/22CHNnsObf87TKei/qei/qShJid7dw/1NezW9UWUlTdsAbNIr3G9paq2NSbp7Jb1GDqfXyOEAVA4dSK+Rw6kY1D/myFwSeXfujiuXtCWQBrYAjiSMV/4X8FdCZboE+JqkB4GxwHnZT2JmSyTdC1wJPGZmHxYi+LdmNVBZUcfBu5XQsxIWLjFueayWpSvD+p7dmn9RLlkJtzxWy9F7lzBmRJrlq+FfL9Xx9gdNzZpjRqQpSYuTD2k+5cuTk+t48rWmH5dtB4i+PcSk6YVpEn1yci2lJeLEA8upLBezFzZw3f3V1GTUV/v2SDWbXP6DBQ389d/VHL1POUeNKePTZcYtj1Yze2HTNq+9V0dlBRyxVxm9uov5nzbwpwerWLKi6WSpd2WK4/crDd0PVxmvTK3jsRxjnvfesZRlK22dzLn59uSraygtgRMPivbNgnquu6+q+b7pKcyaan0fzG/glkeqOWafMo7ep4xPljVw8yPN983gzdN87cSm/v+fOSB0j3v5nVrueDxPl2NbEFcZ+/QQu2wbPgvfObl5985r/7GaGR/l973uCsd9PjzVWO5x5XSLyv3H7HL3XLfctz5azVFjyjlq76Zyz8ko9+sz6uheAUfs2VTuP/+rqdzWAP03TbHHDhV0Kw/lnvFRPX99dE2z1+7q5Www2KJvij2HV9Cjm1hVbcxZ2MC191atrTQCbN4nxTFjyqisEItXGI9PWtOs0rq+4jyub3m0mmP3KeOUw8uprBBLVhgPv7iG/07pvEaS12fUU1m+hsP2KKVX9zLmf9rAX/5VzZKVIY5elaJPj6bvqsUrjL88VM1xY8sYu0s3lq0K05JljsH/YEEDtz1Ww1F7l3HkXqV8uty49fEa5ixqaPfrNhhs3jfFnjuU0D163+cuauD391WzcElTd+ghUcbz75/SfPzXz25d3WxftuWN9+vpXlHLYaNL6dVdLFhs3PBQTbP90DfjHCXshxomjC1j7M4lLF9l3P+f2mb7YfbCBm5/fA1H7lXKEWv3w5pm+6EtDQb9N0mxxw4lVJSFhpMZHzVw62P5+ZxD2BeVFXDoHiX0qgz74saHwxRkAL26iz4ZDdRLVoT14/ctZd+dy1m+Kkz9lTlVVa/u4sLPNXVbHzeqlHGjSnl/Xj1/eiB8Vw/cPMV5E5p6Oo6PGponTavjrqcL2+DfUb1H78w+T9669v8df/V9AOb+9V7e/PL34gqryzDvstAhaqUHscsi6WZCtm2AOmAJISv3HcAtFv16S7oQ+D+gD2Gc8+2ECnZfM1ua8XwHA08Cnzezuzsaz/dvyPN8ORuh1as37i/wfElqVxiXmzo6uWpCdPSqlevaivX0I52j+3sxUJF+wFNFWu5xXxsVdwixOaZ2Wpd80w89aVLevpWf+NseXXKftMavRHeAmZ1BNBd0G9tdDVydtfjWHJv2Bz4F7t/Q2JxzzjnnnHPO5Z9XomMgqRIYSugG/iczK0x/R+ecc84555zLYj7FVYd4YrF4fBt4HVhImLrKOeecc84551wX4FeiY2BmPwZ+HHMYzjnnnHPOOUeD59/pEL8S7ZxzzjnnnHPOtZNfiXbOOeecc865IuZTXHWMX4l2zjnnnHPOOdelSOor6VZJy6LbrZL6tLJ9qaRfSnpL0ipJ8yT9VdJWHX1tr0Q755xzzjnnXBGzBsvbLY/uAEYBR0a3UeSeVrhRJbA7cGn09wRgGPBAR1/Yu3M755xzzjnnXBHralNcSRpBqDiPMbOXo2XnAC9K2sHMpmU/xsyWAYdlPc/XgImSBpvZnPa+vleinXPOOeecc87lhaRyoDxrcY2Z1WzA0+4DLGusQAOY2UuSlgH7AutUolvQGzBgaUde3LtzO+ecc84551wRy3N37u8By7Ju39vAkLcEFuVYviha1yZJFcDlwB1mtrwjL+6VaOecc84555xz+XIZ4Ypv5u2yXBtK+rEka+O2R7R5rgHXamF59uuUAncS6sPnd7RA3p3bOeecc84554pYPqe4irptt7fr9u8IldvWfADsCmyRY10/YGFrD44q0HcBQ4GDO3oVGkBmec2Y5hIoGtfwPeCyDRzL0KV4ub3cxcDL7eUuBl5uL3cx8HIXV7mLTZRY7B1gbzObGC3bG3gJGJ4rsVi0TWMFenvgIDP7eL1e3yvRrqMk9SKMZei9Pi03XZWX28tdDLzcXu5i4OX2chcDL3dxlbsYSXoE2Ar4SrToz8BsMxufsc1U4Htm9k9JJcA9hOmtjqX5FevFZramva/tY6Kdc84555xzznU1JwNvAY9FtzeBU7O22YEwBhtgIDAh+vs6MD/jtm9HXtjHRDvnnHPOOeec61LMbDFwShvbKOP+B4TEYxvMr0Q755xzzjnnnHPt5JVotz5qgJ/Q/ix7SeHlLi5e7uLi5S4uXu7i4uUuLsVabldAnljMOeecc84555xrJ78S7ZxzzjnnnHPOtZNXop1zzjnnnHPOuXbySrRzzjnnnHPOOddOXol2zjnnnHPOOefaySvRzjnnXJGQNEjSwIz/95L0G0nnxhlXoUlKSxolqW/csbjOpWCIpG5xx+KcSy6vRLt2kVQi6VBJX5HUM1q2laQecceWT5JOlfRfSfMkDYmWXSDpuLhjc86tP0m7S9ol4//jJN0n6ReSyuKMLc/uAA4CkLQl8DiwF/ALSRfHGVg+RQ0FX47up4FngcnAXEkHxhhaXhXpcS7gPWBgWxs659z68kq0a1NUeXwLuB/4PdAvWvVt4FdxxZVvkr4K/Bp4GOgDpKNVS4ELYgmqwCT1kXSOpEslnS2pd9wxFYqkvpL2zLxql1SStpd0uqTvSPp2dH/7uOPKsz8BwwAkbQPcCawGPgdcEWNc+bYzMDG6/3lgipntC3wJOCOuoArgROCN6P54YCgwHPgN8POYYiqEojvOzayBUIneNO5YXOFI6h53DK64eCXatcdvgUlAX6AqY/k/gUNiiagwvgacY2Y/B+ozlk8Cdsn9kK5N0j8knRDd35FwIvJz4DDgZ8BUSSNiDDEvoqsyldH9Ukl/Bj4BXgZmS7pXUkWsQeaBpN6S7gemESoTZwFnR/enRlesesUXYV4NA16P7n8OeM7MGiuSn40ppkIoBWqi+4cCD0T3pwL9Y4moMDYDFkT3jwbuNrPpwA0k9Ps8UqzH+beBKyXtHHcgcYgawA+XdIqk0zJvcceWRwsl3Shpv7gDccXBK9GuPfYDfmZma7KWzwYGxBBPoQwFXsuxvAZIaovnOEKvAwi9DB4DBprZGGAQ8BChgpU03wEahyb8H3A84YRzIHAcobvr/8USWX5dSzjO9zGzvma2g5kNM7O+wL7RumtjjTB/RNNv4KGEHicAcwkVrqR6GzhP0v6ExrF/R8u3Aj6NLar8WwjsGHXlPhJ4IlpeSfNG0qQp1uP8NsL39huSqiQtzrzFHVw+SRoPzAEeAX5HuBDSePtNfJHl3UlAb+BJSdMlfVfSVnEH5ZKrJO4AXJeQoqkrc6aBwIoCx1JIs4BRhMaCTEcB7xQ8msLoDjRE90cBxzQ2nphZraQraOoKmiTKuP854Ltmdm/0/zxJFwE/Bi4tdGB5NgE4wsxezl5hZi9L+gpNlaykmQT8UNIThMajr0bLhxIqXEn1HUIvov8DbjGzxi7OE0jmZ7vRTcBdwHzACGPBAfYmXIVPqmI9zi+IO4AYXQXcCHzfzFbHHUyhmNmDwIOSNgVOI/S2uFTSo4T98YCZ1cUYoksYr0S79nic8IPUmL3VooRiP6GpVTuJrgR+H3XjFbCXpJOA7xG6vCbRm8DBwPuEro9DaH41fgjNu/QniUV/B7FuZWIioexJZOu5rqu7ALid0Ovg52Y2I1p+IvBCTDHlnZk9I2kzoJeZLclY9WfCWNlEMrMfS5pC+HzfbWaNXdrrgcvjiyzvLqA4j/Nb4o4hRgOAa4qpAp3JzD4FrgaulvQ1wrnc0cAnkv4IXF6s+8Z1Lpkl+RzJdYaoO8zThJON7Qkt29sTxoweYGaLYgwvrySdA/yQcOIF8BHwYzO7Ib6o8kfSMcBfgW9Giy4hjIV+F9iB0HByp5l9O54I80NSA+F9Xkm4UvdFM3s+Y/1I4Gkz2ySmEPNC0q3ArsCXzWxS1ro9gOuBt8wsyePomokazerNrDbuWJzLl2I6zqOprkozl5nZ8pjCyTtJ9xJ+p++KO5Y4RLMOnAacCQwm9Ly5gTBk5bvAfDM7PL4IXVJ4Jdq1S/Qj9EVgNKF792TgdjNL6lXJZqIrN6kkNxg0kvRZwriprWjezbkG+CPwLTNL1BhCSR/Q/Krrb8zstxnrLwC+YGb7FDi0vJLUB/gbcAQh6/wiwn7YgjC27FHgS2a2NJ4IXWeT9Bq5exgYUA3MAG42s6cLGlieSfp6C6syy/1c0r7bilWUqfmXhAz062TpNrNcQ9S6LEkTMv7tB1xMGMLwFtCsocTMHiCBoqSoZxJ+z94B/gLclvn7JWkn4DUzS+r0bq6AvBLtnFtHlHxnd2AbQqPJfOBVM0vyGPgWSRoD1JhZrkRzXZ6k4cA+wJbRogXAi2aW2LGikpbQvsrkTQUNLM8kXUYYF/sWYZiCgD0IPRJuBnYkzLpwgpndH1OYnU7SLELlohJYQih3H0IX9pXA5sBM4CAzmxtTmJ2uiI/z3xPmQ7+Y0LvqfwjdnL9CyHlxe4zhdbqoN1V7WNIaEBpJWkaYwu0vZvZKC9t0A75tZj8paHAukbwS7dok6XvAQjO7MWv5WUA/M/tlPJHlV5Sc4qeEH+LNycpmn7Suvc4VE0kXAj8gZLBtrEzuScjcfDUh8dKpwNfM7Pq44uxskq4H5pjZpVnLfwgMMbNzJP2EkFRwj1iCzIMon8W5wNlm9n60bDvCPMp/Bv5LOAFfYGYnxhZoJyvi43wOcFqUA2A5sLuZzZB0KnCSmR0dc4iuk0mq9LHOrpC8Eu3aFHV1/ZKZvZC1fG/CuJuhsQSWZ5IeAbYljKVZSFZrfjElLpH0FHCmmWVnKk8USSkzW6dFX1KKMNXXnBjCypuo6/4jxXjiIeke4HEz+2PW8q8Ah5vZZ6OkNOeaWWLmEY6u1ozOSDDVuHw7Qm+T3lHPhFfMrGcsQeaBpPeBz5rZ61nLdwPuMbNtJO0b3U/MfNlFfJyvBHYys9mSPiT0rJgoaSghz0OPNp6iy4rmgv57RvK8xuVlhHwff40nssIptnHwLh6endu1x5aE7rzZPgYSc7KRw37AfhlTwCRe1riqTAcAx0qaC8kbUyWpF2H81PjoqsUfgZ9mjI/sR5jyLGnd4O4GVkq6E7gh11RXCXYEIYlcticJU8RAmH0gaZmbqwlzgM/IWr5vtA5Cr5sakqU/uc95SmgaxjAPSEzDQaRYj/OZwNaEKSrfIYyNngiMJ+R/SLKbCFMTZudw6RmtS2Qluq1x8CTv99vFzCvRrj3mAmMJlYhMYwknHUk1FegWdxAFdh/hirtyrLs2+msk78foUmAkoVtjH0Km7tGSTmicJ5vc+yQJrgQ+A5wtqTEZy63RNCFJtphwQn111vLx0ToI86YnLQ/AtcAfJY0GXiF8nvciTNv3i2ibI2g+tV0SPA38SdLZjbkNoqvQ1wFPRdvswrq/c11dsR7nNxG+058FLgMeiq64lwAXxRlYAYjc4+AHAssKHEshXUEYfnc+OcbBxxiXSyjvzu3aJOk7wP9Ft8aTjUMIX1hXmdllccWWT5L2JLTO/xSYwroZLhPXNSjqwl4PnJWZiVxSLTDSzN6JLbg8kjQbON3Mnon+3xR4iHDCMYFQsZ6XtIQsUTKaLc1sUVSp+jJwEqHx6AHgejN7PM4Y8yWavu46wlW4iTRVJo8GzjOzGyR9E9jLzL4QX6SdT9LJwP8Spq0DmAZca2Z3ROu7ERIQVbfwFF1ONO3NrYTfrsbv8hLCFdlTzWyhpIOAUjN7LKYwO10xH+eZJA0mJNB7P6m9yzIy748E3gbqMlanCePf/21mn48hvLzzcfCu0LwS7dokSYTK5NeBxmkBqoFfmtlPYwsszyRtT5j+Z7fsVSQ7w+WFwAXA/5jZv6JlSa9ErwJ2NrNZGct6EqZ4qiJcpZuRtPc8sxKdsawC+BxwFqEb/1wz2zqeCPNL0liaKpMi9D65Njv/g0uOaLz3MKL328ymxRxS3hX7cS6pIkkNQi2RdEl09xJCV/2VGavXAB8QxvyvIYGKeRy8i4dXol27SeoBjCBUKt7LTlqRNJImElpyf0vuxGLPxhFXIUgaCdwB/Ae4kHBFNsmV6KnARWb2cNbyHsBjhGlxdklgJboe6N/S/OdRsqkzzewHhY3MOefWXzRN4/eB8wjz3g8zs5mSLgU+MLMbYg0wjySdTkgslviGg0yS3iRkmX9W0mPAm2b2rWiO+G+b2cCYQ3QJ45Vo51ogaTWwWzFcqcgl6tJ5NXAwYb7oXRNcib6GUJn8XI51PYHHgT0TWIle50p0MSqmTK5R5eJCQvKdwTT1LgKSPXWfpIGE4Rm5yp30cbLFdpxfDJxOmCf6ekJPo5mSPg9caGb7xBpgAUTZuHNNz5moWSYaRb3o6s3smmhoxkOEbuwlhEby38YaoEscTyzmcpJ0L3CGmS2P7rfIzE4oUFiFNgkYRBgvWHTMrAo4L8rYfRDwScwh5dMlwFa5VpjZCkmHAqMLG1JBDCVk2S86kioJeR2KLZPrJYThCb8mJNT7OSGL8fGE/A+JJOkQwjj/WYRuzVMI5RYwOb7I8quIj/PTCNN2PSkpc3qvN4HhMcVUENFQtBsJGfebrSKZiUEBMLOrM+4/HQ3dSPQ4eBcvr0S7liyjqftykrM5tuZa4LeSrgTeYt3EYm/GElWBRdNZJWpKq2xmtgRY0sr6lYQsr4mS9Hm/23AlxZnJ9WTgHDN7KBpD+Tczez/qCjkGuCbe8PLmMkIizIslrQA+S5gC6HbCdEBJVazH+QDWncYNwlXZ0hzLk+RmwlC0YwnTkya+y6mkFHAGcAKhccwIDWb/IDScONfpvDu3a1WUVGww8LGZrY47nkKKurpma5z+KcmJxboDXyK0Ym9JKPNC4L+EE+5VMYaXV1F3z6VRpTlzeSmwj5k9F09k+RFl5f1HMVamizWTa5REb4SZzZE0HzjGzCZL2gZ4zcx6xxxiXkQV51FRg8ESYD8zezvK/3B/gpPnFetxPgn4jZndFr33I6Pu3JcAh5rZ/jGHmDfRZ3y0mU2NO5ZCiM5THyRknH+DkDhPhBw+uwAPmNnxsQXoEivV9iauyAl4j9CqW2yG5rhtk/E3cSTtCEwndP/rC8wBPozuXwlMi7ZJFEn9o0Rys4Glkm6Jkoo12oQwz2zSXAm8L+lxSV+IxtAVi01omhN4efQ/hGR6B8QSUWF8CPSP7s8ADo/u7wkkOVnkKqA8uj8P2DZj3WaFD6dgivU4/wnwu2iKzhRwgqTrCcnGEjtsIfIOyT6ms51BOJYPMbPdzOwkM/uimY0EDgUOlnRarBG6RPJKtGuVmTUQKtG5xlIlmpnNbu0Wd3x58nvgOWALMzvezL5iZudGrbhbROt+H2eAeXI5YX7svYEjgR2BZyT1zdhGcQRWAGcTKhi3AvMk/UbSzjHHVAgzCd3+IJx0Ns6dOh5YGkM8hfJPwlzJEGYeuFTSe4SuvjfGFlX+vQSMje4/BFwl6QeEMr8UW1T5V5THuZk9CHyBcHXSCBXnEcB4M3s8ztgK4DvAFZIOlLSppF6Zt7iDy4OTgF+Y2ToN3Wb2FOH3/eSCR+USz7tzuzZJOoYwduqrZjYl7ngKpa2WSzP7a6FiKZQoI/keLWXhjipXE82ssrCR5Zekj4DPmNnE6P9y4O/AEEKFoxSYl7Qu/JnZuSVtTmjRP5Mwj+6rhKy2d5rZiviizA/P5BpIGkMYujEjyn+QSFF39R5m9maUbOtXwH6Eq/EXJrVhtFiPc0k3AzcmbQhOe2QMRcs+wU/kUDRJC4Ajzez1FtbvBjxiZlsWNDCXeF6Jdm2Kxo9VEn501xDmiV4rqVOiROXOVErYD2uA1Uksd1SZPN/M7m9h/fHA780sUd37Ja0kTGf2XsayEuBuQtf9U4DXE3jykXOKK0n7A18GTgQwsx45Hp4okgbjmVxdwhXLcS7pHuAYYC5wE3Czmc2LN6rCkDSutfVmlqgkmZLWAEPMbH4L67cCZplZea71zq0vz87t2uNCiiC7YzYz65u9LJo64jrCWNIkuh64RdLPCHMjLyS891sChxHGk/0mtujyZyawK2HoAgBmVifpc4SK9L/iCizPcn6uzex54HlJXyd0iUy8aO7URM6fmknSpmb2aXR/EHAO0I2QfOf5WIMroOjKdDfg3WjYUlEoluPczD4raVNCA+gZwE8kPUHovn+fmdW29viuLGmV5HZIE7KRt6Qer++4PPAr0a5NUdfWkiRnZe4ISXsAt5lZIueajBKxfIOmzNwQuoEtIGQ7vSKu2PJF0i8JmXuPyLGuBLgHOLZYrkQnnaSehC7r08xspaTdgQsIlar7zOz2OOPLB0m7EDLYDiI0Fn2RMLVTd6Ah+nuimd0XV4z5EGXW/yGwO2Hs8+XAbTSNDZ4GHG1mH8QSYB4V43HekqhL71mEHBArCcfAHzJ7HyWJpD6E3kQjCL/j7xC6tyduytLod+wRWk6MWE7o7p2o328XP69EuxZJ2gy4hZC9NQW8DJxiZjNjDSxm0Y/xs2aWxAQda0kaSqhIAyxM8vseVZQrzWx51nKZmUlKAwOTOm4yW2O5444jHyQdQOhZ0IMwN/hJhLlEPyJcsRgBnGdm18cWZB5IeoRwteaXhKtzxwKPESoVANcSpsUZE0+E+SHpKuBUwlz3BwFTgB2ASwiNBz8C3jKzRCUeKtbjPBdJ/YHTCJXoAYRG0f6E4+HbZnZ1jOF1uqih/1HC0LuJhEbwPQiNJ4eb2eQYw+t0km5qz3Zmdma+Y3HFxSvRrkXRdBDjgWuAauA8YLaZHRZrYAUiaUL2IsIP7/8Cc83sqMJHFY9ozNFIM3s37lgKycudvHJLeo5wJfYSQhK1i4DrzOz70fofEq7IjootyDyQ9AlwcJRYqwdhuqO9zGxStH448JKZ9YkxzE4naTYhKebDkoYR5pA9xsweidaPA243s4FxxtnZivU4bxT1QJhAKPvhwJvAXwjv9Ypomy8S9sk6Q7e6MknPExLmnWNmddGyEkL5tzGzJE9t5lzBeCXatUjSHEJL9cPR/8MJrfjdkjyeqFFGhstGBnwMPAV8s6UkFl2ZpF+3sOobhO5vnwKY2UUFC6oAvNzrSGy5JS0FxpjZ1Ghe7Cpg98YkS5K2A14zs54xhtnpsrvuS1pBaCiZGf2/BcnMQF8LbG1mH0X/VwG7Nnbjja5SzjWzRI2ZLNbjvFHUaJQC/gZcnytzczSF4WQzG1rg8PIqOsZ3M7OpWct3BCYlbXYN5+KSqB8N1+m2Al5r/Cf6MV4TLU98t1YzK8Z51C8A3mDd+UNF6P63imQmmbsAL3emJJe7F7AYwMzWRNO6ZU7htYKQhT+Jst/LpL23uaSBzEbfOkJ35kYNJHMO+GI+ziEkRL3bzKpb2sDMlgCJqkBHlgODCb0uMg2i+THgnNsAXol2rRHrZjysI7TuumT6ASFb7zfN7KnGhdHVnDOshfmjE8DLXTzlNppXHrP/T7KbJTUm36kA/iipMWFkkqd/OUJSY0KlFHBINOc9QJ94Qsq7Yj7OMbNb444hRn8HbpD0LeAFwvu+H2FWkb/FGZhzSeLduV2Lou5/U2hekd6V0Lq5pnGBme1e4NDyppXuretIUhfXTJL2JHTlfRD4npnVRpWqkQmtVAFeboqk3Dm+17K/00qAnRLYrbkok+/kGJaTiyXw/S7K49xB1H3/SkIemxLCBZE1hOk5v2tmLWWxds51gFeiXYskXdKe7czsJ/mOpVAkPd3OTc3MDs5rMDGKEg/9HtgNOBl4lTAFVOIqVZm83MkvdzF+r7ni48e5k1QJbEuoRM8ws9Uxh+Rcongl2jnXoih76W+AfsAuSaxU5eLlLq5yO+dcVyfpxvZsZ2Zn5TsW54qBV6Jdu0TTIxxIaNW8w8xWSNoKWG5mK2MNrgAkDSRcff4o7lgKLSr7aOAJM1vV1vZJ4eUurnI751xXFnXhn01ICNtisjwz+0zBgnIuwbwS7dokaQjwb0K2x3JgmJnNlPQboMLMzoszvnyRlAJ+CHwT6BEtXgFcBfzczNoz1s4555xzLq8k/QH4IjAHuBG4zcwWxxuVc8nlWZZde/wWmAT0Jcw12eifwCGxRFQYPwf+F/guYazo7sD3ga8Bl8YYl3POOefcWmZ2PtAf+CUwHpgr6S5JR0hK4jRuzsXKr0S7Nkn6BBhrZtMkrSBk7Z0paWvgHTNL5FyTkuYB55nZA1nLjwP+YGYD4onMOeecc65lUS/CM4DTgFJgx2IYfudcofg80a49UkCuaTAGEro3J9UmhClBsk2N1jnn3EZP0oT2bpvdaJgkkvoAJxJye1xpZosl7Q4sLIZ8F5IqzKw67jhcwTTODS6856lznc6vRLs2Sfo7sMzMzo2uRO8KfAzcD8xJ2ryijSS9DLxsZl/PWn4tsKeZjYknMufc+pD09ba3CszsmnzGUkjtnCsZEjhfciNJuwJPAMuArYEdoh5VlwJDzOy0OOPLlyi3xw8IcwZvQVNOk0uBD8zshlgDdJ1KUjlwAnAWsB/wL+Am4N+ex8W5zuWVaNemKAv300A9sD1hfPT2wCfAAWa2KMbw8kbSOOAhQpKOFwktuvsCg4Cjzez5GMNzznWQpFnt3NTMbJu8BuMKStITwGQz+3bWsKR9CTNObB1vhPkh6WLgdOBi4Hpg56jcnwcuNLN9Yg3QdZqsxGI3ERKLfRpvVM4ll1eiXbtI6gacREiulQImA7ebWVWrD+yCJB0PPGhm9VEDwv8Awwldot4hjIeeF2OIzjnnOkDSMmB3M3s/qxI9BJhmZhUxh5gXkmYAXzGzJ7PKPRx40cz6xhyi6yRRj5M5hCmuWjy5N7MTChaUcwnmY6Jdu0SV5RujW9L9A/hE0i3AjWb2g7gDcs659VWs3dizVAO9cizfgTA8KakGADNyLE8Rkk255PgrrVSenXOdyyvRrk2tJKUxwonJDDNrbzfJrmAwcCahC9y3JL0I3ADcZWarYo3MOddpJA0EJhA+82WZ68zsoliCyo8L27mdAUmtRN8PXBx1YwYwSYOBy4F74gsr794G9gdmZy3/HOGKpUsIMzsj7hicKybendu1Keoi1JjhMVPjMgP+AxxvZksKHF5eReOizyIk6jDgLuAGM3sx1sCccxtE0iHAA8AswtXIKYSEUyKMnT04vuhcZ5PUC3gY2AnoCcwDtiTkuzg6qQ2kksYDtwKXEcZFX0I43k8DjjWzx2MMzznnuiyvRLs2RSebPydk+JwYLd4L+BlwKSHb6Z8Imay/HEuQeSapByFhx5nAGGCqme0Ub1TOufUlaSIhY+3FjWNFgUXA7dHy62IN0OWFpIPJyO1hZk/EHFLeSToC+D4wmqacJj81s8diDcw557owr0S7NkmaApxrZi9kLR8L/NnMdpJ0KGH88OBYgiwASdsSKtFfBXqZmY8nc66LiirOo6JEU0uA/czsbUkjgfuTmq0Ziqobu3POOZcXPibatce2wPIcy5cDjdPAvAdsVrCICkRSJWHsWOOcizOBXwM3xxiWc27DrQLKo/vzCN9zb0f/J+67rFFb3djjiyy/Wkmutja3B/CcmdUXLirnnHNdlVeiXXu8Clwp6TQz+xhAUj/gCuCVaJvtgQ9jiq/TRVfZzyJUoEuAe4FDzezpWANzznWWl4CxhGnrHgKukrQLIf/BS3EGlmeXAVdldGP/LBnd2GONLL8uBPoBlcASQqNBH2A1sBLYHJgp6SAzmxtXkJ0t6mWRq8thZuPBzWZ2U0EDc865Li4VdwCuS/gyMBT4UNIMSe8RKsxbA2dH2/QgjI/u8iRNB54jjJH8DtDfzE7xCrRziXIR8HJ0/8fA48AXCFmME5nbITICuCW6Xwd0M7OVhKRT34ktqvz7PqHRd3sz29TMNgGGEY6BbxC6ti8Aro4vxLz4KdBAaCi6hHCsPxQt+z0wHbhO0jlxBeicc12Rj4l27SJJwBGEkw4BU4HHzawh1sDyQNI1hAzcb8Qdi3POdSZJC4CDzewdSW8D3zOzB6Kx4P81sx4xh5gXkt4HPmtmr2ct3w24x8y2kbRvdL9/HDHmg6R7CL/Vf8xa/hXgcDP7rKSvEfKe7BJLkM451wV5Jdo551zRkTQT2NPMPs1a3oeQtXmbnA/s4iTdBzxkZtdLugL4DCHHwwnAEjM7NMbw8kbSauAAM5uUtXxP4Fkzq5S0NTAlSQ0JklYSEujNyFq+HfC6mfWIkma+aWbdYwnSOee6IB8T7dpFUndgHLmzuV4TS1DOObf+tgbSOZaXAwMKG0pBXUQYfgOha28PQjf2GYRxw0n1NPAnSWeb2Wuw9ir0dcBT0Ta7EBKuJcliYDzrdlMfH60D6A6sKGRQzjnX1Xkl2rUpOtF4mJCQpTvhh3czQkKWRYBXop1zXYKkCRn/HiFpWcb/aeAQ4IOCBlVAZjYz4/5q4PwYwymkLwO3Aq9Kqo2WlQBP0jQGfiXwzRhiy6dLCWOeDwImEhKK7QUcDZwXbXMY8Gw84TnnXNfk3bldmyQ9Q0g+8lVgKSHhVi1wG/BbM7s3tuCcc64DJDXmcTBCfodMtYQK9DfN7F+FjCsOknqQlWDUzHJNZ9ilRTk9BgMfA4MIU3sJmGpm0+KMrRCi2Sb+l4xyA9ea2QuxBuacc12YV6JdmyQtBfY2s2nR/X3M7F1JewO3mNnwWAN0zrkOkjSLMCb6k7hjKSRJQ4HfAQcCFZmrADOzXF3cuzRJKcJ0TjuZ2Xtxx1MokkqBPwOXZvZAcM45t+G8O7drj1qa5plcSGjRfxdYFt1PDElfb++2Phbcua7LzIbGHUNMbo/+nkX4Pk98S7qZNURTM24KFE0l2sxqJX2GhEw/6ZxzGxO/Eu3aJOkx4GYzu0PSH4HdCOOgTwX6mtnesQbYiaKrU+1hSc3e61yxkDQO+BZh7mQjNA5eaWbPxxpYHkXZmkcXQzfmTJKOAb4LfNXMpsQdT6FIugl4y8x+HXcszjmXJF6Jdm2StAfQ08yeltQPuAXYj5DN9UyfT9k519VIOgW4CbgX+C+hO/O+hCmfzjCzO2IML28kPQ383MyeiDuWQpK0hJAcswRYA1RlrjezTeKIK98k/YDQUPQk8CqwKnO996hyzrn145Vo16qMhCyLzKyqre2dc64rkPQu8Gczuzpr+UXAOWY2Ip7I8iuaE/iPhMSQUwjDddYyszfjiCvfJJ3e2nozu6VQsRRSG72rvEeVc86tJ69Eu1YVa0KWRpIGAhPIPT/2RbEE5ZzbYJJqCN9rM7KWbwdMMbOK3I/s2iSNAe4gzJPdqDFTeSITiznnnHOdzROLuVYVa0IWAEmHAA8AswhTg0whnHgKmBxfZM65TjCXMCf0jKzlh0TrkupG4DXgJIoksVg2Sd2A0sxlSZzayznnXP54Jdq1x7eBKyUVVUIW4DLgKjO7WNIK4LPAIkJ223/HGplzbr1IuhH4BnAVcI2kUcALhMrkfsAZ0fqkGgJMyL4Cn3SSugO/BD5PaBTOltgr8N6jyjnnOp9353ZtKuKELCuAUWb2frQP9jOztyWNBO43s63jjdA511GS6oH+ZrYomv7nm4Ts3NCUnfv+2ALMM0kPEmZbuCfuWApJ0u+Bg4CLgb8C/wMMAL4CfNfMbm/l4V1WWz2qzOzg+KJzzrmuy69Eu/a4IO4AYrIKKI/uzwO2Bd6O/t8sloiccxtKjXfM7J/AP2OMJQ4PAldL2gV4i3UTiz0QS1T5Nx44zcyeiXojPG9mMyTNBk6maf7spPEeVc45lwd+Jdq5Fki6D3jIzK6XdAVh6pubgROAJWZ2aIzhOefWg6QGYAsz+zjuWOIQlb8liU0sFs2PvZOZzZb0IXCCmU2UNJQwj3KPmEPMC+9R5Zxz+eFXol27RNOinEm4GvuNqCvkkcBcM3u79Ud3WRcBjSdWP47uf4GQiOjCmGJyzm246ZJabUFO6jAVM0vFHUNMZhK6Mc8G3iGMjZ5IuEK9NLao8s97VDnnXB54Jdq1SdI44BHgv8ABwA8I3cF2Bc4GTowvuvwxs5kZ91cD58cYjnOu81wCLIs7CFdQNwEjgWcJXZwfkvQ1wnlQkpNrvQSMJTQcPARcFXXlPyFa55xzbj14d27XJkkvAneb2a+jrmEjzWympD2B+8xsQMwh5oWkmcCeZvZp1vI+hIQs28QSmHNuvUXdmbc0s0Vxx1JIkvYGNjGzRzKWnQb8BOgO3Ad8zcxq4omwsCQNBvYA3jezN+KOJ18kbQP0MLM3JVUCvyJkoZ8BXGhms2MN0Dnnuqhi7dblOmYXciff+ZjcU4UkxdbknvaknJDV1TnX9RRry/GPCb2HAIiuRt4APAFcTujW/L1YIouBmc0xs3uBxVGisUQys5lm9mZ0f7WZnW9muxKGJhXrZ8E55zaYd+d27bEU6E+YIiPTbsBHBY8mzyRNyPj3CEmZ3T7TwCHABwUNyjnXWdT2Jok0CvhRxv9fBF42s3MAJM0lXJX+ccEji9cmwOnAWXEHUmA7ApNJ8PzYzjmXT16Jdu1xB/BLSZ8jtFynJI0ldAv7a6yR5cd90V8DbslaV0uoQH+zgPE45zpJESfW6gsszPh/HM2nOHoFGFTQiJxzzrkuqlhPJlzH/ACYQ7jq3IOQoOQ54AXgZzHGlRdmlopOtOcAmzf+H93KzWwHM/tX3HE651wHLASGAkgqA3YHXsxY35OsOaOdc845l5tfiXZtMrNa4GRJFxO6cKeA18zsvXgjyy8zGxp3DM4510n+DVwu6TvA8cBq4PmM9bsC78cQl3POOdfleCXatUnSODN71szep8hOsqLpvb4FjCB0734XuNLMnm/1gc45t3H5IXAvYYqnlcDpZrYmY/1ZwGNxBJZPku5tY5M+hYij0CTt2sYmOxQkEOecSyif4sq1SdIaYAFhbPRtZjYl5pAKQtIphLlF7yXMkS1gX+AzwBlmdkeM4TnnXIdJ6g2sNLP6rOWbRMvX5H5k1yTppvZsZ2Zn5juWQoqmcjNyJ9JrXG5m5onFnHNuPXgl2rVJ0maETK4nAfsAU4DbgDvM7MM4Y8snSe8Cfzazq7OWXwScY2Yj4onMOeeca5mkIe3ZzueJds659eOVaNchkoYCXyJUqIcDz5nZwfFGlR+SaoCdzGxG1vLtgClmVhFPZM4555xzzrm4eHZu1yFmNgu4HPgu8BZhmpSkmkuYEzrbIdE655xzbqMj6aeSWsx7I2mwpMcLGZNzziWJV6Jdu0kaK+kPwHzC+Oi3gWPjjarzSbpRUk/gKuAaSddJOlXSKZL+CPyWMEe2c845tzE6A3hF0i7ZKySdSxiWVVfooJxzLim8O7drk6RfELpvDwAeB24H7jOz1ZJGmdnrccbX2STVA/3NbJGkzwDfJGTnhqbs3PfHFqBzzjnXCkm9gN8Bnwd+AvwSGAjcCOwBfMvM/hJfhM4517V5Jdq1SdILhIrz383skyi768nAl4FRScvuGWU13dLMFsUdi3POObe+JB0H/Ikww8ZQ4EVCYkwfkuSccxvA54l2bTKzfQEkHSzpLOAEYDZwD3B2nLHlkbcuOeec6+peJuQvOQRYBVzhFWjnnNtwXol2rZI0kDC26kygB3AXUAp81szeiTG0fJsuqdWKtJltUqhgnHPOuY6QdBKhS/frhCFJXwYeiXJ7fNfMqmIMzznnujTvzu1aJOlhYD/gIcK80P82s3pJtcDIpFaio+7cFwDLWtvOzG4pSEDOOedcB0j6B3AE8H0zuzZj+T7AzYCA083sxXgidM65rs2vRLvWHA5cA1xnZu/FHUyB3eljop1zznVR/YHdzGxG5kIze1HSSEKisWeBsjiCc865rs6nuHKt2R/oCUyS9LKk/5XUL+6gCsC7ZzjnnOvK9s+uQDcys2oz+wZwaIFjcs65xPDu3K5NkiqBLwJnAXsBaeAi4EYzWxFnbPng2bmdc84555xzLfFKtOsQSTsQkpOcCvQBHjezCbEG5ZxzzjnnnHMF4pVot14kpYHxwFleiXbOOeecc84VC69EO+ecc84555xz7eSJxZxzzjnnnHPOuXbySrRzzjnnnHPOOddOXol2zjnnnHPOOefaySvRzjnnnHPOOedcO3kl2jnnnHPOOeecayevRDvnnHPOOeecc+3klWjnnHPOOeecc66dvBLtnHPOOeecc8610/8DGoObN6YKrPkAAAAASUVORK5CYII="/>
          <p:cNvSpPr>
            <a:spLocks noChangeAspect="1" noChangeArrowheads="1"/>
          </p:cNvSpPr>
          <p:nvPr/>
        </p:nvSpPr>
        <p:spPr bwMode="auto">
          <a:xfrm>
            <a:off x="2035174" y="1481137"/>
            <a:ext cx="5915025" cy="4233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0" y="147637"/>
            <a:ext cx="8534400" cy="4886325"/>
          </a:xfrm>
          <a:prstGeom prst="rect">
            <a:avLst/>
          </a:prstGeom>
        </p:spPr>
      </p:pic>
      <p:sp>
        <p:nvSpPr>
          <p:cNvPr id="4" name="Rectangle 3"/>
          <p:cNvSpPr>
            <a:spLocks noChangeArrowheads="1"/>
          </p:cNvSpPr>
          <p:nvPr/>
        </p:nvSpPr>
        <p:spPr bwMode="auto">
          <a:xfrm>
            <a:off x="0" y="4664631"/>
            <a:ext cx="12262972"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The correlation matrix does not indicate any high degree of correlation with the dependent variable.</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0" i="0" u="none" strike="noStrike" cap="none" normalizeH="0" baseline="0" dirty="0" smtClean="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However, it does provide us with a holistic view off all the factors.</a:t>
            </a:r>
            <a:r>
              <a:rPr kumimoji="0" lang="en-US" altLang="en-US" sz="2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As we can from the </a:t>
            </a:r>
            <a:r>
              <a:rPr kumimoji="0" lang="en-US" altLang="en-US" sz="2400" b="0" i="0" u="none" strike="noStrike" cap="none" normalizeH="0" baseline="0" dirty="0" err="1"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heatmap</a:t>
            </a:r>
            <a:r>
              <a:rPr kumimoji="0" lang="en-US" altLang="en-US" sz="24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above, all the Features are not correlated with the</a:t>
            </a:r>
          </a:p>
          <a:p>
            <a:pPr marL="0" marR="0" lvl="0" indent="0" algn="l" defTabSz="914400" rtl="0" eaLnBrk="0" fontAlgn="base" latinLnBrk="0" hangingPunct="0">
              <a:lnSpc>
                <a:spcPct val="100000"/>
              </a:lnSpc>
              <a:spcBef>
                <a:spcPct val="0"/>
              </a:spcBef>
              <a:spcAft>
                <a:spcPct val="0"/>
              </a:spcAft>
              <a:buClrTx/>
              <a:buSzTx/>
              <a:tabLst>
                <a:tab pos="457200" algn="l"/>
              </a:tabLst>
            </a:pPr>
            <a:r>
              <a:rPr lang="en-US" altLang="en-US"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sz="24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400" b="1"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Average Price column</a:t>
            </a:r>
            <a:r>
              <a:rPr kumimoji="0" lang="en-US" altLang="en-US" sz="24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instead most of them are correlated with each other.</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So now I am bit worried because that will not help us get a good model. </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Let’s try and see.</a:t>
            </a:r>
          </a:p>
          <a:p>
            <a:pPr lvl="0">
              <a:buFontTx/>
              <a:buChar char="•"/>
            </a:pPr>
            <a:r>
              <a:rPr lang="en-IN" sz="2400" dirty="0"/>
              <a:t>First, we have to do some Feature Engineering on the </a:t>
            </a:r>
            <a:r>
              <a:rPr lang="en-IN" sz="2400" b="1" dirty="0"/>
              <a:t>categorical Features: region </a:t>
            </a:r>
            <a:endParaRPr lang="en-IN" sz="2400" b="1" dirty="0" smtClean="0"/>
          </a:p>
          <a:p>
            <a:pPr lvl="0"/>
            <a:r>
              <a:rPr lang="en-IN" sz="2400" b="1" dirty="0" smtClean="0"/>
              <a:t>  and type</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583636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75000"/>
                  </a:schemeClr>
                </a:solidFill>
              </a:rPr>
              <a:t>3. EDA Concluding Remark</a:t>
            </a:r>
            <a:r>
              <a:rPr lang="en-IN" dirty="0"/>
              <a:t>.</a:t>
            </a:r>
            <a:endParaRPr lang="en-US" dirty="0"/>
          </a:p>
        </p:txBody>
      </p:sp>
      <p:sp>
        <p:nvSpPr>
          <p:cNvPr id="3" name="Content Placeholder 2"/>
          <p:cNvSpPr>
            <a:spLocks noGrp="1"/>
          </p:cNvSpPr>
          <p:nvPr>
            <p:ph idx="1"/>
          </p:nvPr>
        </p:nvSpPr>
        <p:spPr/>
        <p:txBody>
          <a:bodyPr>
            <a:normAutofit fontScale="92500" lnSpcReduction="20000"/>
          </a:bodyPr>
          <a:lstStyle/>
          <a:p>
            <a:pPr lvl="0"/>
            <a:r>
              <a:rPr lang="en-IN" dirty="0"/>
              <a:t>Find patterns of data through visualization and reveal the hidden trends from data.</a:t>
            </a:r>
            <a:endParaRPr lang="en-US" dirty="0"/>
          </a:p>
          <a:p>
            <a:pPr lvl="0"/>
            <a:r>
              <a:rPr lang="en-IN" dirty="0"/>
              <a:t>Using both </a:t>
            </a:r>
            <a:r>
              <a:rPr lang="en-IN" dirty="0" err="1"/>
              <a:t>matplotlib</a:t>
            </a:r>
            <a:r>
              <a:rPr lang="en-IN" dirty="0"/>
              <a:t> and </a:t>
            </a:r>
            <a:r>
              <a:rPr lang="en-IN" dirty="0" err="1"/>
              <a:t>seaborn</a:t>
            </a:r>
            <a:r>
              <a:rPr lang="en-IN" dirty="0"/>
              <a:t> library to visualize the data</a:t>
            </a:r>
            <a:endParaRPr lang="en-US" dirty="0"/>
          </a:p>
          <a:p>
            <a:pPr lvl="0"/>
            <a:r>
              <a:rPr lang="en-IN" dirty="0"/>
              <a:t>Finding relationships between features using bar graphs, histograms, box plots, </a:t>
            </a:r>
            <a:r>
              <a:rPr lang="en-IN" dirty="0" err="1"/>
              <a:t>heatmap</a:t>
            </a:r>
            <a:endParaRPr lang="en-US" dirty="0"/>
          </a:p>
          <a:p>
            <a:pPr lvl="0"/>
            <a:r>
              <a:rPr lang="en-IN" dirty="0"/>
              <a:t>Analysing both the numerical and the categorical columns </a:t>
            </a:r>
            <a:r>
              <a:rPr lang="en-IN" dirty="0" smtClean="0"/>
              <a:t>separately</a:t>
            </a:r>
          </a:p>
          <a:p>
            <a:pPr marL="0" lvl="0" indent="0">
              <a:buNone/>
            </a:pPr>
            <a:endParaRPr lang="en-US" dirty="0" smtClean="0"/>
          </a:p>
          <a:p>
            <a:pPr marL="0" indent="0">
              <a:buNone/>
            </a:pPr>
            <a:r>
              <a:rPr lang="en-IN" b="1" dirty="0" smtClean="0"/>
              <a:t>* Data Loading and Description</a:t>
            </a:r>
            <a:endParaRPr lang="en-US" b="1" dirty="0" smtClean="0"/>
          </a:p>
          <a:p>
            <a:pPr lvl="0"/>
            <a:r>
              <a:rPr lang="en-IN" dirty="0" smtClean="0"/>
              <a:t>This </a:t>
            </a:r>
            <a:r>
              <a:rPr lang="en-IN" dirty="0"/>
              <a:t>data was downloaded and provided by Data trained academy website Avocado Board website in May of 2018 &amp; compiled into a single CSV.</a:t>
            </a:r>
            <a:endParaRPr lang="en-US" dirty="0"/>
          </a:p>
          <a:p>
            <a:pPr lvl="0"/>
            <a:r>
              <a:rPr lang="en-IN" dirty="0"/>
              <a:t>Represents weekly 2018 retail scan data for National retail volume (units) and price.</a:t>
            </a:r>
            <a:endParaRPr lang="en-US" dirty="0"/>
          </a:p>
          <a:p>
            <a:endParaRPr lang="en-US" dirty="0"/>
          </a:p>
        </p:txBody>
      </p:sp>
    </p:spTree>
    <p:extLst>
      <p:ext uri="{BB962C8B-B14F-4D97-AF65-F5344CB8AC3E}">
        <p14:creationId xmlns:p14="http://schemas.microsoft.com/office/powerpoint/2010/main" val="356663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50" y="320323"/>
            <a:ext cx="11341100" cy="2400657"/>
          </a:xfrm>
          <a:prstGeom prst="rect">
            <a:avLst/>
          </a:prstGeom>
        </p:spPr>
        <p:txBody>
          <a:bodyPr wrap="square">
            <a:spAutoFit/>
          </a:bodyPr>
          <a:lstStyle/>
          <a:p>
            <a:pPr marL="342900" marR="304800" lvl="0" indent="-342900" algn="just">
              <a:lnSpc>
                <a:spcPts val="1500"/>
              </a:lnSpc>
              <a:spcBef>
                <a:spcPts val="0"/>
              </a:spcBef>
              <a:spcAft>
                <a:spcPts val="0"/>
              </a:spcAft>
              <a:buSzPts val="1000"/>
              <a:buFont typeface="Symbol" panose="05050102010706020507" pitchFamily="18" charset="2"/>
              <a:buChar char=""/>
              <a:tabLst>
                <a:tab pos="457200" algn="l"/>
              </a:tabLst>
            </a:pPr>
            <a:r>
              <a:rPr lang="en-IN" sz="2400" dirty="0" smtClean="0">
                <a:solidFill>
                  <a:srgbClr val="000000"/>
                </a:solidFill>
                <a:effectLst/>
                <a:latin typeface="Times New Roman" panose="02020603050405020304" pitchFamily="18" charset="0"/>
                <a:ea typeface="Times New Roman" panose="02020603050405020304" pitchFamily="18" charset="0"/>
              </a:rPr>
              <a:t>The dataset comprises of </a:t>
            </a:r>
            <a:r>
              <a:rPr lang="en-IN" sz="2400" b="1" dirty="0" smtClean="0">
                <a:solidFill>
                  <a:srgbClr val="000000"/>
                </a:solidFill>
                <a:effectLst/>
                <a:latin typeface="Times New Roman" panose="02020603050405020304" pitchFamily="18" charset="0"/>
                <a:ea typeface="Times New Roman" panose="02020603050405020304" pitchFamily="18" charset="0"/>
              </a:rPr>
              <a:t>1517 observations of 35 columns</a:t>
            </a:r>
            <a:r>
              <a:rPr lang="en-IN" sz="2400" dirty="0" smtClean="0">
                <a:solidFill>
                  <a:srgbClr val="000000"/>
                </a:solidFill>
                <a:effectLst/>
                <a:latin typeface="Times New Roman" panose="02020603050405020304" pitchFamily="18" charset="0"/>
                <a:ea typeface="Times New Roman" panose="02020603050405020304" pitchFamily="18" charset="0"/>
              </a:rPr>
              <a:t>. Below is a table </a:t>
            </a:r>
          </a:p>
          <a:p>
            <a:pPr marL="342900" marR="304800" lvl="0" indent="-342900" algn="just">
              <a:lnSpc>
                <a:spcPts val="1500"/>
              </a:lnSpc>
              <a:spcBef>
                <a:spcPts val="0"/>
              </a:spcBef>
              <a:spcAft>
                <a:spcPts val="0"/>
              </a:spcAft>
              <a:buSzPts val="1000"/>
              <a:buFont typeface="Symbol" panose="05050102010706020507" pitchFamily="18" charset="2"/>
              <a:buChar char=""/>
              <a:tabLst>
                <a:tab pos="457200" algn="l"/>
              </a:tabLst>
            </a:pPr>
            <a:endParaRPr lang="en-IN" sz="2400" dirty="0">
              <a:solidFill>
                <a:srgbClr val="000000"/>
              </a:solidFill>
              <a:latin typeface="Times New Roman" panose="02020603050405020304" pitchFamily="18" charset="0"/>
              <a:ea typeface="Times New Roman" panose="02020603050405020304" pitchFamily="18" charset="0"/>
            </a:endParaRPr>
          </a:p>
          <a:p>
            <a:pPr marR="304800" lvl="0" algn="just">
              <a:lnSpc>
                <a:spcPts val="1500"/>
              </a:lnSpc>
              <a:spcBef>
                <a:spcPts val="0"/>
              </a:spcBef>
              <a:spcAft>
                <a:spcPts val="0"/>
              </a:spcAft>
              <a:buSzPts val="1000"/>
              <a:tabLst>
                <a:tab pos="457200" algn="l"/>
              </a:tabLst>
            </a:pPr>
            <a:r>
              <a:rPr lang="en-IN" sz="2400" dirty="0" smtClean="0">
                <a:solidFill>
                  <a:srgbClr val="000000"/>
                </a:solidFill>
                <a:effectLst/>
                <a:latin typeface="Times New Roman" panose="02020603050405020304" pitchFamily="18" charset="0"/>
                <a:ea typeface="Times New Roman" panose="02020603050405020304" pitchFamily="18" charset="0"/>
              </a:rPr>
              <a:t>     showing names of all the columns and their description.</a:t>
            </a:r>
          </a:p>
          <a:p>
            <a:pPr marL="342900" marR="304800" lvl="0" indent="-342900" algn="just">
              <a:lnSpc>
                <a:spcPts val="1500"/>
              </a:lnSpc>
              <a:spcBef>
                <a:spcPts val="0"/>
              </a:spcBef>
              <a:spcAft>
                <a:spcPts val="0"/>
              </a:spcAft>
              <a:buSzPts val="1000"/>
              <a:buFont typeface="Symbol" panose="05050102010706020507" pitchFamily="18" charset="2"/>
              <a:buChar char=""/>
              <a:tabLst>
                <a:tab pos="457200" algn="l"/>
              </a:tabLst>
            </a:pPr>
            <a:endParaRPr lang="en-US" sz="2400" dirty="0" smtClean="0">
              <a:effectLst/>
              <a:latin typeface="Times New Roman" panose="02020603050405020304" pitchFamily="18" charset="0"/>
              <a:ea typeface="Times New Roman" panose="02020603050405020304" pitchFamily="18" charset="0"/>
            </a:endParaRPr>
          </a:p>
          <a:p>
            <a:pPr marL="342900" marR="304800" lvl="0" indent="-342900" algn="just">
              <a:lnSpc>
                <a:spcPts val="1500"/>
              </a:lnSpc>
              <a:spcBef>
                <a:spcPts val="0"/>
              </a:spcBef>
              <a:spcAft>
                <a:spcPts val="0"/>
              </a:spcAft>
              <a:buSzPts val="1000"/>
              <a:buFont typeface="Symbol" panose="05050102010706020507" pitchFamily="18" charset="2"/>
              <a:buChar char=""/>
              <a:tabLst>
                <a:tab pos="457200" algn="l"/>
              </a:tabLst>
            </a:pPr>
            <a:r>
              <a:rPr lang="en-IN" sz="2400" dirty="0" smtClean="0">
                <a:solidFill>
                  <a:srgbClr val="000000"/>
                </a:solidFill>
                <a:effectLst/>
                <a:latin typeface="Times New Roman" panose="02020603050405020304" pitchFamily="18" charset="0"/>
                <a:ea typeface="Times New Roman" panose="02020603050405020304" pitchFamily="18" charset="0"/>
              </a:rPr>
              <a:t>The unclear numerical variables terminology is explained in the next section:</a:t>
            </a:r>
          </a:p>
          <a:p>
            <a:pPr marL="342900" marR="304800" lvl="0" indent="-342900" algn="just">
              <a:lnSpc>
                <a:spcPts val="1500"/>
              </a:lnSpc>
              <a:spcBef>
                <a:spcPts val="0"/>
              </a:spcBef>
              <a:spcAft>
                <a:spcPts val="0"/>
              </a:spcAft>
              <a:buSzPts val="1000"/>
              <a:buFont typeface="Symbol" panose="05050102010706020507" pitchFamily="18" charset="2"/>
              <a:buChar char=""/>
              <a:tabLst>
                <a:tab pos="457200" algn="l"/>
              </a:tabLst>
            </a:pPr>
            <a:endParaRPr lang="en-IN" sz="2400" dirty="0">
              <a:solidFill>
                <a:srgbClr val="000000"/>
              </a:solidFill>
              <a:latin typeface="Times New Roman" panose="02020603050405020304" pitchFamily="18" charset="0"/>
              <a:ea typeface="Times New Roman" panose="02020603050405020304" pitchFamily="18" charset="0"/>
            </a:endParaRPr>
          </a:p>
          <a:p>
            <a:pPr marL="342900" marR="304800" lvl="0" indent="-342900" algn="just">
              <a:lnSpc>
                <a:spcPts val="1500"/>
              </a:lnSpc>
              <a:spcBef>
                <a:spcPts val="0"/>
              </a:spcBef>
              <a:spcAft>
                <a:spcPts val="0"/>
              </a:spcAft>
              <a:buSzPts val="1000"/>
              <a:buFont typeface="Symbol" panose="05050102010706020507" pitchFamily="18" charset="2"/>
              <a:buChar char=""/>
              <a:tabLst>
                <a:tab pos="457200" algn="l"/>
              </a:tabLst>
            </a:pPr>
            <a:endParaRPr lang="en-IN" sz="2400" dirty="0" smtClean="0">
              <a:solidFill>
                <a:srgbClr val="000000"/>
              </a:solidFill>
              <a:effectLst/>
              <a:latin typeface="Times New Roman" panose="02020603050405020304" pitchFamily="18" charset="0"/>
              <a:ea typeface="Times New Roman" panose="02020603050405020304" pitchFamily="18" charset="0"/>
            </a:endParaRPr>
          </a:p>
          <a:p>
            <a:pPr marL="342900" marR="304800" lvl="0" indent="-342900" algn="just">
              <a:lnSpc>
                <a:spcPts val="1500"/>
              </a:lnSpc>
              <a:spcBef>
                <a:spcPts val="0"/>
              </a:spcBef>
              <a:spcAft>
                <a:spcPts val="0"/>
              </a:spcAft>
              <a:buSzPts val="1000"/>
              <a:buFont typeface="Symbol" panose="05050102010706020507" pitchFamily="18" charset="2"/>
              <a:buChar char=""/>
              <a:tabLst>
                <a:tab pos="457200" algn="l"/>
              </a:tabLst>
            </a:pPr>
            <a:endParaRPr lang="en-IN" sz="2400" dirty="0">
              <a:solidFill>
                <a:srgbClr val="000000"/>
              </a:solidFill>
              <a:latin typeface="Times New Roman" panose="02020603050405020304" pitchFamily="18" charset="0"/>
              <a:ea typeface="Times New Roman" panose="02020603050405020304" pitchFamily="18" charset="0"/>
            </a:endParaRPr>
          </a:p>
          <a:p>
            <a:pPr marL="342900" marR="304800" lvl="0" indent="-342900" algn="just">
              <a:lnSpc>
                <a:spcPts val="1500"/>
              </a:lnSpc>
              <a:spcBef>
                <a:spcPts val="0"/>
              </a:spcBef>
              <a:spcAft>
                <a:spcPts val="0"/>
              </a:spcAft>
              <a:buSzPts val="1000"/>
              <a:buFont typeface="Symbol" panose="05050102010706020507" pitchFamily="18" charset="2"/>
              <a:buChar char=""/>
              <a:tabLst>
                <a:tab pos="457200" algn="l"/>
              </a:tabLst>
            </a:pPr>
            <a:endParaRPr lang="en-IN" sz="2400" dirty="0" smtClean="0">
              <a:solidFill>
                <a:srgbClr val="000000"/>
              </a:solidFill>
              <a:effectLst/>
              <a:latin typeface="Times New Roman" panose="02020603050405020304" pitchFamily="18" charset="0"/>
              <a:ea typeface="Times New Roman" panose="02020603050405020304" pitchFamily="18" charset="0"/>
            </a:endParaRPr>
          </a:p>
          <a:p>
            <a:pPr marL="342900" marR="304800" lvl="0" indent="-342900" algn="just">
              <a:lnSpc>
                <a:spcPts val="1500"/>
              </a:lnSpc>
              <a:spcBef>
                <a:spcPts val="0"/>
              </a:spcBef>
              <a:spcAft>
                <a:spcPts val="0"/>
              </a:spcAft>
              <a:buSzPts val="1000"/>
              <a:buFont typeface="Symbol" panose="05050102010706020507" pitchFamily="18" charset="2"/>
              <a:buChar char=""/>
              <a:tabLst>
                <a:tab pos="457200" algn="l"/>
              </a:tabLst>
            </a:pPr>
            <a:endParaRPr lang="en-IN" sz="2400" dirty="0">
              <a:solidFill>
                <a:srgbClr val="000000"/>
              </a:solidFill>
              <a:latin typeface="Times New Roman" panose="02020603050405020304" pitchFamily="18" charset="0"/>
              <a:ea typeface="Times New Roman" panose="02020603050405020304" pitchFamily="18" charset="0"/>
            </a:endParaRPr>
          </a:p>
          <a:p>
            <a:pPr marL="342900" marR="304800" lvl="0" indent="-342900" algn="just">
              <a:lnSpc>
                <a:spcPts val="1500"/>
              </a:lnSpc>
              <a:spcBef>
                <a:spcPts val="0"/>
              </a:spcBef>
              <a:spcAft>
                <a:spcPts val="0"/>
              </a:spcAft>
              <a:buSzPts val="1000"/>
              <a:buFont typeface="Symbol" panose="05050102010706020507" pitchFamily="18" charset="2"/>
              <a:buChar char=""/>
              <a:tabLst>
                <a:tab pos="457200" algn="l"/>
              </a:tabLst>
            </a:pPr>
            <a:endParaRPr lang="en-IN" sz="2400" dirty="0" smtClean="0">
              <a:solidFill>
                <a:srgbClr val="000000"/>
              </a:solidFill>
              <a:effectLst/>
              <a:latin typeface="Times New Roman" panose="02020603050405020304" pitchFamily="18" charset="0"/>
              <a:ea typeface="Times New Roman" panose="02020603050405020304" pitchFamily="18" charset="0"/>
            </a:endParaRPr>
          </a:p>
          <a:p>
            <a:pPr marL="342900" marR="304800" lvl="0" indent="-342900" algn="just">
              <a:lnSpc>
                <a:spcPts val="1500"/>
              </a:lnSpc>
              <a:spcBef>
                <a:spcPts val="0"/>
              </a:spcBef>
              <a:spcAft>
                <a:spcPts val="0"/>
              </a:spcAft>
              <a:buSzPts val="1000"/>
              <a:buFont typeface="Symbol" panose="05050102010706020507" pitchFamily="18" charset="2"/>
              <a:buChar char=""/>
              <a:tabLst>
                <a:tab pos="457200" algn="l"/>
              </a:tabLst>
            </a:pPr>
            <a:endParaRPr lang="en-US" sz="2400" dirty="0">
              <a:effectLst/>
              <a:latin typeface="Times New Roman" panose="02020603050405020304" pitchFamily="18" charset="0"/>
              <a:ea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27970821"/>
              </p:ext>
            </p:extLst>
          </p:nvPr>
        </p:nvGraphicFramePr>
        <p:xfrm>
          <a:off x="749300" y="1560683"/>
          <a:ext cx="10083800" cy="3187702"/>
        </p:xfrm>
        <a:graphic>
          <a:graphicData uri="http://schemas.openxmlformats.org/drawingml/2006/table">
            <a:tbl>
              <a:tblPr firstRow="1" firstCol="1" bandRow="1">
                <a:tableStyleId>{5C22544A-7EE6-4342-B048-85BDC9FD1C3A}</a:tableStyleId>
              </a:tblPr>
              <a:tblGrid>
                <a:gridCol w="4826000"/>
                <a:gridCol w="5257800"/>
              </a:tblGrid>
              <a:tr h="455386">
                <a:tc>
                  <a:txBody>
                    <a:bodyPr/>
                    <a:lstStyle/>
                    <a:p>
                      <a:pPr marL="609600" marR="609600">
                        <a:lnSpc>
                          <a:spcPct val="107000"/>
                        </a:lnSpc>
                        <a:spcBef>
                          <a:spcPts val="1200"/>
                        </a:spcBef>
                        <a:spcAft>
                          <a:spcPts val="1200"/>
                        </a:spcAft>
                      </a:pPr>
                      <a:r>
                        <a:rPr lang="en-IN" sz="1200" dirty="0">
                          <a:effectLst/>
                        </a:rPr>
                        <a:t>Features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marL="609600" marR="609600">
                        <a:lnSpc>
                          <a:spcPct val="107000"/>
                        </a:lnSpc>
                        <a:spcBef>
                          <a:spcPts val="1200"/>
                        </a:spcBef>
                        <a:spcAft>
                          <a:spcPts val="1200"/>
                        </a:spcAft>
                      </a:pPr>
                      <a:r>
                        <a:rPr lang="en-IN"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r>
              <a:tr h="455386">
                <a:tc>
                  <a:txBody>
                    <a:bodyPr/>
                    <a:lstStyle/>
                    <a:p>
                      <a:pPr marL="609600" marR="609600">
                        <a:lnSpc>
                          <a:spcPct val="107000"/>
                        </a:lnSpc>
                        <a:spcBef>
                          <a:spcPts val="1200"/>
                        </a:spcBef>
                        <a:spcAft>
                          <a:spcPts val="1200"/>
                        </a:spcAft>
                      </a:pPr>
                      <a:r>
                        <a:rPr lang="en-IN" sz="1200" dirty="0">
                          <a:effectLst/>
                        </a:rPr>
                        <a:t>Average Price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marL="609600" marR="609600">
                        <a:lnSpc>
                          <a:spcPct val="107000"/>
                        </a:lnSpc>
                        <a:spcBef>
                          <a:spcPts val="1200"/>
                        </a:spcBef>
                        <a:spcAft>
                          <a:spcPts val="1200"/>
                        </a:spcAft>
                      </a:pPr>
                      <a:r>
                        <a:rPr lang="en-IN" sz="1200">
                          <a:effectLst/>
                        </a:rPr>
                        <a:t>Its just a useless index feature that will be removed later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r>
              <a:tr h="455386">
                <a:tc>
                  <a:txBody>
                    <a:bodyPr/>
                    <a:lstStyle/>
                    <a:p>
                      <a:pPr marL="609600" marR="609600">
                        <a:lnSpc>
                          <a:spcPct val="107000"/>
                        </a:lnSpc>
                        <a:spcBef>
                          <a:spcPts val="1200"/>
                        </a:spcBef>
                        <a:spcAft>
                          <a:spcPts val="1200"/>
                        </a:spcAft>
                      </a:pPr>
                      <a:r>
                        <a:rPr lang="en-IN" sz="1200">
                          <a:effectLst/>
                        </a:rPr>
                        <a:t>‘Total Volume’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marL="609600" marR="609600">
                        <a:lnSpc>
                          <a:spcPct val="107000"/>
                        </a:lnSpc>
                        <a:spcBef>
                          <a:spcPts val="1200"/>
                        </a:spcBef>
                        <a:spcAft>
                          <a:spcPts val="1200"/>
                        </a:spcAft>
                      </a:pPr>
                      <a:r>
                        <a:rPr lang="en-IN" sz="1200" dirty="0">
                          <a:effectLst/>
                        </a:rPr>
                        <a:t>Total sales volume of avocados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r>
              <a:tr h="455386">
                <a:tc>
                  <a:txBody>
                    <a:bodyPr/>
                    <a:lstStyle/>
                    <a:p>
                      <a:pPr marL="609600" marR="609600">
                        <a:lnSpc>
                          <a:spcPct val="107000"/>
                        </a:lnSpc>
                        <a:spcBef>
                          <a:spcPts val="1200"/>
                        </a:spcBef>
                        <a:spcAft>
                          <a:spcPts val="1200"/>
                        </a:spcAft>
                      </a:pPr>
                      <a:r>
                        <a:rPr lang="en-IN" sz="1200">
                          <a:effectLst/>
                        </a:rPr>
                        <a:t>‘4046’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marL="609600" marR="609600">
                        <a:lnSpc>
                          <a:spcPct val="107000"/>
                        </a:lnSpc>
                        <a:spcBef>
                          <a:spcPts val="1200"/>
                        </a:spcBef>
                        <a:spcAft>
                          <a:spcPts val="1200"/>
                        </a:spcAft>
                      </a:pPr>
                      <a:r>
                        <a:rPr lang="en-IN" sz="1200">
                          <a:effectLst/>
                        </a:rPr>
                        <a:t>Total sales volume of Small/Medium Hass Avocado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r>
              <a:tr h="455386">
                <a:tc>
                  <a:txBody>
                    <a:bodyPr/>
                    <a:lstStyle/>
                    <a:p>
                      <a:pPr marL="609600" marR="609600">
                        <a:lnSpc>
                          <a:spcPct val="107000"/>
                        </a:lnSpc>
                        <a:spcBef>
                          <a:spcPts val="1200"/>
                        </a:spcBef>
                        <a:spcAft>
                          <a:spcPts val="1200"/>
                        </a:spcAft>
                      </a:pPr>
                      <a:r>
                        <a:rPr lang="en-IN" sz="1200">
                          <a:effectLst/>
                        </a:rPr>
                        <a:t>‘4225’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marL="609600" marR="609600">
                        <a:lnSpc>
                          <a:spcPct val="107000"/>
                        </a:lnSpc>
                        <a:spcBef>
                          <a:spcPts val="1200"/>
                        </a:spcBef>
                        <a:spcAft>
                          <a:spcPts val="1200"/>
                        </a:spcAft>
                      </a:pPr>
                      <a:r>
                        <a:rPr lang="en-IN" sz="1200" dirty="0">
                          <a:effectLst/>
                        </a:rPr>
                        <a:t>Total sales volume of Large Hass Avocado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r>
              <a:tr h="455386">
                <a:tc>
                  <a:txBody>
                    <a:bodyPr/>
                    <a:lstStyle/>
                    <a:p>
                      <a:pPr marL="609600" marR="609600">
                        <a:lnSpc>
                          <a:spcPct val="107000"/>
                        </a:lnSpc>
                        <a:spcBef>
                          <a:spcPts val="1200"/>
                        </a:spcBef>
                        <a:spcAft>
                          <a:spcPts val="1200"/>
                        </a:spcAft>
                      </a:pPr>
                      <a:r>
                        <a:rPr lang="en-IN" sz="1200">
                          <a:effectLst/>
                        </a:rPr>
                        <a:t>‘4770’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marL="609600" marR="609600">
                        <a:lnSpc>
                          <a:spcPct val="107000"/>
                        </a:lnSpc>
                        <a:spcBef>
                          <a:spcPts val="1200"/>
                        </a:spcBef>
                        <a:spcAft>
                          <a:spcPts val="1200"/>
                        </a:spcAft>
                      </a:pPr>
                      <a:r>
                        <a:rPr lang="en-IN" sz="1200">
                          <a:effectLst/>
                        </a:rPr>
                        <a:t>Total sales volume of Extra-Large Hass Avocado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r>
              <a:tr h="455386">
                <a:tc>
                  <a:txBody>
                    <a:bodyPr/>
                    <a:lstStyle/>
                    <a:p>
                      <a:pPr marL="609600" marR="609600">
                        <a:lnSpc>
                          <a:spcPct val="107000"/>
                        </a:lnSpc>
                        <a:spcBef>
                          <a:spcPts val="1200"/>
                        </a:spcBef>
                        <a:spcAft>
                          <a:spcPts val="1200"/>
                        </a:spcAft>
                      </a:pPr>
                      <a:r>
                        <a:rPr lang="en-IN" sz="1200">
                          <a:effectLst/>
                        </a:rPr>
                        <a:t>‘Total Bags’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marL="609600" marR="609600">
                        <a:lnSpc>
                          <a:spcPct val="107000"/>
                        </a:lnSpc>
                        <a:spcBef>
                          <a:spcPts val="1200"/>
                        </a:spcBef>
                        <a:spcAft>
                          <a:spcPts val="1200"/>
                        </a:spcAft>
                      </a:pPr>
                      <a:r>
                        <a:rPr lang="en-IN" sz="1200" dirty="0">
                          <a:effectLst/>
                        </a:rPr>
                        <a:t>Total number of Bags sold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1667322"/>
              </p:ext>
            </p:extLst>
          </p:nvPr>
        </p:nvGraphicFramePr>
        <p:xfrm>
          <a:off x="749300" y="4748385"/>
          <a:ext cx="10083800" cy="1181100"/>
        </p:xfrm>
        <a:graphic>
          <a:graphicData uri="http://schemas.openxmlformats.org/drawingml/2006/table">
            <a:tbl>
              <a:tblPr firstRow="1" firstCol="1" bandRow="1">
                <a:tableStyleId>{5C22544A-7EE6-4342-B048-85BDC9FD1C3A}</a:tableStyleId>
              </a:tblPr>
              <a:tblGrid>
                <a:gridCol w="4826000"/>
                <a:gridCol w="5257800"/>
              </a:tblGrid>
              <a:tr h="393700">
                <a:tc>
                  <a:txBody>
                    <a:bodyPr/>
                    <a:lstStyle/>
                    <a:p>
                      <a:pPr marL="609600" marR="609600">
                        <a:lnSpc>
                          <a:spcPct val="107000"/>
                        </a:lnSpc>
                        <a:spcBef>
                          <a:spcPts val="1200"/>
                        </a:spcBef>
                        <a:spcAft>
                          <a:spcPts val="1200"/>
                        </a:spcAft>
                      </a:pPr>
                      <a:r>
                        <a:rPr lang="en-IN" sz="1200" dirty="0">
                          <a:effectLst/>
                        </a:rPr>
                        <a:t>‘Small Bags’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marL="609600" marR="609600">
                        <a:lnSpc>
                          <a:spcPct val="107000"/>
                        </a:lnSpc>
                        <a:spcBef>
                          <a:spcPts val="1200"/>
                        </a:spcBef>
                        <a:spcAft>
                          <a:spcPts val="1200"/>
                        </a:spcAft>
                      </a:pPr>
                      <a:r>
                        <a:rPr lang="en-IN" sz="1200" dirty="0">
                          <a:effectLst/>
                        </a:rPr>
                        <a:t>Total number of Small Bags sold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r>
              <a:tr h="393700">
                <a:tc>
                  <a:txBody>
                    <a:bodyPr/>
                    <a:lstStyle/>
                    <a:p>
                      <a:pPr marL="609600" marR="609600">
                        <a:lnSpc>
                          <a:spcPct val="107000"/>
                        </a:lnSpc>
                        <a:spcBef>
                          <a:spcPts val="1200"/>
                        </a:spcBef>
                        <a:spcAft>
                          <a:spcPts val="1200"/>
                        </a:spcAft>
                      </a:pPr>
                      <a:r>
                        <a:rPr lang="en-IN" sz="1200" dirty="0">
                          <a:effectLst/>
                        </a:rPr>
                        <a:t>‘Large Bags’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marL="609600" marR="609600">
                        <a:lnSpc>
                          <a:spcPct val="107000"/>
                        </a:lnSpc>
                        <a:spcBef>
                          <a:spcPts val="1200"/>
                        </a:spcBef>
                        <a:spcAft>
                          <a:spcPts val="1200"/>
                        </a:spcAft>
                      </a:pPr>
                      <a:r>
                        <a:rPr lang="en-IN" sz="1200" dirty="0">
                          <a:effectLst/>
                        </a:rPr>
                        <a:t>Total number of Large Bags sold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r>
              <a:tr h="393700">
                <a:tc>
                  <a:txBody>
                    <a:bodyPr/>
                    <a:lstStyle/>
                    <a:p>
                      <a:pPr marL="609600" marR="609600">
                        <a:lnSpc>
                          <a:spcPct val="107000"/>
                        </a:lnSpc>
                        <a:spcBef>
                          <a:spcPts val="1200"/>
                        </a:spcBef>
                        <a:spcAft>
                          <a:spcPts val="1200"/>
                        </a:spcAft>
                      </a:pPr>
                      <a:r>
                        <a:rPr lang="en-IN" sz="1200" dirty="0">
                          <a:effectLst/>
                        </a:rPr>
                        <a:t>‘</a:t>
                      </a:r>
                      <a:r>
                        <a:rPr lang="en-IN" sz="1200" dirty="0" err="1">
                          <a:effectLst/>
                        </a:rPr>
                        <a:t>XLarge</a:t>
                      </a:r>
                      <a:r>
                        <a:rPr lang="en-IN" sz="1200" dirty="0">
                          <a:effectLst/>
                        </a:rPr>
                        <a:t> Bags’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c>
                  <a:txBody>
                    <a:bodyPr/>
                    <a:lstStyle/>
                    <a:p>
                      <a:pPr marL="609600" marR="609600">
                        <a:lnSpc>
                          <a:spcPct val="107000"/>
                        </a:lnSpc>
                        <a:spcBef>
                          <a:spcPts val="1200"/>
                        </a:spcBef>
                        <a:spcAft>
                          <a:spcPts val="1200"/>
                        </a:spcAft>
                      </a:pPr>
                      <a:r>
                        <a:rPr lang="en-IN" sz="1200" dirty="0">
                          <a:effectLst/>
                        </a:rPr>
                        <a:t>Total number of </a:t>
                      </a:r>
                      <a:r>
                        <a:rPr lang="en-IN" sz="1200" dirty="0" err="1">
                          <a:effectLst/>
                        </a:rPr>
                        <a:t>XLarge</a:t>
                      </a:r>
                      <a:r>
                        <a:rPr lang="en-IN" sz="1200" dirty="0">
                          <a:effectLst/>
                        </a:rPr>
                        <a:t> Bags sold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nchor="ctr"/>
                </a:tc>
              </a:tr>
            </a:tbl>
          </a:graphicData>
        </a:graphic>
      </p:graphicFrame>
      <p:sp>
        <p:nvSpPr>
          <p:cNvPr id="6" name="Rectangle 5"/>
          <p:cNvSpPr/>
          <p:nvPr/>
        </p:nvSpPr>
        <p:spPr>
          <a:xfrm>
            <a:off x="749300" y="6166872"/>
            <a:ext cx="11201400" cy="315920"/>
          </a:xfrm>
          <a:prstGeom prst="rect">
            <a:avLst/>
          </a:prstGeom>
        </p:spPr>
        <p:txBody>
          <a:bodyPr wrap="square">
            <a:spAutoFit/>
          </a:bodyPr>
          <a:lstStyle/>
          <a:p>
            <a:pPr fontAlgn="base" latinLnBrk="1">
              <a:lnSpc>
                <a:spcPts val="1455"/>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spc="-5" dirty="0" smtClean="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7431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1428</Words>
  <Application>Microsoft Office PowerPoint</Application>
  <PresentationFormat>Widescreen</PresentationFormat>
  <Paragraphs>177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 Unicode MS</vt:lpstr>
      <vt:lpstr>Arial</vt:lpstr>
      <vt:lpstr>Calibri</vt:lpstr>
      <vt:lpstr>Calibri Light</vt:lpstr>
      <vt:lpstr>Courier New</vt:lpstr>
      <vt:lpstr>Symbol</vt:lpstr>
      <vt:lpstr>Times New Roman</vt:lpstr>
      <vt:lpstr>Office Theme</vt:lpstr>
      <vt:lpstr>AVACADO PROJECT</vt:lpstr>
      <vt:lpstr>                          Problem Statement: </vt:lpstr>
      <vt:lpstr>PowerPoint Presentation</vt:lpstr>
      <vt:lpstr>1.Problem Definition: </vt:lpstr>
      <vt:lpstr>2. Data Analysis: </vt:lpstr>
      <vt:lpstr>PowerPoint Presentation</vt:lpstr>
      <vt:lpstr>PowerPoint Presentation</vt:lpstr>
      <vt:lpstr>3. EDA Concluding Remark.</vt:lpstr>
      <vt:lpstr>PowerPoint Presentation</vt:lpstr>
      <vt:lpstr>PowerPoint Presentation</vt:lpstr>
      <vt:lpstr>PowerPoint Presentation</vt:lpstr>
      <vt:lpstr>PowerPoint Presentation</vt:lpstr>
      <vt:lpstr> 4. Pre-Processing Pipeline: </vt:lpstr>
      <vt:lpstr>PowerPoint Presentation</vt:lpstr>
      <vt:lpstr>5. Building Machine Learning Models. </vt:lpstr>
      <vt:lpstr>PowerPoint Presentation</vt:lpstr>
      <vt:lpstr>PowerPoint Presentation</vt:lpstr>
      <vt:lpstr> 6. Concluding Remarks.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AVACADO PROJECT</dc:title>
  <dc:creator>Administrator</dc:creator>
  <cp:lastModifiedBy>Administrator</cp:lastModifiedBy>
  <cp:revision>13</cp:revision>
  <dcterms:created xsi:type="dcterms:W3CDTF">2022-04-04T11:23:39Z</dcterms:created>
  <dcterms:modified xsi:type="dcterms:W3CDTF">2022-04-04T13:13:10Z</dcterms:modified>
</cp:coreProperties>
</file>