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4" r:id="rId6"/>
    <p:sldId id="266" r:id="rId7"/>
    <p:sldId id="265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O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nline Examination System</a:t>
            </a:r>
            <a:endParaRPr lang="en-US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3.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System Lane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Authenticate User: Verifies login credentials.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Display Exam Interface: Loads exam UI.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Record Answers: Saves responses in real time.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Auto-grade Exam: System grades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Store Results in DB: Saves final scores.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Send Results to Student: Notifies student of their results.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4. </a:t>
            </a:r>
            <a:r>
              <a:rPr>
                <a:latin typeface="Arial Black" panose="020B0A04020102020204" charset="0"/>
                <a:cs typeface="Arial Black" panose="020B0A04020102020204" charset="0"/>
                <a:sym typeface="+mn-ea"/>
              </a:rPr>
              <a:t>Instructor/Admin Lane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Create Exam: Prepares questions and format.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Set Exam Schedule: Assigns date and time.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Monitor Exam (optional): May involve proctoring.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Performance: Reviews student performance.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Provide Feedback: Sends feedback or adjusts exams.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5. </a:t>
            </a:r>
            <a:r>
              <a:rPr>
                <a:latin typeface="Arial Black" panose="020B0A04020102020204" charset="0"/>
                <a:cs typeface="Arial Black" panose="020B0A04020102020204" charset="0"/>
                <a:sym typeface="+mn-ea"/>
              </a:rPr>
              <a:t>Connectors and Events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Sequence Flows: Arrows showing process order.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Message Flows: Dashed lines indicating communication.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Start Event: Triggered when a student logs in.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End Event: Happens after results are delivered.</a:t>
            </a:r>
            <a:endParaRPr sz="2800">
              <a:sym typeface="+mn-ea"/>
            </a:endParaRPr>
          </a:p>
          <a:p>
            <a:pPr algn="l">
              <a:buFont typeface="Wingdings" panose="05000000000000000000" charset="0"/>
              <a:buChar char="ü"/>
              <a:defRPr sz="1800"/>
            </a:pPr>
            <a:r>
              <a:rPr sz="2800">
                <a:sym typeface="+mn-ea"/>
              </a:rPr>
              <a:t> Gateway (if used): Decision points (e.g., login success).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Di</a:t>
            </a:r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a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gram Purpose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pPr>
              <a:buFont typeface="Wingdings" panose="05000000000000000000" charset="0"/>
              <a:buChar char="q"/>
            </a:pPr>
            <a:r>
              <a:rPr>
                <a:sym typeface="+mn-ea"/>
              </a:rPr>
              <a:t>This BPMN provides a clear visualization of how the online examination process flows between users and system components.</a:t>
            </a:r>
            <a:br>
              <a:rPr>
                <a:sym typeface="+mn-ea"/>
              </a:rPr>
            </a:br>
            <a:r>
              <a:rPr>
                <a:sym typeface="+mn-ea"/>
              </a:rPr>
              <a:t>It helps in understanding, optimizing, and automating the examination lifecycle.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Online Examination System – BPMN Diagram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q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q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>
                <a:sym typeface="+mn-ea"/>
              </a:rPr>
              <a:t>The BPMN (Business Process Model and Notation) diagram for the Online Examination System illustrates the flow of activities between three main participants: Student, System, and Instructor/Admin. This visual representation provides clarity on the sequence of operations required to conduct an online exam, from creation to result delivery.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>
                <a:sym typeface="+mn-ea"/>
              </a:rPr>
              <a:t>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Main Components and Their Interactions</a:t>
            </a:r>
            <a:endParaRPr lang="en-US" alt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5000"/>
          </a:bodyPr>
          <a:p>
            <a:endParaRPr lang="en-US" altLang="en-US"/>
          </a:p>
          <a:p>
            <a:pPr>
              <a:buFont typeface="Wingdings" panose="05000000000000000000" charset="0"/>
              <a:buChar char="Ø"/>
            </a:pPr>
            <a:r>
              <a:rPr lang="en-US" altLang="en-US" sz="5335"/>
              <a:t>Student initiates the process by logging into the system, viewing available exams, and starting an exam. They submit their answers and receive results automatically.</a:t>
            </a: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r>
              <a:rPr lang="en-US" altLang="en-US" sz="5335"/>
              <a:t>System handles critical backend functions such as login authentication, exam interface display, recording and storing answers, auto-grading, and result distribution.</a:t>
            </a: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r>
              <a:rPr lang="en-US" altLang="en-US" sz="5335"/>
              <a:t>Instructor/Admin creates exams, schedules them, and later reviews results and system reports to evaluate student performance.</a:t>
            </a: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endParaRPr lang="en-US" altLang="en-US" sz="5335"/>
          </a:p>
          <a:p>
            <a:pPr>
              <a:buFont typeface="Wingdings" panose="05000000000000000000" charset="0"/>
              <a:buChar char="Ø"/>
            </a:pPr>
            <a:r>
              <a:rPr lang="en-US" altLang="en-US" sz="5335"/>
              <a:t>These components interact through message and sequence flows that ensure a secure, responsive, and automated exam-taking experience.</a:t>
            </a:r>
            <a:endParaRPr lang="en-US" altLang="en-US" sz="5335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</p:spPr>
        <p:txBody>
          <a:bodyPr>
            <a:normAutofit fontScale="90000"/>
          </a:bodyPr>
          <a:p>
            <a:pPr algn="ctr"/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 Importance for Organizational Efficiency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Implementing this process contributes significantly to organizational goals by:</a:t>
            </a: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Reducing manual tasks like paper-based exams and grading.</a:t>
            </a: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Increasing accessibility by allowing students to participate from any location.</a:t>
            </a: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Enhancing scalability by accommodating a large number of students and exams without performance issues.</a:t>
            </a: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Ensuring security through controlled access and automated grading integrity.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Support for MIS Functions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>
              <a:buFont typeface="Wingdings" panose="05000000000000000000" charset="0"/>
              <a:buChar char="Ø"/>
            </a:pPr>
            <a:endParaRPr lang="en-US" altLang="en-US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665">
                <a:sym typeface="+mn-ea"/>
              </a:rPr>
              <a:t>The system supports Management Information System (MIS) functions by:</a:t>
            </a: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665">
                <a:sym typeface="+mn-ea"/>
              </a:rPr>
              <a:t>Improving decision-making: Results and performance analytics give instructors and administrators real-time data to identify trends and intervene where necessary.</a:t>
            </a: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665">
                <a:sym typeface="+mn-ea"/>
              </a:rPr>
              <a:t>Streamlining operations: Automation of exam delivery, grading, and feedback reduces human workload and minimizes errors.</a:t>
            </a: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endParaRPr lang="en-US" altLang="en-US" sz="2665">
              <a:sym typeface="+mn-ea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altLang="en-US" sz="2665">
                <a:sym typeface="+mn-ea"/>
              </a:rPr>
              <a:t>Providing transparency: Digital records of student performance and time-stamped submissions support audit and verification.</a:t>
            </a:r>
            <a:endParaRPr lang="en-US" sz="266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>
                <a:latin typeface="Arial Black" panose="020B0A04020102020204" charset="0"/>
                <a:cs typeface="Arial Black" panose="020B0A04020102020204" charset="0"/>
              </a:rPr>
              <a:t>Online Examination System</a:t>
            </a:r>
            <a:endParaRPr lang="en-US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9" name="Content Placeholder 8" descr="diagram (4)"/>
          <p:cNvPicPr>
            <a:picLocks noChangeAspect="1"/>
          </p:cNvPicPr>
          <p:nvPr>
            <p:ph idx="1"/>
          </p:nvPr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18410" y="1825625"/>
            <a:ext cx="71539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4415" y="365125"/>
            <a:ext cx="10515600" cy="1325563"/>
          </a:xfrm>
        </p:spPr>
        <p:txBody>
          <a:bodyPr/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1. POOLS AND LANES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altLang="en-US"/>
              <a:t>Pools represent major participants. In this diagram, we have: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Student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System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Instructor/Admin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>
                <a:sym typeface="+mn-ea"/>
              </a:rPr>
              <a:t>Each pool contains lanes to separate specific tasks or roles.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2. </a:t>
            </a:r>
            <a:r>
              <a:rPr b="1">
                <a:latin typeface="Arial Black" panose="020B0A04020102020204" charset="0"/>
                <a:cs typeface="Arial Black" panose="020B0A04020102020204" charset="0"/>
                <a:sym typeface="+mn-ea"/>
              </a:rPr>
              <a:t>Student Lane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Login to System: Student logs into the exam platform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View Available Exams: Browses exams.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Start Exam: Selects and begins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Answer Questions: Completes the exam.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Submit Exam: Sends answers for grading.</a:t>
            </a:r>
            <a:endParaRPr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>
                <a:sym typeface="+mn-ea"/>
              </a:rPr>
              <a:t> Receive Results: Gets graded outcome.</a:t>
            </a:r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3465</Words>
  <Application>WPS Slides</Application>
  <PresentationFormat>Widescreen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Wingdings</vt:lpstr>
      <vt:lpstr>Calibri</vt:lpstr>
      <vt:lpstr>Microsoft YaHei</vt:lpstr>
      <vt:lpstr>Arial Unicode MS</vt:lpstr>
      <vt:lpstr>Calibri Light</vt:lpstr>
      <vt:lpstr>Office Theme</vt:lpstr>
      <vt:lpstr>Online Examination System</vt:lpstr>
      <vt:lpstr> Diagram Purpose</vt:lpstr>
      <vt:lpstr>PowerPoint 演示文稿</vt:lpstr>
      <vt:lpstr>Online Examination System – BPMN Diagram Description</vt:lpstr>
      <vt:lpstr> Importance for Organizational Efficiency</vt:lpstr>
      <vt:lpstr>PowerPoint 演示文稿</vt:lpstr>
      <vt:lpstr>Online Examination System</vt:lpstr>
      <vt:lpstr>1. POOLS AND LANES</vt:lpstr>
      <vt:lpstr>2. Student Lane</vt:lpstr>
      <vt:lpstr>3. System Lane</vt:lpstr>
      <vt:lpstr>4. Instructor/Admin Lane</vt:lpstr>
      <vt:lpstr>5. Connectors and Events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Examination System</dc:title>
  <dc:creator/>
  <cp:lastModifiedBy>Kundwa Devine</cp:lastModifiedBy>
  <cp:revision>5</cp:revision>
  <dcterms:created xsi:type="dcterms:W3CDTF">2025-05-12T14:32:00Z</dcterms:created>
  <dcterms:modified xsi:type="dcterms:W3CDTF">2025-05-15T08:04:58Z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72373A8D96FD4F4CAF8A23CC67C60E51_13</vt:lpwstr>
  </property>
  <property fmtid="{D5CDD505-2E9C-101B-9397-08002B2CF9AE}" pid="3" name="KSOProductBuildVer">
    <vt:lpwstr>1033-12.2.0.20795</vt:lpwstr>
  </property>
</Properties>
</file>