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xml" ContentType="application/vnd.openxmlformats-officedocument.presentationml.notesSlid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9.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0.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1.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2.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3.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4.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Ex3.xml" ContentType="application/vnd.ms-office.chartex+xml"/>
  <Override PartName="/ppt/charts/style17.xml" ContentType="application/vnd.ms-office.chartstyle+xml"/>
  <Override PartName="/ppt/charts/colors17.xml" ContentType="application/vnd.ms-office.chartcolorstyle+xml"/>
  <Override PartName="/ppt/charts/chart15.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6.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7.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8.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19.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0.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Ex4.xml" ContentType="application/vnd.ms-office.chartex+xml"/>
  <Override PartName="/ppt/charts/style24.xml" ContentType="application/vnd.ms-office.chartstyle+xml"/>
  <Override PartName="/ppt/charts/colors24.xml" ContentType="application/vnd.ms-office.chartcolorstyle+xml"/>
  <Override PartName="/ppt/charts/chart21.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Ex5.xml" ContentType="application/vnd.ms-office.chartex+xml"/>
  <Override PartName="/ppt/charts/style26.xml" ContentType="application/vnd.ms-office.chartstyle+xml"/>
  <Override PartName="/ppt/charts/colors26.xml" ContentType="application/vnd.ms-office.chartcolorstyle+xml"/>
  <Override PartName="/ppt/charts/chartEx6.xml" ContentType="application/vnd.ms-office.chartex+xml"/>
  <Override PartName="/ppt/charts/style27.xml" ContentType="application/vnd.ms-office.chartstyle+xml"/>
  <Override PartName="/ppt/charts/colors27.xml" ContentType="application/vnd.ms-office.chartcolorstyle+xml"/>
  <Override PartName="/ppt/charts/chart22.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3.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24.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25.xml" ContentType="application/vnd.openxmlformats-officedocument.drawingml.chart+xml"/>
  <Override PartName="/ppt/charts/style31.xml" ContentType="application/vnd.ms-office.chartstyle+xml"/>
  <Override PartName="/ppt/charts/colors3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62" r:id="rId3"/>
    <p:sldId id="263" r:id="rId4"/>
    <p:sldId id="264" r:id="rId5"/>
    <p:sldId id="265" r:id="rId6"/>
    <p:sldId id="257" r:id="rId7"/>
    <p:sldId id="259" r:id="rId8"/>
    <p:sldId id="260" r:id="rId9"/>
    <p:sldId id="261" r:id="rId10"/>
    <p:sldId id="266" r:id="rId11"/>
    <p:sldId id="267" r:id="rId12"/>
    <p:sldId id="288" r:id="rId13"/>
    <p:sldId id="268" r:id="rId14"/>
    <p:sldId id="269" r:id="rId15"/>
    <p:sldId id="290" r:id="rId16"/>
    <p:sldId id="291" r:id="rId17"/>
    <p:sldId id="270" r:id="rId18"/>
    <p:sldId id="271" r:id="rId19"/>
    <p:sldId id="292" r:id="rId20"/>
    <p:sldId id="272" r:id="rId21"/>
    <p:sldId id="273" r:id="rId22"/>
    <p:sldId id="293" r:id="rId23"/>
    <p:sldId id="274" r:id="rId24"/>
    <p:sldId id="275" r:id="rId25"/>
    <p:sldId id="294" r:id="rId26"/>
    <p:sldId id="295" r:id="rId27"/>
    <p:sldId id="302" r:id="rId28"/>
    <p:sldId id="276" r:id="rId29"/>
    <p:sldId id="277" r:id="rId30"/>
    <p:sldId id="278" r:id="rId31"/>
    <p:sldId id="296" r:id="rId32"/>
    <p:sldId id="279" r:id="rId33"/>
    <p:sldId id="297" r:id="rId34"/>
    <p:sldId id="280" r:id="rId35"/>
    <p:sldId id="298" r:id="rId36"/>
    <p:sldId id="281" r:id="rId37"/>
    <p:sldId id="303" r:id="rId38"/>
    <p:sldId id="282" r:id="rId39"/>
    <p:sldId id="299" r:id="rId40"/>
    <p:sldId id="283" r:id="rId41"/>
    <p:sldId id="284" r:id="rId42"/>
    <p:sldId id="300" r:id="rId43"/>
    <p:sldId id="285" r:id="rId44"/>
    <p:sldId id="301" r:id="rId45"/>
    <p:sldId id="30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43" autoAdjust="0"/>
    <p:restoredTop sz="94660"/>
  </p:normalViewPr>
  <p:slideViewPr>
    <p:cSldViewPr snapToGrid="0">
      <p:cViewPr varScale="1">
        <p:scale>
          <a:sx n="96" d="100"/>
          <a:sy n="96" d="100"/>
        </p:scale>
        <p:origin x="40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kiran Kunur" userId="bb1d7a872f0e217d" providerId="LiveId" clId="{B671EDF7-26BA-4033-9DFD-3243E6264215}"/>
    <pc:docChg chg="modSld">
      <pc:chgData name="Saikiran Kunur" userId="bb1d7a872f0e217d" providerId="LiveId" clId="{B671EDF7-26BA-4033-9DFD-3243E6264215}" dt="2024-05-16T09:45:39.678" v="0" actId="1076"/>
      <pc:docMkLst>
        <pc:docMk/>
      </pc:docMkLst>
      <pc:sldChg chg="modSp mod">
        <pc:chgData name="Saikiran Kunur" userId="bb1d7a872f0e217d" providerId="LiveId" clId="{B671EDF7-26BA-4033-9DFD-3243E6264215}" dt="2024-05-16T09:45:39.678" v="0" actId="1076"/>
        <pc:sldMkLst>
          <pc:docMk/>
          <pc:sldMk cId="479656025" sldId="256"/>
        </pc:sldMkLst>
      </pc:sldChg>
    </pc:docChg>
  </pc:docChgLst>
  <pc:docChgLst>
    <pc:chgData name="Saikiran Kunur" userId="bb1d7a872f0e217d" providerId="LiveId" clId="{50F74C12-F48C-447C-B905-F7F10710606E}"/>
    <pc:docChg chg="addSld modSld sldOrd">
      <pc:chgData name="Saikiran Kunur" userId="bb1d7a872f0e217d" providerId="LiveId" clId="{50F74C12-F48C-447C-B905-F7F10710606E}" dt="2025-02-16T10:06:56.470" v="35" actId="13926"/>
      <pc:docMkLst>
        <pc:docMk/>
      </pc:docMkLst>
      <pc:sldChg chg="modSp mod">
        <pc:chgData name="Saikiran Kunur" userId="bb1d7a872f0e217d" providerId="LiveId" clId="{50F74C12-F48C-447C-B905-F7F10710606E}" dt="2025-02-14T09:48:19.619" v="6" actId="113"/>
        <pc:sldMkLst>
          <pc:docMk/>
          <pc:sldMk cId="2886699783" sldId="262"/>
        </pc:sldMkLst>
        <pc:spChg chg="mod">
          <ac:chgData name="Saikiran Kunur" userId="bb1d7a872f0e217d" providerId="LiveId" clId="{50F74C12-F48C-447C-B905-F7F10710606E}" dt="2025-02-14T09:48:19.619" v="6" actId="113"/>
          <ac:spMkLst>
            <pc:docMk/>
            <pc:sldMk cId="2886699783" sldId="262"/>
            <ac:spMk id="5" creationId="{14BB78BF-9BD0-40EB-223B-CC33D4B0A220}"/>
          </ac:spMkLst>
        </pc:spChg>
      </pc:sldChg>
      <pc:sldChg chg="modSp mod">
        <pc:chgData name="Saikiran Kunur" userId="bb1d7a872f0e217d" providerId="LiveId" clId="{50F74C12-F48C-447C-B905-F7F10710606E}" dt="2025-02-16T09:50:27.410" v="7" actId="1076"/>
        <pc:sldMkLst>
          <pc:docMk/>
          <pc:sldMk cId="1964186612" sldId="263"/>
        </pc:sldMkLst>
        <pc:spChg chg="mod">
          <ac:chgData name="Saikiran Kunur" userId="bb1d7a872f0e217d" providerId="LiveId" clId="{50F74C12-F48C-447C-B905-F7F10710606E}" dt="2025-02-16T09:50:27.410" v="7" actId="1076"/>
          <ac:spMkLst>
            <pc:docMk/>
            <pc:sldMk cId="1964186612" sldId="263"/>
            <ac:spMk id="4" creationId="{9240B66B-324F-DC3B-49E8-39FECBDBD0AB}"/>
          </ac:spMkLst>
        </pc:spChg>
        <pc:spChg chg="mod">
          <ac:chgData name="Saikiran Kunur" userId="bb1d7a872f0e217d" providerId="LiveId" clId="{50F74C12-F48C-447C-B905-F7F10710606E}" dt="2025-02-14T09:48:13.091" v="5" actId="113"/>
          <ac:spMkLst>
            <pc:docMk/>
            <pc:sldMk cId="1964186612" sldId="263"/>
            <ac:spMk id="10" creationId="{FE768BDA-5266-8F5B-0E34-54736438C746}"/>
          </ac:spMkLst>
        </pc:spChg>
      </pc:sldChg>
      <pc:sldChg chg="modSp mod">
        <pc:chgData name="Saikiran Kunur" userId="bb1d7a872f0e217d" providerId="LiveId" clId="{50F74C12-F48C-447C-B905-F7F10710606E}" dt="2025-02-14T09:48:01.347" v="3" actId="113"/>
        <pc:sldMkLst>
          <pc:docMk/>
          <pc:sldMk cId="500232342" sldId="264"/>
        </pc:sldMkLst>
        <pc:spChg chg="mod">
          <ac:chgData name="Saikiran Kunur" userId="bb1d7a872f0e217d" providerId="LiveId" clId="{50F74C12-F48C-447C-B905-F7F10710606E}" dt="2025-02-14T09:48:01.347" v="3" actId="113"/>
          <ac:spMkLst>
            <pc:docMk/>
            <pc:sldMk cId="500232342" sldId="264"/>
            <ac:spMk id="6" creationId="{BA8C7C1E-59D6-16C2-74A0-30F0B2478FC0}"/>
          </ac:spMkLst>
        </pc:spChg>
      </pc:sldChg>
      <pc:sldChg chg="modSp mod">
        <pc:chgData name="Saikiran Kunur" userId="bb1d7a872f0e217d" providerId="LiveId" clId="{50F74C12-F48C-447C-B905-F7F10710606E}" dt="2025-02-14T09:47:49.660" v="2" actId="113"/>
        <pc:sldMkLst>
          <pc:docMk/>
          <pc:sldMk cId="4132889503" sldId="265"/>
        </pc:sldMkLst>
        <pc:spChg chg="mod">
          <ac:chgData name="Saikiran Kunur" userId="bb1d7a872f0e217d" providerId="LiveId" clId="{50F74C12-F48C-447C-B905-F7F10710606E}" dt="2025-02-14T09:47:33.864" v="0" actId="113"/>
          <ac:spMkLst>
            <pc:docMk/>
            <pc:sldMk cId="4132889503" sldId="265"/>
            <ac:spMk id="4" creationId="{B24DE9F4-8516-646E-8FA8-107FDBF8C5DE}"/>
          </ac:spMkLst>
        </pc:spChg>
        <pc:spChg chg="mod">
          <ac:chgData name="Saikiran Kunur" userId="bb1d7a872f0e217d" providerId="LiveId" clId="{50F74C12-F48C-447C-B905-F7F10710606E}" dt="2025-02-14T09:47:49.660" v="2" actId="113"/>
          <ac:spMkLst>
            <pc:docMk/>
            <pc:sldMk cId="4132889503" sldId="265"/>
            <ac:spMk id="6" creationId="{F9638AD8-5A1F-0CD6-5948-816926DC3B96}"/>
          </ac:spMkLst>
        </pc:spChg>
      </pc:sldChg>
      <pc:sldChg chg="ord">
        <pc:chgData name="Saikiran Kunur" userId="bb1d7a872f0e217d" providerId="LiveId" clId="{50F74C12-F48C-447C-B905-F7F10710606E}" dt="2025-02-16T10:00:40.932" v="13"/>
        <pc:sldMkLst>
          <pc:docMk/>
          <pc:sldMk cId="229214307" sldId="271"/>
        </pc:sldMkLst>
      </pc:sldChg>
      <pc:sldChg chg="modSp new mod">
        <pc:chgData name="Saikiran Kunur" userId="bb1d7a872f0e217d" providerId="LiveId" clId="{50F74C12-F48C-447C-B905-F7F10710606E}" dt="2025-02-16T10:06:56.470" v="35" actId="13926"/>
        <pc:sldMkLst>
          <pc:docMk/>
          <pc:sldMk cId="2122749869" sldId="304"/>
        </pc:sldMkLst>
        <pc:spChg chg="mod">
          <ac:chgData name="Saikiran Kunur" userId="bb1d7a872f0e217d" providerId="LiveId" clId="{50F74C12-F48C-447C-B905-F7F10710606E}" dt="2025-02-16T10:06:56.470" v="35" actId="13926"/>
          <ac:spMkLst>
            <pc:docMk/>
            <pc:sldMk cId="2122749869" sldId="304"/>
            <ac:spMk id="2" creationId="{7A878B28-F7BD-F4CC-9D5D-306658104C9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unur\Downloads\HARD%20HITTERS%20BATSMAN.csv" TargetMode="External"/><Relationship Id="rId2" Type="http://schemas.microsoft.com/office/2011/relationships/chartColorStyle" Target="colors12.xml"/><Relationship Id="rId1" Type="http://schemas.microsoft.com/office/2011/relationships/chartStyle" Target="style12.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kunur\Downloads\economical%20bowlers.csv" TargetMode="External"/><Relationship Id="rId2" Type="http://schemas.microsoft.com/office/2011/relationships/chartColorStyle" Target="colors13.xml"/><Relationship Id="rId1" Type="http://schemas.microsoft.com/office/2011/relationships/chartStyle" Target="style13.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kunur\Downloads\economical%20bowlers.csv" TargetMode="External"/><Relationship Id="rId2" Type="http://schemas.microsoft.com/office/2011/relationships/chartColorStyle" Target="colors14.xml"/><Relationship Id="rId1" Type="http://schemas.microsoft.com/office/2011/relationships/chartStyle" Target="style14.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kunur\Downloads\economical%20bowlers.csv" TargetMode="External"/><Relationship Id="rId2" Type="http://schemas.microsoft.com/office/2011/relationships/chartColorStyle" Target="colors15.xml"/><Relationship Id="rId1" Type="http://schemas.microsoft.com/office/2011/relationships/chartStyle" Target="style15.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kunur\Downloads\wicket%20taking%20bowlers.csv" TargetMode="External"/><Relationship Id="rId2" Type="http://schemas.microsoft.com/office/2011/relationships/chartColorStyle" Target="colors16.xml"/><Relationship Id="rId1" Type="http://schemas.microsoft.com/office/2011/relationships/chartStyle" Target="style16.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kunur\Downloads\ALL%20ROUNDER.csv" TargetMode="External"/><Relationship Id="rId2" Type="http://schemas.microsoft.com/office/2011/relationships/chartColorStyle" Target="colors18.xml"/><Relationship Id="rId1" Type="http://schemas.microsoft.com/office/2011/relationships/chartStyle" Target="style18.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kunur\Downloads\ALL%20ROUNDER.csv" TargetMode="External"/><Relationship Id="rId2" Type="http://schemas.microsoft.com/office/2011/relationships/chartColorStyle" Target="colors19.xml"/><Relationship Id="rId1" Type="http://schemas.microsoft.com/office/2011/relationships/chartStyle" Target="style19.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kunur\Downloads\ALL%20ROUNDER.csv" TargetMode="External"/><Relationship Id="rId2" Type="http://schemas.microsoft.com/office/2011/relationships/chartColorStyle" Target="colors20.xml"/><Relationship Id="rId1" Type="http://schemas.microsoft.com/office/2011/relationships/chartStyle" Target="style20.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kunur\Downloads\4.csv" TargetMode="External"/><Relationship Id="rId2" Type="http://schemas.microsoft.com/office/2011/relationships/chartColorStyle" Target="colors21.xml"/><Relationship Id="rId1" Type="http://schemas.microsoft.com/office/2011/relationships/chartStyle" Target="style21.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kunur\Downloads\4.csv" TargetMode="External"/><Relationship Id="rId2" Type="http://schemas.microsoft.com/office/2011/relationships/chartColorStyle" Target="colors22.xml"/><Relationship Id="rId1" Type="http://schemas.microsoft.com/office/2011/relationships/chartStyle" Target="style22.xml"/></Relationships>
</file>

<file path=ppt/charts/_rels/chart2.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kunur\Downloads\4.csv" TargetMode="External"/><Relationship Id="rId2" Type="http://schemas.microsoft.com/office/2011/relationships/chartColorStyle" Target="colors23.xml"/><Relationship Id="rId1" Type="http://schemas.microsoft.com/office/2011/relationships/chartStyle" Target="style23.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kunur\Downloads\5.csv" TargetMode="External"/><Relationship Id="rId2" Type="http://schemas.microsoft.com/office/2011/relationships/chartColorStyle" Target="colors25.xml"/><Relationship Id="rId1" Type="http://schemas.microsoft.com/office/2011/relationships/chartStyle" Target="style25.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kunur\Downloads\7.csv" TargetMode="External"/><Relationship Id="rId2" Type="http://schemas.microsoft.com/office/2011/relationships/chartColorStyle" Target="colors28.xml"/><Relationship Id="rId1" Type="http://schemas.microsoft.com/office/2011/relationships/chartStyle" Target="style28.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kunur\Downloads\7.csv" TargetMode="External"/><Relationship Id="rId2" Type="http://schemas.microsoft.com/office/2011/relationships/chartColorStyle" Target="colors29.xml"/><Relationship Id="rId1" Type="http://schemas.microsoft.com/office/2011/relationships/chartStyle" Target="style29.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kunur\Downloads\9.csv" TargetMode="External"/><Relationship Id="rId2" Type="http://schemas.microsoft.com/office/2011/relationships/chartColorStyle" Target="colors30.xml"/><Relationship Id="rId1" Type="http://schemas.microsoft.com/office/2011/relationships/chartStyle" Target="style30.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kunur\AppData\Roaming\Microsoft\Excel\10%20(version%201).xlsb" TargetMode="External"/><Relationship Id="rId2" Type="http://schemas.microsoft.com/office/2011/relationships/chartColorStyle" Target="colors31.xml"/><Relationship Id="rId1" Type="http://schemas.microsoft.com/office/2011/relationships/chartStyle" Target="style31.xml"/></Relationships>
</file>

<file path=ppt/charts/_rels/chart3.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unur\Downloads\anchor%20batsman.csv"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unur\Downloads\anchor%20batsman.csv"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NULL"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unur\Downloads\HARD%20HITTERS%20BATSMAN.csv"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unur\Downloads\HARD%20HITTERS%20BATSMAN.csv" TargetMode="External"/><Relationship Id="rId2" Type="http://schemas.microsoft.com/office/2011/relationships/chartColorStyle" Target="colors11.xml"/><Relationship Id="rId1" Type="http://schemas.microsoft.com/office/2011/relationships/chartStyle" Target="style11.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kunur\Downloads\anchor%20batsman.csv"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oleObject" Target="file:///C:\Users\kunur\Downloads\wicket%20taking%20bowlers.csv"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oleObject" Target="file:///C:\Users\kunur\Downloads\4.csv"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oleObject" Target="file:///C:\Users\kunur\Downloads\5.csv"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oleObject" Target="file:///C:\Users\kunur\Downloads\6.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dirty="0">
                <a:solidFill>
                  <a:schemeClr val="bg1"/>
                </a:solidFill>
                <a:highlight>
                  <a:srgbClr val="000000"/>
                </a:highlight>
              </a:rPr>
              <a:t>TOTAL</a:t>
            </a:r>
            <a:r>
              <a:rPr lang="en-IN" baseline="0" dirty="0">
                <a:solidFill>
                  <a:schemeClr val="bg1"/>
                </a:solidFill>
                <a:highlight>
                  <a:srgbClr val="000000"/>
                </a:highlight>
              </a:rPr>
              <a:t> RUNS BY EACH BATSMAN</a:t>
            </a:r>
            <a:endParaRPr lang="en-IN" dirty="0">
              <a:solidFill>
                <a:schemeClr val="bg1"/>
              </a:solidFill>
              <a:highlight>
                <a:srgbClr val="000000"/>
              </a:highlight>
            </a:endParaRP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IN"/>
        </a:p>
      </c:txPr>
    </c:title>
    <c:autoTitleDeleted val="0"/>
    <c:plotArea>
      <c:layout>
        <c:manualLayout>
          <c:layoutTarget val="inner"/>
          <c:xMode val="edge"/>
          <c:yMode val="edge"/>
          <c:x val="0.18854150526805083"/>
          <c:y val="0.17822132312018726"/>
          <c:w val="0.74147250413180454"/>
          <c:h val="0.67781448236474329"/>
        </c:manualLayout>
      </c:layout>
      <c:barChart>
        <c:barDir val="bar"/>
        <c:grouping val="clustered"/>
        <c:varyColors val="0"/>
        <c:ser>
          <c:idx val="0"/>
          <c:order val="0"/>
          <c:tx>
            <c:strRef>
              <c:f>Sheet1!$B$1</c:f>
              <c:strCache>
                <c:ptCount val="1"/>
                <c:pt idx="0">
                  <c:v>total_runs_scored</c:v>
                </c:pt>
              </c:strCache>
            </c:strRef>
          </c:tx>
          <c:spPr>
            <a:solidFill>
              <a:schemeClr val="accent1"/>
            </a:solidFill>
            <a:ln w="9525" cap="flat" cmpd="sng" algn="ctr">
              <a:solidFill>
                <a:schemeClr val="lt1">
                  <a:alpha val="50000"/>
                </a:schemeClr>
              </a:solidFill>
              <a:round/>
            </a:ln>
            <a:effectLst/>
          </c:spPr>
          <c:invertIfNegative val="0"/>
          <c:dPt>
            <c:idx val="6"/>
            <c:invertIfNegative val="0"/>
            <c:bubble3D val="0"/>
            <c:spPr>
              <a:solidFill>
                <a:schemeClr val="accent2"/>
              </a:solidFill>
              <a:ln w="9525" cap="flat" cmpd="sng" algn="ctr">
                <a:solidFill>
                  <a:schemeClr val="lt1">
                    <a:alpha val="50000"/>
                  </a:schemeClr>
                </a:solidFill>
                <a:round/>
              </a:ln>
              <a:effectLst/>
            </c:spPr>
            <c:extLst>
              <c:ext xmlns:c16="http://schemas.microsoft.com/office/drawing/2014/chart" uri="{C3380CC4-5D6E-409C-BE32-E72D297353CC}">
                <c16:uniqueId val="{00000004-65FF-4EDC-A907-A969303FCC0F}"/>
              </c:ext>
            </c:extLst>
          </c:dPt>
          <c:dPt>
            <c:idx val="7"/>
            <c:invertIfNegative val="0"/>
            <c:bubble3D val="0"/>
            <c:spPr>
              <a:solidFill>
                <a:schemeClr val="accent2"/>
              </a:solidFill>
              <a:ln w="9525" cap="flat" cmpd="sng" algn="ctr">
                <a:solidFill>
                  <a:schemeClr val="lt1">
                    <a:alpha val="50000"/>
                  </a:schemeClr>
                </a:solidFill>
                <a:round/>
              </a:ln>
              <a:effectLst/>
            </c:spPr>
            <c:extLst>
              <c:ext xmlns:c16="http://schemas.microsoft.com/office/drawing/2014/chart" uri="{C3380CC4-5D6E-409C-BE32-E72D297353CC}">
                <c16:uniqueId val="{00000003-65FF-4EDC-A907-A969303FCC0F}"/>
              </c:ext>
            </c:extLst>
          </c:dPt>
          <c:dLbls>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Sheet1!$B$2:$B$11</c:f>
              <c:numCache>
                <c:formatCode>General</c:formatCode>
                <c:ptCount val="10"/>
                <c:pt idx="0">
                  <c:v>1517</c:v>
                </c:pt>
                <c:pt idx="1">
                  <c:v>892</c:v>
                </c:pt>
                <c:pt idx="2">
                  <c:v>1349</c:v>
                </c:pt>
                <c:pt idx="3">
                  <c:v>2728</c:v>
                </c:pt>
                <c:pt idx="4">
                  <c:v>1505</c:v>
                </c:pt>
                <c:pt idx="5">
                  <c:v>2079</c:v>
                </c:pt>
                <c:pt idx="6">
                  <c:v>4849</c:v>
                </c:pt>
                <c:pt idx="7">
                  <c:v>4772</c:v>
                </c:pt>
                <c:pt idx="8">
                  <c:v>3023</c:v>
                </c:pt>
                <c:pt idx="9">
                  <c:v>1714</c:v>
                </c:pt>
              </c:numCache>
            </c:numRef>
          </c:val>
          <c:extLst>
            <c:ext xmlns:c16="http://schemas.microsoft.com/office/drawing/2014/chart" uri="{C3380CC4-5D6E-409C-BE32-E72D297353CC}">
              <c16:uniqueId val="{00000000-65FF-4EDC-A907-A969303FCC0F}"/>
            </c:ext>
          </c:extLst>
        </c:ser>
        <c:dLbls>
          <c:showLegendKey val="0"/>
          <c:showVal val="1"/>
          <c:showCatName val="0"/>
          <c:showSerName val="0"/>
          <c:showPercent val="0"/>
          <c:showBubbleSize val="0"/>
        </c:dLbls>
        <c:gapWidth val="75"/>
        <c:axId val="1460385711"/>
        <c:axId val="161744287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balls_faced</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strRef>
                    <c:extLst>
                      <c:ext uri="{02D57815-91ED-43cb-92C2-25804820EDAC}">
                        <c15:formulaRef>
                          <c15:sqref>Sheet1!$A$2:$A$11</c15:sqref>
                        </c15:formulaRef>
                      </c:ext>
                    </c:extLst>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extLst>
                      <c:ext uri="{02D57815-91ED-43cb-92C2-25804820EDAC}">
                        <c15:formulaRef>
                          <c15:sqref>Sheet1!$C$2:$C$5</c15:sqref>
                        </c15:formulaRef>
                      </c:ext>
                    </c:extLst>
                    <c:numCache>
                      <c:formatCode>General</c:formatCode>
                      <c:ptCount val="4"/>
                      <c:pt idx="0">
                        <c:v>832</c:v>
                      </c:pt>
                      <c:pt idx="1">
                        <c:v>543</c:v>
                      </c:pt>
                      <c:pt idx="2">
                        <c:v>847</c:v>
                      </c:pt>
                      <c:pt idx="3">
                        <c:v>1755</c:v>
                      </c:pt>
                    </c:numCache>
                  </c:numRef>
                </c:val>
                <c:extLst>
                  <c:ext xmlns:c16="http://schemas.microsoft.com/office/drawing/2014/chart" uri="{C3380CC4-5D6E-409C-BE32-E72D297353CC}">
                    <c16:uniqueId val="{00000001-65FF-4EDC-A907-A969303FCC0F}"/>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strike_rate</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xmlns:c15="http://schemas.microsoft.com/office/drawing/2012/chart">
                      <c:ext xmlns:c15="http://schemas.microsoft.com/office/drawing/2012/chart" uri="{02D57815-91ED-43cb-92C2-25804820EDAC}">
                        <c15:formulaRef>
                          <c15:sqref>Sheet1!$A$2:$A$11</c15:sqref>
                        </c15:formulaRef>
                      </c:ext>
                    </c:extLst>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4"/>
                      <c:pt idx="0">
                        <c:v>182.33173076923001</c:v>
                      </c:pt>
                      <c:pt idx="1">
                        <c:v>164.27255985267001</c:v>
                      </c:pt>
                      <c:pt idx="2">
                        <c:v>159.26800472254999</c:v>
                      </c:pt>
                      <c:pt idx="3">
                        <c:v>155.44159544159501</c:v>
                      </c:pt>
                    </c:numCache>
                  </c:numRef>
                </c:val>
                <c:extLst xmlns:c15="http://schemas.microsoft.com/office/drawing/2012/chart">
                  <c:ext xmlns:c16="http://schemas.microsoft.com/office/drawing/2014/chart" uri="{C3380CC4-5D6E-409C-BE32-E72D297353CC}">
                    <c16:uniqueId val="{00000002-65FF-4EDC-A907-A969303FCC0F}"/>
                  </c:ext>
                </c:extLst>
              </c15:ser>
            </c15:filteredBarSeries>
          </c:ext>
        </c:extLst>
      </c:barChart>
      <c:catAx>
        <c:axId val="1460385711"/>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617442879"/>
        <c:crosses val="autoZero"/>
        <c:auto val="1"/>
        <c:lblAlgn val="ctr"/>
        <c:lblOffset val="100"/>
        <c:noMultiLvlLbl val="0"/>
      </c:catAx>
      <c:valAx>
        <c:axId val="161744287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460385711"/>
        <c:crosses val="autoZero"/>
        <c:crossBetween val="between"/>
      </c:valAx>
      <c:spPr>
        <a:solidFill>
          <a:schemeClr val="bg1">
            <a:lumMod val="8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1" dirty="0">
                <a:latin typeface="Arial Black" panose="020B0A04020102020204" pitchFamily="34" charset="0"/>
              </a:rPr>
              <a:t>OVERALL</a:t>
            </a:r>
            <a:r>
              <a:rPr lang="en-IN" sz="1400" b="1" baseline="0" dirty="0">
                <a:latin typeface="Arial Black" panose="020B0A04020102020204" pitchFamily="34" charset="0"/>
              </a:rPr>
              <a:t> PERFORMANCE BY BATSMAN</a:t>
            </a:r>
            <a:endParaRPr lang="en-IN" sz="1400" b="1" dirty="0">
              <a:latin typeface="Arial Black" panose="020B0A04020102020204" pitchFamily="34" charset="0"/>
            </a:endParaRPr>
          </a:p>
        </c:rich>
      </c:tx>
      <c:layout>
        <c:manualLayout>
          <c:xMode val="edge"/>
          <c:yMode val="edge"/>
          <c:x val="0.23374332670276324"/>
          <c:y val="3.385619320576878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'HARD HITTERS BATSMAN'!$B$1</c:f>
              <c:strCache>
                <c:ptCount val="1"/>
                <c:pt idx="0">
                  <c:v>batsman_total_runs</c:v>
                </c:pt>
              </c:strCache>
            </c:strRef>
          </c:tx>
          <c:spPr>
            <a:solidFill>
              <a:schemeClr val="accent1"/>
            </a:solidFill>
            <a:ln>
              <a:noFill/>
            </a:ln>
            <a:effectLst/>
          </c:spPr>
          <c:invertIfNegative val="0"/>
          <c:cat>
            <c:strRef>
              <c:f>'HARD HITTERS BATSMAN'!$A$2:$A$11</c:f>
              <c:strCache>
                <c:ptCount val="10"/>
                <c:pt idx="0">
                  <c:v>CH Gayle</c:v>
                </c:pt>
                <c:pt idx="1">
                  <c:v>SP Narine</c:v>
                </c:pt>
                <c:pt idx="2">
                  <c:v>AD Russell</c:v>
                </c:pt>
                <c:pt idx="3">
                  <c:v>MS Gony</c:v>
                </c:pt>
                <c:pt idx="4">
                  <c:v>AC Gilchrist</c:v>
                </c:pt>
                <c:pt idx="5">
                  <c:v>BCJ Cutting</c:v>
                </c:pt>
                <c:pt idx="6">
                  <c:v>MJ McClenaghan</c:v>
                </c:pt>
                <c:pt idx="7">
                  <c:v>CR Brathwaite</c:v>
                </c:pt>
                <c:pt idx="8">
                  <c:v>ST Jayasuriya</c:v>
                </c:pt>
                <c:pt idx="9">
                  <c:v>KK Cooper</c:v>
                </c:pt>
              </c:strCache>
            </c:strRef>
          </c:cat>
          <c:val>
            <c:numRef>
              <c:f>'HARD HITTERS BATSMAN'!$B$2:$B$11</c:f>
              <c:numCache>
                <c:formatCode>General</c:formatCode>
                <c:ptCount val="10"/>
                <c:pt idx="0">
                  <c:v>14316</c:v>
                </c:pt>
                <c:pt idx="1">
                  <c:v>2676</c:v>
                </c:pt>
                <c:pt idx="2">
                  <c:v>4551</c:v>
                </c:pt>
                <c:pt idx="3">
                  <c:v>297</c:v>
                </c:pt>
                <c:pt idx="4">
                  <c:v>6207</c:v>
                </c:pt>
                <c:pt idx="5">
                  <c:v>714</c:v>
                </c:pt>
                <c:pt idx="6">
                  <c:v>255</c:v>
                </c:pt>
                <c:pt idx="7">
                  <c:v>543</c:v>
                </c:pt>
                <c:pt idx="8">
                  <c:v>2304</c:v>
                </c:pt>
                <c:pt idx="9">
                  <c:v>348</c:v>
                </c:pt>
              </c:numCache>
            </c:numRef>
          </c:val>
          <c:extLst>
            <c:ext xmlns:c16="http://schemas.microsoft.com/office/drawing/2014/chart" uri="{C3380CC4-5D6E-409C-BE32-E72D297353CC}">
              <c16:uniqueId val="{00000000-F938-4B40-937B-F2EA47A55584}"/>
            </c:ext>
          </c:extLst>
        </c:ser>
        <c:ser>
          <c:idx val="1"/>
          <c:order val="1"/>
          <c:tx>
            <c:strRef>
              <c:f>'HARD HITTERS BATSMAN'!$C$1</c:f>
              <c:strCache>
                <c:ptCount val="1"/>
                <c:pt idx="0">
                  <c:v>total_runs</c:v>
                </c:pt>
              </c:strCache>
            </c:strRef>
          </c:tx>
          <c:spPr>
            <a:solidFill>
              <a:schemeClr val="accent2"/>
            </a:solidFill>
            <a:ln>
              <a:noFill/>
            </a:ln>
            <a:effectLst/>
          </c:spPr>
          <c:invertIfNegative val="0"/>
          <c:cat>
            <c:strRef>
              <c:f>'HARD HITTERS BATSMAN'!$A$2:$A$11</c:f>
              <c:strCache>
                <c:ptCount val="10"/>
                <c:pt idx="0">
                  <c:v>CH Gayle</c:v>
                </c:pt>
                <c:pt idx="1">
                  <c:v>SP Narine</c:v>
                </c:pt>
                <c:pt idx="2">
                  <c:v>AD Russell</c:v>
                </c:pt>
                <c:pt idx="3">
                  <c:v>MS Gony</c:v>
                </c:pt>
                <c:pt idx="4">
                  <c:v>AC Gilchrist</c:v>
                </c:pt>
                <c:pt idx="5">
                  <c:v>BCJ Cutting</c:v>
                </c:pt>
                <c:pt idx="6">
                  <c:v>MJ McClenaghan</c:v>
                </c:pt>
                <c:pt idx="7">
                  <c:v>CR Brathwaite</c:v>
                </c:pt>
                <c:pt idx="8">
                  <c:v>ST Jayasuriya</c:v>
                </c:pt>
                <c:pt idx="9">
                  <c:v>KK Cooper</c:v>
                </c:pt>
              </c:strCache>
            </c:strRef>
          </c:cat>
          <c:val>
            <c:numRef>
              <c:f>'HARD HITTERS BATSMAN'!$C$2:$C$11</c:f>
              <c:numCache>
                <c:formatCode>General</c:formatCode>
                <c:ptCount val="10"/>
                <c:pt idx="0">
                  <c:v>15309</c:v>
                </c:pt>
                <c:pt idx="1">
                  <c:v>2877</c:v>
                </c:pt>
                <c:pt idx="2">
                  <c:v>4812</c:v>
                </c:pt>
                <c:pt idx="3">
                  <c:v>318</c:v>
                </c:pt>
                <c:pt idx="4">
                  <c:v>6645</c:v>
                </c:pt>
                <c:pt idx="5">
                  <c:v>753</c:v>
                </c:pt>
                <c:pt idx="6">
                  <c:v>276</c:v>
                </c:pt>
                <c:pt idx="7">
                  <c:v>594</c:v>
                </c:pt>
                <c:pt idx="8">
                  <c:v>2529</c:v>
                </c:pt>
                <c:pt idx="9">
                  <c:v>366</c:v>
                </c:pt>
              </c:numCache>
            </c:numRef>
          </c:val>
          <c:extLst>
            <c:ext xmlns:c16="http://schemas.microsoft.com/office/drawing/2014/chart" uri="{C3380CC4-5D6E-409C-BE32-E72D297353CC}">
              <c16:uniqueId val="{00000001-F938-4B40-937B-F2EA47A55584}"/>
            </c:ext>
          </c:extLst>
        </c:ser>
        <c:dLbls>
          <c:showLegendKey val="0"/>
          <c:showVal val="0"/>
          <c:showCatName val="0"/>
          <c:showSerName val="0"/>
          <c:showPercent val="0"/>
          <c:showBubbleSize val="0"/>
        </c:dLbls>
        <c:gapWidth val="219"/>
        <c:axId val="543854223"/>
        <c:axId val="543855663"/>
      </c:barChart>
      <c:lineChart>
        <c:grouping val="standard"/>
        <c:varyColors val="0"/>
        <c:ser>
          <c:idx val="2"/>
          <c:order val="2"/>
          <c:tx>
            <c:strRef>
              <c:f>'HARD HITTERS BATSMAN'!$D$1</c:f>
              <c:strCache>
                <c:ptCount val="1"/>
                <c:pt idx="0">
                  <c:v>season</c:v>
                </c:pt>
              </c:strCache>
            </c:strRef>
          </c:tx>
          <c:spPr>
            <a:ln w="28575" cap="rnd">
              <a:solidFill>
                <a:schemeClr val="accent3"/>
              </a:solidFill>
              <a:round/>
            </a:ln>
            <a:effectLst/>
          </c:spPr>
          <c:marker>
            <c:symbol val="none"/>
          </c:marker>
          <c:cat>
            <c:strRef>
              <c:f>'HARD HITTERS BATSMAN'!$A$2:$A$11</c:f>
              <c:strCache>
                <c:ptCount val="10"/>
                <c:pt idx="0">
                  <c:v>CH Gayle</c:v>
                </c:pt>
                <c:pt idx="1">
                  <c:v>SP Narine</c:v>
                </c:pt>
                <c:pt idx="2">
                  <c:v>AD Russell</c:v>
                </c:pt>
                <c:pt idx="3">
                  <c:v>MS Gony</c:v>
                </c:pt>
                <c:pt idx="4">
                  <c:v>AC Gilchrist</c:v>
                </c:pt>
                <c:pt idx="5">
                  <c:v>BCJ Cutting</c:v>
                </c:pt>
                <c:pt idx="6">
                  <c:v>MJ McClenaghan</c:v>
                </c:pt>
                <c:pt idx="7">
                  <c:v>CR Brathwaite</c:v>
                </c:pt>
                <c:pt idx="8">
                  <c:v>ST Jayasuriya</c:v>
                </c:pt>
                <c:pt idx="9">
                  <c:v>KK Cooper</c:v>
                </c:pt>
              </c:strCache>
            </c:strRef>
          </c:cat>
          <c:val>
            <c:numRef>
              <c:f>'HARD HITTERS BATSMAN'!$D$2:$D$11</c:f>
              <c:numCache>
                <c:formatCode>General</c:formatCode>
                <c:ptCount val="10"/>
                <c:pt idx="0">
                  <c:v>12</c:v>
                </c:pt>
                <c:pt idx="1">
                  <c:v>9</c:v>
                </c:pt>
                <c:pt idx="2">
                  <c:v>8</c:v>
                </c:pt>
                <c:pt idx="3">
                  <c:v>6</c:v>
                </c:pt>
                <c:pt idx="4">
                  <c:v>6</c:v>
                </c:pt>
                <c:pt idx="5">
                  <c:v>5</c:v>
                </c:pt>
                <c:pt idx="6">
                  <c:v>5</c:v>
                </c:pt>
                <c:pt idx="7">
                  <c:v>4</c:v>
                </c:pt>
                <c:pt idx="8">
                  <c:v>3</c:v>
                </c:pt>
                <c:pt idx="9">
                  <c:v>3</c:v>
                </c:pt>
              </c:numCache>
            </c:numRef>
          </c:val>
          <c:smooth val="0"/>
          <c:extLst>
            <c:ext xmlns:c16="http://schemas.microsoft.com/office/drawing/2014/chart" uri="{C3380CC4-5D6E-409C-BE32-E72D297353CC}">
              <c16:uniqueId val="{00000002-F938-4B40-937B-F2EA47A55584}"/>
            </c:ext>
          </c:extLst>
        </c:ser>
        <c:ser>
          <c:idx val="3"/>
          <c:order val="3"/>
          <c:tx>
            <c:strRef>
              <c:f>'HARD HITTERS BATSMAN'!$E$1</c:f>
              <c:strCache>
                <c:ptCount val="1"/>
                <c:pt idx="0">
                  <c:v>boundary_percentage</c:v>
                </c:pt>
              </c:strCache>
            </c:strRef>
          </c:tx>
          <c:spPr>
            <a:ln w="28575" cap="rnd">
              <a:solidFill>
                <a:schemeClr val="accent4"/>
              </a:solidFill>
              <a:round/>
            </a:ln>
            <a:effectLst/>
          </c:spPr>
          <c:marker>
            <c:symbol val="none"/>
          </c:marker>
          <c:cat>
            <c:strRef>
              <c:f>'HARD HITTERS BATSMAN'!$A$2:$A$11</c:f>
              <c:strCache>
                <c:ptCount val="10"/>
                <c:pt idx="0">
                  <c:v>CH Gayle</c:v>
                </c:pt>
                <c:pt idx="1">
                  <c:v>SP Narine</c:v>
                </c:pt>
                <c:pt idx="2">
                  <c:v>AD Russell</c:v>
                </c:pt>
                <c:pt idx="3">
                  <c:v>MS Gony</c:v>
                </c:pt>
                <c:pt idx="4">
                  <c:v>AC Gilchrist</c:v>
                </c:pt>
                <c:pt idx="5">
                  <c:v>BCJ Cutting</c:v>
                </c:pt>
                <c:pt idx="6">
                  <c:v>MJ McClenaghan</c:v>
                </c:pt>
                <c:pt idx="7">
                  <c:v>CR Brathwaite</c:v>
                </c:pt>
                <c:pt idx="8">
                  <c:v>ST Jayasuriya</c:v>
                </c:pt>
                <c:pt idx="9">
                  <c:v>KK Cooper</c:v>
                </c:pt>
              </c:strCache>
            </c:strRef>
          </c:cat>
          <c:val>
            <c:numRef>
              <c:f>'HARD HITTERS BATSMAN'!$E$2:$E$11</c:f>
              <c:numCache>
                <c:formatCode>General</c:formatCode>
                <c:ptCount val="10"/>
                <c:pt idx="0">
                  <c:v>76</c:v>
                </c:pt>
                <c:pt idx="1">
                  <c:v>81</c:v>
                </c:pt>
                <c:pt idx="2">
                  <c:v>78</c:v>
                </c:pt>
                <c:pt idx="3">
                  <c:v>72</c:v>
                </c:pt>
                <c:pt idx="4">
                  <c:v>72</c:v>
                </c:pt>
                <c:pt idx="5">
                  <c:v>73</c:v>
                </c:pt>
                <c:pt idx="6">
                  <c:v>72</c:v>
                </c:pt>
                <c:pt idx="7">
                  <c:v>75</c:v>
                </c:pt>
                <c:pt idx="8">
                  <c:v>74</c:v>
                </c:pt>
                <c:pt idx="9">
                  <c:v>72</c:v>
                </c:pt>
              </c:numCache>
            </c:numRef>
          </c:val>
          <c:smooth val="0"/>
          <c:extLst>
            <c:ext xmlns:c16="http://schemas.microsoft.com/office/drawing/2014/chart" uri="{C3380CC4-5D6E-409C-BE32-E72D297353CC}">
              <c16:uniqueId val="{00000003-F938-4B40-937B-F2EA47A55584}"/>
            </c:ext>
          </c:extLst>
        </c:ser>
        <c:dLbls>
          <c:showLegendKey val="0"/>
          <c:showVal val="0"/>
          <c:showCatName val="0"/>
          <c:showSerName val="0"/>
          <c:showPercent val="0"/>
          <c:showBubbleSize val="0"/>
        </c:dLbls>
        <c:marker val="1"/>
        <c:smooth val="0"/>
        <c:axId val="543589743"/>
        <c:axId val="543592143"/>
      </c:lineChart>
      <c:catAx>
        <c:axId val="543854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855663"/>
        <c:crosses val="autoZero"/>
        <c:auto val="1"/>
        <c:lblAlgn val="ctr"/>
        <c:lblOffset val="100"/>
        <c:noMultiLvlLbl val="0"/>
      </c:catAx>
      <c:valAx>
        <c:axId val="543855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854223"/>
        <c:crosses val="autoZero"/>
        <c:crossBetween val="between"/>
      </c:valAx>
      <c:valAx>
        <c:axId val="54359214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589743"/>
        <c:crosses val="max"/>
        <c:crossBetween val="between"/>
      </c:valAx>
      <c:catAx>
        <c:axId val="543589743"/>
        <c:scaling>
          <c:orientation val="minMax"/>
        </c:scaling>
        <c:delete val="1"/>
        <c:axPos val="b"/>
        <c:numFmt formatCode="General" sourceLinked="1"/>
        <c:majorTickMark val="out"/>
        <c:minorTickMark val="none"/>
        <c:tickLblPos val="nextTo"/>
        <c:crossAx val="54359214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i="1">
                <a:solidFill>
                  <a:schemeClr val="accent2"/>
                </a:solidFill>
                <a:latin typeface="Arial Black" panose="020B0A04020102020204" pitchFamily="34" charset="0"/>
              </a:rPr>
              <a:t>TOTAL</a:t>
            </a:r>
            <a:r>
              <a:rPr lang="en-IN" sz="1400" i="1" baseline="0">
                <a:solidFill>
                  <a:schemeClr val="accent2"/>
                </a:solidFill>
                <a:latin typeface="Arial Black" panose="020B0A04020102020204" pitchFamily="34" charset="0"/>
              </a:rPr>
              <a:t> BALLS BOWLED VS TOTAL RUNS GIVEN</a:t>
            </a:r>
            <a:endParaRPr lang="en-IN" sz="1400" i="1">
              <a:solidFill>
                <a:schemeClr val="accent2"/>
              </a:solidFill>
              <a:latin typeface="Arial Black" panose="020B0A04020102020204" pitchFamily="34" charset="0"/>
            </a:endParaRPr>
          </a:p>
        </c:rich>
      </c:tx>
      <c:overlay val="0"/>
      <c:spPr>
        <a:solidFill>
          <a:schemeClr val="bg1">
            <a:lumMod val="50000"/>
          </a:schemeClr>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barChart>
        <c:barDir val="bar"/>
        <c:grouping val="clustered"/>
        <c:varyColors val="0"/>
        <c:ser>
          <c:idx val="0"/>
          <c:order val="0"/>
          <c:tx>
            <c:strRef>
              <c:f>'economical bowlers'!$B$1</c:f>
              <c:strCache>
                <c:ptCount val="1"/>
                <c:pt idx="0">
                  <c:v>total_runs_given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'economical bowlers'!$A$2:$A$11</c:f>
              <c:strCache>
                <c:ptCount val="10"/>
                <c:pt idx="0">
                  <c:v>Basil Thampi</c:v>
                </c:pt>
                <c:pt idx="1">
                  <c:v>CJ Anderson</c:v>
                </c:pt>
                <c:pt idx="2">
                  <c:v>Joginder Sharma</c:v>
                </c:pt>
                <c:pt idx="3">
                  <c:v>Kartik Tyagi</c:v>
                </c:pt>
                <c:pt idx="4">
                  <c:v>KC Cariappa</c:v>
                </c:pt>
                <c:pt idx="5">
                  <c:v>Mohammad Asif</c:v>
                </c:pt>
                <c:pt idx="6">
                  <c:v>Avesh Khan</c:v>
                </c:pt>
                <c:pt idx="7">
                  <c:v>I Udana</c:v>
                </c:pt>
                <c:pt idx="8">
                  <c:v>TK Curran</c:v>
                </c:pt>
                <c:pt idx="9">
                  <c:v>B Laughlin</c:v>
                </c:pt>
              </c:strCache>
            </c:strRef>
          </c:cat>
          <c:val>
            <c:numRef>
              <c:f>'economical bowlers'!$B$2:$B$11</c:f>
              <c:numCache>
                <c:formatCode>General</c:formatCode>
                <c:ptCount val="10"/>
                <c:pt idx="0">
                  <c:v>2112</c:v>
                </c:pt>
                <c:pt idx="1">
                  <c:v>1575</c:v>
                </c:pt>
                <c:pt idx="2">
                  <c:v>1263</c:v>
                </c:pt>
                <c:pt idx="3">
                  <c:v>1116</c:v>
                </c:pt>
                <c:pt idx="4">
                  <c:v>1047</c:v>
                </c:pt>
                <c:pt idx="5">
                  <c:v>921</c:v>
                </c:pt>
                <c:pt idx="6">
                  <c:v>903</c:v>
                </c:pt>
                <c:pt idx="7">
                  <c:v>858</c:v>
                </c:pt>
                <c:pt idx="8">
                  <c:v>984</c:v>
                </c:pt>
                <c:pt idx="9">
                  <c:v>852</c:v>
                </c:pt>
              </c:numCache>
            </c:numRef>
          </c:val>
          <c:extLst>
            <c:ext xmlns:c16="http://schemas.microsoft.com/office/drawing/2014/chart" uri="{C3380CC4-5D6E-409C-BE32-E72D297353CC}">
              <c16:uniqueId val="{00000000-7E95-4699-9761-CCB852D9DBB1}"/>
            </c:ext>
          </c:extLst>
        </c:ser>
        <c:ser>
          <c:idx val="2"/>
          <c:order val="2"/>
          <c:tx>
            <c:strRef>
              <c:f>'economical bowlers'!$D$1</c:f>
              <c:strCache>
                <c:ptCount val="1"/>
                <c:pt idx="0">
                  <c:v>total_balls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'economical bowlers'!$A$2:$A$11</c:f>
              <c:strCache>
                <c:ptCount val="10"/>
                <c:pt idx="0">
                  <c:v>Basil Thampi</c:v>
                </c:pt>
                <c:pt idx="1">
                  <c:v>CJ Anderson</c:v>
                </c:pt>
                <c:pt idx="2">
                  <c:v>Joginder Sharma</c:v>
                </c:pt>
                <c:pt idx="3">
                  <c:v>Kartik Tyagi</c:v>
                </c:pt>
                <c:pt idx="4">
                  <c:v>KC Cariappa</c:v>
                </c:pt>
                <c:pt idx="5">
                  <c:v>Mohammad Asif</c:v>
                </c:pt>
                <c:pt idx="6">
                  <c:v>Avesh Khan</c:v>
                </c:pt>
                <c:pt idx="7">
                  <c:v>I Udana</c:v>
                </c:pt>
                <c:pt idx="8">
                  <c:v>TK Curran</c:v>
                </c:pt>
                <c:pt idx="9">
                  <c:v>B Laughlin</c:v>
                </c:pt>
              </c:strCache>
            </c:strRef>
          </c:cat>
          <c:val>
            <c:numRef>
              <c:f>'economical bowlers'!$D$2:$D$11</c:f>
              <c:numCache>
                <c:formatCode>General</c:formatCode>
                <c:ptCount val="10"/>
                <c:pt idx="0">
                  <c:v>1311</c:v>
                </c:pt>
                <c:pt idx="1">
                  <c:v>945</c:v>
                </c:pt>
                <c:pt idx="2">
                  <c:v>816</c:v>
                </c:pt>
                <c:pt idx="3">
                  <c:v>723</c:v>
                </c:pt>
                <c:pt idx="4">
                  <c:v>672</c:v>
                </c:pt>
                <c:pt idx="5">
                  <c:v>597</c:v>
                </c:pt>
                <c:pt idx="6">
                  <c:v>555</c:v>
                </c:pt>
                <c:pt idx="7">
                  <c:v>546</c:v>
                </c:pt>
                <c:pt idx="8">
                  <c:v>540</c:v>
                </c:pt>
                <c:pt idx="9">
                  <c:v>537</c:v>
                </c:pt>
              </c:numCache>
            </c:numRef>
          </c:val>
          <c:extLst>
            <c:ext xmlns:c16="http://schemas.microsoft.com/office/drawing/2014/chart" uri="{C3380CC4-5D6E-409C-BE32-E72D297353CC}">
              <c16:uniqueId val="{00000001-7E95-4699-9761-CCB852D9DBB1}"/>
            </c:ext>
          </c:extLst>
        </c:ser>
        <c:dLbls>
          <c:showLegendKey val="0"/>
          <c:showVal val="0"/>
          <c:showCatName val="0"/>
          <c:showSerName val="0"/>
          <c:showPercent val="0"/>
          <c:showBubbleSize val="0"/>
        </c:dLbls>
        <c:gapWidth val="115"/>
        <c:axId val="499779503"/>
        <c:axId val="499780463"/>
        <c:extLst>
          <c:ext xmlns:c15="http://schemas.microsoft.com/office/drawing/2012/chart" uri="{02D57815-91ED-43cb-92C2-25804820EDAC}">
            <c15:filteredBarSeries>
              <c15:ser>
                <c:idx val="1"/>
                <c:order val="1"/>
                <c:tx>
                  <c:strRef>
                    <c:extLst>
                      <c:ext uri="{02D57815-91ED-43cb-92C2-25804820EDAC}">
                        <c15:formulaRef>
                          <c15:sqref>'economical bowlers'!$C$1</c15:sqref>
                        </c15:formulaRef>
                      </c:ext>
                    </c:extLst>
                    <c:strCache>
                      <c:ptCount val="1"/>
                      <c:pt idx="0">
                        <c:v>total_over_bowled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c:ext uri="{02D57815-91ED-43cb-92C2-25804820EDAC}">
                        <c15:formulaRef>
                          <c15:sqref>'economical bowlers'!$A$2:$A$11</c15:sqref>
                        </c15:formulaRef>
                      </c:ext>
                    </c:extLst>
                    <c:strCache>
                      <c:ptCount val="10"/>
                      <c:pt idx="0">
                        <c:v>Basil Thampi</c:v>
                      </c:pt>
                      <c:pt idx="1">
                        <c:v>CJ Anderson</c:v>
                      </c:pt>
                      <c:pt idx="2">
                        <c:v>Joginder Sharma</c:v>
                      </c:pt>
                      <c:pt idx="3">
                        <c:v>Kartik Tyagi</c:v>
                      </c:pt>
                      <c:pt idx="4">
                        <c:v>KC Cariappa</c:v>
                      </c:pt>
                      <c:pt idx="5">
                        <c:v>Mohammad Asif</c:v>
                      </c:pt>
                      <c:pt idx="6">
                        <c:v>Avesh Khan</c:v>
                      </c:pt>
                      <c:pt idx="7">
                        <c:v>I Udana</c:v>
                      </c:pt>
                      <c:pt idx="8">
                        <c:v>TK Curran</c:v>
                      </c:pt>
                      <c:pt idx="9">
                        <c:v>B Laughlin</c:v>
                      </c:pt>
                    </c:strCache>
                  </c:strRef>
                </c:cat>
                <c:val>
                  <c:numRef>
                    <c:extLst>
                      <c:ext uri="{02D57815-91ED-43cb-92C2-25804820EDAC}">
                        <c15:formulaRef>
                          <c15:sqref>'economical bowlers'!$C$2:$C$11</c15:sqref>
                        </c15:formulaRef>
                      </c:ext>
                    </c:extLst>
                    <c:numCache>
                      <c:formatCode>General</c:formatCode>
                      <c:ptCount val="10"/>
                      <c:pt idx="0">
                        <c:v>218</c:v>
                      </c:pt>
                      <c:pt idx="1">
                        <c:v>157</c:v>
                      </c:pt>
                      <c:pt idx="2">
                        <c:v>136</c:v>
                      </c:pt>
                      <c:pt idx="3">
                        <c:v>120</c:v>
                      </c:pt>
                      <c:pt idx="4">
                        <c:v>112</c:v>
                      </c:pt>
                      <c:pt idx="5">
                        <c:v>99</c:v>
                      </c:pt>
                      <c:pt idx="6">
                        <c:v>92</c:v>
                      </c:pt>
                      <c:pt idx="7">
                        <c:v>91</c:v>
                      </c:pt>
                      <c:pt idx="8">
                        <c:v>90</c:v>
                      </c:pt>
                      <c:pt idx="9">
                        <c:v>89</c:v>
                      </c:pt>
                    </c:numCache>
                  </c:numRef>
                </c:val>
                <c:extLst>
                  <c:ext xmlns:c16="http://schemas.microsoft.com/office/drawing/2014/chart" uri="{C3380CC4-5D6E-409C-BE32-E72D297353CC}">
                    <c16:uniqueId val="{00000002-7E95-4699-9761-CCB852D9DBB1}"/>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'economical bowlers'!$E$1</c15:sqref>
                        </c15:formulaRef>
                      </c:ext>
                    </c:extLst>
                    <c:strCache>
                      <c:ptCount val="1"/>
                      <c:pt idx="0">
                        <c:v>economy</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extLst xmlns:c15="http://schemas.microsoft.com/office/drawing/2012/chart">
                      <c:ext xmlns:c15="http://schemas.microsoft.com/office/drawing/2012/chart" uri="{02D57815-91ED-43cb-92C2-25804820EDAC}">
                        <c15:formulaRef>
                          <c15:sqref>'economical bowlers'!$A$2:$A$11</c15:sqref>
                        </c15:formulaRef>
                      </c:ext>
                    </c:extLst>
                    <c:strCache>
                      <c:ptCount val="10"/>
                      <c:pt idx="0">
                        <c:v>Basil Thampi</c:v>
                      </c:pt>
                      <c:pt idx="1">
                        <c:v>CJ Anderson</c:v>
                      </c:pt>
                      <c:pt idx="2">
                        <c:v>Joginder Sharma</c:v>
                      </c:pt>
                      <c:pt idx="3">
                        <c:v>Kartik Tyagi</c:v>
                      </c:pt>
                      <c:pt idx="4">
                        <c:v>KC Cariappa</c:v>
                      </c:pt>
                      <c:pt idx="5">
                        <c:v>Mohammad Asif</c:v>
                      </c:pt>
                      <c:pt idx="6">
                        <c:v>Avesh Khan</c:v>
                      </c:pt>
                      <c:pt idx="7">
                        <c:v>I Udana</c:v>
                      </c:pt>
                      <c:pt idx="8">
                        <c:v>TK Curran</c:v>
                      </c:pt>
                      <c:pt idx="9">
                        <c:v>B Laughlin</c:v>
                      </c:pt>
                    </c:strCache>
                  </c:strRef>
                </c:cat>
                <c:val>
                  <c:numRef>
                    <c:extLst xmlns:c15="http://schemas.microsoft.com/office/drawing/2012/chart">
                      <c:ext xmlns:c15="http://schemas.microsoft.com/office/drawing/2012/chart" uri="{02D57815-91ED-43cb-92C2-25804820EDAC}">
                        <c15:formulaRef>
                          <c15:sqref>'economical bowlers'!$E$2:$E$11</c15:sqref>
                        </c15:formulaRef>
                      </c:ext>
                    </c:extLst>
                    <c:numCache>
                      <c:formatCode>General</c:formatCode>
                      <c:ptCount val="10"/>
                      <c:pt idx="0">
                        <c:v>9.6880733944954098</c:v>
                      </c:pt>
                      <c:pt idx="1">
                        <c:v>10.0318471337579</c:v>
                      </c:pt>
                      <c:pt idx="2">
                        <c:v>9.2867647058823497</c:v>
                      </c:pt>
                      <c:pt idx="3">
                        <c:v>9.3000000000000007</c:v>
                      </c:pt>
                      <c:pt idx="4">
                        <c:v>9.3482142857142794</c:v>
                      </c:pt>
                      <c:pt idx="5">
                        <c:v>9.3030303030302992</c:v>
                      </c:pt>
                      <c:pt idx="6">
                        <c:v>9.8152173913043406</c:v>
                      </c:pt>
                      <c:pt idx="7">
                        <c:v>9.4285714285714199</c:v>
                      </c:pt>
                      <c:pt idx="8">
                        <c:v>10.9333333333333</c:v>
                      </c:pt>
                      <c:pt idx="9">
                        <c:v>9.5730337078651608</c:v>
                      </c:pt>
                    </c:numCache>
                  </c:numRef>
                </c:val>
                <c:extLst xmlns:c15="http://schemas.microsoft.com/office/drawing/2012/chart">
                  <c:ext xmlns:c16="http://schemas.microsoft.com/office/drawing/2014/chart" uri="{C3380CC4-5D6E-409C-BE32-E72D297353CC}">
                    <c16:uniqueId val="{00000003-7E95-4699-9761-CCB852D9DBB1}"/>
                  </c:ext>
                </c:extLst>
              </c15:ser>
            </c15:filteredBarSeries>
          </c:ext>
        </c:extLst>
      </c:barChart>
      <c:catAx>
        <c:axId val="499779503"/>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9780463"/>
        <c:crosses val="autoZero"/>
        <c:auto val="1"/>
        <c:lblAlgn val="ctr"/>
        <c:lblOffset val="100"/>
        <c:noMultiLvlLbl val="0"/>
      </c:catAx>
      <c:valAx>
        <c:axId val="49978046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97795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i="1"/>
              <a:t>OVERS BOWLED VS ECONOMY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'economical bowlers'!$C$1</c:f>
              <c:strCache>
                <c:ptCount val="1"/>
                <c:pt idx="0">
                  <c:v>total_over_bowled</c:v>
                </c:pt>
              </c:strCache>
            </c:strRef>
          </c:tx>
          <c:spPr>
            <a:solidFill>
              <a:schemeClr val="accent1"/>
            </a:solidFill>
            <a:ln>
              <a:noFill/>
            </a:ln>
            <a:effectLst/>
          </c:spPr>
          <c:invertIfNegative val="0"/>
          <c:cat>
            <c:strRef>
              <c:f>'economical bowlers'!$A$2:$A$11</c:f>
              <c:strCache>
                <c:ptCount val="10"/>
                <c:pt idx="0">
                  <c:v>Basil Thampi</c:v>
                </c:pt>
                <c:pt idx="1">
                  <c:v>CJ Anderson</c:v>
                </c:pt>
                <c:pt idx="2">
                  <c:v>Joginder Sharma</c:v>
                </c:pt>
                <c:pt idx="3">
                  <c:v>Kartik Tyagi</c:v>
                </c:pt>
                <c:pt idx="4">
                  <c:v>KC Cariappa</c:v>
                </c:pt>
                <c:pt idx="5">
                  <c:v>Mohammad Asif</c:v>
                </c:pt>
                <c:pt idx="6">
                  <c:v>Avesh Khan</c:v>
                </c:pt>
                <c:pt idx="7">
                  <c:v>I Udana</c:v>
                </c:pt>
                <c:pt idx="8">
                  <c:v>TK Curran</c:v>
                </c:pt>
                <c:pt idx="9">
                  <c:v>B Laughlin</c:v>
                </c:pt>
              </c:strCache>
            </c:strRef>
          </c:cat>
          <c:val>
            <c:numRef>
              <c:f>'economical bowlers'!$C$2:$C$11</c:f>
              <c:numCache>
                <c:formatCode>General</c:formatCode>
                <c:ptCount val="10"/>
                <c:pt idx="0">
                  <c:v>218</c:v>
                </c:pt>
                <c:pt idx="1">
                  <c:v>157</c:v>
                </c:pt>
                <c:pt idx="2">
                  <c:v>136</c:v>
                </c:pt>
                <c:pt idx="3">
                  <c:v>120</c:v>
                </c:pt>
                <c:pt idx="4">
                  <c:v>112</c:v>
                </c:pt>
                <c:pt idx="5">
                  <c:v>99</c:v>
                </c:pt>
                <c:pt idx="6">
                  <c:v>92</c:v>
                </c:pt>
                <c:pt idx="7">
                  <c:v>91</c:v>
                </c:pt>
                <c:pt idx="8">
                  <c:v>90</c:v>
                </c:pt>
                <c:pt idx="9">
                  <c:v>89</c:v>
                </c:pt>
              </c:numCache>
            </c:numRef>
          </c:val>
          <c:extLst>
            <c:ext xmlns:c16="http://schemas.microsoft.com/office/drawing/2014/chart" uri="{C3380CC4-5D6E-409C-BE32-E72D297353CC}">
              <c16:uniqueId val="{00000000-75F1-4996-9C8C-D662B383AD6C}"/>
            </c:ext>
          </c:extLst>
        </c:ser>
        <c:dLbls>
          <c:showLegendKey val="0"/>
          <c:showVal val="0"/>
          <c:showCatName val="0"/>
          <c:showSerName val="0"/>
          <c:showPercent val="0"/>
          <c:showBubbleSize val="0"/>
        </c:dLbls>
        <c:gapWidth val="219"/>
        <c:axId val="1663699583"/>
        <c:axId val="1663694303"/>
      </c:barChart>
      <c:lineChart>
        <c:grouping val="standard"/>
        <c:varyColors val="0"/>
        <c:ser>
          <c:idx val="1"/>
          <c:order val="1"/>
          <c:tx>
            <c:strRef>
              <c:f>'economical bowlers'!$E$1</c:f>
              <c:strCache>
                <c:ptCount val="1"/>
                <c:pt idx="0">
                  <c:v>economy</c:v>
                </c:pt>
              </c:strCache>
            </c:strRef>
          </c:tx>
          <c:spPr>
            <a:ln w="28575" cap="rnd">
              <a:solidFill>
                <a:schemeClr val="accent2"/>
              </a:solidFill>
              <a:round/>
            </a:ln>
            <a:effectLst/>
          </c:spPr>
          <c:marker>
            <c:symbol val="none"/>
          </c:marker>
          <c:cat>
            <c:strRef>
              <c:f>'economical bowlers'!$A$2:$A$11</c:f>
              <c:strCache>
                <c:ptCount val="10"/>
                <c:pt idx="0">
                  <c:v>Basil Thampi</c:v>
                </c:pt>
                <c:pt idx="1">
                  <c:v>CJ Anderson</c:v>
                </c:pt>
                <c:pt idx="2">
                  <c:v>Joginder Sharma</c:v>
                </c:pt>
                <c:pt idx="3">
                  <c:v>Kartik Tyagi</c:v>
                </c:pt>
                <c:pt idx="4">
                  <c:v>KC Cariappa</c:v>
                </c:pt>
                <c:pt idx="5">
                  <c:v>Mohammad Asif</c:v>
                </c:pt>
                <c:pt idx="6">
                  <c:v>Avesh Khan</c:v>
                </c:pt>
                <c:pt idx="7">
                  <c:v>I Udana</c:v>
                </c:pt>
                <c:pt idx="8">
                  <c:v>TK Curran</c:v>
                </c:pt>
                <c:pt idx="9">
                  <c:v>B Laughlin</c:v>
                </c:pt>
              </c:strCache>
            </c:strRef>
          </c:cat>
          <c:val>
            <c:numRef>
              <c:f>'economical bowlers'!$E$2:$E$11</c:f>
              <c:numCache>
                <c:formatCode>General</c:formatCode>
                <c:ptCount val="10"/>
                <c:pt idx="0">
                  <c:v>9.6880733944954098</c:v>
                </c:pt>
                <c:pt idx="1">
                  <c:v>10.0318471337579</c:v>
                </c:pt>
                <c:pt idx="2">
                  <c:v>9.2867647058823497</c:v>
                </c:pt>
                <c:pt idx="3">
                  <c:v>9.3000000000000007</c:v>
                </c:pt>
                <c:pt idx="4">
                  <c:v>9.3482142857142794</c:v>
                </c:pt>
                <c:pt idx="5">
                  <c:v>9.3030303030302992</c:v>
                </c:pt>
                <c:pt idx="6">
                  <c:v>9.8152173913043406</c:v>
                </c:pt>
                <c:pt idx="7">
                  <c:v>9.4285714285714199</c:v>
                </c:pt>
                <c:pt idx="8">
                  <c:v>10.9333333333333</c:v>
                </c:pt>
                <c:pt idx="9">
                  <c:v>9.5730337078651608</c:v>
                </c:pt>
              </c:numCache>
            </c:numRef>
          </c:val>
          <c:smooth val="0"/>
          <c:extLst>
            <c:ext xmlns:c16="http://schemas.microsoft.com/office/drawing/2014/chart" uri="{C3380CC4-5D6E-409C-BE32-E72D297353CC}">
              <c16:uniqueId val="{00000001-75F1-4996-9C8C-D662B383AD6C}"/>
            </c:ext>
          </c:extLst>
        </c:ser>
        <c:dLbls>
          <c:showLegendKey val="0"/>
          <c:showVal val="0"/>
          <c:showCatName val="0"/>
          <c:showSerName val="0"/>
          <c:showPercent val="0"/>
          <c:showBubbleSize val="0"/>
        </c:dLbls>
        <c:marker val="1"/>
        <c:smooth val="0"/>
        <c:axId val="776006287"/>
        <c:axId val="776000527"/>
      </c:lineChart>
      <c:catAx>
        <c:axId val="1663699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3694303"/>
        <c:crosses val="autoZero"/>
        <c:auto val="1"/>
        <c:lblAlgn val="ctr"/>
        <c:lblOffset val="100"/>
        <c:noMultiLvlLbl val="0"/>
      </c:catAx>
      <c:valAx>
        <c:axId val="16636943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3699583"/>
        <c:crosses val="autoZero"/>
        <c:crossBetween val="between"/>
      </c:valAx>
      <c:valAx>
        <c:axId val="77600052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6006287"/>
        <c:crosses val="max"/>
        <c:crossBetween val="between"/>
      </c:valAx>
      <c:catAx>
        <c:axId val="776006287"/>
        <c:scaling>
          <c:orientation val="minMax"/>
        </c:scaling>
        <c:delete val="1"/>
        <c:axPos val="b"/>
        <c:numFmt formatCode="General" sourceLinked="1"/>
        <c:majorTickMark val="out"/>
        <c:minorTickMark val="none"/>
        <c:tickLblPos val="nextTo"/>
        <c:crossAx val="77600052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2"/>
          <c:order val="2"/>
          <c:tx>
            <c:strRef>
              <c:f>'economical bowlers'!$E$1</c:f>
              <c:strCache>
                <c:ptCount val="1"/>
                <c:pt idx="0">
                  <c:v>economy</c:v>
                </c:pt>
              </c:strCache>
            </c:strRef>
          </c:tx>
          <c:spPr>
            <a:ln w="22225" cap="rnd">
              <a:solidFill>
                <a:schemeClr val="accent6"/>
              </a:solidFill>
            </a:ln>
            <a:effectLst>
              <a:glow rad="139700">
                <a:schemeClr val="accent6">
                  <a:satMod val="175000"/>
                  <a:alpha val="14000"/>
                </a:schemeClr>
              </a:glow>
            </a:effectLst>
          </c:spPr>
          <c:marker>
            <c:symbol val="none"/>
          </c:marker>
          <c:trendline>
            <c:spPr>
              <a:ln w="25400" cap="rnd">
                <a:solidFill>
                  <a:schemeClr val="accent6">
                    <a:alpha val="50000"/>
                  </a:schemeClr>
                </a:solidFill>
              </a:ln>
              <a:effectLst/>
            </c:spPr>
            <c:trendlineType val="linear"/>
            <c:dispRSqr val="0"/>
            <c:dispEq val="0"/>
          </c:trendline>
          <c:cat>
            <c:strRef>
              <c:f>'economical bowlers'!$A$2:$A$11</c:f>
              <c:strCache>
                <c:ptCount val="10"/>
                <c:pt idx="0">
                  <c:v>Basil Thampi</c:v>
                </c:pt>
                <c:pt idx="1">
                  <c:v>CJ Anderson</c:v>
                </c:pt>
                <c:pt idx="2">
                  <c:v>Joginder Sharma</c:v>
                </c:pt>
                <c:pt idx="3">
                  <c:v>Kartik Tyagi</c:v>
                </c:pt>
                <c:pt idx="4">
                  <c:v>KC Cariappa</c:v>
                </c:pt>
                <c:pt idx="5">
                  <c:v>Mohammad Asif</c:v>
                </c:pt>
                <c:pt idx="6">
                  <c:v>Avesh Khan</c:v>
                </c:pt>
                <c:pt idx="7">
                  <c:v>I Udana</c:v>
                </c:pt>
                <c:pt idx="8">
                  <c:v>TK Curran</c:v>
                </c:pt>
                <c:pt idx="9">
                  <c:v>B Laughlin</c:v>
                </c:pt>
              </c:strCache>
            </c:strRef>
          </c:cat>
          <c:val>
            <c:numRef>
              <c:f>'economical bowlers'!$E$2:$E$11</c:f>
              <c:numCache>
                <c:formatCode>General</c:formatCode>
                <c:ptCount val="10"/>
                <c:pt idx="0">
                  <c:v>9.6880733944954098</c:v>
                </c:pt>
                <c:pt idx="1">
                  <c:v>10.0318471337579</c:v>
                </c:pt>
                <c:pt idx="2">
                  <c:v>9.2867647058823497</c:v>
                </c:pt>
                <c:pt idx="3">
                  <c:v>9.3000000000000007</c:v>
                </c:pt>
                <c:pt idx="4">
                  <c:v>9.3482142857142794</c:v>
                </c:pt>
                <c:pt idx="5">
                  <c:v>9.3030303030302992</c:v>
                </c:pt>
                <c:pt idx="6">
                  <c:v>9.8152173913043406</c:v>
                </c:pt>
                <c:pt idx="7">
                  <c:v>9.4285714285714199</c:v>
                </c:pt>
                <c:pt idx="8">
                  <c:v>10.9333333333333</c:v>
                </c:pt>
                <c:pt idx="9">
                  <c:v>9.5730337078651608</c:v>
                </c:pt>
              </c:numCache>
            </c:numRef>
          </c:val>
          <c:smooth val="0"/>
          <c:extLst>
            <c:ext xmlns:c16="http://schemas.microsoft.com/office/drawing/2014/chart" uri="{C3380CC4-5D6E-409C-BE32-E72D297353CC}">
              <c16:uniqueId val="{00000001-AB2A-4B87-B4FD-6763299FD548}"/>
            </c:ext>
          </c:extLst>
        </c:ser>
        <c:dLbls>
          <c:showLegendKey val="0"/>
          <c:showVal val="0"/>
          <c:showCatName val="0"/>
          <c:showSerName val="0"/>
          <c:showPercent val="0"/>
          <c:showBubbleSize val="0"/>
        </c:dLbls>
        <c:smooth val="0"/>
        <c:axId val="543851823"/>
        <c:axId val="543849423"/>
        <c:extLst>
          <c:ext xmlns:c15="http://schemas.microsoft.com/office/drawing/2012/chart" uri="{02D57815-91ED-43cb-92C2-25804820EDAC}">
            <c15:filteredLineSeries>
              <c15:ser>
                <c:idx val="0"/>
                <c:order val="0"/>
                <c:tx>
                  <c:strRef>
                    <c:extLst>
                      <c:ext uri="{02D57815-91ED-43cb-92C2-25804820EDAC}">
                        <c15:formulaRef>
                          <c15:sqref>'economical bowlers'!$B$1</c15:sqref>
                        </c15:formulaRef>
                      </c:ext>
                    </c:extLst>
                    <c:strCache>
                      <c:ptCount val="1"/>
                      <c:pt idx="0">
                        <c:v>total_runs_given</c:v>
                      </c:pt>
                    </c:strCache>
                  </c:strRef>
                </c:tx>
                <c:spPr>
                  <a:ln w="22225" cap="rnd">
                    <a:solidFill>
                      <a:schemeClr val="accent2"/>
                    </a:solidFill>
                  </a:ln>
                  <a:effectLst>
                    <a:glow rad="139700">
                      <a:schemeClr val="accent2">
                        <a:satMod val="175000"/>
                        <a:alpha val="14000"/>
                      </a:schemeClr>
                    </a:glow>
                  </a:effectLst>
                </c:spPr>
                <c:marker>
                  <c:symbol val="none"/>
                </c:marker>
                <c:cat>
                  <c:strRef>
                    <c:extLst>
                      <c:ext uri="{02D57815-91ED-43cb-92C2-25804820EDAC}">
                        <c15:formulaRef>
                          <c15:sqref>'economical bowlers'!$A$2:$A$11</c15:sqref>
                        </c15:formulaRef>
                      </c:ext>
                    </c:extLst>
                    <c:strCache>
                      <c:ptCount val="10"/>
                      <c:pt idx="0">
                        <c:v>Basil Thampi</c:v>
                      </c:pt>
                      <c:pt idx="1">
                        <c:v>CJ Anderson</c:v>
                      </c:pt>
                      <c:pt idx="2">
                        <c:v>Joginder Sharma</c:v>
                      </c:pt>
                      <c:pt idx="3">
                        <c:v>Kartik Tyagi</c:v>
                      </c:pt>
                      <c:pt idx="4">
                        <c:v>KC Cariappa</c:v>
                      </c:pt>
                      <c:pt idx="5">
                        <c:v>Mohammad Asif</c:v>
                      </c:pt>
                      <c:pt idx="6">
                        <c:v>Avesh Khan</c:v>
                      </c:pt>
                      <c:pt idx="7">
                        <c:v>I Udana</c:v>
                      </c:pt>
                      <c:pt idx="8">
                        <c:v>TK Curran</c:v>
                      </c:pt>
                      <c:pt idx="9">
                        <c:v>B Laughlin</c:v>
                      </c:pt>
                    </c:strCache>
                  </c:strRef>
                </c:cat>
                <c:val>
                  <c:numRef>
                    <c:extLst>
                      <c:ext uri="{02D57815-91ED-43cb-92C2-25804820EDAC}">
                        <c15:formulaRef>
                          <c15:sqref>'economical bowlers'!$B$2:$B$11</c15:sqref>
                        </c15:formulaRef>
                      </c:ext>
                    </c:extLst>
                    <c:numCache>
                      <c:formatCode>General</c:formatCode>
                      <c:ptCount val="10"/>
                      <c:pt idx="0">
                        <c:v>2112</c:v>
                      </c:pt>
                      <c:pt idx="1">
                        <c:v>1575</c:v>
                      </c:pt>
                      <c:pt idx="2">
                        <c:v>1263</c:v>
                      </c:pt>
                      <c:pt idx="3">
                        <c:v>1116</c:v>
                      </c:pt>
                      <c:pt idx="4">
                        <c:v>1047</c:v>
                      </c:pt>
                      <c:pt idx="5">
                        <c:v>921</c:v>
                      </c:pt>
                      <c:pt idx="6">
                        <c:v>903</c:v>
                      </c:pt>
                      <c:pt idx="7">
                        <c:v>858</c:v>
                      </c:pt>
                      <c:pt idx="8">
                        <c:v>984</c:v>
                      </c:pt>
                      <c:pt idx="9">
                        <c:v>852</c:v>
                      </c:pt>
                    </c:numCache>
                  </c:numRef>
                </c:val>
                <c:smooth val="0"/>
                <c:extLst>
                  <c:ext xmlns:c16="http://schemas.microsoft.com/office/drawing/2014/chart" uri="{C3380CC4-5D6E-409C-BE32-E72D297353CC}">
                    <c16:uniqueId val="{00000002-AB2A-4B87-B4FD-6763299FD548}"/>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'economical bowlers'!$C$1</c15:sqref>
                        </c15:formulaRef>
                      </c:ext>
                    </c:extLst>
                    <c:strCache>
                      <c:ptCount val="1"/>
                      <c:pt idx="0">
                        <c:v>total_over_bowled</c:v>
                      </c:pt>
                    </c:strCache>
                  </c:strRef>
                </c:tx>
                <c:spPr>
                  <a:ln w="22225" cap="rnd">
                    <a:solidFill>
                      <a:schemeClr val="accent4"/>
                    </a:solidFill>
                  </a:ln>
                  <a:effectLst>
                    <a:glow rad="139700">
                      <a:schemeClr val="accent4">
                        <a:satMod val="175000"/>
                        <a:alpha val="14000"/>
                      </a:schemeClr>
                    </a:glow>
                  </a:effectLst>
                </c:spPr>
                <c:marker>
                  <c:symbol val="none"/>
                </c:marker>
                <c:cat>
                  <c:strRef>
                    <c:extLst xmlns:c15="http://schemas.microsoft.com/office/drawing/2012/chart">
                      <c:ext xmlns:c15="http://schemas.microsoft.com/office/drawing/2012/chart" uri="{02D57815-91ED-43cb-92C2-25804820EDAC}">
                        <c15:formulaRef>
                          <c15:sqref>'economical bowlers'!$A$2:$A$11</c15:sqref>
                        </c15:formulaRef>
                      </c:ext>
                    </c:extLst>
                    <c:strCache>
                      <c:ptCount val="10"/>
                      <c:pt idx="0">
                        <c:v>Basil Thampi</c:v>
                      </c:pt>
                      <c:pt idx="1">
                        <c:v>CJ Anderson</c:v>
                      </c:pt>
                      <c:pt idx="2">
                        <c:v>Joginder Sharma</c:v>
                      </c:pt>
                      <c:pt idx="3">
                        <c:v>Kartik Tyagi</c:v>
                      </c:pt>
                      <c:pt idx="4">
                        <c:v>KC Cariappa</c:v>
                      </c:pt>
                      <c:pt idx="5">
                        <c:v>Mohammad Asif</c:v>
                      </c:pt>
                      <c:pt idx="6">
                        <c:v>Avesh Khan</c:v>
                      </c:pt>
                      <c:pt idx="7">
                        <c:v>I Udana</c:v>
                      </c:pt>
                      <c:pt idx="8">
                        <c:v>TK Curran</c:v>
                      </c:pt>
                      <c:pt idx="9">
                        <c:v>B Laughlin</c:v>
                      </c:pt>
                    </c:strCache>
                  </c:strRef>
                </c:cat>
                <c:val>
                  <c:numRef>
                    <c:extLst xmlns:c15="http://schemas.microsoft.com/office/drawing/2012/chart">
                      <c:ext xmlns:c15="http://schemas.microsoft.com/office/drawing/2012/chart" uri="{02D57815-91ED-43cb-92C2-25804820EDAC}">
                        <c15:formulaRef>
                          <c15:sqref>'economical bowlers'!$C$2:$C$11</c15:sqref>
                        </c15:formulaRef>
                      </c:ext>
                    </c:extLst>
                    <c:numCache>
                      <c:formatCode>General</c:formatCode>
                      <c:ptCount val="10"/>
                      <c:pt idx="0">
                        <c:v>218</c:v>
                      </c:pt>
                      <c:pt idx="1">
                        <c:v>157</c:v>
                      </c:pt>
                      <c:pt idx="2">
                        <c:v>136</c:v>
                      </c:pt>
                      <c:pt idx="3">
                        <c:v>120</c:v>
                      </c:pt>
                      <c:pt idx="4">
                        <c:v>112</c:v>
                      </c:pt>
                      <c:pt idx="5">
                        <c:v>99</c:v>
                      </c:pt>
                      <c:pt idx="6">
                        <c:v>92</c:v>
                      </c:pt>
                      <c:pt idx="7">
                        <c:v>91</c:v>
                      </c:pt>
                      <c:pt idx="8">
                        <c:v>90</c:v>
                      </c:pt>
                      <c:pt idx="9">
                        <c:v>89</c:v>
                      </c:pt>
                    </c:numCache>
                  </c:numRef>
                </c:val>
                <c:smooth val="0"/>
                <c:extLst xmlns:c15="http://schemas.microsoft.com/office/drawing/2012/chart">
                  <c:ext xmlns:c16="http://schemas.microsoft.com/office/drawing/2014/chart" uri="{C3380CC4-5D6E-409C-BE32-E72D297353CC}">
                    <c16:uniqueId val="{00000003-AB2A-4B87-B4FD-6763299FD548}"/>
                  </c:ext>
                </c:extLst>
              </c15:ser>
            </c15:filteredLineSeries>
          </c:ext>
        </c:extLst>
      </c:lineChart>
      <c:catAx>
        <c:axId val="543851823"/>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43849423"/>
        <c:crosses val="autoZero"/>
        <c:auto val="1"/>
        <c:lblAlgn val="ctr"/>
        <c:lblOffset val="100"/>
        <c:noMultiLvlLbl val="0"/>
      </c:catAx>
      <c:valAx>
        <c:axId val="54384942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54385182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solidFill>
                  <a:srgbClr val="FF0000"/>
                </a:solidFill>
              </a:rPr>
              <a:t>OVERALL PERFORMANCE OF BOWLERS</a:t>
            </a:r>
          </a:p>
        </c:rich>
      </c:tx>
      <c:overlay val="0"/>
      <c:spPr>
        <a:solidFill>
          <a:schemeClr val="bg1">
            <a:lumMod val="50000"/>
          </a:schemeClr>
        </a:solid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'wicket taking bowlers'!$B$1</c:f>
              <c:strCache>
                <c:ptCount val="1"/>
                <c:pt idx="0">
                  <c:v>total_balls_bowled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'wicket taking bowlers'!$A$2:$A$11</c:f>
              <c:strCache>
                <c:ptCount val="10"/>
                <c:pt idx="0">
                  <c:v>V Kohli</c:v>
                </c:pt>
                <c:pt idx="1">
                  <c:v>TM Dilshan</c:v>
                </c:pt>
                <c:pt idx="2">
                  <c:v>Parvez Rasool</c:v>
                </c:pt>
                <c:pt idx="3">
                  <c:v>J Yadav</c:v>
                </c:pt>
                <c:pt idx="4">
                  <c:v>A Mithun</c:v>
                </c:pt>
                <c:pt idx="5">
                  <c:v>DJ Hussey</c:v>
                </c:pt>
                <c:pt idx="6">
                  <c:v>C de Grandhomme</c:v>
                </c:pt>
                <c:pt idx="7">
                  <c:v>M Kartik</c:v>
                </c:pt>
                <c:pt idx="8">
                  <c:v>Avesh Khan</c:v>
                </c:pt>
                <c:pt idx="9">
                  <c:v>SK Raina</c:v>
                </c:pt>
              </c:strCache>
            </c:strRef>
          </c:cat>
          <c:val>
            <c:numRef>
              <c:f>'wicket taking bowlers'!$B$2:$B$11</c:f>
              <c:numCache>
                <c:formatCode>General</c:formatCode>
                <c:ptCount val="10"/>
                <c:pt idx="0">
                  <c:v>789</c:v>
                </c:pt>
                <c:pt idx="1">
                  <c:v>825</c:v>
                </c:pt>
                <c:pt idx="2">
                  <c:v>600</c:v>
                </c:pt>
                <c:pt idx="3">
                  <c:v>804</c:v>
                </c:pt>
                <c:pt idx="4">
                  <c:v>933</c:v>
                </c:pt>
                <c:pt idx="5">
                  <c:v>963</c:v>
                </c:pt>
                <c:pt idx="6">
                  <c:v>687</c:v>
                </c:pt>
                <c:pt idx="7">
                  <c:v>3522</c:v>
                </c:pt>
                <c:pt idx="8">
                  <c:v>555</c:v>
                </c:pt>
                <c:pt idx="9">
                  <c:v>2775</c:v>
                </c:pt>
              </c:numCache>
            </c:numRef>
          </c:val>
          <c:extLst>
            <c:ext xmlns:c16="http://schemas.microsoft.com/office/drawing/2014/chart" uri="{C3380CC4-5D6E-409C-BE32-E72D297353CC}">
              <c16:uniqueId val="{00000000-3580-4638-A26D-5EC6CB581540}"/>
            </c:ext>
          </c:extLst>
        </c:ser>
        <c:dLbls>
          <c:showLegendKey val="0"/>
          <c:showVal val="0"/>
          <c:showCatName val="0"/>
          <c:showSerName val="0"/>
          <c:showPercent val="0"/>
          <c:showBubbleSize val="0"/>
        </c:dLbls>
        <c:gapWidth val="219"/>
        <c:axId val="1632939407"/>
        <c:axId val="1632937967"/>
      </c:barChart>
      <c:lineChart>
        <c:grouping val="standard"/>
        <c:varyColors val="0"/>
        <c:ser>
          <c:idx val="1"/>
          <c:order val="1"/>
          <c:tx>
            <c:strRef>
              <c:f>'wicket taking bowlers'!$C$1</c:f>
              <c:strCache>
                <c:ptCount val="1"/>
                <c:pt idx="0">
                  <c:v>total_wicket_taken</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'wicket taking bowlers'!$A$2:$A$11</c:f>
              <c:strCache>
                <c:ptCount val="10"/>
                <c:pt idx="0">
                  <c:v>V Kohli</c:v>
                </c:pt>
                <c:pt idx="1">
                  <c:v>TM Dilshan</c:v>
                </c:pt>
                <c:pt idx="2">
                  <c:v>Parvez Rasool</c:v>
                </c:pt>
                <c:pt idx="3">
                  <c:v>J Yadav</c:v>
                </c:pt>
                <c:pt idx="4">
                  <c:v>A Mithun</c:v>
                </c:pt>
                <c:pt idx="5">
                  <c:v>DJ Hussey</c:v>
                </c:pt>
                <c:pt idx="6">
                  <c:v>C de Grandhomme</c:v>
                </c:pt>
                <c:pt idx="7">
                  <c:v>M Kartik</c:v>
                </c:pt>
                <c:pt idx="8">
                  <c:v>Avesh Khan</c:v>
                </c:pt>
                <c:pt idx="9">
                  <c:v>SK Raina</c:v>
                </c:pt>
              </c:strCache>
            </c:strRef>
          </c:cat>
          <c:val>
            <c:numRef>
              <c:f>'wicket taking bowlers'!$C$2:$C$11</c:f>
              <c:numCache>
                <c:formatCode>General</c:formatCode>
                <c:ptCount val="10"/>
                <c:pt idx="0">
                  <c:v>12</c:v>
                </c:pt>
                <c:pt idx="1">
                  <c:v>15</c:v>
                </c:pt>
                <c:pt idx="2">
                  <c:v>12</c:v>
                </c:pt>
                <c:pt idx="3">
                  <c:v>18</c:v>
                </c:pt>
                <c:pt idx="4">
                  <c:v>21</c:v>
                </c:pt>
                <c:pt idx="5">
                  <c:v>24</c:v>
                </c:pt>
                <c:pt idx="6">
                  <c:v>18</c:v>
                </c:pt>
                <c:pt idx="7">
                  <c:v>93</c:v>
                </c:pt>
                <c:pt idx="8">
                  <c:v>15</c:v>
                </c:pt>
                <c:pt idx="9">
                  <c:v>75</c:v>
                </c:pt>
              </c:numCache>
            </c:numRef>
          </c:val>
          <c:smooth val="0"/>
          <c:extLst>
            <c:ext xmlns:c16="http://schemas.microsoft.com/office/drawing/2014/chart" uri="{C3380CC4-5D6E-409C-BE32-E72D297353CC}">
              <c16:uniqueId val="{00000001-3580-4638-A26D-5EC6CB581540}"/>
            </c:ext>
          </c:extLst>
        </c:ser>
        <c:ser>
          <c:idx val="2"/>
          <c:order val="2"/>
          <c:tx>
            <c:strRef>
              <c:f>'wicket taking bowlers'!$D$1</c:f>
              <c:strCache>
                <c:ptCount val="1"/>
                <c:pt idx="0">
                  <c:v>strike_rate</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'wicket taking bowlers'!$A$2:$A$11</c:f>
              <c:strCache>
                <c:ptCount val="10"/>
                <c:pt idx="0">
                  <c:v>V Kohli</c:v>
                </c:pt>
                <c:pt idx="1">
                  <c:v>TM Dilshan</c:v>
                </c:pt>
                <c:pt idx="2">
                  <c:v>Parvez Rasool</c:v>
                </c:pt>
                <c:pt idx="3">
                  <c:v>J Yadav</c:v>
                </c:pt>
                <c:pt idx="4">
                  <c:v>A Mithun</c:v>
                </c:pt>
                <c:pt idx="5">
                  <c:v>DJ Hussey</c:v>
                </c:pt>
                <c:pt idx="6">
                  <c:v>C de Grandhomme</c:v>
                </c:pt>
                <c:pt idx="7">
                  <c:v>M Kartik</c:v>
                </c:pt>
                <c:pt idx="8">
                  <c:v>Avesh Khan</c:v>
                </c:pt>
                <c:pt idx="9">
                  <c:v>SK Raina</c:v>
                </c:pt>
              </c:strCache>
            </c:strRef>
          </c:cat>
          <c:val>
            <c:numRef>
              <c:f>'wicket taking bowlers'!$D$2:$D$11</c:f>
              <c:numCache>
                <c:formatCode>General</c:formatCode>
                <c:ptCount val="10"/>
                <c:pt idx="0">
                  <c:v>65.75</c:v>
                </c:pt>
                <c:pt idx="1">
                  <c:v>55</c:v>
                </c:pt>
                <c:pt idx="2">
                  <c:v>50</c:v>
                </c:pt>
                <c:pt idx="3">
                  <c:v>44.6666666666666</c:v>
                </c:pt>
                <c:pt idx="4">
                  <c:v>44.428571428571402</c:v>
                </c:pt>
                <c:pt idx="5">
                  <c:v>40.125</c:v>
                </c:pt>
                <c:pt idx="6">
                  <c:v>38.1666666666666</c:v>
                </c:pt>
                <c:pt idx="7">
                  <c:v>37.870967741935402</c:v>
                </c:pt>
                <c:pt idx="8">
                  <c:v>37</c:v>
                </c:pt>
                <c:pt idx="9">
                  <c:v>37</c:v>
                </c:pt>
              </c:numCache>
            </c:numRef>
          </c:val>
          <c:smooth val="0"/>
          <c:extLst>
            <c:ext xmlns:c16="http://schemas.microsoft.com/office/drawing/2014/chart" uri="{C3380CC4-5D6E-409C-BE32-E72D297353CC}">
              <c16:uniqueId val="{00000002-3580-4638-A26D-5EC6CB581540}"/>
            </c:ext>
          </c:extLst>
        </c:ser>
        <c:dLbls>
          <c:showLegendKey val="0"/>
          <c:showVal val="0"/>
          <c:showCatName val="0"/>
          <c:showSerName val="0"/>
          <c:showPercent val="0"/>
          <c:showBubbleSize val="0"/>
        </c:dLbls>
        <c:marker val="1"/>
        <c:smooth val="0"/>
        <c:axId val="543794655"/>
        <c:axId val="543800415"/>
      </c:lineChart>
      <c:catAx>
        <c:axId val="163293940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2937967"/>
        <c:crosses val="autoZero"/>
        <c:auto val="1"/>
        <c:lblAlgn val="ctr"/>
        <c:lblOffset val="100"/>
        <c:noMultiLvlLbl val="0"/>
      </c:catAx>
      <c:valAx>
        <c:axId val="163293796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2939407"/>
        <c:crosses val="autoZero"/>
        <c:crossBetween val="between"/>
      </c:valAx>
      <c:valAx>
        <c:axId val="543800415"/>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3794655"/>
        <c:crosses val="max"/>
        <c:crossBetween val="between"/>
      </c:valAx>
      <c:catAx>
        <c:axId val="543794655"/>
        <c:scaling>
          <c:orientation val="minMax"/>
        </c:scaling>
        <c:delete val="1"/>
        <c:axPos val="b"/>
        <c:numFmt formatCode="General" sourceLinked="1"/>
        <c:majorTickMark val="none"/>
        <c:minorTickMark val="none"/>
        <c:tickLblPos val="nextTo"/>
        <c:crossAx val="54380041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a:t>ALL ROUNDER PERFORMNACE FOR BALL</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'ALL ROUNDER'!$F$1</c:f>
              <c:strCache>
                <c:ptCount val="1"/>
                <c:pt idx="0">
                  <c:v>total_balls_bowled</c:v>
                </c:pt>
              </c:strCache>
            </c:strRef>
          </c:tx>
          <c:spPr>
            <a:solidFill>
              <a:schemeClr val="accent1"/>
            </a:solidFill>
            <a:ln>
              <a:noFill/>
            </a:ln>
            <a:effectLst/>
          </c:spPr>
          <c:invertIfNegative val="0"/>
          <c:cat>
            <c:strRef>
              <c:f>'ALL ROUNDER'!$E$2:$E$11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ROUNDER'!$F$2:$F$11</c:f>
              <c:numCache>
                <c:formatCode>General</c:formatCode>
                <c:ptCount val="10"/>
                <c:pt idx="0">
                  <c:v>3540</c:v>
                </c:pt>
                <c:pt idx="1">
                  <c:v>8424</c:v>
                </c:pt>
                <c:pt idx="2">
                  <c:v>2733</c:v>
                </c:pt>
                <c:pt idx="3">
                  <c:v>780</c:v>
                </c:pt>
                <c:pt idx="4">
                  <c:v>4572</c:v>
                </c:pt>
                <c:pt idx="5">
                  <c:v>414</c:v>
                </c:pt>
                <c:pt idx="6">
                  <c:v>1671</c:v>
                </c:pt>
                <c:pt idx="7">
                  <c:v>1749</c:v>
                </c:pt>
                <c:pt idx="8">
                  <c:v>4209</c:v>
                </c:pt>
                <c:pt idx="9">
                  <c:v>807</c:v>
                </c:pt>
              </c:numCache>
            </c:numRef>
          </c:val>
          <c:extLst>
            <c:ext xmlns:c16="http://schemas.microsoft.com/office/drawing/2014/chart" uri="{C3380CC4-5D6E-409C-BE32-E72D297353CC}">
              <c16:uniqueId val="{00000000-EF8D-443D-88EE-6FCDCE1C2384}"/>
            </c:ext>
          </c:extLst>
        </c:ser>
        <c:ser>
          <c:idx val="1"/>
          <c:order val="1"/>
          <c:tx>
            <c:strRef>
              <c:f>'ALL ROUNDER'!$G$1</c:f>
              <c:strCache>
                <c:ptCount val="1"/>
                <c:pt idx="0">
                  <c:v>total_wicket_taken</c:v>
                </c:pt>
              </c:strCache>
            </c:strRef>
          </c:tx>
          <c:spPr>
            <a:solidFill>
              <a:schemeClr val="accent6"/>
            </a:solidFill>
            <a:ln>
              <a:noFill/>
            </a:ln>
            <a:effectLst/>
          </c:spPr>
          <c:invertIfNegative val="0"/>
          <c:cat>
            <c:strRef>
              <c:f>'ALL ROUNDER'!$E$2:$E$11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ROUNDER'!$G$2:$G$11</c:f>
              <c:numCache>
                <c:formatCode>General</c:formatCode>
                <c:ptCount val="10"/>
                <c:pt idx="0">
                  <c:v>183</c:v>
                </c:pt>
                <c:pt idx="1">
                  <c:v>381</c:v>
                </c:pt>
                <c:pt idx="2">
                  <c:v>126</c:v>
                </c:pt>
                <c:pt idx="3">
                  <c:v>30</c:v>
                </c:pt>
                <c:pt idx="4">
                  <c:v>240</c:v>
                </c:pt>
                <c:pt idx="5">
                  <c:v>18</c:v>
                </c:pt>
                <c:pt idx="6">
                  <c:v>57</c:v>
                </c:pt>
                <c:pt idx="7">
                  <c:v>54</c:v>
                </c:pt>
                <c:pt idx="8">
                  <c:v>180</c:v>
                </c:pt>
                <c:pt idx="9">
                  <c:v>54</c:v>
                </c:pt>
              </c:numCache>
            </c:numRef>
          </c:val>
          <c:extLst>
            <c:ext xmlns:c16="http://schemas.microsoft.com/office/drawing/2014/chart" uri="{C3380CC4-5D6E-409C-BE32-E72D297353CC}">
              <c16:uniqueId val="{00000001-EF8D-443D-88EE-6FCDCE1C2384}"/>
            </c:ext>
          </c:extLst>
        </c:ser>
        <c:dLbls>
          <c:showLegendKey val="0"/>
          <c:showVal val="0"/>
          <c:showCatName val="0"/>
          <c:showSerName val="0"/>
          <c:showPercent val="0"/>
          <c:showBubbleSize val="0"/>
        </c:dLbls>
        <c:gapWidth val="269"/>
        <c:axId val="459451007"/>
        <c:axId val="459437087"/>
      </c:barChart>
      <c:lineChart>
        <c:grouping val="standard"/>
        <c:varyColors val="0"/>
        <c:ser>
          <c:idx val="2"/>
          <c:order val="2"/>
          <c:tx>
            <c:strRef>
              <c:f>'ALL ROUNDER'!$H$1</c:f>
              <c:strCache>
                <c:ptCount val="1"/>
                <c:pt idx="0">
                  <c:v>bowling_strike_rate</c:v>
                </c:pt>
              </c:strCache>
            </c:strRef>
          </c:tx>
          <c:spPr>
            <a:ln w="38100" cap="rnd">
              <a:solidFill>
                <a:schemeClr val="accent3"/>
              </a:solidFill>
              <a:round/>
            </a:ln>
            <a:effectLst/>
          </c:spPr>
          <c:marker>
            <c:symbol val="none"/>
          </c:marker>
          <c:cat>
            <c:strRef>
              <c:f>'ALL ROUNDER'!$E$2:$E$11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ROUNDER'!$H$2:$H$11</c:f>
              <c:numCache>
                <c:formatCode>General</c:formatCode>
                <c:ptCount val="10"/>
                <c:pt idx="0">
                  <c:v>19.344262295081901</c:v>
                </c:pt>
                <c:pt idx="1">
                  <c:v>22.110236220472402</c:v>
                </c:pt>
                <c:pt idx="2">
                  <c:v>21.690476190476101</c:v>
                </c:pt>
                <c:pt idx="3">
                  <c:v>26</c:v>
                </c:pt>
                <c:pt idx="4">
                  <c:v>19.05</c:v>
                </c:pt>
                <c:pt idx="5">
                  <c:v>23</c:v>
                </c:pt>
                <c:pt idx="6">
                  <c:v>29.315789473684202</c:v>
                </c:pt>
                <c:pt idx="7">
                  <c:v>32.3888888888888</c:v>
                </c:pt>
                <c:pt idx="8">
                  <c:v>23.383333333333301</c:v>
                </c:pt>
                <c:pt idx="9">
                  <c:v>14.9444444444444</c:v>
                </c:pt>
              </c:numCache>
            </c:numRef>
          </c:val>
          <c:smooth val="0"/>
          <c:extLst>
            <c:ext xmlns:c16="http://schemas.microsoft.com/office/drawing/2014/chart" uri="{C3380CC4-5D6E-409C-BE32-E72D297353CC}">
              <c16:uniqueId val="{00000002-EF8D-443D-88EE-6FCDCE1C2384}"/>
            </c:ext>
          </c:extLst>
        </c:ser>
        <c:dLbls>
          <c:showLegendKey val="0"/>
          <c:showVal val="0"/>
          <c:showCatName val="0"/>
          <c:showSerName val="0"/>
          <c:showPercent val="0"/>
          <c:showBubbleSize val="0"/>
        </c:dLbls>
        <c:marker val="1"/>
        <c:smooth val="0"/>
        <c:axId val="16566287"/>
        <c:axId val="16564847"/>
      </c:lineChart>
      <c:catAx>
        <c:axId val="45945100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459437087"/>
        <c:crosses val="autoZero"/>
        <c:auto val="1"/>
        <c:lblAlgn val="ctr"/>
        <c:lblOffset val="100"/>
        <c:noMultiLvlLbl val="0"/>
      </c:catAx>
      <c:valAx>
        <c:axId val="459437087"/>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9451007"/>
        <c:crosses val="autoZero"/>
        <c:crossBetween val="between"/>
      </c:valAx>
      <c:valAx>
        <c:axId val="16564847"/>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66287"/>
        <c:crosses val="max"/>
        <c:crossBetween val="between"/>
      </c:valAx>
      <c:catAx>
        <c:axId val="16566287"/>
        <c:scaling>
          <c:orientation val="minMax"/>
        </c:scaling>
        <c:delete val="1"/>
        <c:axPos val="b"/>
        <c:numFmt formatCode="General" sourceLinked="1"/>
        <c:majorTickMark val="out"/>
        <c:minorTickMark val="none"/>
        <c:tickLblPos val="nextTo"/>
        <c:crossAx val="16564847"/>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2">
        <a:lumMod val="60000"/>
        <a:lumOff val="4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ALL</a:t>
            </a:r>
            <a:r>
              <a:rPr lang="en-IN" baseline="0"/>
              <a:t> ROUNDER PERFORMANCE FOR BAT</a:t>
            </a:r>
            <a:endParaRPr lang="en-IN"/>
          </a:p>
        </c:rich>
      </c:tx>
      <c:layout>
        <c:manualLayout>
          <c:xMode val="edge"/>
          <c:yMode val="edge"/>
          <c:x val="0.25623333749229749"/>
          <c:y val="2.0946541786426642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'ALL ROUNDER'!$B$1</c:f>
              <c:strCache>
                <c:ptCount val="1"/>
                <c:pt idx="0">
                  <c:v>total_runs_scored</c:v>
                </c:pt>
              </c:strCache>
            </c:strRef>
          </c:tx>
          <c:spPr>
            <a:solidFill>
              <a:schemeClr val="accent1"/>
            </a:solidFill>
            <a:ln>
              <a:noFill/>
            </a:ln>
            <a:effectLst/>
          </c:spPr>
          <c:invertIfNegative val="0"/>
          <c:cat>
            <c:strRef>
              <c:f>'ALL ROUNDER'!$A$2:$A$11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ROUNDER'!$B$2:$B$11</c:f>
              <c:numCache>
                <c:formatCode>General</c:formatCode>
                <c:ptCount val="10"/>
                <c:pt idx="0">
                  <c:v>4551</c:v>
                </c:pt>
                <c:pt idx="1">
                  <c:v>2676</c:v>
                </c:pt>
                <c:pt idx="2">
                  <c:v>4047</c:v>
                </c:pt>
                <c:pt idx="3">
                  <c:v>927</c:v>
                </c:pt>
                <c:pt idx="4">
                  <c:v>1653</c:v>
                </c:pt>
                <c:pt idx="5">
                  <c:v>8184</c:v>
                </c:pt>
                <c:pt idx="6">
                  <c:v>4515</c:v>
                </c:pt>
                <c:pt idx="7">
                  <c:v>14316</c:v>
                </c:pt>
                <c:pt idx="8">
                  <c:v>9069</c:v>
                </c:pt>
                <c:pt idx="9">
                  <c:v>840</c:v>
                </c:pt>
              </c:numCache>
            </c:numRef>
          </c:val>
          <c:extLst>
            <c:ext xmlns:c16="http://schemas.microsoft.com/office/drawing/2014/chart" uri="{C3380CC4-5D6E-409C-BE32-E72D297353CC}">
              <c16:uniqueId val="{00000000-9597-4A06-B127-384C6F256630}"/>
            </c:ext>
          </c:extLst>
        </c:ser>
        <c:ser>
          <c:idx val="1"/>
          <c:order val="1"/>
          <c:tx>
            <c:strRef>
              <c:f>'ALL ROUNDER'!$C$1</c:f>
              <c:strCache>
                <c:ptCount val="1"/>
                <c:pt idx="0">
                  <c:v>balls_faced</c:v>
                </c:pt>
              </c:strCache>
            </c:strRef>
          </c:tx>
          <c:spPr>
            <a:solidFill>
              <a:schemeClr val="accent2"/>
            </a:solidFill>
            <a:ln>
              <a:noFill/>
            </a:ln>
            <a:effectLst/>
          </c:spPr>
          <c:invertIfNegative val="0"/>
          <c:cat>
            <c:strRef>
              <c:f>'ALL ROUNDER'!$A$2:$A$11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ROUNDER'!$C$2:$C$11</c:f>
              <c:numCache>
                <c:formatCode>General</c:formatCode>
                <c:ptCount val="10"/>
                <c:pt idx="0">
                  <c:v>2496</c:v>
                </c:pt>
                <c:pt idx="1">
                  <c:v>1629</c:v>
                </c:pt>
                <c:pt idx="2">
                  <c:v>2541</c:v>
                </c:pt>
                <c:pt idx="3">
                  <c:v>585</c:v>
                </c:pt>
                <c:pt idx="4">
                  <c:v>1047</c:v>
                </c:pt>
                <c:pt idx="5">
                  <c:v>5265</c:v>
                </c:pt>
                <c:pt idx="6">
                  <c:v>2919</c:v>
                </c:pt>
                <c:pt idx="7">
                  <c:v>9537</c:v>
                </c:pt>
                <c:pt idx="8">
                  <c:v>6051</c:v>
                </c:pt>
                <c:pt idx="9">
                  <c:v>579</c:v>
                </c:pt>
              </c:numCache>
            </c:numRef>
          </c:val>
          <c:extLst>
            <c:ext xmlns:c16="http://schemas.microsoft.com/office/drawing/2014/chart" uri="{C3380CC4-5D6E-409C-BE32-E72D297353CC}">
              <c16:uniqueId val="{00000001-9597-4A06-B127-384C6F256630}"/>
            </c:ext>
          </c:extLst>
        </c:ser>
        <c:dLbls>
          <c:showLegendKey val="0"/>
          <c:showVal val="0"/>
          <c:showCatName val="0"/>
          <c:showSerName val="0"/>
          <c:showPercent val="0"/>
          <c:showBubbleSize val="0"/>
        </c:dLbls>
        <c:gapWidth val="219"/>
        <c:axId val="1633814415"/>
        <c:axId val="1633812015"/>
      </c:barChart>
      <c:lineChart>
        <c:grouping val="standard"/>
        <c:varyColors val="0"/>
        <c:ser>
          <c:idx val="2"/>
          <c:order val="2"/>
          <c:tx>
            <c:strRef>
              <c:f>'ALL ROUNDER'!$D$1</c:f>
              <c:strCache>
                <c:ptCount val="1"/>
                <c:pt idx="0">
                  <c:v>batting_strike_rate</c:v>
                </c:pt>
              </c:strCache>
            </c:strRef>
          </c:tx>
          <c:spPr>
            <a:ln w="28575" cap="rnd">
              <a:solidFill>
                <a:schemeClr val="accent3"/>
              </a:solidFill>
              <a:round/>
            </a:ln>
            <a:effectLst/>
          </c:spPr>
          <c:marker>
            <c:symbol val="none"/>
          </c:marker>
          <c:cat>
            <c:strRef>
              <c:f>'ALL ROUNDER'!$A$2:$A$11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ROUNDER'!$D$2:$D$11</c:f>
              <c:numCache>
                <c:formatCode>General</c:formatCode>
                <c:ptCount val="10"/>
                <c:pt idx="0">
                  <c:v>182.33173076923001</c:v>
                </c:pt>
                <c:pt idx="1">
                  <c:v>164.27255985267001</c:v>
                </c:pt>
                <c:pt idx="2">
                  <c:v>159.26800472254999</c:v>
                </c:pt>
                <c:pt idx="3">
                  <c:v>158.461538461538</c:v>
                </c:pt>
                <c:pt idx="4">
                  <c:v>157.87965616045801</c:v>
                </c:pt>
                <c:pt idx="5">
                  <c:v>155.44159544159501</c:v>
                </c:pt>
                <c:pt idx="6">
                  <c:v>154.676258992805</c:v>
                </c:pt>
                <c:pt idx="7">
                  <c:v>150.110097514941</c:v>
                </c:pt>
                <c:pt idx="8">
                  <c:v>149.876053544868</c:v>
                </c:pt>
                <c:pt idx="9">
                  <c:v>145.07772020725301</c:v>
                </c:pt>
              </c:numCache>
            </c:numRef>
          </c:val>
          <c:smooth val="0"/>
          <c:extLst>
            <c:ext xmlns:c16="http://schemas.microsoft.com/office/drawing/2014/chart" uri="{C3380CC4-5D6E-409C-BE32-E72D297353CC}">
              <c16:uniqueId val="{00000002-9597-4A06-B127-384C6F256630}"/>
            </c:ext>
          </c:extLst>
        </c:ser>
        <c:dLbls>
          <c:showLegendKey val="0"/>
          <c:showVal val="0"/>
          <c:showCatName val="0"/>
          <c:showSerName val="0"/>
          <c:showPercent val="0"/>
          <c:showBubbleSize val="0"/>
        </c:dLbls>
        <c:marker val="1"/>
        <c:smooth val="0"/>
        <c:axId val="775992847"/>
        <c:axId val="776003887"/>
      </c:lineChart>
      <c:catAx>
        <c:axId val="16338144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3812015"/>
        <c:crosses val="autoZero"/>
        <c:auto val="1"/>
        <c:lblAlgn val="ctr"/>
        <c:lblOffset val="100"/>
        <c:noMultiLvlLbl val="0"/>
      </c:catAx>
      <c:valAx>
        <c:axId val="16338120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3814415"/>
        <c:crosses val="autoZero"/>
        <c:crossBetween val="between"/>
      </c:valAx>
      <c:valAx>
        <c:axId val="776003887"/>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5992847"/>
        <c:crosses val="max"/>
        <c:crossBetween val="between"/>
      </c:valAx>
      <c:catAx>
        <c:axId val="775992847"/>
        <c:scaling>
          <c:orientation val="minMax"/>
        </c:scaling>
        <c:delete val="1"/>
        <c:axPos val="b"/>
        <c:numFmt formatCode="General" sourceLinked="1"/>
        <c:majorTickMark val="out"/>
        <c:minorTickMark val="none"/>
        <c:tickLblPos val="nextTo"/>
        <c:crossAx val="77600388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OVERALL PERFORMNACE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'ALL ROUNDER'!$B$1</c:f>
              <c:strCache>
                <c:ptCount val="1"/>
                <c:pt idx="0">
                  <c:v>total_runs_scored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'ALL ROUNDER'!$A$2:$A$11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ROUNDER'!$B$2:$B$11</c:f>
              <c:numCache>
                <c:formatCode>General</c:formatCode>
                <c:ptCount val="10"/>
                <c:pt idx="0">
                  <c:v>4551</c:v>
                </c:pt>
                <c:pt idx="1">
                  <c:v>2676</c:v>
                </c:pt>
                <c:pt idx="2">
                  <c:v>4047</c:v>
                </c:pt>
                <c:pt idx="3">
                  <c:v>927</c:v>
                </c:pt>
                <c:pt idx="4">
                  <c:v>1653</c:v>
                </c:pt>
                <c:pt idx="5">
                  <c:v>8184</c:v>
                </c:pt>
                <c:pt idx="6">
                  <c:v>4515</c:v>
                </c:pt>
                <c:pt idx="7">
                  <c:v>14316</c:v>
                </c:pt>
                <c:pt idx="8">
                  <c:v>9069</c:v>
                </c:pt>
                <c:pt idx="9">
                  <c:v>840</c:v>
                </c:pt>
              </c:numCache>
            </c:numRef>
          </c:val>
          <c:extLst>
            <c:ext xmlns:c16="http://schemas.microsoft.com/office/drawing/2014/chart" uri="{C3380CC4-5D6E-409C-BE32-E72D297353CC}">
              <c16:uniqueId val="{00000000-F51B-4DCF-9EEC-EE37B4F6C003}"/>
            </c:ext>
          </c:extLst>
        </c:ser>
        <c:ser>
          <c:idx val="1"/>
          <c:order val="1"/>
          <c:tx>
            <c:strRef>
              <c:f>'ALL ROUNDER'!$C$1</c:f>
              <c:strCache>
                <c:ptCount val="1"/>
                <c:pt idx="0">
                  <c:v>balls_faced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'ALL ROUNDER'!$A$2:$A$11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ROUNDER'!$C$2:$C$11</c:f>
              <c:numCache>
                <c:formatCode>General</c:formatCode>
                <c:ptCount val="10"/>
                <c:pt idx="0">
                  <c:v>2496</c:v>
                </c:pt>
                <c:pt idx="1">
                  <c:v>1629</c:v>
                </c:pt>
                <c:pt idx="2">
                  <c:v>2541</c:v>
                </c:pt>
                <c:pt idx="3">
                  <c:v>585</c:v>
                </c:pt>
                <c:pt idx="4">
                  <c:v>1047</c:v>
                </c:pt>
                <c:pt idx="5">
                  <c:v>5265</c:v>
                </c:pt>
                <c:pt idx="6">
                  <c:v>2919</c:v>
                </c:pt>
                <c:pt idx="7">
                  <c:v>9537</c:v>
                </c:pt>
                <c:pt idx="8">
                  <c:v>6051</c:v>
                </c:pt>
                <c:pt idx="9">
                  <c:v>579</c:v>
                </c:pt>
              </c:numCache>
            </c:numRef>
          </c:val>
          <c:extLst>
            <c:ext xmlns:c16="http://schemas.microsoft.com/office/drawing/2014/chart" uri="{C3380CC4-5D6E-409C-BE32-E72D297353CC}">
              <c16:uniqueId val="{00000001-F51B-4DCF-9EEC-EE37B4F6C003}"/>
            </c:ext>
          </c:extLst>
        </c:ser>
        <c:ser>
          <c:idx val="2"/>
          <c:order val="2"/>
          <c:tx>
            <c:strRef>
              <c:f>'ALL ROUNDER'!$D$1</c:f>
              <c:strCache>
                <c:ptCount val="1"/>
                <c:pt idx="0">
                  <c:v>batting_strike_rate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'ALL ROUNDER'!$A$2:$A$11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ROUNDER'!$D$2:$D$11</c:f>
              <c:numCache>
                <c:formatCode>General</c:formatCode>
                <c:ptCount val="10"/>
                <c:pt idx="0">
                  <c:v>182.33173076923001</c:v>
                </c:pt>
                <c:pt idx="1">
                  <c:v>164.27255985267001</c:v>
                </c:pt>
                <c:pt idx="2">
                  <c:v>159.26800472254999</c:v>
                </c:pt>
                <c:pt idx="3">
                  <c:v>158.461538461538</c:v>
                </c:pt>
                <c:pt idx="4">
                  <c:v>157.87965616045801</c:v>
                </c:pt>
                <c:pt idx="5">
                  <c:v>155.44159544159501</c:v>
                </c:pt>
                <c:pt idx="6">
                  <c:v>154.676258992805</c:v>
                </c:pt>
                <c:pt idx="7">
                  <c:v>150.110097514941</c:v>
                </c:pt>
                <c:pt idx="8">
                  <c:v>149.876053544868</c:v>
                </c:pt>
                <c:pt idx="9">
                  <c:v>145.07772020725301</c:v>
                </c:pt>
              </c:numCache>
            </c:numRef>
          </c:val>
          <c:extLst>
            <c:ext xmlns:c16="http://schemas.microsoft.com/office/drawing/2014/chart" uri="{C3380CC4-5D6E-409C-BE32-E72D297353CC}">
              <c16:uniqueId val="{00000002-F51B-4DCF-9EEC-EE37B4F6C003}"/>
            </c:ext>
          </c:extLst>
        </c:ser>
        <c:ser>
          <c:idx val="3"/>
          <c:order val="3"/>
          <c:tx>
            <c:strRef>
              <c:f>'ALL ROUNDER'!$E$1</c:f>
              <c:strCache>
                <c:ptCount val="1"/>
                <c:pt idx="0">
                  <c:v>player-2</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'ALL ROUNDER'!$A$2:$A$11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ROUNDER'!$E$2:$E$11</c:f>
              <c:numCache>
                <c:formatCode>General</c:formatCode>
                <c:ptCount val="10"/>
                <c:pt idx="0">
                  <c:v>0</c:v>
                </c:pt>
                <c:pt idx="1">
                  <c:v>0</c:v>
                </c:pt>
                <c:pt idx="2">
                  <c:v>0</c:v>
                </c:pt>
                <c:pt idx="3">
                  <c:v>0</c:v>
                </c:pt>
                <c:pt idx="4">
                  <c:v>0</c:v>
                </c:pt>
                <c:pt idx="5">
                  <c:v>0</c:v>
                </c:pt>
                <c:pt idx="6">
                  <c:v>0</c:v>
                </c:pt>
                <c:pt idx="7">
                  <c:v>0</c:v>
                </c:pt>
                <c:pt idx="8">
                  <c:v>0</c:v>
                </c:pt>
                <c:pt idx="9">
                  <c:v>0</c:v>
                </c:pt>
              </c:numCache>
            </c:numRef>
          </c:val>
          <c:extLst>
            <c:ext xmlns:c16="http://schemas.microsoft.com/office/drawing/2014/chart" uri="{C3380CC4-5D6E-409C-BE32-E72D297353CC}">
              <c16:uniqueId val="{00000003-F51B-4DCF-9EEC-EE37B4F6C003}"/>
            </c:ext>
          </c:extLst>
        </c:ser>
        <c:dLbls>
          <c:showLegendKey val="0"/>
          <c:showVal val="0"/>
          <c:showCatName val="0"/>
          <c:showSerName val="0"/>
          <c:showPercent val="0"/>
          <c:showBubbleSize val="0"/>
        </c:dLbls>
        <c:gapWidth val="219"/>
        <c:axId val="543620175"/>
        <c:axId val="543620655"/>
      </c:barChart>
      <c:lineChart>
        <c:grouping val="standard"/>
        <c:varyColors val="0"/>
        <c:ser>
          <c:idx val="4"/>
          <c:order val="4"/>
          <c:tx>
            <c:strRef>
              <c:f>'ALL ROUNDER'!$F$1</c:f>
              <c:strCache>
                <c:ptCount val="1"/>
                <c:pt idx="0">
                  <c:v>total_balls_bowled</c:v>
                </c:pt>
              </c:strCache>
            </c:strRef>
          </c:tx>
          <c:spPr>
            <a:ln w="34925" cap="rnd">
              <a:solidFill>
                <a:schemeClr val="accent5"/>
              </a:solidFill>
              <a:round/>
            </a:ln>
            <a:effectLst>
              <a:outerShdw blurRad="57150" dist="19050" dir="5400000" algn="ctr" rotWithShape="0">
                <a:srgbClr val="000000">
                  <a:alpha val="63000"/>
                </a:srgbClr>
              </a:outerShdw>
            </a:effectLst>
          </c:spPr>
          <c:marker>
            <c:symbol val="none"/>
          </c:marker>
          <c:cat>
            <c:strRef>
              <c:f>'ALL ROUNDER'!$A$2:$A$11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ROUNDER'!$F$2:$F$11</c:f>
              <c:numCache>
                <c:formatCode>General</c:formatCode>
                <c:ptCount val="10"/>
                <c:pt idx="0">
                  <c:v>3540</c:v>
                </c:pt>
                <c:pt idx="1">
                  <c:v>8424</c:v>
                </c:pt>
                <c:pt idx="2">
                  <c:v>2733</c:v>
                </c:pt>
                <c:pt idx="3">
                  <c:v>780</c:v>
                </c:pt>
                <c:pt idx="4">
                  <c:v>4572</c:v>
                </c:pt>
                <c:pt idx="5">
                  <c:v>414</c:v>
                </c:pt>
                <c:pt idx="6">
                  <c:v>1671</c:v>
                </c:pt>
                <c:pt idx="7">
                  <c:v>1749</c:v>
                </c:pt>
                <c:pt idx="8">
                  <c:v>4209</c:v>
                </c:pt>
                <c:pt idx="9">
                  <c:v>807</c:v>
                </c:pt>
              </c:numCache>
            </c:numRef>
          </c:val>
          <c:smooth val="0"/>
          <c:extLst>
            <c:ext xmlns:c16="http://schemas.microsoft.com/office/drawing/2014/chart" uri="{C3380CC4-5D6E-409C-BE32-E72D297353CC}">
              <c16:uniqueId val="{00000004-F51B-4DCF-9EEC-EE37B4F6C003}"/>
            </c:ext>
          </c:extLst>
        </c:ser>
        <c:ser>
          <c:idx val="5"/>
          <c:order val="5"/>
          <c:tx>
            <c:strRef>
              <c:f>'ALL ROUNDER'!$G$1</c:f>
              <c:strCache>
                <c:ptCount val="1"/>
                <c:pt idx="0">
                  <c:v>total_wicket_taken</c:v>
                </c:pt>
              </c:strCache>
            </c:strRef>
          </c:tx>
          <c:spPr>
            <a:ln w="34925" cap="rnd">
              <a:solidFill>
                <a:schemeClr val="accent6"/>
              </a:solidFill>
              <a:round/>
            </a:ln>
            <a:effectLst>
              <a:outerShdw blurRad="57150" dist="19050" dir="5400000" algn="ctr" rotWithShape="0">
                <a:srgbClr val="000000">
                  <a:alpha val="63000"/>
                </a:srgbClr>
              </a:outerShdw>
            </a:effectLst>
          </c:spPr>
          <c:marker>
            <c:symbol val="none"/>
          </c:marker>
          <c:cat>
            <c:strRef>
              <c:f>'ALL ROUNDER'!$A$2:$A$11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ROUNDER'!$G$2:$G$11</c:f>
              <c:numCache>
                <c:formatCode>General</c:formatCode>
                <c:ptCount val="10"/>
                <c:pt idx="0">
                  <c:v>183</c:v>
                </c:pt>
                <c:pt idx="1">
                  <c:v>381</c:v>
                </c:pt>
                <c:pt idx="2">
                  <c:v>126</c:v>
                </c:pt>
                <c:pt idx="3">
                  <c:v>30</c:v>
                </c:pt>
                <c:pt idx="4">
                  <c:v>240</c:v>
                </c:pt>
                <c:pt idx="5">
                  <c:v>18</c:v>
                </c:pt>
                <c:pt idx="6">
                  <c:v>57</c:v>
                </c:pt>
                <c:pt idx="7">
                  <c:v>54</c:v>
                </c:pt>
                <c:pt idx="8">
                  <c:v>180</c:v>
                </c:pt>
                <c:pt idx="9">
                  <c:v>54</c:v>
                </c:pt>
              </c:numCache>
            </c:numRef>
          </c:val>
          <c:smooth val="0"/>
          <c:extLst>
            <c:ext xmlns:c16="http://schemas.microsoft.com/office/drawing/2014/chart" uri="{C3380CC4-5D6E-409C-BE32-E72D297353CC}">
              <c16:uniqueId val="{00000005-F51B-4DCF-9EEC-EE37B4F6C003}"/>
            </c:ext>
          </c:extLst>
        </c:ser>
        <c:dLbls>
          <c:showLegendKey val="0"/>
          <c:showVal val="0"/>
          <c:showCatName val="0"/>
          <c:showSerName val="0"/>
          <c:showPercent val="0"/>
          <c:showBubbleSize val="0"/>
        </c:dLbls>
        <c:marker val="1"/>
        <c:smooth val="0"/>
        <c:axId val="543620175"/>
        <c:axId val="543620655"/>
      </c:lineChart>
      <c:lineChart>
        <c:grouping val="standard"/>
        <c:varyColors val="0"/>
        <c:ser>
          <c:idx val="6"/>
          <c:order val="6"/>
          <c:tx>
            <c:strRef>
              <c:f>'ALL ROUNDER'!$H$1</c:f>
              <c:strCache>
                <c:ptCount val="1"/>
                <c:pt idx="0">
                  <c:v>bowling_strike_rate</c:v>
                </c:pt>
              </c:strCache>
            </c:strRef>
          </c:tx>
          <c:spPr>
            <a:ln w="34925" cap="rnd">
              <a:solidFill>
                <a:schemeClr val="accent1">
                  <a:lumMod val="60000"/>
                </a:schemeClr>
              </a:solidFill>
              <a:round/>
            </a:ln>
            <a:effectLst>
              <a:outerShdw blurRad="57150" dist="19050" dir="5400000" algn="ctr" rotWithShape="0">
                <a:srgbClr val="000000">
                  <a:alpha val="63000"/>
                </a:srgbClr>
              </a:outerShdw>
            </a:effectLst>
          </c:spPr>
          <c:marker>
            <c:symbol val="none"/>
          </c:marker>
          <c:cat>
            <c:strRef>
              <c:f>'ALL ROUNDER'!$A$2:$A$11</c:f>
              <c:strCache>
                <c:ptCount val="10"/>
                <c:pt idx="0">
                  <c:v>AD Russell</c:v>
                </c:pt>
                <c:pt idx="1">
                  <c:v>SP Narine</c:v>
                </c:pt>
                <c:pt idx="2">
                  <c:v>HH Pandya</c:v>
                </c:pt>
                <c:pt idx="3">
                  <c:v>MM Ali</c:v>
                </c:pt>
                <c:pt idx="4">
                  <c:v>CH Morris</c:v>
                </c:pt>
                <c:pt idx="5">
                  <c:v>V Sehwag</c:v>
                </c:pt>
                <c:pt idx="6">
                  <c:v>GJ Maxwell</c:v>
                </c:pt>
                <c:pt idx="7">
                  <c:v>CH Gayle</c:v>
                </c:pt>
                <c:pt idx="8">
                  <c:v>KA Pollard</c:v>
                </c:pt>
                <c:pt idx="9">
                  <c:v>A Ashish Reddy</c:v>
                </c:pt>
              </c:strCache>
            </c:strRef>
          </c:cat>
          <c:val>
            <c:numRef>
              <c:f>'ALL ROUNDER'!$H$2:$H$11</c:f>
              <c:numCache>
                <c:formatCode>General</c:formatCode>
                <c:ptCount val="10"/>
                <c:pt idx="0">
                  <c:v>19.344262295081901</c:v>
                </c:pt>
                <c:pt idx="1">
                  <c:v>22.110236220472402</c:v>
                </c:pt>
                <c:pt idx="2">
                  <c:v>21.690476190476101</c:v>
                </c:pt>
                <c:pt idx="3">
                  <c:v>26</c:v>
                </c:pt>
                <c:pt idx="4">
                  <c:v>19.05</c:v>
                </c:pt>
                <c:pt idx="5">
                  <c:v>23</c:v>
                </c:pt>
                <c:pt idx="6">
                  <c:v>29.315789473684202</c:v>
                </c:pt>
                <c:pt idx="7">
                  <c:v>32.3888888888888</c:v>
                </c:pt>
                <c:pt idx="8">
                  <c:v>23.383333333333301</c:v>
                </c:pt>
                <c:pt idx="9">
                  <c:v>14.9444444444444</c:v>
                </c:pt>
              </c:numCache>
            </c:numRef>
          </c:val>
          <c:smooth val="0"/>
          <c:extLst>
            <c:ext xmlns:c16="http://schemas.microsoft.com/office/drawing/2014/chart" uri="{C3380CC4-5D6E-409C-BE32-E72D297353CC}">
              <c16:uniqueId val="{00000006-F51B-4DCF-9EEC-EE37B4F6C003}"/>
            </c:ext>
          </c:extLst>
        </c:ser>
        <c:dLbls>
          <c:showLegendKey val="0"/>
          <c:showVal val="0"/>
          <c:showCatName val="0"/>
          <c:showSerName val="0"/>
          <c:showPercent val="0"/>
          <c:showBubbleSize val="0"/>
        </c:dLbls>
        <c:marker val="1"/>
        <c:smooth val="0"/>
        <c:axId val="550770239"/>
        <c:axId val="550769279"/>
      </c:lineChart>
      <c:catAx>
        <c:axId val="54362017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3620655"/>
        <c:crosses val="autoZero"/>
        <c:auto val="1"/>
        <c:lblAlgn val="ctr"/>
        <c:lblOffset val="100"/>
        <c:noMultiLvlLbl val="0"/>
      </c:catAx>
      <c:valAx>
        <c:axId val="5436206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3620175"/>
        <c:crosses val="autoZero"/>
        <c:crossBetween val="between"/>
      </c:valAx>
      <c:valAx>
        <c:axId val="550769279"/>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50770239"/>
        <c:crosses val="max"/>
        <c:crossBetween val="between"/>
      </c:valAx>
      <c:catAx>
        <c:axId val="550770239"/>
        <c:scaling>
          <c:orientation val="minMax"/>
        </c:scaling>
        <c:delete val="1"/>
        <c:axPos val="b"/>
        <c:numFmt formatCode="General" sourceLinked="1"/>
        <c:majorTickMark val="none"/>
        <c:minorTickMark val="none"/>
        <c:tickLblPos val="nextTo"/>
        <c:crossAx val="550769279"/>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OCCURENCE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BB8D-4C23-80DC-D6753CE8C3B8}"/>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BB8D-4C23-80DC-D6753CE8C3B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'4'!$C$32:$D$32</c:f>
              <c:strCache>
                <c:ptCount val="2"/>
                <c:pt idx="0">
                  <c:v>TOTAL BOUNDARY</c:v>
                </c:pt>
                <c:pt idx="1">
                  <c:v>TOTAL DOTS</c:v>
                </c:pt>
              </c:strCache>
            </c:strRef>
          </c:cat>
          <c:val>
            <c:numRef>
              <c:f>'4'!$C$33:$D$33</c:f>
              <c:numCache>
                <c:formatCode>General</c:formatCode>
                <c:ptCount val="2"/>
                <c:pt idx="0">
                  <c:v>94404</c:v>
                </c:pt>
                <c:pt idx="1">
                  <c:v>203523</c:v>
                </c:pt>
              </c:numCache>
            </c:numRef>
          </c:val>
          <c:extLst>
            <c:ext xmlns:c16="http://schemas.microsoft.com/office/drawing/2014/chart" uri="{C3380CC4-5D6E-409C-BE32-E72D297353CC}">
              <c16:uniqueId val="{00000004-BB8D-4C23-80DC-D6753CE8C3B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OCCURENCE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724759405074368"/>
          <c:y val="0.20903061614255719"/>
          <c:w val="0.85219685039370074"/>
          <c:h val="0.65249848730051629"/>
        </c:manualLayout>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'4'!$C$32:$D$32</c:f>
              <c:strCache>
                <c:ptCount val="2"/>
                <c:pt idx="0">
                  <c:v>TOTAL BOUNDARY</c:v>
                </c:pt>
                <c:pt idx="1">
                  <c:v>TOTAL DOTS</c:v>
                </c:pt>
              </c:strCache>
            </c:strRef>
          </c:cat>
          <c:val>
            <c:numRef>
              <c:f>'4'!$C$33:$D$33</c:f>
              <c:numCache>
                <c:formatCode>General</c:formatCode>
                <c:ptCount val="2"/>
                <c:pt idx="0">
                  <c:v>94404</c:v>
                </c:pt>
                <c:pt idx="1">
                  <c:v>203523</c:v>
                </c:pt>
              </c:numCache>
            </c:numRef>
          </c:val>
          <c:extLst>
            <c:ext xmlns:c16="http://schemas.microsoft.com/office/drawing/2014/chart" uri="{C3380CC4-5D6E-409C-BE32-E72D297353CC}">
              <c16:uniqueId val="{00000000-6C43-4791-8F3D-DE99173C1640}"/>
            </c:ext>
          </c:extLst>
        </c:ser>
        <c:dLbls>
          <c:showLegendKey val="0"/>
          <c:showVal val="0"/>
          <c:showCatName val="0"/>
          <c:showSerName val="0"/>
          <c:showPercent val="0"/>
          <c:showBubbleSize val="0"/>
        </c:dLbls>
        <c:gapWidth val="150"/>
        <c:axId val="776002447"/>
        <c:axId val="775999087"/>
      </c:barChart>
      <c:catAx>
        <c:axId val="776002447"/>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75999087"/>
        <c:crosses val="autoZero"/>
        <c:auto val="1"/>
        <c:lblAlgn val="ctr"/>
        <c:lblOffset val="100"/>
        <c:noMultiLvlLbl val="0"/>
      </c:catAx>
      <c:valAx>
        <c:axId val="77599908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76002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dirty="0"/>
              <a:t>Frequency</a:t>
            </a:r>
            <a:r>
              <a:rPr lang="en-US" baseline="0" dirty="0"/>
              <a:t> of ball faced</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11579494803245782"/>
          <c:y val="0.29042470494970984"/>
          <c:w val="0.86653165436718804"/>
          <c:h val="0.41657087511080326"/>
        </c:manualLayout>
      </c:layout>
      <c:lineChart>
        <c:grouping val="standard"/>
        <c:varyColors val="0"/>
        <c:ser>
          <c:idx val="0"/>
          <c:order val="0"/>
          <c:tx>
            <c:strRef>
              <c:f>Sheet1!$C$1</c:f>
              <c:strCache>
                <c:ptCount val="1"/>
                <c:pt idx="0">
                  <c:v>balls_faced</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strRef>
              <c:f>Sheet1!$A$2:$A$10</c:f>
              <c:strCache>
                <c:ptCount val="9"/>
                <c:pt idx="0">
                  <c:v>AD Russell</c:v>
                </c:pt>
                <c:pt idx="1">
                  <c:v>SP Narine</c:v>
                </c:pt>
                <c:pt idx="2">
                  <c:v>HH Pandya</c:v>
                </c:pt>
                <c:pt idx="3">
                  <c:v>V Sehwag</c:v>
                </c:pt>
                <c:pt idx="4">
                  <c:v>GJ Maxwell</c:v>
                </c:pt>
                <c:pt idx="5">
                  <c:v>RR Pant</c:v>
                </c:pt>
                <c:pt idx="6">
                  <c:v>AB de Villiers</c:v>
                </c:pt>
                <c:pt idx="7">
                  <c:v>CH Gayle</c:v>
                </c:pt>
                <c:pt idx="8">
                  <c:v>KA Pollard</c:v>
                </c:pt>
              </c:strCache>
            </c:strRef>
          </c:cat>
          <c:val>
            <c:numRef>
              <c:f>Sheet1!$C$2:$C$11</c:f>
              <c:numCache>
                <c:formatCode>General</c:formatCode>
                <c:ptCount val="10"/>
                <c:pt idx="0">
                  <c:v>832</c:v>
                </c:pt>
                <c:pt idx="1">
                  <c:v>543</c:v>
                </c:pt>
                <c:pt idx="2">
                  <c:v>847</c:v>
                </c:pt>
                <c:pt idx="3">
                  <c:v>1755</c:v>
                </c:pt>
                <c:pt idx="4">
                  <c:v>973</c:v>
                </c:pt>
                <c:pt idx="5">
                  <c:v>1368</c:v>
                </c:pt>
                <c:pt idx="6">
                  <c:v>3192</c:v>
                </c:pt>
                <c:pt idx="7">
                  <c:v>3179</c:v>
                </c:pt>
                <c:pt idx="8">
                  <c:v>2017</c:v>
                </c:pt>
                <c:pt idx="9">
                  <c:v>1146</c:v>
                </c:pt>
              </c:numCache>
            </c:numRef>
          </c:val>
          <c:smooth val="0"/>
          <c:extLst>
            <c:ext xmlns:c16="http://schemas.microsoft.com/office/drawing/2014/chart" uri="{C3380CC4-5D6E-409C-BE32-E72D297353CC}">
              <c16:uniqueId val="{00000000-30A8-4E52-B29E-DA608FB4979B}"/>
            </c:ext>
          </c:extLst>
        </c:ser>
        <c:dLbls>
          <c:showLegendKey val="0"/>
          <c:showVal val="0"/>
          <c:showCatName val="0"/>
          <c:showSerName val="0"/>
          <c:showPercent val="0"/>
          <c:showBubbleSize val="0"/>
        </c:dLbls>
        <c:smooth val="0"/>
        <c:axId val="1693893487"/>
        <c:axId val="1693894447"/>
      </c:lineChart>
      <c:catAx>
        <c:axId val="1693893487"/>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93894447"/>
        <c:crosses val="autoZero"/>
        <c:auto val="1"/>
        <c:lblAlgn val="ctr"/>
        <c:lblOffset val="100"/>
        <c:noMultiLvlLbl val="0"/>
      </c:catAx>
      <c:valAx>
        <c:axId val="169389444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938934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'4'!$B$1</c:f>
              <c:strCache>
                <c:ptCount val="1"/>
                <c:pt idx="0">
                  <c:v>boundary_scored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'4'!$A$2:$A$16</c:f>
              <c:strCache>
                <c:ptCount val="15"/>
                <c:pt idx="0">
                  <c:v>Mumbai Indians</c:v>
                </c:pt>
                <c:pt idx="1">
                  <c:v>Royal Challengers Bangalore</c:v>
                </c:pt>
                <c:pt idx="2">
                  <c:v>Kings XI Punjab</c:v>
                </c:pt>
                <c:pt idx="3">
                  <c:v>Kolkata Knight Riders</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Rising Pune Supergiants</c:v>
                </c:pt>
                <c:pt idx="14">
                  <c:v>Kochi Tuskers Kerala</c:v>
                </c:pt>
              </c:strCache>
            </c:strRef>
          </c:cat>
          <c:val>
            <c:numRef>
              <c:f>'4'!$B$2:$B$16</c:f>
              <c:numCache>
                <c:formatCode>General</c:formatCode>
                <c:ptCount val="15"/>
                <c:pt idx="0">
                  <c:v>12354</c:v>
                </c:pt>
                <c:pt idx="1">
                  <c:v>11400</c:v>
                </c:pt>
                <c:pt idx="2">
                  <c:v>11340</c:v>
                </c:pt>
                <c:pt idx="3">
                  <c:v>11217</c:v>
                </c:pt>
                <c:pt idx="4">
                  <c:v>10488</c:v>
                </c:pt>
                <c:pt idx="5">
                  <c:v>9123</c:v>
                </c:pt>
                <c:pt idx="6">
                  <c:v>9066</c:v>
                </c:pt>
                <c:pt idx="7">
                  <c:v>6918</c:v>
                </c:pt>
                <c:pt idx="8">
                  <c:v>4161</c:v>
                </c:pt>
                <c:pt idx="9">
                  <c:v>2199</c:v>
                </c:pt>
                <c:pt idx="10">
                  <c:v>1977</c:v>
                </c:pt>
                <c:pt idx="11">
                  <c:v>1872</c:v>
                </c:pt>
                <c:pt idx="12">
                  <c:v>870</c:v>
                </c:pt>
                <c:pt idx="13">
                  <c:v>726</c:v>
                </c:pt>
                <c:pt idx="14">
                  <c:v>693</c:v>
                </c:pt>
              </c:numCache>
            </c:numRef>
          </c:val>
          <c:extLst>
            <c:ext xmlns:c16="http://schemas.microsoft.com/office/drawing/2014/chart" uri="{C3380CC4-5D6E-409C-BE32-E72D297353CC}">
              <c16:uniqueId val="{00000000-90FB-4C69-B2FA-B9D6968650BF}"/>
            </c:ext>
          </c:extLst>
        </c:ser>
        <c:dLbls>
          <c:dLblPos val="outEnd"/>
          <c:showLegendKey val="0"/>
          <c:showVal val="1"/>
          <c:showCatName val="0"/>
          <c:showSerName val="0"/>
          <c:showPercent val="0"/>
          <c:showBubbleSize val="0"/>
        </c:dLbls>
        <c:gapWidth val="115"/>
        <c:overlap val="-20"/>
        <c:axId val="1587918495"/>
        <c:axId val="1587918975"/>
      </c:barChart>
      <c:catAx>
        <c:axId val="158791849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87918975"/>
        <c:crosses val="autoZero"/>
        <c:auto val="1"/>
        <c:lblAlgn val="ctr"/>
        <c:lblOffset val="100"/>
        <c:noMultiLvlLbl val="0"/>
      </c:catAx>
      <c:valAx>
        <c:axId val="1587918975"/>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8791849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'5'!$B$1</c:f>
              <c:strCache>
                <c:ptCount val="1"/>
                <c:pt idx="0">
                  <c:v>dots_scored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'5'!$A$2:$A$17</c:f>
              <c:strCache>
                <c:ptCount val="16"/>
                <c:pt idx="0">
                  <c:v>Mumbai Indians</c:v>
                </c:pt>
                <c:pt idx="1">
                  <c:v>Royal Challengers Bangalore</c:v>
                </c:pt>
                <c:pt idx="2">
                  <c:v>Kolkata Knight Riders</c:v>
                </c:pt>
                <c:pt idx="3">
                  <c:v>Kings XI Punjab</c:v>
                </c:pt>
                <c:pt idx="4">
                  <c:v>Chennai Super Kings</c:v>
                </c:pt>
                <c:pt idx="5">
                  <c:v>Rajasthan Royals</c:v>
                </c:pt>
                <c:pt idx="6">
                  <c:v>Delhi Daredevils</c:v>
                </c:pt>
                <c:pt idx="7">
                  <c:v>Sunrisers Hyderabad</c:v>
                </c:pt>
                <c:pt idx="8">
                  <c:v>Deccan Chargers</c:v>
                </c:pt>
                <c:pt idx="9">
                  <c:v>Pune Warriors</c:v>
                </c:pt>
                <c:pt idx="10">
                  <c:v>Delhi Capitals</c:v>
                </c:pt>
                <c:pt idx="11">
                  <c:v>Gujarat Lions</c:v>
                </c:pt>
                <c:pt idx="12">
                  <c:v>Rising Pune Supergiant</c:v>
                </c:pt>
                <c:pt idx="13">
                  <c:v>Kochi Tuskers Kerala</c:v>
                </c:pt>
                <c:pt idx="14">
                  <c:v>Rising Pune Supergiants</c:v>
                </c:pt>
                <c:pt idx="15">
                  <c:v>NA</c:v>
                </c:pt>
              </c:strCache>
            </c:strRef>
          </c:cat>
          <c:val>
            <c:numRef>
              <c:f>'5'!$B$2:$B$17</c:f>
              <c:numCache>
                <c:formatCode>General</c:formatCode>
                <c:ptCount val="16"/>
                <c:pt idx="0">
                  <c:v>26142</c:v>
                </c:pt>
                <c:pt idx="1">
                  <c:v>23865</c:v>
                </c:pt>
                <c:pt idx="2">
                  <c:v>23682</c:v>
                </c:pt>
                <c:pt idx="3">
                  <c:v>23037</c:v>
                </c:pt>
                <c:pt idx="4">
                  <c:v>22779</c:v>
                </c:pt>
                <c:pt idx="5">
                  <c:v>19995</c:v>
                </c:pt>
                <c:pt idx="6">
                  <c:v>19560</c:v>
                </c:pt>
                <c:pt idx="7">
                  <c:v>15744</c:v>
                </c:pt>
                <c:pt idx="8">
                  <c:v>9918</c:v>
                </c:pt>
                <c:pt idx="9">
                  <c:v>5700</c:v>
                </c:pt>
                <c:pt idx="10">
                  <c:v>4014</c:v>
                </c:pt>
                <c:pt idx="11">
                  <c:v>3285</c:v>
                </c:pt>
                <c:pt idx="12">
                  <c:v>2094</c:v>
                </c:pt>
                <c:pt idx="13">
                  <c:v>1878</c:v>
                </c:pt>
                <c:pt idx="14">
                  <c:v>1617</c:v>
                </c:pt>
                <c:pt idx="15">
                  <c:v>213</c:v>
                </c:pt>
              </c:numCache>
            </c:numRef>
          </c:val>
          <c:extLst>
            <c:ext xmlns:c16="http://schemas.microsoft.com/office/drawing/2014/chart" uri="{C3380CC4-5D6E-409C-BE32-E72D297353CC}">
              <c16:uniqueId val="{00000000-20A7-43AB-8BEB-D8B7CA9027F1}"/>
            </c:ext>
          </c:extLst>
        </c:ser>
        <c:dLbls>
          <c:dLblPos val="inEnd"/>
          <c:showLegendKey val="0"/>
          <c:showVal val="1"/>
          <c:showCatName val="0"/>
          <c:showSerName val="0"/>
          <c:showPercent val="0"/>
          <c:showBubbleSize val="0"/>
        </c:dLbls>
        <c:gapWidth val="100"/>
        <c:overlap val="-24"/>
        <c:axId val="54716415"/>
        <c:axId val="54717855"/>
      </c:barChart>
      <c:catAx>
        <c:axId val="5471641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717855"/>
        <c:crosses val="autoZero"/>
        <c:auto val="1"/>
        <c:lblAlgn val="ctr"/>
        <c:lblOffset val="100"/>
        <c:noMultiLvlLbl val="0"/>
      </c:catAx>
      <c:valAx>
        <c:axId val="547178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71641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'7'!$B$1</c:f>
              <c:strCache>
                <c:ptCount val="1"/>
                <c:pt idx="0">
                  <c:v>max_extra_runs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B7BF-4C82-AAA3-FEADD053A90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B7BF-4C82-AAA3-FEADD053A90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B7BF-4C82-AAA3-FEADD053A90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B7BF-4C82-AAA3-FEADD053A90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B7BF-4C82-AAA3-FEADD053A90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'7'!$A$2:$A$6</c:f>
              <c:strCache>
                <c:ptCount val="5"/>
                <c:pt idx="0">
                  <c:v>SL Malinga</c:v>
                </c:pt>
                <c:pt idx="1">
                  <c:v>P Kumar</c:v>
                </c:pt>
                <c:pt idx="2">
                  <c:v>UT Yadav</c:v>
                </c:pt>
                <c:pt idx="3">
                  <c:v>DJ Bravo</c:v>
                </c:pt>
                <c:pt idx="4">
                  <c:v>B Kumar</c:v>
                </c:pt>
              </c:strCache>
            </c:strRef>
          </c:cat>
          <c:val>
            <c:numRef>
              <c:f>'7'!$B$2:$B$6</c:f>
              <c:numCache>
                <c:formatCode>General</c:formatCode>
                <c:ptCount val="5"/>
                <c:pt idx="0">
                  <c:v>879</c:v>
                </c:pt>
                <c:pt idx="1">
                  <c:v>708</c:v>
                </c:pt>
                <c:pt idx="2">
                  <c:v>678</c:v>
                </c:pt>
                <c:pt idx="3">
                  <c:v>630</c:v>
                </c:pt>
                <c:pt idx="4">
                  <c:v>603</c:v>
                </c:pt>
              </c:numCache>
            </c:numRef>
          </c:val>
          <c:extLst>
            <c:ext xmlns:c16="http://schemas.microsoft.com/office/drawing/2014/chart" uri="{C3380CC4-5D6E-409C-BE32-E72D297353CC}">
              <c16:uniqueId val="{0000000A-B7BF-4C82-AAA3-FEADD053A90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barChart>
        <c:barDir val="col"/>
        <c:grouping val="clustered"/>
        <c:varyColors val="0"/>
        <c:ser>
          <c:idx val="0"/>
          <c:order val="0"/>
          <c:tx>
            <c:strRef>
              <c:f>'7'!$B$1</c:f>
              <c:strCache>
                <c:ptCount val="1"/>
                <c:pt idx="0">
                  <c:v>max_extra_runs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'7'!$A$2:$A$6</c:f>
              <c:strCache>
                <c:ptCount val="5"/>
                <c:pt idx="0">
                  <c:v>SL Malinga</c:v>
                </c:pt>
                <c:pt idx="1">
                  <c:v>P Kumar</c:v>
                </c:pt>
                <c:pt idx="2">
                  <c:v>UT Yadav</c:v>
                </c:pt>
                <c:pt idx="3">
                  <c:v>DJ Bravo</c:v>
                </c:pt>
                <c:pt idx="4">
                  <c:v>B Kumar</c:v>
                </c:pt>
              </c:strCache>
            </c:strRef>
          </c:cat>
          <c:val>
            <c:numRef>
              <c:f>'7'!$B$2:$B$6</c:f>
              <c:numCache>
                <c:formatCode>General</c:formatCode>
                <c:ptCount val="5"/>
                <c:pt idx="0">
                  <c:v>879</c:v>
                </c:pt>
                <c:pt idx="1">
                  <c:v>708</c:v>
                </c:pt>
                <c:pt idx="2">
                  <c:v>678</c:v>
                </c:pt>
                <c:pt idx="3">
                  <c:v>630</c:v>
                </c:pt>
                <c:pt idx="4">
                  <c:v>603</c:v>
                </c:pt>
              </c:numCache>
            </c:numRef>
          </c:val>
          <c:extLst>
            <c:ext xmlns:c16="http://schemas.microsoft.com/office/drawing/2014/chart" uri="{C3380CC4-5D6E-409C-BE32-E72D297353CC}">
              <c16:uniqueId val="{00000000-3EB5-45B0-B989-9C5BA67106F5}"/>
            </c:ext>
          </c:extLst>
        </c:ser>
        <c:dLbls>
          <c:dLblPos val="inEnd"/>
          <c:showLegendKey val="0"/>
          <c:showVal val="1"/>
          <c:showCatName val="0"/>
          <c:showSerName val="0"/>
          <c:showPercent val="0"/>
          <c:showBubbleSize val="0"/>
        </c:dLbls>
        <c:gapWidth val="267"/>
        <c:overlap val="-43"/>
        <c:axId val="447392671"/>
        <c:axId val="447389791"/>
      </c:barChart>
      <c:catAx>
        <c:axId val="447392671"/>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447389791"/>
        <c:crosses val="autoZero"/>
        <c:auto val="1"/>
        <c:lblAlgn val="ctr"/>
        <c:lblOffset val="100"/>
        <c:noMultiLvlLbl val="0"/>
      </c:catAx>
      <c:valAx>
        <c:axId val="447389791"/>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447392671"/>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TOTAL</a:t>
            </a:r>
            <a:r>
              <a:rPr lang="en-US" baseline="0"/>
              <a:t> </a:t>
            </a:r>
            <a:r>
              <a:rPr lang="en-US"/>
              <a:t> RUNS IN VENUE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'9'!$B$1</c:f>
              <c:strCache>
                <c:ptCount val="1"/>
                <c:pt idx="0">
                  <c:v>total_runs_in_venue</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'9'!$A$2:$A$37</c:f>
              <c:strCache>
                <c:ptCount val="36"/>
                <c:pt idx="0">
                  <c:v>Eden Gardens</c:v>
                </c:pt>
                <c:pt idx="1">
                  <c:v>Wankhede Stadium</c:v>
                </c:pt>
                <c:pt idx="2">
                  <c:v>Feroz Shah Kotla</c:v>
                </c:pt>
                <c:pt idx="3">
                  <c:v>Rajiv Gandhi International Stadium, Uppal</c:v>
                </c:pt>
                <c:pt idx="4">
                  <c:v>M Chinnaswamy Stadium</c:v>
                </c:pt>
                <c:pt idx="5">
                  <c:v>MA Chidambaram Stadium, Chepauk</c:v>
                </c:pt>
                <c:pt idx="6">
                  <c:v>Sawai Mansingh Stadium</c:v>
                </c:pt>
                <c:pt idx="7">
                  <c:v>Punjab Cricket Association Stadium, Mohali</c:v>
                </c:pt>
                <c:pt idx="8">
                  <c:v>Dubai International Cricket Stadium</c:v>
                </c:pt>
                <c:pt idx="9">
                  <c:v>Sheikh Zayed Stadium</c:v>
                </c:pt>
                <c:pt idx="10">
                  <c:v>Maharashtra Cricket Association Stadium</c:v>
                </c:pt>
                <c:pt idx="11">
                  <c:v>Punjab Cricket Association IS Bindra Stadium, Mohali</c:v>
                </c:pt>
                <c:pt idx="12">
                  <c:v>Sharjah Cricket Stadium</c:v>
                </c:pt>
                <c:pt idx="13">
                  <c:v>Subrata Roy Sahara Stadium</c:v>
                </c:pt>
                <c:pt idx="14">
                  <c:v>Dr DY Patil Sports Academy</c:v>
                </c:pt>
                <c:pt idx="15">
                  <c:v>Kingsmead</c:v>
                </c:pt>
                <c:pt idx="16">
                  <c:v>M.Chinnaswamy Stadium</c:v>
                </c:pt>
                <c:pt idx="17">
                  <c:v>Dr. Y.S. Rajasekhara Reddy ACA-VDCA Cricket Stadium</c:v>
                </c:pt>
                <c:pt idx="18">
                  <c:v>Sardar Patel Stadium, Motera</c:v>
                </c:pt>
                <c:pt idx="19">
                  <c:v>SuperSport Park</c:v>
                </c:pt>
                <c:pt idx="20">
                  <c:v>Brabourne Stadium</c:v>
                </c:pt>
                <c:pt idx="21">
                  <c:v>Saurashtra Cricket Association Stadium</c:v>
                </c:pt>
                <c:pt idx="22">
                  <c:v>Himachal Pradesh Cricket Association Stadium</c:v>
                </c:pt>
                <c:pt idx="23">
                  <c:v>Holkar Cricket Stadium</c:v>
                </c:pt>
                <c:pt idx="24">
                  <c:v>New Wanderers Stadium</c:v>
                </c:pt>
                <c:pt idx="25">
                  <c:v>Barabati Stadium</c:v>
                </c:pt>
                <c:pt idx="26">
                  <c:v>St George's Park</c:v>
                </c:pt>
                <c:pt idx="27">
                  <c:v>JSCA International Stadium Complex</c:v>
                </c:pt>
                <c:pt idx="28">
                  <c:v>Newlands</c:v>
                </c:pt>
                <c:pt idx="29">
                  <c:v>Shaheed Veer Narayan Singh International Stadium</c:v>
                </c:pt>
                <c:pt idx="30">
                  <c:v>Nehru Stadium</c:v>
                </c:pt>
                <c:pt idx="31">
                  <c:v>Green Park</c:v>
                </c:pt>
                <c:pt idx="32">
                  <c:v>Vidarbha Cricket Association Stadium, Jamtha</c:v>
                </c:pt>
                <c:pt idx="33">
                  <c:v>De Beers Diamond Oval</c:v>
                </c:pt>
                <c:pt idx="34">
                  <c:v>Buffalo Park</c:v>
                </c:pt>
                <c:pt idx="35">
                  <c:v>OUTsurance Oval</c:v>
                </c:pt>
              </c:strCache>
            </c:strRef>
          </c:cat>
          <c:val>
            <c:numRef>
              <c:f>'9'!$B$2:$B$37</c:f>
              <c:numCache>
                <c:formatCode>General</c:formatCode>
                <c:ptCount val="36"/>
                <c:pt idx="0">
                  <c:v>17988</c:v>
                </c:pt>
                <c:pt idx="1">
                  <c:v>17584</c:v>
                </c:pt>
                <c:pt idx="2">
                  <c:v>17294</c:v>
                </c:pt>
                <c:pt idx="3">
                  <c:v>15200</c:v>
                </c:pt>
                <c:pt idx="4">
                  <c:v>14895</c:v>
                </c:pt>
                <c:pt idx="5">
                  <c:v>13881</c:v>
                </c:pt>
                <c:pt idx="6">
                  <c:v>11150</c:v>
                </c:pt>
                <c:pt idx="7">
                  <c:v>8266</c:v>
                </c:pt>
                <c:pt idx="8">
                  <c:v>8038</c:v>
                </c:pt>
                <c:pt idx="9">
                  <c:v>6906</c:v>
                </c:pt>
                <c:pt idx="10">
                  <c:v>5055</c:v>
                </c:pt>
                <c:pt idx="11">
                  <c:v>5003</c:v>
                </c:pt>
                <c:pt idx="12">
                  <c:v>4317</c:v>
                </c:pt>
                <c:pt idx="13">
                  <c:v>4064</c:v>
                </c:pt>
                <c:pt idx="14">
                  <c:v>3993</c:v>
                </c:pt>
                <c:pt idx="15">
                  <c:v>3643</c:v>
                </c:pt>
                <c:pt idx="16">
                  <c:v>3494</c:v>
                </c:pt>
                <c:pt idx="17">
                  <c:v>3037</c:v>
                </c:pt>
                <c:pt idx="18">
                  <c:v>2882</c:v>
                </c:pt>
                <c:pt idx="19">
                  <c:v>2866</c:v>
                </c:pt>
                <c:pt idx="20">
                  <c:v>2719</c:v>
                </c:pt>
                <c:pt idx="21">
                  <c:v>2368</c:v>
                </c:pt>
                <c:pt idx="22">
                  <c:v>2159</c:v>
                </c:pt>
                <c:pt idx="23">
                  <c:v>1965</c:v>
                </c:pt>
                <c:pt idx="24">
                  <c:v>1940</c:v>
                </c:pt>
                <c:pt idx="25">
                  <c:v>1695</c:v>
                </c:pt>
                <c:pt idx="26">
                  <c:v>1677</c:v>
                </c:pt>
                <c:pt idx="27">
                  <c:v>1671</c:v>
                </c:pt>
                <c:pt idx="28">
                  <c:v>1528</c:v>
                </c:pt>
                <c:pt idx="29">
                  <c:v>1431</c:v>
                </c:pt>
                <c:pt idx="30">
                  <c:v>1155</c:v>
                </c:pt>
                <c:pt idx="31">
                  <c:v>921</c:v>
                </c:pt>
                <c:pt idx="32">
                  <c:v>742</c:v>
                </c:pt>
                <c:pt idx="33">
                  <c:v>726</c:v>
                </c:pt>
                <c:pt idx="34">
                  <c:v>715</c:v>
                </c:pt>
                <c:pt idx="35">
                  <c:v>500</c:v>
                </c:pt>
              </c:numCache>
            </c:numRef>
          </c:val>
          <c:extLst>
            <c:ext xmlns:c16="http://schemas.microsoft.com/office/drawing/2014/chart" uri="{C3380CC4-5D6E-409C-BE32-E72D297353CC}">
              <c16:uniqueId val="{00000000-04DD-494D-AE32-9B49A8CCB907}"/>
            </c:ext>
          </c:extLst>
        </c:ser>
        <c:dLbls>
          <c:showLegendKey val="0"/>
          <c:showVal val="0"/>
          <c:showCatName val="0"/>
          <c:showSerName val="0"/>
          <c:showPercent val="0"/>
          <c:showBubbleSize val="0"/>
        </c:dLbls>
        <c:gapWidth val="315"/>
        <c:overlap val="-40"/>
        <c:axId val="1661507375"/>
        <c:axId val="428190063"/>
      </c:barChart>
      <c:catAx>
        <c:axId val="166150737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28190063"/>
        <c:crosses val="autoZero"/>
        <c:auto val="1"/>
        <c:lblAlgn val="ctr"/>
        <c:lblOffset val="100"/>
        <c:noMultiLvlLbl val="0"/>
      </c:catAx>
      <c:valAx>
        <c:axId val="428190063"/>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661507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a:t>total_runs IN EDEN GARDEN  VS YEAR</a:t>
            </a:r>
          </a:p>
        </c:rich>
      </c:tx>
      <c:overlay val="0"/>
      <c:spPr>
        <a:no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'10'!$B$1</c:f>
              <c:strCache>
                <c:ptCount val="1"/>
                <c:pt idx="0">
                  <c:v>total_runs</c:v>
                </c:pt>
              </c:strCache>
            </c:strRef>
          </c:tx>
          <c:spPr>
            <a:ln w="34925" cap="rnd">
              <a:solidFill>
                <a:schemeClr val="lt1"/>
              </a:solidFill>
              <a:round/>
            </a:ln>
            <a:effectLst>
              <a:outerShdw dist="25400" dir="2700000" algn="tl" rotWithShape="0">
                <a:schemeClr val="accent1"/>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numRef>
              <c:f>'10'!$A$2:$A$12</c:f>
              <c:numCache>
                <c:formatCode>General</c:formatCode>
                <c:ptCount val="11"/>
                <c:pt idx="0">
                  <c:v>2008</c:v>
                </c:pt>
                <c:pt idx="1">
                  <c:v>2010</c:v>
                </c:pt>
                <c:pt idx="2">
                  <c:v>2011</c:v>
                </c:pt>
                <c:pt idx="3">
                  <c:v>2012</c:v>
                </c:pt>
                <c:pt idx="4">
                  <c:v>2013</c:v>
                </c:pt>
                <c:pt idx="5">
                  <c:v>2014</c:v>
                </c:pt>
                <c:pt idx="6">
                  <c:v>2015</c:v>
                </c:pt>
                <c:pt idx="7">
                  <c:v>2016</c:v>
                </c:pt>
                <c:pt idx="8">
                  <c:v>2017</c:v>
                </c:pt>
                <c:pt idx="9">
                  <c:v>2018</c:v>
                </c:pt>
                <c:pt idx="10">
                  <c:v>2019</c:v>
                </c:pt>
              </c:numCache>
            </c:numRef>
          </c:cat>
          <c:val>
            <c:numRef>
              <c:f>'10'!$B$2:$B$12</c:f>
              <c:numCache>
                <c:formatCode>General</c:formatCode>
                <c:ptCount val="11"/>
                <c:pt idx="0">
                  <c:v>1565</c:v>
                </c:pt>
                <c:pt idx="1">
                  <c:v>1681</c:v>
                </c:pt>
                <c:pt idx="2">
                  <c:v>1586</c:v>
                </c:pt>
                <c:pt idx="3">
                  <c:v>1620</c:v>
                </c:pt>
                <c:pt idx="4">
                  <c:v>1929</c:v>
                </c:pt>
                <c:pt idx="5">
                  <c:v>938</c:v>
                </c:pt>
                <c:pt idx="6">
                  <c:v>1706</c:v>
                </c:pt>
                <c:pt idx="7">
                  <c:v>1553</c:v>
                </c:pt>
                <c:pt idx="8">
                  <c:v>1608</c:v>
                </c:pt>
                <c:pt idx="9">
                  <c:v>2082</c:v>
                </c:pt>
                <c:pt idx="10">
                  <c:v>1720</c:v>
                </c:pt>
              </c:numCache>
            </c:numRef>
          </c:val>
          <c:smooth val="0"/>
          <c:extLst>
            <c:ext xmlns:c16="http://schemas.microsoft.com/office/drawing/2014/chart" uri="{C3380CC4-5D6E-409C-BE32-E72D297353CC}">
              <c16:uniqueId val="{00000000-5AFC-4122-898B-EE23360887DD}"/>
            </c:ext>
          </c:extLst>
        </c:ser>
        <c:dLbls>
          <c:dLblPos val="t"/>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434632527"/>
        <c:axId val="434633007"/>
      </c:lineChart>
      <c:catAx>
        <c:axId val="434632527"/>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900" b="0" i="0" u="none" strike="noStrike" kern="1200" spc="100" baseline="0">
                <a:solidFill>
                  <a:schemeClr val="lt1"/>
                </a:solidFill>
                <a:latin typeface="+mn-lt"/>
                <a:ea typeface="+mn-ea"/>
                <a:cs typeface="+mn-cs"/>
              </a:defRPr>
            </a:pPr>
            <a:endParaRPr lang="en-US"/>
          </a:p>
        </c:txPr>
        <c:crossAx val="434633007"/>
        <c:crosses val="autoZero"/>
        <c:auto val="1"/>
        <c:lblAlgn val="ctr"/>
        <c:lblOffset val="100"/>
        <c:noMultiLvlLbl val="0"/>
      </c:catAx>
      <c:valAx>
        <c:axId val="43463300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34632527"/>
        <c:crosses val="autoZero"/>
        <c:crossBetween val="between"/>
      </c:valAx>
      <c:spPr>
        <a:noFill/>
        <a:ln>
          <a:noFill/>
        </a:ln>
        <a:effectLst/>
      </c:spPr>
    </c:plotArea>
    <c:plotVisOnly val="1"/>
    <c:dispBlanksAs val="gap"/>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IN"/>
              <a:t>Average strike rate by each batsmen</a:t>
            </a:r>
          </a:p>
        </c:rich>
      </c:tx>
      <c:layout>
        <c:manualLayout>
          <c:xMode val="edge"/>
          <c:yMode val="edge"/>
          <c:x val="0.19924409395909587"/>
          <c:y val="0"/>
        </c:manualLayout>
      </c:layout>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barChart>
        <c:barDir val="col"/>
        <c:grouping val="clustered"/>
        <c:varyColors val="0"/>
        <c:ser>
          <c:idx val="0"/>
          <c:order val="0"/>
          <c:spPr>
            <a:pattFill prst="ltUpDiag">
              <a:fgClr>
                <a:schemeClr val="accent1"/>
              </a:fgClr>
              <a:bgClr>
                <a:schemeClr val="lt1"/>
              </a:bgClr>
            </a:patt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CDD9-4724-993E-30166DAE03D0}"/>
              </c:ext>
            </c:extLst>
          </c:dPt>
          <c:dPt>
            <c:idx val="8"/>
            <c:invertIfNegative val="0"/>
            <c:bubble3D val="0"/>
            <c:spPr>
              <a:solidFill>
                <a:schemeClr val="accent2"/>
              </a:solidFill>
              <a:ln>
                <a:noFill/>
              </a:ln>
              <a:effectLst/>
            </c:spPr>
            <c:extLst>
              <c:ext xmlns:c16="http://schemas.microsoft.com/office/drawing/2014/chart" uri="{C3380CC4-5D6E-409C-BE32-E72D297353CC}">
                <c16:uniqueId val="{00000003-CDD9-4724-993E-30166DAE03D0}"/>
              </c:ext>
            </c:extLst>
          </c:dPt>
          <c:cat>
            <c:strRef>
              <c:f>Sheet1!$A$1:$A$10</c:f>
              <c:strCache>
                <c:ptCount val="10"/>
                <c:pt idx="0">
                  <c:v>AB de Villiers</c:v>
                </c:pt>
                <c:pt idx="1">
                  <c:v>AD Russell</c:v>
                </c:pt>
                <c:pt idx="2">
                  <c:v>CH Gayle</c:v>
                </c:pt>
                <c:pt idx="3">
                  <c:v>GJ Maxwell</c:v>
                </c:pt>
                <c:pt idx="4">
                  <c:v>HH Pandya</c:v>
                </c:pt>
                <c:pt idx="5">
                  <c:v>JC Buttler</c:v>
                </c:pt>
                <c:pt idx="6">
                  <c:v>KA Pollard</c:v>
                </c:pt>
                <c:pt idx="7">
                  <c:v>RR Pant</c:v>
                </c:pt>
                <c:pt idx="8">
                  <c:v>SP Narine</c:v>
                </c:pt>
                <c:pt idx="9">
                  <c:v>V Sehwag</c:v>
                </c:pt>
              </c:strCache>
            </c:strRef>
          </c:cat>
          <c:val>
            <c:numRef>
              <c:f>Sheet1!$B$1:$B$10</c:f>
              <c:numCache>
                <c:formatCode>General</c:formatCode>
                <c:ptCount val="10"/>
                <c:pt idx="0">
                  <c:v>151.91102756892201</c:v>
                </c:pt>
                <c:pt idx="1">
                  <c:v>182.33173076923001</c:v>
                </c:pt>
                <c:pt idx="2">
                  <c:v>150.110097514941</c:v>
                </c:pt>
                <c:pt idx="3">
                  <c:v>154.676258992805</c:v>
                </c:pt>
                <c:pt idx="4">
                  <c:v>159.26800472254999</c:v>
                </c:pt>
                <c:pt idx="5">
                  <c:v>149.56369982547901</c:v>
                </c:pt>
                <c:pt idx="6">
                  <c:v>149.876053544868</c:v>
                </c:pt>
                <c:pt idx="7">
                  <c:v>151.97368421052599</c:v>
                </c:pt>
                <c:pt idx="8">
                  <c:v>164.27255985267001</c:v>
                </c:pt>
                <c:pt idx="9">
                  <c:v>155.44159544159501</c:v>
                </c:pt>
              </c:numCache>
            </c:numRef>
          </c:val>
          <c:extLst>
            <c:ext xmlns:c16="http://schemas.microsoft.com/office/drawing/2014/chart" uri="{C3380CC4-5D6E-409C-BE32-E72D297353CC}">
              <c16:uniqueId val="{00000004-CDD9-4724-993E-30166DAE03D0}"/>
            </c:ext>
          </c:extLst>
        </c:ser>
        <c:dLbls>
          <c:showLegendKey val="0"/>
          <c:showVal val="0"/>
          <c:showCatName val="0"/>
          <c:showSerName val="0"/>
          <c:showPercent val="0"/>
          <c:showBubbleSize val="0"/>
        </c:dLbls>
        <c:gapWidth val="269"/>
        <c:overlap val="-20"/>
        <c:axId val="1741493599"/>
        <c:axId val="1741495039"/>
      </c:barChart>
      <c:catAx>
        <c:axId val="1741493599"/>
        <c:scaling>
          <c:orientation val="minMax"/>
        </c:scaling>
        <c:delete val="0"/>
        <c:axPos val="b"/>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1064" b="0" i="0" u="none" strike="noStrike" kern="1200" cap="all" spc="150" normalizeH="0" baseline="0">
                <a:solidFill>
                  <a:schemeClr val="lt1"/>
                </a:solidFill>
                <a:latin typeface="+mn-lt"/>
                <a:ea typeface="+mn-ea"/>
                <a:cs typeface="+mn-cs"/>
              </a:defRPr>
            </a:pPr>
            <a:endParaRPr lang="en-US"/>
          </a:p>
        </c:txPr>
        <c:crossAx val="1741495039"/>
        <c:crosses val="autoZero"/>
        <c:auto val="1"/>
        <c:lblAlgn val="ctr"/>
        <c:lblOffset val="100"/>
        <c:noMultiLvlLbl val="0"/>
      </c:catAx>
      <c:valAx>
        <c:axId val="17414950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74149359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sz="1100" i="1" dirty="0">
                <a:latin typeface="Arial Black" panose="020B0A04020102020204" pitchFamily="34" charset="0"/>
              </a:rPr>
              <a:t>OVERALL</a:t>
            </a:r>
            <a:r>
              <a:rPr lang="en-IN" sz="1100" i="1" baseline="0" dirty="0">
                <a:latin typeface="Arial Black" panose="020B0A04020102020204" pitchFamily="34" charset="0"/>
              </a:rPr>
              <a:t> PERFORMANCE OF BATSMAN</a:t>
            </a:r>
            <a:endParaRPr lang="en-IN" sz="1100" i="1" dirty="0">
              <a:latin typeface="Arial Black" panose="020B0A04020102020204" pitchFamily="34" charset="0"/>
            </a:endParaRPr>
          </a:p>
        </c:rich>
      </c:tx>
      <c:layout>
        <c:manualLayout>
          <c:xMode val="edge"/>
          <c:yMode val="edge"/>
          <c:x val="0.39809790506335802"/>
          <c:y val="2.3688917876552758E-2"/>
        </c:manualLayout>
      </c:layout>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IN"/>
        </a:p>
      </c:txPr>
    </c:title>
    <c:autoTitleDeleted val="0"/>
    <c:plotArea>
      <c:layout/>
      <c:barChart>
        <c:barDir val="col"/>
        <c:grouping val="clustered"/>
        <c:varyColors val="0"/>
        <c:ser>
          <c:idx val="0"/>
          <c:order val="0"/>
          <c:tx>
            <c:strRef>
              <c:f>Sheet1!$B$1</c:f>
              <c:strCache>
                <c:ptCount val="1"/>
                <c:pt idx="0">
                  <c:v>total_runs_scored</c:v>
                </c:pt>
              </c:strCache>
            </c:strRef>
          </c:tx>
          <c:spPr>
            <a:solidFill>
              <a:schemeClr val="accent1"/>
            </a:solidFill>
            <a:ln>
              <a:noFill/>
            </a:ln>
            <a:effectLst/>
          </c:spPr>
          <c:invertIfNegative val="0"/>
          <c:dLbls>
            <c:delete val="1"/>
          </c:dLbls>
          <c:cat>
            <c:strRef>
              <c:f>Sheet1!$A$2:$A$11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Sheet1!$B$2:$B$11</c:f>
              <c:numCache>
                <c:formatCode>General</c:formatCode>
                <c:ptCount val="10"/>
                <c:pt idx="0">
                  <c:v>1517</c:v>
                </c:pt>
                <c:pt idx="1">
                  <c:v>892</c:v>
                </c:pt>
                <c:pt idx="2">
                  <c:v>1349</c:v>
                </c:pt>
                <c:pt idx="3">
                  <c:v>2728</c:v>
                </c:pt>
                <c:pt idx="4">
                  <c:v>1505</c:v>
                </c:pt>
                <c:pt idx="5">
                  <c:v>2079</c:v>
                </c:pt>
                <c:pt idx="6">
                  <c:v>4849</c:v>
                </c:pt>
                <c:pt idx="7">
                  <c:v>4772</c:v>
                </c:pt>
                <c:pt idx="8">
                  <c:v>3023</c:v>
                </c:pt>
                <c:pt idx="9">
                  <c:v>1714</c:v>
                </c:pt>
              </c:numCache>
            </c:numRef>
          </c:val>
          <c:extLst>
            <c:ext xmlns:c16="http://schemas.microsoft.com/office/drawing/2014/chart" uri="{C3380CC4-5D6E-409C-BE32-E72D297353CC}">
              <c16:uniqueId val="{00000000-19D0-437C-B290-CF85A6F9844A}"/>
            </c:ext>
          </c:extLst>
        </c:ser>
        <c:ser>
          <c:idx val="1"/>
          <c:order val="1"/>
          <c:tx>
            <c:strRef>
              <c:f>Sheet1!$C$1</c:f>
              <c:strCache>
                <c:ptCount val="1"/>
                <c:pt idx="0">
                  <c:v>balls_faced</c:v>
                </c:pt>
              </c:strCache>
            </c:strRef>
          </c:tx>
          <c:spPr>
            <a:solidFill>
              <a:schemeClr val="accent2"/>
            </a:solidFill>
            <a:ln>
              <a:noFill/>
            </a:ln>
            <a:effectLst/>
          </c:spPr>
          <c:invertIfNegative val="0"/>
          <c:dLbls>
            <c:delete val="1"/>
          </c:dLbls>
          <c:cat>
            <c:strRef>
              <c:f>Sheet1!$A$2:$A$11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Sheet1!$C$2:$C$11</c:f>
              <c:numCache>
                <c:formatCode>General</c:formatCode>
                <c:ptCount val="10"/>
                <c:pt idx="0">
                  <c:v>832</c:v>
                </c:pt>
                <c:pt idx="1">
                  <c:v>543</c:v>
                </c:pt>
                <c:pt idx="2">
                  <c:v>847</c:v>
                </c:pt>
                <c:pt idx="3">
                  <c:v>1755</c:v>
                </c:pt>
                <c:pt idx="4">
                  <c:v>973</c:v>
                </c:pt>
                <c:pt idx="5">
                  <c:v>1368</c:v>
                </c:pt>
                <c:pt idx="6">
                  <c:v>3192</c:v>
                </c:pt>
                <c:pt idx="7">
                  <c:v>3179</c:v>
                </c:pt>
                <c:pt idx="8">
                  <c:v>2017</c:v>
                </c:pt>
                <c:pt idx="9">
                  <c:v>1146</c:v>
                </c:pt>
              </c:numCache>
            </c:numRef>
          </c:val>
          <c:extLst>
            <c:ext xmlns:c16="http://schemas.microsoft.com/office/drawing/2014/chart" uri="{C3380CC4-5D6E-409C-BE32-E72D297353CC}">
              <c16:uniqueId val="{00000001-19D0-437C-B290-CF85A6F9844A}"/>
            </c:ext>
          </c:extLst>
        </c:ser>
        <c:dLbls>
          <c:dLblPos val="ctr"/>
          <c:showLegendKey val="0"/>
          <c:showVal val="1"/>
          <c:showCatName val="0"/>
          <c:showSerName val="0"/>
          <c:showPercent val="0"/>
          <c:showBubbleSize val="0"/>
        </c:dLbls>
        <c:gapWidth val="150"/>
        <c:axId val="1689400479"/>
        <c:axId val="1689403839"/>
      </c:barChart>
      <c:lineChart>
        <c:grouping val="standard"/>
        <c:varyColors val="0"/>
        <c:ser>
          <c:idx val="2"/>
          <c:order val="2"/>
          <c:tx>
            <c:strRef>
              <c:f>Sheet1!$D$1</c:f>
              <c:strCache>
                <c:ptCount val="1"/>
                <c:pt idx="0">
                  <c:v>strike_rate</c:v>
                </c:pt>
              </c:strCache>
            </c:strRef>
          </c:tx>
          <c:spPr>
            <a:ln w="22225" cap="rnd">
              <a:solidFill>
                <a:schemeClr val="accent3"/>
              </a:solidFill>
              <a:round/>
            </a:ln>
            <a:effectLst/>
          </c:spPr>
          <c:marker>
            <c:symbol val="none"/>
          </c:marker>
          <c:cat>
            <c:strRef>
              <c:f>Sheet1!$A$2:$A$11</c:f>
              <c:strCache>
                <c:ptCount val="10"/>
                <c:pt idx="0">
                  <c:v>AD Russell</c:v>
                </c:pt>
                <c:pt idx="1">
                  <c:v>SP Narine</c:v>
                </c:pt>
                <c:pt idx="2">
                  <c:v>HH Pandya</c:v>
                </c:pt>
                <c:pt idx="3">
                  <c:v>V Sehwag</c:v>
                </c:pt>
                <c:pt idx="4">
                  <c:v>GJ Maxwell</c:v>
                </c:pt>
                <c:pt idx="5">
                  <c:v>RR Pant</c:v>
                </c:pt>
                <c:pt idx="6">
                  <c:v>AB de Villiers</c:v>
                </c:pt>
                <c:pt idx="7">
                  <c:v>CH Gayle</c:v>
                </c:pt>
                <c:pt idx="8">
                  <c:v>KA Pollard</c:v>
                </c:pt>
                <c:pt idx="9">
                  <c:v>JC Buttler</c:v>
                </c:pt>
              </c:strCache>
            </c:strRef>
          </c:cat>
          <c:val>
            <c:numRef>
              <c:f>Sheet1!$D$2:$D$11</c:f>
              <c:numCache>
                <c:formatCode>General</c:formatCode>
                <c:ptCount val="10"/>
                <c:pt idx="0">
                  <c:v>182.3317308</c:v>
                </c:pt>
                <c:pt idx="1">
                  <c:v>164.2725599</c:v>
                </c:pt>
                <c:pt idx="2">
                  <c:v>159.26800470000001</c:v>
                </c:pt>
                <c:pt idx="3">
                  <c:v>155.44159540000001</c:v>
                </c:pt>
                <c:pt idx="4">
                  <c:v>154.67625899999999</c:v>
                </c:pt>
                <c:pt idx="5">
                  <c:v>151.97368420000001</c:v>
                </c:pt>
                <c:pt idx="6">
                  <c:v>151.91102760000001</c:v>
                </c:pt>
                <c:pt idx="7">
                  <c:v>150.11009749999999</c:v>
                </c:pt>
                <c:pt idx="8">
                  <c:v>149.87605350000001</c:v>
                </c:pt>
                <c:pt idx="9">
                  <c:v>149.56369979999999</c:v>
                </c:pt>
              </c:numCache>
            </c:numRef>
          </c:val>
          <c:smooth val="0"/>
          <c:extLst>
            <c:ext xmlns:c16="http://schemas.microsoft.com/office/drawing/2014/chart" uri="{C3380CC4-5D6E-409C-BE32-E72D297353CC}">
              <c16:uniqueId val="{00000002-19D0-437C-B290-CF85A6F9844A}"/>
            </c:ext>
          </c:extLst>
        </c:ser>
        <c:dLbls>
          <c:showLegendKey val="0"/>
          <c:showVal val="0"/>
          <c:showCatName val="0"/>
          <c:showSerName val="0"/>
          <c:showPercent val="0"/>
          <c:showBubbleSize val="0"/>
        </c:dLbls>
        <c:marker val="1"/>
        <c:smooth val="0"/>
        <c:axId val="1498054943"/>
        <c:axId val="1498054463"/>
      </c:lineChart>
      <c:catAx>
        <c:axId val="1689400479"/>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689403839"/>
        <c:crosses val="autoZero"/>
        <c:auto val="1"/>
        <c:lblAlgn val="ctr"/>
        <c:lblOffset val="100"/>
        <c:noMultiLvlLbl val="0"/>
      </c:catAx>
      <c:valAx>
        <c:axId val="1689403839"/>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689400479"/>
        <c:crosses val="autoZero"/>
        <c:crossBetween val="between"/>
      </c:valAx>
      <c:valAx>
        <c:axId val="1498054463"/>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498054943"/>
        <c:crosses val="max"/>
        <c:crossBetween val="between"/>
      </c:valAx>
      <c:catAx>
        <c:axId val="1498054943"/>
        <c:scaling>
          <c:orientation val="minMax"/>
        </c:scaling>
        <c:delete val="1"/>
        <c:axPos val="b"/>
        <c:numFmt formatCode="General" sourceLinked="1"/>
        <c:majorTickMark val="out"/>
        <c:minorTickMark val="none"/>
        <c:tickLblPos val="nextTo"/>
        <c:crossAx val="1498054463"/>
        <c:crosses val="autoZero"/>
        <c:auto val="1"/>
        <c:lblAlgn val="ctr"/>
        <c:lblOffset val="100"/>
        <c:noMultiLvlLbl val="0"/>
      </c:catAx>
      <c:spPr>
        <a:gradFill>
          <a:gsLst>
            <a:gs pos="49136">
              <a:srgbClr val="C4D3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SEASON PLAYED VS NO.OF TIMES DISMISSED</a:t>
            </a:r>
          </a:p>
        </c:rich>
      </c:tx>
      <c:layout>
        <c:manualLayout>
          <c:xMode val="edge"/>
          <c:yMode val="edge"/>
          <c:x val="0.20585411198600176"/>
          <c:y val="5.0925925925925923E-2"/>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'anchor batsman'!$C$1</c:f>
              <c:strCache>
                <c:ptCount val="1"/>
                <c:pt idx="0">
                  <c:v>no_of_times_dimissed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'anchor batsman'!$A$2:$A$11</c:f>
              <c:strCache>
                <c:ptCount val="10"/>
                <c:pt idx="0">
                  <c:v>Iqbal Abdulla</c:v>
                </c:pt>
                <c:pt idx="1">
                  <c:v>KL Rahul</c:v>
                </c:pt>
                <c:pt idx="2">
                  <c:v>AB de Villiers</c:v>
                </c:pt>
                <c:pt idx="3">
                  <c:v>DA Warner</c:v>
                </c:pt>
                <c:pt idx="4">
                  <c:v>JP Duminy</c:v>
                </c:pt>
                <c:pt idx="5">
                  <c:v>CH Gayle</c:v>
                </c:pt>
                <c:pt idx="6">
                  <c:v>ML Hayden</c:v>
                </c:pt>
                <c:pt idx="7">
                  <c:v>LMP Simmons</c:v>
                </c:pt>
                <c:pt idx="8">
                  <c:v>KS Williamson</c:v>
                </c:pt>
                <c:pt idx="9">
                  <c:v>OA Shah</c:v>
                </c:pt>
              </c:strCache>
            </c:strRef>
          </c:cat>
          <c:val>
            <c:numRef>
              <c:f>'anchor batsman'!$C$2:$C$11</c:f>
              <c:numCache>
                <c:formatCode>General</c:formatCode>
                <c:ptCount val="10"/>
                <c:pt idx="0">
                  <c:v>3</c:v>
                </c:pt>
                <c:pt idx="1">
                  <c:v>186</c:v>
                </c:pt>
                <c:pt idx="2">
                  <c:v>342</c:v>
                </c:pt>
                <c:pt idx="3">
                  <c:v>378</c:v>
                </c:pt>
                <c:pt idx="4">
                  <c:v>147</c:v>
                </c:pt>
                <c:pt idx="5">
                  <c:v>348</c:v>
                </c:pt>
                <c:pt idx="6">
                  <c:v>81</c:v>
                </c:pt>
                <c:pt idx="7">
                  <c:v>81</c:v>
                </c:pt>
                <c:pt idx="8">
                  <c:v>123</c:v>
                </c:pt>
                <c:pt idx="9">
                  <c:v>39</c:v>
                </c:pt>
              </c:numCache>
            </c:numRef>
          </c:val>
          <c:extLst>
            <c:ext xmlns:c16="http://schemas.microsoft.com/office/drawing/2014/chart" uri="{C3380CC4-5D6E-409C-BE32-E72D297353CC}">
              <c16:uniqueId val="{00000000-A3E1-436C-A9FD-B068D941A4AF}"/>
            </c:ext>
          </c:extLst>
        </c:ser>
        <c:dLbls>
          <c:showLegendKey val="0"/>
          <c:showVal val="0"/>
          <c:showCatName val="0"/>
          <c:showSerName val="0"/>
          <c:showPercent val="0"/>
          <c:showBubbleSize val="0"/>
        </c:dLbls>
        <c:gapWidth val="219"/>
        <c:axId val="711279279"/>
        <c:axId val="711281199"/>
      </c:barChart>
      <c:lineChart>
        <c:grouping val="standard"/>
        <c:varyColors val="0"/>
        <c:ser>
          <c:idx val="1"/>
          <c:order val="1"/>
          <c:tx>
            <c:strRef>
              <c:f>'anchor batsman'!$D$1</c:f>
              <c:strCache>
                <c:ptCount val="1"/>
                <c:pt idx="0">
                  <c:v>season</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'anchor batsman'!$A$2:$A$11</c:f>
              <c:strCache>
                <c:ptCount val="10"/>
                <c:pt idx="0">
                  <c:v>Iqbal Abdulla</c:v>
                </c:pt>
                <c:pt idx="1">
                  <c:v>KL Rahul</c:v>
                </c:pt>
                <c:pt idx="2">
                  <c:v>AB de Villiers</c:v>
                </c:pt>
                <c:pt idx="3">
                  <c:v>DA Warner</c:v>
                </c:pt>
                <c:pt idx="4">
                  <c:v>JP Duminy</c:v>
                </c:pt>
                <c:pt idx="5">
                  <c:v>CH Gayle</c:v>
                </c:pt>
                <c:pt idx="6">
                  <c:v>ML Hayden</c:v>
                </c:pt>
                <c:pt idx="7">
                  <c:v>LMP Simmons</c:v>
                </c:pt>
                <c:pt idx="8">
                  <c:v>KS Williamson</c:v>
                </c:pt>
                <c:pt idx="9">
                  <c:v>OA Shah</c:v>
                </c:pt>
              </c:strCache>
            </c:strRef>
          </c:cat>
          <c:val>
            <c:numRef>
              <c:f>'anchor batsman'!$D$2:$D$11</c:f>
              <c:numCache>
                <c:formatCode>General</c:formatCode>
                <c:ptCount val="10"/>
                <c:pt idx="0">
                  <c:v>8</c:v>
                </c:pt>
                <c:pt idx="1">
                  <c:v>7</c:v>
                </c:pt>
                <c:pt idx="2">
                  <c:v>13</c:v>
                </c:pt>
                <c:pt idx="3">
                  <c:v>11</c:v>
                </c:pt>
                <c:pt idx="4">
                  <c:v>8</c:v>
                </c:pt>
                <c:pt idx="5">
                  <c:v>12</c:v>
                </c:pt>
                <c:pt idx="6">
                  <c:v>3</c:v>
                </c:pt>
                <c:pt idx="7">
                  <c:v>4</c:v>
                </c:pt>
                <c:pt idx="8">
                  <c:v>6</c:v>
                </c:pt>
                <c:pt idx="9">
                  <c:v>4</c:v>
                </c:pt>
              </c:numCache>
            </c:numRef>
          </c:val>
          <c:smooth val="0"/>
          <c:extLst>
            <c:ext xmlns:c16="http://schemas.microsoft.com/office/drawing/2014/chart" uri="{C3380CC4-5D6E-409C-BE32-E72D297353CC}">
              <c16:uniqueId val="{00000001-A3E1-436C-A9FD-B068D941A4AF}"/>
            </c:ext>
          </c:extLst>
        </c:ser>
        <c:dLbls>
          <c:showLegendKey val="0"/>
          <c:showVal val="0"/>
          <c:showCatName val="0"/>
          <c:showSerName val="0"/>
          <c:showPercent val="0"/>
          <c:showBubbleSize val="0"/>
        </c:dLbls>
        <c:marker val="1"/>
        <c:smooth val="0"/>
        <c:axId val="543847983"/>
        <c:axId val="543853743"/>
      </c:lineChart>
      <c:catAx>
        <c:axId val="71127927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11281199"/>
        <c:crosses val="autoZero"/>
        <c:auto val="1"/>
        <c:lblAlgn val="ctr"/>
        <c:lblOffset val="100"/>
        <c:noMultiLvlLbl val="0"/>
      </c:catAx>
      <c:valAx>
        <c:axId val="71128119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711279279"/>
        <c:crosses val="autoZero"/>
        <c:crossBetween val="between"/>
      </c:valAx>
      <c:valAx>
        <c:axId val="543853743"/>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543847983"/>
        <c:crosses val="max"/>
        <c:crossBetween val="between"/>
      </c:valAx>
      <c:catAx>
        <c:axId val="543847983"/>
        <c:scaling>
          <c:orientation val="minMax"/>
        </c:scaling>
        <c:delete val="1"/>
        <c:axPos val="b"/>
        <c:numFmt formatCode="General" sourceLinked="1"/>
        <c:majorTickMark val="none"/>
        <c:minorTickMark val="none"/>
        <c:tickLblPos val="nextTo"/>
        <c:crossAx val="54385374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dirty="0"/>
              <a:t>OVERALL</a:t>
            </a:r>
            <a:r>
              <a:rPr lang="en-IN" baseline="0" dirty="0"/>
              <a:t> PERFORMANCE OF BATSMAN</a:t>
            </a:r>
            <a:endParaRPr lang="en-IN" dirty="0"/>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'anchor batsman'!$B$1</c:f>
              <c:strCache>
                <c:ptCount val="1"/>
                <c:pt idx="0">
                  <c:v>total_runs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'anchor batsman'!$A$2:$A$11</c:f>
              <c:strCache>
                <c:ptCount val="10"/>
                <c:pt idx="0">
                  <c:v>Iqbal Abdulla</c:v>
                </c:pt>
                <c:pt idx="1">
                  <c:v>KL Rahul</c:v>
                </c:pt>
                <c:pt idx="2">
                  <c:v>AB de Villiers</c:v>
                </c:pt>
                <c:pt idx="3">
                  <c:v>DA Warner</c:v>
                </c:pt>
                <c:pt idx="4">
                  <c:v>JP Duminy</c:v>
                </c:pt>
                <c:pt idx="5">
                  <c:v>CH Gayle</c:v>
                </c:pt>
                <c:pt idx="6">
                  <c:v>ML Hayden</c:v>
                </c:pt>
                <c:pt idx="7">
                  <c:v>LMP Simmons</c:v>
                </c:pt>
                <c:pt idx="8">
                  <c:v>KS Williamson</c:v>
                </c:pt>
                <c:pt idx="9">
                  <c:v>OA Shah</c:v>
                </c:pt>
              </c:strCache>
            </c:strRef>
          </c:cat>
          <c:val>
            <c:numRef>
              <c:f>'anchor batsman'!$B$2:$B$11</c:f>
              <c:numCache>
                <c:formatCode>General</c:formatCode>
                <c:ptCount val="10"/>
                <c:pt idx="0">
                  <c:v>264</c:v>
                </c:pt>
                <c:pt idx="1">
                  <c:v>7941</c:v>
                </c:pt>
                <c:pt idx="2">
                  <c:v>14547</c:v>
                </c:pt>
                <c:pt idx="3">
                  <c:v>15762</c:v>
                </c:pt>
                <c:pt idx="4">
                  <c:v>6087</c:v>
                </c:pt>
                <c:pt idx="5">
                  <c:v>14316</c:v>
                </c:pt>
                <c:pt idx="6">
                  <c:v>3321</c:v>
                </c:pt>
                <c:pt idx="7">
                  <c:v>3237</c:v>
                </c:pt>
                <c:pt idx="8">
                  <c:v>4857</c:v>
                </c:pt>
                <c:pt idx="9">
                  <c:v>1518</c:v>
                </c:pt>
              </c:numCache>
            </c:numRef>
          </c:val>
          <c:extLst>
            <c:ext xmlns:c16="http://schemas.microsoft.com/office/drawing/2014/chart" uri="{C3380CC4-5D6E-409C-BE32-E72D297353CC}">
              <c16:uniqueId val="{00000000-5728-4E70-B089-4929AD746ABE}"/>
            </c:ext>
          </c:extLst>
        </c:ser>
        <c:dLbls>
          <c:showLegendKey val="0"/>
          <c:showVal val="0"/>
          <c:showCatName val="0"/>
          <c:showSerName val="0"/>
          <c:showPercent val="0"/>
          <c:showBubbleSize val="0"/>
        </c:dLbls>
        <c:gapWidth val="219"/>
        <c:axId val="1259361567"/>
        <c:axId val="1259358687"/>
      </c:barChart>
      <c:lineChart>
        <c:grouping val="standard"/>
        <c:varyColors val="0"/>
        <c:ser>
          <c:idx val="1"/>
          <c:order val="1"/>
          <c:tx>
            <c:strRef>
              <c:f>'anchor batsman'!$C$1</c:f>
              <c:strCache>
                <c:ptCount val="1"/>
                <c:pt idx="0">
                  <c:v>no_of_times_dimissed</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strRef>
              <c:f>'anchor batsman'!$A$2:$A$11</c:f>
              <c:strCache>
                <c:ptCount val="10"/>
                <c:pt idx="0">
                  <c:v>Iqbal Abdulla</c:v>
                </c:pt>
                <c:pt idx="1">
                  <c:v>KL Rahul</c:v>
                </c:pt>
                <c:pt idx="2">
                  <c:v>AB de Villiers</c:v>
                </c:pt>
                <c:pt idx="3">
                  <c:v>DA Warner</c:v>
                </c:pt>
                <c:pt idx="4">
                  <c:v>JP Duminy</c:v>
                </c:pt>
                <c:pt idx="5">
                  <c:v>CH Gayle</c:v>
                </c:pt>
                <c:pt idx="6">
                  <c:v>ML Hayden</c:v>
                </c:pt>
                <c:pt idx="7">
                  <c:v>LMP Simmons</c:v>
                </c:pt>
                <c:pt idx="8">
                  <c:v>KS Williamson</c:v>
                </c:pt>
                <c:pt idx="9">
                  <c:v>OA Shah</c:v>
                </c:pt>
              </c:strCache>
            </c:strRef>
          </c:cat>
          <c:val>
            <c:numRef>
              <c:f>'anchor batsman'!$C$2:$C$11</c:f>
              <c:numCache>
                <c:formatCode>General</c:formatCode>
                <c:ptCount val="10"/>
                <c:pt idx="0">
                  <c:v>3</c:v>
                </c:pt>
                <c:pt idx="1">
                  <c:v>186</c:v>
                </c:pt>
                <c:pt idx="2">
                  <c:v>342</c:v>
                </c:pt>
                <c:pt idx="3">
                  <c:v>378</c:v>
                </c:pt>
                <c:pt idx="4">
                  <c:v>147</c:v>
                </c:pt>
                <c:pt idx="5">
                  <c:v>348</c:v>
                </c:pt>
                <c:pt idx="6">
                  <c:v>81</c:v>
                </c:pt>
                <c:pt idx="7">
                  <c:v>81</c:v>
                </c:pt>
                <c:pt idx="8">
                  <c:v>123</c:v>
                </c:pt>
                <c:pt idx="9">
                  <c:v>39</c:v>
                </c:pt>
              </c:numCache>
            </c:numRef>
          </c:val>
          <c:smooth val="0"/>
          <c:extLst>
            <c:ext xmlns:c16="http://schemas.microsoft.com/office/drawing/2014/chart" uri="{C3380CC4-5D6E-409C-BE32-E72D297353CC}">
              <c16:uniqueId val="{00000001-5728-4E70-B089-4929AD746ABE}"/>
            </c:ext>
          </c:extLst>
        </c:ser>
        <c:ser>
          <c:idx val="2"/>
          <c:order val="2"/>
          <c:tx>
            <c:strRef>
              <c:f>'anchor batsman'!$D$1</c:f>
              <c:strCache>
                <c:ptCount val="1"/>
                <c:pt idx="0">
                  <c:v>season</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strRef>
              <c:f>'anchor batsman'!$A$2:$A$11</c:f>
              <c:strCache>
                <c:ptCount val="10"/>
                <c:pt idx="0">
                  <c:v>Iqbal Abdulla</c:v>
                </c:pt>
                <c:pt idx="1">
                  <c:v>KL Rahul</c:v>
                </c:pt>
                <c:pt idx="2">
                  <c:v>AB de Villiers</c:v>
                </c:pt>
                <c:pt idx="3">
                  <c:v>DA Warner</c:v>
                </c:pt>
                <c:pt idx="4">
                  <c:v>JP Duminy</c:v>
                </c:pt>
                <c:pt idx="5">
                  <c:v>CH Gayle</c:v>
                </c:pt>
                <c:pt idx="6">
                  <c:v>ML Hayden</c:v>
                </c:pt>
                <c:pt idx="7">
                  <c:v>LMP Simmons</c:v>
                </c:pt>
                <c:pt idx="8">
                  <c:v>KS Williamson</c:v>
                </c:pt>
                <c:pt idx="9">
                  <c:v>OA Shah</c:v>
                </c:pt>
              </c:strCache>
            </c:strRef>
          </c:cat>
          <c:val>
            <c:numRef>
              <c:f>'anchor batsman'!$D$2:$D$11</c:f>
              <c:numCache>
                <c:formatCode>General</c:formatCode>
                <c:ptCount val="10"/>
                <c:pt idx="0">
                  <c:v>8</c:v>
                </c:pt>
                <c:pt idx="1">
                  <c:v>7</c:v>
                </c:pt>
                <c:pt idx="2">
                  <c:v>13</c:v>
                </c:pt>
                <c:pt idx="3">
                  <c:v>11</c:v>
                </c:pt>
                <c:pt idx="4">
                  <c:v>8</c:v>
                </c:pt>
                <c:pt idx="5">
                  <c:v>12</c:v>
                </c:pt>
                <c:pt idx="6">
                  <c:v>3</c:v>
                </c:pt>
                <c:pt idx="7">
                  <c:v>4</c:v>
                </c:pt>
                <c:pt idx="8">
                  <c:v>6</c:v>
                </c:pt>
                <c:pt idx="9">
                  <c:v>4</c:v>
                </c:pt>
              </c:numCache>
            </c:numRef>
          </c:val>
          <c:smooth val="0"/>
          <c:extLst>
            <c:ext xmlns:c16="http://schemas.microsoft.com/office/drawing/2014/chart" uri="{C3380CC4-5D6E-409C-BE32-E72D297353CC}">
              <c16:uniqueId val="{00000002-5728-4E70-B089-4929AD746ABE}"/>
            </c:ext>
          </c:extLst>
        </c:ser>
        <c:ser>
          <c:idx val="3"/>
          <c:order val="3"/>
          <c:tx>
            <c:strRef>
              <c:f>'anchor batsman'!$E$1</c:f>
              <c:strCache>
                <c:ptCount val="1"/>
                <c:pt idx="0">
                  <c:v>average</c:v>
                </c:pt>
              </c:strCache>
            </c:strRef>
          </c:tx>
          <c:spPr>
            <a:ln w="34925" cap="rnd">
              <a:solidFill>
                <a:schemeClr val="accent4"/>
              </a:solidFill>
              <a:round/>
            </a:ln>
            <a:effectLst>
              <a:outerShdw blurRad="57150" dist="19050" dir="5400000" algn="ctr" rotWithShape="0">
                <a:srgbClr val="000000">
                  <a:alpha val="63000"/>
                </a:srgbClr>
              </a:outerShdw>
            </a:effectLst>
          </c:spPr>
          <c:marker>
            <c:symbol val="none"/>
          </c:marker>
          <c:cat>
            <c:strRef>
              <c:f>'anchor batsman'!$A$2:$A$11</c:f>
              <c:strCache>
                <c:ptCount val="10"/>
                <c:pt idx="0">
                  <c:v>Iqbal Abdulla</c:v>
                </c:pt>
                <c:pt idx="1">
                  <c:v>KL Rahul</c:v>
                </c:pt>
                <c:pt idx="2">
                  <c:v>AB de Villiers</c:v>
                </c:pt>
                <c:pt idx="3">
                  <c:v>DA Warner</c:v>
                </c:pt>
                <c:pt idx="4">
                  <c:v>JP Duminy</c:v>
                </c:pt>
                <c:pt idx="5">
                  <c:v>CH Gayle</c:v>
                </c:pt>
                <c:pt idx="6">
                  <c:v>ML Hayden</c:v>
                </c:pt>
                <c:pt idx="7">
                  <c:v>LMP Simmons</c:v>
                </c:pt>
                <c:pt idx="8">
                  <c:v>KS Williamson</c:v>
                </c:pt>
                <c:pt idx="9">
                  <c:v>OA Shah</c:v>
                </c:pt>
              </c:strCache>
            </c:strRef>
          </c:cat>
          <c:val>
            <c:numRef>
              <c:f>'anchor batsman'!$E$2:$E$11</c:f>
              <c:numCache>
                <c:formatCode>General</c:formatCode>
                <c:ptCount val="10"/>
                <c:pt idx="0">
                  <c:v>88</c:v>
                </c:pt>
                <c:pt idx="1">
                  <c:v>42.693548387096698</c:v>
                </c:pt>
                <c:pt idx="2">
                  <c:v>42.535087719298197</c:v>
                </c:pt>
                <c:pt idx="3">
                  <c:v>41.698412698412596</c:v>
                </c:pt>
                <c:pt idx="4">
                  <c:v>41.408163265306101</c:v>
                </c:pt>
                <c:pt idx="5">
                  <c:v>41.137931034482698</c:v>
                </c:pt>
                <c:pt idx="6">
                  <c:v>41</c:v>
                </c:pt>
                <c:pt idx="7">
                  <c:v>39.962962962962898</c:v>
                </c:pt>
                <c:pt idx="8">
                  <c:v>39.487804878048699</c:v>
                </c:pt>
                <c:pt idx="9">
                  <c:v>38.923076923076898</c:v>
                </c:pt>
              </c:numCache>
            </c:numRef>
          </c:val>
          <c:smooth val="0"/>
          <c:extLst>
            <c:ext xmlns:c16="http://schemas.microsoft.com/office/drawing/2014/chart" uri="{C3380CC4-5D6E-409C-BE32-E72D297353CC}">
              <c16:uniqueId val="{00000003-5728-4E70-B089-4929AD746ABE}"/>
            </c:ext>
          </c:extLst>
        </c:ser>
        <c:dLbls>
          <c:showLegendKey val="0"/>
          <c:showVal val="0"/>
          <c:showCatName val="0"/>
          <c:showSerName val="0"/>
          <c:showPercent val="0"/>
          <c:showBubbleSize val="0"/>
        </c:dLbls>
        <c:marker val="1"/>
        <c:smooth val="0"/>
        <c:axId val="543850863"/>
        <c:axId val="543858063"/>
      </c:lineChart>
      <c:catAx>
        <c:axId val="12593615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9358687"/>
        <c:crosses val="autoZero"/>
        <c:auto val="1"/>
        <c:lblAlgn val="ctr"/>
        <c:lblOffset val="100"/>
        <c:noMultiLvlLbl val="0"/>
      </c:catAx>
      <c:valAx>
        <c:axId val="12593586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9361567"/>
        <c:crosses val="autoZero"/>
        <c:crossBetween val="between"/>
      </c:valAx>
      <c:valAx>
        <c:axId val="543858063"/>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850863"/>
        <c:crosses val="max"/>
        <c:crossBetween val="between"/>
      </c:valAx>
      <c:catAx>
        <c:axId val="543850863"/>
        <c:scaling>
          <c:orientation val="minMax"/>
        </c:scaling>
        <c:delete val="1"/>
        <c:axPos val="b"/>
        <c:numFmt formatCode="General" sourceLinked="1"/>
        <c:majorTickMark val="none"/>
        <c:minorTickMark val="none"/>
        <c:tickLblPos val="nextTo"/>
        <c:crossAx val="54385806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batsman_total_runs</c:v>
                </c:pt>
              </c:strCache>
            </c:strRef>
          </c:tx>
          <c:spPr>
            <a:solidFill>
              <a:srgbClr val="7030A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Sheet1!$A$2:$A$11</c:f>
              <c:strCache>
                <c:ptCount val="10"/>
                <c:pt idx="0">
                  <c:v>CH Gayle</c:v>
                </c:pt>
                <c:pt idx="1">
                  <c:v>AC Gilchrist</c:v>
                </c:pt>
                <c:pt idx="2">
                  <c:v>AD Russell</c:v>
                </c:pt>
                <c:pt idx="3">
                  <c:v>SP Narine</c:v>
                </c:pt>
                <c:pt idx="4">
                  <c:v>ST Jayasuriya</c:v>
                </c:pt>
                <c:pt idx="5">
                  <c:v>BCJ Cutting</c:v>
                </c:pt>
                <c:pt idx="6">
                  <c:v>CR Brathwaite</c:v>
                </c:pt>
                <c:pt idx="7">
                  <c:v>KK Cooper</c:v>
                </c:pt>
                <c:pt idx="8">
                  <c:v>MS Gony</c:v>
                </c:pt>
                <c:pt idx="9">
                  <c:v>MJ McClenaghan</c:v>
                </c:pt>
              </c:strCache>
            </c:strRef>
          </c:cat>
          <c:val>
            <c:numRef>
              <c:f>Sheet1!$B$2:$B$11</c:f>
              <c:numCache>
                <c:formatCode>General</c:formatCode>
                <c:ptCount val="10"/>
                <c:pt idx="0">
                  <c:v>14316</c:v>
                </c:pt>
                <c:pt idx="1">
                  <c:v>6207</c:v>
                </c:pt>
                <c:pt idx="2">
                  <c:v>4551</c:v>
                </c:pt>
                <c:pt idx="3">
                  <c:v>2676</c:v>
                </c:pt>
                <c:pt idx="4">
                  <c:v>2304</c:v>
                </c:pt>
                <c:pt idx="5">
                  <c:v>714</c:v>
                </c:pt>
                <c:pt idx="6">
                  <c:v>543</c:v>
                </c:pt>
                <c:pt idx="7">
                  <c:v>348</c:v>
                </c:pt>
                <c:pt idx="8">
                  <c:v>297</c:v>
                </c:pt>
                <c:pt idx="9">
                  <c:v>255</c:v>
                </c:pt>
              </c:numCache>
            </c:numRef>
          </c:val>
          <c:extLst>
            <c:ext xmlns:c16="http://schemas.microsoft.com/office/drawing/2014/chart" uri="{C3380CC4-5D6E-409C-BE32-E72D297353CC}">
              <c16:uniqueId val="{00000000-DCB8-4EDB-BD6D-ACD913F6D1FC}"/>
            </c:ext>
          </c:extLst>
        </c:ser>
        <c:dLbls>
          <c:dLblPos val="outEnd"/>
          <c:showLegendKey val="0"/>
          <c:showVal val="1"/>
          <c:showCatName val="0"/>
          <c:showSerName val="0"/>
          <c:showPercent val="0"/>
          <c:showBubbleSize val="0"/>
        </c:dLbls>
        <c:gapWidth val="444"/>
        <c:overlap val="-90"/>
        <c:axId val="83290015"/>
        <c:axId val="83283295"/>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total_runs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ormulaRef>
                          <c15:sqref>Sheet1!$A$2:$A$11</c15:sqref>
                        </c15:formulaRef>
                      </c:ext>
                    </c:extLst>
                    <c:strCache>
                      <c:ptCount val="10"/>
                      <c:pt idx="0">
                        <c:v>CH Gayle</c:v>
                      </c:pt>
                      <c:pt idx="1">
                        <c:v>AC Gilchrist</c:v>
                      </c:pt>
                      <c:pt idx="2">
                        <c:v>AD Russell</c:v>
                      </c:pt>
                      <c:pt idx="3">
                        <c:v>SP Narine</c:v>
                      </c:pt>
                      <c:pt idx="4">
                        <c:v>ST Jayasuriya</c:v>
                      </c:pt>
                      <c:pt idx="5">
                        <c:v>BCJ Cutting</c:v>
                      </c:pt>
                      <c:pt idx="6">
                        <c:v>CR Brathwaite</c:v>
                      </c:pt>
                      <c:pt idx="7">
                        <c:v>KK Cooper</c:v>
                      </c:pt>
                      <c:pt idx="8">
                        <c:v>MS Gony</c:v>
                      </c:pt>
                      <c:pt idx="9">
                        <c:v>MJ McClenaghan</c:v>
                      </c:pt>
                    </c:strCache>
                  </c:strRef>
                </c:cat>
                <c:val>
                  <c:numRef>
                    <c:extLst>
                      <c:ext uri="{02D57815-91ED-43cb-92C2-25804820EDAC}">
                        <c15:formulaRef>
                          <c15:sqref>Sheet1!$C$2:$C$11</c15:sqref>
                        </c15:formulaRef>
                      </c:ext>
                    </c:extLst>
                    <c:numCache>
                      <c:formatCode>General</c:formatCode>
                      <c:ptCount val="10"/>
                      <c:pt idx="0">
                        <c:v>15309</c:v>
                      </c:pt>
                      <c:pt idx="1">
                        <c:v>6645</c:v>
                      </c:pt>
                      <c:pt idx="2">
                        <c:v>4812</c:v>
                      </c:pt>
                      <c:pt idx="3">
                        <c:v>2877</c:v>
                      </c:pt>
                      <c:pt idx="4">
                        <c:v>2529</c:v>
                      </c:pt>
                      <c:pt idx="5">
                        <c:v>753</c:v>
                      </c:pt>
                      <c:pt idx="6">
                        <c:v>594</c:v>
                      </c:pt>
                      <c:pt idx="7">
                        <c:v>366</c:v>
                      </c:pt>
                      <c:pt idx="8">
                        <c:v>318</c:v>
                      </c:pt>
                      <c:pt idx="9">
                        <c:v>276</c:v>
                      </c:pt>
                    </c:numCache>
                  </c:numRef>
                </c:val>
                <c:extLst>
                  <c:ext xmlns:c16="http://schemas.microsoft.com/office/drawing/2014/chart" uri="{C3380CC4-5D6E-409C-BE32-E72D297353CC}">
                    <c16:uniqueId val="{00000001-DCB8-4EDB-BD6D-ACD913F6D1FC}"/>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season</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Sheet1!$A$2:$A$11</c15:sqref>
                        </c15:formulaRef>
                      </c:ext>
                    </c:extLst>
                    <c:strCache>
                      <c:ptCount val="10"/>
                      <c:pt idx="0">
                        <c:v>CH Gayle</c:v>
                      </c:pt>
                      <c:pt idx="1">
                        <c:v>AC Gilchrist</c:v>
                      </c:pt>
                      <c:pt idx="2">
                        <c:v>AD Russell</c:v>
                      </c:pt>
                      <c:pt idx="3">
                        <c:v>SP Narine</c:v>
                      </c:pt>
                      <c:pt idx="4">
                        <c:v>ST Jayasuriya</c:v>
                      </c:pt>
                      <c:pt idx="5">
                        <c:v>BCJ Cutting</c:v>
                      </c:pt>
                      <c:pt idx="6">
                        <c:v>CR Brathwaite</c:v>
                      </c:pt>
                      <c:pt idx="7">
                        <c:v>KK Cooper</c:v>
                      </c:pt>
                      <c:pt idx="8">
                        <c:v>MS Gony</c:v>
                      </c:pt>
                      <c:pt idx="9">
                        <c:v>MJ McClenaghan</c:v>
                      </c:pt>
                    </c:strCache>
                  </c:strRef>
                </c:cat>
                <c:val>
                  <c:numRef>
                    <c:extLst xmlns:c15="http://schemas.microsoft.com/office/drawing/2012/chart">
                      <c:ext xmlns:c15="http://schemas.microsoft.com/office/drawing/2012/chart" uri="{02D57815-91ED-43cb-92C2-25804820EDAC}">
                        <c15:formulaRef>
                          <c15:sqref>Sheet1!$D$2:$D$11</c15:sqref>
                        </c15:formulaRef>
                      </c:ext>
                    </c:extLst>
                    <c:numCache>
                      <c:formatCode>General</c:formatCode>
                      <c:ptCount val="10"/>
                      <c:pt idx="0">
                        <c:v>12</c:v>
                      </c:pt>
                      <c:pt idx="1">
                        <c:v>6</c:v>
                      </c:pt>
                      <c:pt idx="2">
                        <c:v>8</c:v>
                      </c:pt>
                      <c:pt idx="3">
                        <c:v>9</c:v>
                      </c:pt>
                      <c:pt idx="4">
                        <c:v>3</c:v>
                      </c:pt>
                      <c:pt idx="5">
                        <c:v>5</c:v>
                      </c:pt>
                      <c:pt idx="6">
                        <c:v>4</c:v>
                      </c:pt>
                      <c:pt idx="7">
                        <c:v>3</c:v>
                      </c:pt>
                      <c:pt idx="8">
                        <c:v>6</c:v>
                      </c:pt>
                      <c:pt idx="9">
                        <c:v>5</c:v>
                      </c:pt>
                    </c:numCache>
                  </c:numRef>
                </c:val>
                <c:extLst xmlns:c15="http://schemas.microsoft.com/office/drawing/2012/chart">
                  <c:ext xmlns:c16="http://schemas.microsoft.com/office/drawing/2014/chart" uri="{C3380CC4-5D6E-409C-BE32-E72D297353CC}">
                    <c16:uniqueId val="{00000002-DCB8-4EDB-BD6D-ACD913F6D1FC}"/>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boundary_percentage</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xmlns:c15="http://schemas.microsoft.com/office/drawing/2012/chart">
                      <c:ext xmlns:c15="http://schemas.microsoft.com/office/drawing/2012/chart" uri="{02D57815-91ED-43cb-92C2-25804820EDAC}">
                        <c15:formulaRef>
                          <c15:sqref>Sheet1!$A$2:$A$11</c15:sqref>
                        </c15:formulaRef>
                      </c:ext>
                    </c:extLst>
                    <c:strCache>
                      <c:ptCount val="10"/>
                      <c:pt idx="0">
                        <c:v>CH Gayle</c:v>
                      </c:pt>
                      <c:pt idx="1">
                        <c:v>AC Gilchrist</c:v>
                      </c:pt>
                      <c:pt idx="2">
                        <c:v>AD Russell</c:v>
                      </c:pt>
                      <c:pt idx="3">
                        <c:v>SP Narine</c:v>
                      </c:pt>
                      <c:pt idx="4">
                        <c:v>ST Jayasuriya</c:v>
                      </c:pt>
                      <c:pt idx="5">
                        <c:v>BCJ Cutting</c:v>
                      </c:pt>
                      <c:pt idx="6">
                        <c:v>CR Brathwaite</c:v>
                      </c:pt>
                      <c:pt idx="7">
                        <c:v>KK Cooper</c:v>
                      </c:pt>
                      <c:pt idx="8">
                        <c:v>MS Gony</c:v>
                      </c:pt>
                      <c:pt idx="9">
                        <c:v>MJ McClenaghan</c:v>
                      </c:pt>
                    </c:strCache>
                  </c:strRef>
                </c:cat>
                <c:val>
                  <c:numRef>
                    <c:extLst xmlns:c15="http://schemas.microsoft.com/office/drawing/2012/chart">
                      <c:ext xmlns:c15="http://schemas.microsoft.com/office/drawing/2012/chart" uri="{02D57815-91ED-43cb-92C2-25804820EDAC}">
                        <c15:formulaRef>
                          <c15:sqref>Sheet1!$E$2:$E$11</c15:sqref>
                        </c15:formulaRef>
                      </c:ext>
                    </c:extLst>
                    <c:numCache>
                      <c:formatCode>General</c:formatCode>
                      <c:ptCount val="10"/>
                      <c:pt idx="0">
                        <c:v>76</c:v>
                      </c:pt>
                      <c:pt idx="1">
                        <c:v>72</c:v>
                      </c:pt>
                      <c:pt idx="2">
                        <c:v>78</c:v>
                      </c:pt>
                      <c:pt idx="3">
                        <c:v>81</c:v>
                      </c:pt>
                      <c:pt idx="4">
                        <c:v>74</c:v>
                      </c:pt>
                      <c:pt idx="5">
                        <c:v>73</c:v>
                      </c:pt>
                      <c:pt idx="6">
                        <c:v>75</c:v>
                      </c:pt>
                      <c:pt idx="7">
                        <c:v>72</c:v>
                      </c:pt>
                      <c:pt idx="8">
                        <c:v>72</c:v>
                      </c:pt>
                      <c:pt idx="9">
                        <c:v>72</c:v>
                      </c:pt>
                    </c:numCache>
                  </c:numRef>
                </c:val>
                <c:extLst xmlns:c15="http://schemas.microsoft.com/office/drawing/2012/chart">
                  <c:ext xmlns:c16="http://schemas.microsoft.com/office/drawing/2014/chart" uri="{C3380CC4-5D6E-409C-BE32-E72D297353CC}">
                    <c16:uniqueId val="{00000003-DCB8-4EDB-BD6D-ACD913F6D1FC}"/>
                  </c:ext>
                </c:extLst>
              </c15:ser>
            </c15:filteredBarSeries>
          </c:ext>
        </c:extLst>
      </c:barChart>
      <c:catAx>
        <c:axId val="832900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batsman</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3283295"/>
        <c:crosses val="autoZero"/>
        <c:auto val="1"/>
        <c:lblAlgn val="ctr"/>
        <c:lblOffset val="100"/>
        <c:noMultiLvlLbl val="0"/>
      </c:catAx>
      <c:valAx>
        <c:axId val="83283295"/>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IN"/>
                  <a:t>Batsman runs</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83290015"/>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40000"/>
        <a:lumOff val="60000"/>
      </a:schemeClr>
    </a:solid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TREND</a:t>
            </a:r>
            <a:r>
              <a:rPr lang="en-US" baseline="0" dirty="0"/>
              <a:t> LINE OF BOUNDARY PERCENTAGE</a:t>
            </a:r>
            <a:endParaRPr lang="en-US"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manualLayout>
          <c:layoutTarget val="inner"/>
          <c:xMode val="edge"/>
          <c:yMode val="edge"/>
          <c:x val="6.5253489735558709E-2"/>
          <c:y val="0.2680111679396196"/>
          <c:w val="0.89743093046859401"/>
          <c:h val="0.41058161998048787"/>
        </c:manualLayout>
      </c:layout>
      <c:lineChart>
        <c:grouping val="standard"/>
        <c:varyColors val="0"/>
        <c:ser>
          <c:idx val="1"/>
          <c:order val="1"/>
          <c:tx>
            <c:strRef>
              <c:f>'HARD HITTERS BATSMAN'!$E$1</c:f>
              <c:strCache>
                <c:ptCount val="1"/>
                <c:pt idx="0">
                  <c:v>boundary_percentage</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trendline>
            <c:spPr>
              <a:ln w="25400" cap="rnd">
                <a:solidFill>
                  <a:schemeClr val="accent2">
                    <a:alpha val="50000"/>
                  </a:schemeClr>
                </a:solidFill>
              </a:ln>
              <a:effectLst/>
            </c:spPr>
            <c:trendlineType val="linear"/>
            <c:dispRSqr val="0"/>
            <c:dispEq val="0"/>
          </c:trendline>
          <c:cat>
            <c:strRef>
              <c:f>'HARD HITTERS BATSMAN'!$A$2:$A$11</c:f>
              <c:strCache>
                <c:ptCount val="10"/>
                <c:pt idx="0">
                  <c:v>CH Gayle</c:v>
                </c:pt>
                <c:pt idx="1">
                  <c:v>SP Narine</c:v>
                </c:pt>
                <c:pt idx="2">
                  <c:v>AD Russell</c:v>
                </c:pt>
                <c:pt idx="3">
                  <c:v>MS Gony</c:v>
                </c:pt>
                <c:pt idx="4">
                  <c:v>AC Gilchrist</c:v>
                </c:pt>
                <c:pt idx="5">
                  <c:v>BCJ Cutting</c:v>
                </c:pt>
                <c:pt idx="6">
                  <c:v>MJ McClenaghan</c:v>
                </c:pt>
                <c:pt idx="7">
                  <c:v>CR Brathwaite</c:v>
                </c:pt>
                <c:pt idx="8">
                  <c:v>ST Jayasuriya</c:v>
                </c:pt>
                <c:pt idx="9">
                  <c:v>KK Cooper</c:v>
                </c:pt>
              </c:strCache>
            </c:strRef>
          </c:cat>
          <c:val>
            <c:numRef>
              <c:f>'HARD HITTERS BATSMAN'!$E$2:$E$11</c:f>
              <c:numCache>
                <c:formatCode>General</c:formatCode>
                <c:ptCount val="10"/>
                <c:pt idx="0">
                  <c:v>76</c:v>
                </c:pt>
                <c:pt idx="1">
                  <c:v>81</c:v>
                </c:pt>
                <c:pt idx="2">
                  <c:v>78</c:v>
                </c:pt>
                <c:pt idx="3">
                  <c:v>72</c:v>
                </c:pt>
                <c:pt idx="4">
                  <c:v>72</c:v>
                </c:pt>
                <c:pt idx="5">
                  <c:v>73</c:v>
                </c:pt>
                <c:pt idx="6">
                  <c:v>72</c:v>
                </c:pt>
                <c:pt idx="7">
                  <c:v>75</c:v>
                </c:pt>
                <c:pt idx="8">
                  <c:v>74</c:v>
                </c:pt>
                <c:pt idx="9">
                  <c:v>72</c:v>
                </c:pt>
              </c:numCache>
            </c:numRef>
          </c:val>
          <c:smooth val="0"/>
          <c:extLst>
            <c:ext xmlns:c16="http://schemas.microsoft.com/office/drawing/2014/chart" uri="{C3380CC4-5D6E-409C-BE32-E72D297353CC}">
              <c16:uniqueId val="{00000000-8408-4398-9CE6-AA87E8808CB2}"/>
            </c:ext>
          </c:extLst>
        </c:ser>
        <c:dLbls>
          <c:dLblPos val="ctr"/>
          <c:showLegendKey val="0"/>
          <c:showVal val="1"/>
          <c:showCatName val="0"/>
          <c:showSerName val="0"/>
          <c:showPercent val="0"/>
          <c:showBubbleSize val="0"/>
        </c:dLbls>
        <c:smooth val="0"/>
        <c:axId val="1662708431"/>
        <c:axId val="1662707951"/>
        <c:extLst>
          <c:ext xmlns:c15="http://schemas.microsoft.com/office/drawing/2012/chart" uri="{02D57815-91ED-43cb-92C2-25804820EDAC}">
            <c15:filteredLineSeries>
              <c15:ser>
                <c:idx val="0"/>
                <c:order val="0"/>
                <c:tx>
                  <c:strRef>
                    <c:extLst>
                      <c:ext uri="{02D57815-91ED-43cb-92C2-25804820EDAC}">
                        <c15:formulaRef>
                          <c15:sqref>'HARD HITTERS BATSMAN'!$B$1</c15:sqref>
                        </c15:formulaRef>
                      </c:ext>
                    </c:extLst>
                    <c:strCache>
                      <c:ptCount val="1"/>
                      <c:pt idx="0">
                        <c:v>batsman_total_runs</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a:solidFill>
                              <a:schemeClr val="lt1">
                                <a:lumMod val="50000"/>
                              </a:schemeClr>
                            </a:solidFill>
                            <a:round/>
                          </a:ln>
                          <a:effectLst/>
                        </c:spPr>
                      </c15:leaderLines>
                    </c:ext>
                  </c:extLst>
                </c:dLbls>
                <c:cat>
                  <c:strRef>
                    <c:extLst>
                      <c:ext uri="{02D57815-91ED-43cb-92C2-25804820EDAC}">
                        <c15:formulaRef>
                          <c15:sqref>'HARD HITTERS BATSMAN'!$A$2:$A$11</c15:sqref>
                        </c15:formulaRef>
                      </c:ext>
                    </c:extLst>
                    <c:strCache>
                      <c:ptCount val="10"/>
                      <c:pt idx="0">
                        <c:v>CH Gayle</c:v>
                      </c:pt>
                      <c:pt idx="1">
                        <c:v>SP Narine</c:v>
                      </c:pt>
                      <c:pt idx="2">
                        <c:v>AD Russell</c:v>
                      </c:pt>
                      <c:pt idx="3">
                        <c:v>MS Gony</c:v>
                      </c:pt>
                      <c:pt idx="4">
                        <c:v>AC Gilchrist</c:v>
                      </c:pt>
                      <c:pt idx="5">
                        <c:v>BCJ Cutting</c:v>
                      </c:pt>
                      <c:pt idx="6">
                        <c:v>MJ McClenaghan</c:v>
                      </c:pt>
                      <c:pt idx="7">
                        <c:v>CR Brathwaite</c:v>
                      </c:pt>
                      <c:pt idx="8">
                        <c:v>ST Jayasuriya</c:v>
                      </c:pt>
                      <c:pt idx="9">
                        <c:v>KK Cooper</c:v>
                      </c:pt>
                    </c:strCache>
                  </c:strRef>
                </c:cat>
                <c:val>
                  <c:numRef>
                    <c:extLst>
                      <c:ext uri="{02D57815-91ED-43cb-92C2-25804820EDAC}">
                        <c15:formulaRef>
                          <c15:sqref>'HARD HITTERS BATSMAN'!$B$2:$B$11</c15:sqref>
                        </c15:formulaRef>
                      </c:ext>
                    </c:extLst>
                    <c:numCache>
                      <c:formatCode>General</c:formatCode>
                      <c:ptCount val="10"/>
                      <c:pt idx="0">
                        <c:v>14316</c:v>
                      </c:pt>
                      <c:pt idx="1">
                        <c:v>2676</c:v>
                      </c:pt>
                      <c:pt idx="2">
                        <c:v>4551</c:v>
                      </c:pt>
                      <c:pt idx="3">
                        <c:v>297</c:v>
                      </c:pt>
                      <c:pt idx="4">
                        <c:v>6207</c:v>
                      </c:pt>
                      <c:pt idx="5">
                        <c:v>714</c:v>
                      </c:pt>
                      <c:pt idx="6">
                        <c:v>255</c:v>
                      </c:pt>
                      <c:pt idx="7">
                        <c:v>543</c:v>
                      </c:pt>
                      <c:pt idx="8">
                        <c:v>2304</c:v>
                      </c:pt>
                      <c:pt idx="9">
                        <c:v>348</c:v>
                      </c:pt>
                    </c:numCache>
                  </c:numRef>
                </c:val>
                <c:smooth val="0"/>
                <c:extLst>
                  <c:ext xmlns:c16="http://schemas.microsoft.com/office/drawing/2014/chart" uri="{C3380CC4-5D6E-409C-BE32-E72D297353CC}">
                    <c16:uniqueId val="{00000001-8408-4398-9CE6-AA87E8808CB2}"/>
                  </c:ext>
                </c:extLst>
              </c15:ser>
            </c15:filteredLineSeries>
          </c:ext>
        </c:extLst>
      </c:lineChart>
      <c:catAx>
        <c:axId val="1662708431"/>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62707951"/>
        <c:crosses val="autoZero"/>
        <c:auto val="1"/>
        <c:lblAlgn val="ctr"/>
        <c:lblOffset val="100"/>
        <c:noMultiLvlLbl val="0"/>
      </c:catAx>
      <c:valAx>
        <c:axId val="1662707951"/>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662708431"/>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SEASONS</a:t>
            </a:r>
            <a:r>
              <a:rPr lang="en-IN" baseline="0" dirty="0"/>
              <a:t> PLAYED BY BATSMAN</a:t>
            </a:r>
            <a:endParaRPr lang="en-IN"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barChart>
        <c:barDir val="col"/>
        <c:grouping val="clustered"/>
        <c:varyColors val="0"/>
        <c:ser>
          <c:idx val="0"/>
          <c:order val="0"/>
          <c:tx>
            <c:strRef>
              <c:f>'HARD HITTERS BATSMAN'!$D$1</c:f>
              <c:strCache>
                <c:ptCount val="1"/>
                <c:pt idx="0">
                  <c:v>season</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'HARD HITTERS BATSMAN'!$A$2:$A$11</c:f>
              <c:strCache>
                <c:ptCount val="10"/>
                <c:pt idx="0">
                  <c:v>CH Gayle</c:v>
                </c:pt>
                <c:pt idx="1">
                  <c:v>SP Narine</c:v>
                </c:pt>
                <c:pt idx="2">
                  <c:v>AD Russell</c:v>
                </c:pt>
                <c:pt idx="3">
                  <c:v>MS Gony</c:v>
                </c:pt>
                <c:pt idx="4">
                  <c:v>AC Gilchrist</c:v>
                </c:pt>
                <c:pt idx="5">
                  <c:v>BCJ Cutting</c:v>
                </c:pt>
                <c:pt idx="6">
                  <c:v>MJ McClenaghan</c:v>
                </c:pt>
                <c:pt idx="7">
                  <c:v>CR Brathwaite</c:v>
                </c:pt>
                <c:pt idx="8">
                  <c:v>ST Jayasuriya</c:v>
                </c:pt>
                <c:pt idx="9">
                  <c:v>KK Cooper</c:v>
                </c:pt>
              </c:strCache>
            </c:strRef>
          </c:cat>
          <c:val>
            <c:numRef>
              <c:f>'HARD HITTERS BATSMAN'!$D$2:$D$11</c:f>
              <c:numCache>
                <c:formatCode>General</c:formatCode>
                <c:ptCount val="10"/>
                <c:pt idx="0">
                  <c:v>12</c:v>
                </c:pt>
                <c:pt idx="1">
                  <c:v>9</c:v>
                </c:pt>
                <c:pt idx="2">
                  <c:v>8</c:v>
                </c:pt>
                <c:pt idx="3">
                  <c:v>6</c:v>
                </c:pt>
                <c:pt idx="4">
                  <c:v>6</c:v>
                </c:pt>
                <c:pt idx="5">
                  <c:v>5</c:v>
                </c:pt>
                <c:pt idx="6">
                  <c:v>5</c:v>
                </c:pt>
                <c:pt idx="7">
                  <c:v>4</c:v>
                </c:pt>
                <c:pt idx="8">
                  <c:v>3</c:v>
                </c:pt>
                <c:pt idx="9">
                  <c:v>3</c:v>
                </c:pt>
              </c:numCache>
            </c:numRef>
          </c:val>
          <c:extLst>
            <c:ext xmlns:c16="http://schemas.microsoft.com/office/drawing/2014/chart" uri="{C3380CC4-5D6E-409C-BE32-E72D297353CC}">
              <c16:uniqueId val="{00000000-1452-4A2F-B21C-9F97C8AA57E5}"/>
            </c:ext>
          </c:extLst>
        </c:ser>
        <c:dLbls>
          <c:showLegendKey val="0"/>
          <c:showVal val="1"/>
          <c:showCatName val="0"/>
          <c:showSerName val="0"/>
          <c:showPercent val="0"/>
          <c:showBubbleSize val="0"/>
        </c:dLbls>
        <c:gapWidth val="100"/>
        <c:overlap val="-24"/>
        <c:axId val="459446687"/>
        <c:axId val="459448607"/>
      </c:barChart>
      <c:catAx>
        <c:axId val="459446687"/>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9448607"/>
        <c:crosses val="autoZero"/>
        <c:auto val="1"/>
        <c:lblAlgn val="ctr"/>
        <c:lblOffset val="100"/>
        <c:noMultiLvlLbl val="0"/>
      </c:catAx>
      <c:valAx>
        <c:axId val="45944860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594466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Sheet1!$A$2:$A$11</cx:f>
        <cx:lvl ptCount="10">
          <cx:pt idx="0">AD Russell</cx:pt>
          <cx:pt idx="1">SP Narine</cx:pt>
          <cx:pt idx="2">HH Pandya</cx:pt>
          <cx:pt idx="3">V Sehwag</cx:pt>
          <cx:pt idx="4">GJ Maxwell</cx:pt>
          <cx:pt idx="5">RR Pant</cx:pt>
          <cx:pt idx="6">AB de Villiers</cx:pt>
          <cx:pt idx="7">CH Gayle</cx:pt>
          <cx:pt idx="8">KA Pollard</cx:pt>
          <cx:pt idx="9">JC Buttler</cx:pt>
        </cx:lvl>
      </cx:strDim>
      <cx:numDim type="val">
        <cx:f>Sheet1!$B$2:$B$11</cx:f>
        <cx:lvl ptCount="10" formatCode="General">
          <cx:pt idx="0">1517</cx:pt>
          <cx:pt idx="1">892</cx:pt>
          <cx:pt idx="2">1349</cx:pt>
          <cx:pt idx="3">2728</cx:pt>
          <cx:pt idx="4">1505</cx:pt>
          <cx:pt idx="5">2079</cx:pt>
          <cx:pt idx="6">4849</cx:pt>
          <cx:pt idx="7">4772</cx:pt>
          <cx:pt idx="8">3023</cx:pt>
          <cx:pt idx="9">1714</cx:pt>
        </cx:lvl>
      </cx:numDim>
    </cx:data>
  </cx:chartData>
  <cx:chart>
    <cx:title pos="t" align="ctr" overlay="0">
      <cx:tx>
        <cx:txData>
          <cx:v>FREQUENCY OF RUNS SCORED </cx:v>
        </cx:txData>
      </cx:tx>
      <cx:txPr>
        <a:bodyPr spcFirstLastPara="1" vertOverflow="ellipsis" horzOverflow="overflow" wrap="square" lIns="0" tIns="0" rIns="0" bIns="0" anchor="ctr" anchorCtr="1"/>
        <a:lstStyle/>
        <a:p>
          <a:pPr algn="ctr" rtl="0">
            <a:defRPr/>
          </a:pPr>
          <a:r>
            <a:rPr lang="en-US" sz="1862" b="0" i="0" u="none" strike="noStrike" baseline="0" dirty="0">
              <a:solidFill>
                <a:prstClr val="black">
                  <a:lumMod val="65000"/>
                  <a:lumOff val="35000"/>
                </a:prstClr>
              </a:solidFill>
              <a:highlight>
                <a:srgbClr val="00FFFF"/>
              </a:highlight>
              <a:latin typeface="Calibri" panose="020F0502020204030204"/>
            </a:rPr>
            <a:t>FREQUENCY OF RUNS SCORED </a:t>
          </a:r>
        </a:p>
      </cx:txPr>
    </cx:title>
    <cx:plotArea>
      <cx:plotAreaRegion>
        <cx:series layoutId="clusteredColumn" uniqueId="{0424317D-4E28-44B4-B874-34A355F3FA35}">
          <cx:tx>
            <cx:txData>
              <cx:f>Sheet1!$B$1</cx:f>
              <cx:v>total_runs_scored</cx:v>
            </cx:txData>
          </cx:tx>
          <cx:spPr>
            <a:solidFill>
              <a:schemeClr val="accent1"/>
            </a:solidFill>
          </cx:spPr>
          <cx:dataId val="0"/>
          <cx:layoutPr>
            <cx:binning intervalClosed="r">
              <cx:binCount val="3"/>
            </cx:binning>
          </cx:layoutPr>
        </cx:series>
      </cx:plotAreaRegion>
      <cx:axis id="0">
        <cx:catScaling gapWidth="0"/>
        <cx:title>
          <cx:tx>
            <cx:txData>
              <cx:v>FREQUENCY OF TOTAL RUNS</cx:v>
            </cx:txData>
          </cx:tx>
          <cx:txPr>
            <a:bodyPr spcFirstLastPara="1" vertOverflow="ellipsis" horzOverflow="overflow" wrap="square" lIns="0" tIns="0" rIns="0" bIns="0" anchor="ctr" anchorCtr="1"/>
            <a:lstStyle/>
            <a:p>
              <a:pPr algn="ctr" rtl="0">
                <a:defRPr/>
              </a:pPr>
              <a:r>
                <a:rPr lang="en-US" sz="1197" b="0" i="0" u="none" strike="noStrike" baseline="0" dirty="0">
                  <a:solidFill>
                    <a:prstClr val="white">
                      <a:lumMod val="95000"/>
                    </a:prstClr>
                  </a:solidFill>
                  <a:latin typeface="Calibri" panose="020F0502020204030204"/>
                </a:rPr>
                <a:t>FREQUENCY OF TOTAL RUNS</a:t>
              </a:r>
            </a:p>
          </cx:txPr>
        </cx:title>
        <cx:tickLabels/>
      </cx:axis>
      <cx:axis id="1">
        <cx:valScaling/>
        <cx:title>
          <cx:tx>
            <cx:txData>
              <cx:v>NO.OF BATSMAN</cx:v>
            </cx:txData>
          </cx:tx>
          <cx:txPr>
            <a:bodyPr spcFirstLastPara="1" vertOverflow="ellipsis" horzOverflow="overflow" wrap="square" lIns="0" tIns="0" rIns="0" bIns="0" anchor="ctr" anchorCtr="1"/>
            <a:lstStyle/>
            <a:p>
              <a:pPr algn="ctr" rtl="0">
                <a:defRPr/>
              </a:pPr>
              <a:r>
                <a:rPr lang="en-US" sz="1197" b="0" i="0" u="none" strike="noStrike" baseline="0" dirty="0">
                  <a:solidFill>
                    <a:prstClr val="white">
                      <a:lumMod val="95000"/>
                    </a:prstClr>
                  </a:solidFill>
                  <a:latin typeface="Calibri" panose="020F0502020204030204"/>
                </a:rPr>
                <a:t>NO.OF BATSMAN</a:t>
              </a:r>
            </a:p>
          </cx:txPr>
        </cx:title>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'anchor batsman'!$A$2:$A$11</cx:f>
        <cx:lvl ptCount="10">
          <cx:pt idx="0">Iqbal Abdulla</cx:pt>
          <cx:pt idx="1">KL Rahul</cx:pt>
          <cx:pt idx="2">AB de Villiers</cx:pt>
          <cx:pt idx="3">DA Warner</cx:pt>
          <cx:pt idx="4">JP Duminy</cx:pt>
          <cx:pt idx="5">CH Gayle</cx:pt>
          <cx:pt idx="6">ML Hayden</cx:pt>
          <cx:pt idx="7">LMP Simmons</cx:pt>
          <cx:pt idx="8">KS Williamson</cx:pt>
          <cx:pt idx="9">OA Shah</cx:pt>
        </cx:lvl>
      </cx:strDim>
      <cx:numDim type="val">
        <cx:f>'anchor batsman'!$B$2:$B$11</cx:f>
        <cx:lvl ptCount="10" formatCode="General">
          <cx:pt idx="0">264</cx:pt>
          <cx:pt idx="1">7941</cx:pt>
          <cx:pt idx="2">14547</cx:pt>
          <cx:pt idx="3">15762</cx:pt>
          <cx:pt idx="4">6087</cx:pt>
          <cx:pt idx="5">14316</cx:pt>
          <cx:pt idx="6">3321</cx:pt>
          <cx:pt idx="7">3237</cx:pt>
          <cx:pt idx="8">4857</cx:pt>
          <cx:pt idx="9">1518</cx:pt>
        </cx:lvl>
      </cx:numDim>
    </cx:data>
    <cx:data id="1">
      <cx:strDim type="cat">
        <cx:f>'anchor batsman'!$A$2:$A$11</cx:f>
        <cx:lvl ptCount="10">
          <cx:pt idx="0">Iqbal Abdulla</cx:pt>
          <cx:pt idx="1">KL Rahul</cx:pt>
          <cx:pt idx="2">AB de Villiers</cx:pt>
          <cx:pt idx="3">DA Warner</cx:pt>
          <cx:pt idx="4">JP Duminy</cx:pt>
          <cx:pt idx="5">CH Gayle</cx:pt>
          <cx:pt idx="6">ML Hayden</cx:pt>
          <cx:pt idx="7">LMP Simmons</cx:pt>
          <cx:pt idx="8">KS Williamson</cx:pt>
          <cx:pt idx="9">OA Shah</cx:pt>
        </cx:lvl>
      </cx:strDim>
      <cx:numDim type="val">
        <cx:f>'anchor batsman'!$E$2:$E$11</cx:f>
        <cx:lvl ptCount="10" formatCode="General">
          <cx:pt idx="0">88</cx:pt>
          <cx:pt idx="1">42.693548387096698</cx:pt>
          <cx:pt idx="2">42.535087719298197</cx:pt>
          <cx:pt idx="3">41.698412698412596</cx:pt>
          <cx:pt idx="4">41.408163265306101</cx:pt>
          <cx:pt idx="5">41.137931034482698</cx:pt>
          <cx:pt idx="6">41</cx:pt>
          <cx:pt idx="7">39.962962962962898</cx:pt>
          <cx:pt idx="8">39.487804878048699</cx:pt>
          <cx:pt idx="9">38.923076923076898</cx:pt>
        </cx:lvl>
      </cx:numDim>
    </cx:data>
  </cx:chartData>
  <cx:chart>
    <cx:title pos="t" align="ctr" overlay="0">
      <cx:tx>
        <cx:txData>
          <cx:v>TOTAL RUNS AND AVERAGE</cx:v>
        </cx:txData>
      </cx:tx>
      <cx:txPr>
        <a:bodyPr spcFirstLastPara="1" vertOverflow="ellipsis" horzOverflow="overflow" wrap="square" lIns="0" tIns="0" rIns="0" bIns="0" anchor="ctr" anchorCtr="1"/>
        <a:lstStyle/>
        <a:p>
          <a:pPr algn="ctr" rtl="0">
            <a:defRPr/>
          </a:pPr>
          <a:r>
            <a:rPr lang="en-US" sz="1500" b="1" i="0" u="none" strike="noStrike" cap="all" spc="100" baseline="0">
              <a:solidFill>
                <a:sysClr val="window" lastClr="FFFFFF"/>
              </a:solidFill>
              <a:latin typeface="Calibri" panose="020F0502020204030204"/>
            </a:rPr>
            <a:t>TOTAL RUNS AND AVERAGE</a:t>
          </a:r>
        </a:p>
      </cx:txPr>
    </cx:title>
    <cx:plotArea>
      <cx:plotAreaRegion>
        <cx:series layoutId="clusteredColumn" uniqueId="{2BDA51ED-DE94-444B-A4A8-CA275581EFC9}" formatIdx="0">
          <cx:dataId val="0"/>
          <cx:layoutPr>
            <cx:aggregation/>
          </cx:layoutPr>
          <cx:axisId val="1"/>
        </cx:series>
        <cx:series layoutId="paretoLine" ownerIdx="0" uniqueId="{A94BAB63-EFF2-424F-9451-65BDEA27EF0F}" formatIdx="1">
          <cx:axisId val="2"/>
        </cx:series>
        <cx:series layoutId="clusteredColumn" hidden="1" uniqueId="{F81B5476-34C2-40EC-9A4C-647BFA0FD636}" formatIdx="2">
          <cx:dataId val="1"/>
          <cx:layoutPr>
            <cx:aggregation/>
          </cx:layoutPr>
          <cx:axisId val="1"/>
        </cx:series>
        <cx:series layoutId="paretoLine" ownerIdx="2" uniqueId="{4656446D-AF5A-439D-BAFC-19D7AA424AA5}" formatIdx="3">
          <cx:axisId val="2"/>
        </cx:series>
      </cx:plotAreaRegion>
      <cx:axis id="0">
        <cx:catScaling gapWidth="0"/>
        <cx:tickLabels/>
      </cx:axis>
      <cx:axis id="1">
        <cx:valScaling/>
        <cx:majorGridlines/>
        <cx:tickLabels/>
      </cx:axis>
      <cx:axis id="2">
        <cx:valScaling max="1" min="0"/>
        <cx:units unit="percentage"/>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'wicket taking bowlers'!$A$2:$A$11</cx:f>
        <cx:lvl ptCount="0"/>
      </cx:strDim>
      <cx:numDim type="val">
        <cx:f>'wicket taking bowlers'!$D$2:$D$11</cx:f>
        <cx:lvl ptCount="0" formatCode="General"/>
      </cx:numDim>
    </cx:data>
  </cx:chartData>
  <cx:chart>
    <cx:title pos="t" align="ctr" overlay="0">
      <cx:tx>
        <cx:txData>
          <cx:v>STRIKE RATE OFBOWLERS</cx:v>
        </cx:txData>
      </cx:tx>
      <cx:txPr>
        <a:bodyPr spcFirstLastPara="1" vertOverflow="ellipsis" horzOverflow="overflow" wrap="square" lIns="0" tIns="0" rIns="0" bIns="0" anchor="ctr" anchorCtr="1"/>
        <a:lstStyle/>
        <a:p>
          <a:pPr algn="ctr" rtl="0">
            <a:defRPr/>
          </a:pPr>
          <a:r>
            <a:rPr lang="en-US" sz="1600" b="1" i="1" u="none" strike="noStrike" cap="all" spc="150" baseline="0">
              <a:solidFill>
                <a:sysClr val="windowText" lastClr="000000">
                  <a:lumMod val="50000"/>
                  <a:lumOff val="50000"/>
                </a:sysClr>
              </a:solidFill>
              <a:latin typeface="Arial Black" panose="020B0A04020102020204" pitchFamily="34" charset="0"/>
            </a:rPr>
            <a:t>STRIKE RATE OFBOWLERS</a:t>
          </a:r>
        </a:p>
      </cx:txPr>
    </cx:title>
    <cx:plotArea>
      <cx:plotAreaRegion>
        <cx:series layoutId="clusteredColumn" uniqueId="{0EB9A4AC-F20B-4741-86BD-C521B0BD4929}">
          <cx:spPr>
            <a:solidFill>
              <a:schemeClr val="accent2">
                <a:lumMod val="60000"/>
                <a:lumOff val="40000"/>
              </a:schemeClr>
            </a:solidFill>
          </cx:spPr>
          <cx:dataId val="0"/>
          <cx:layoutPr>
            <cx:aggregation/>
          </cx:layoutPr>
          <cx:axisId val="1"/>
        </cx:series>
        <cx:series layoutId="paretoLine" ownerIdx="0" uniqueId="{6FAC2F8D-C1A5-4EBE-8874-F5C7B2B1B7A3}">
          <cx:axisId val="2"/>
        </cx:series>
      </cx:plotAreaRegion>
      <cx:axis id="0">
        <cx:catScaling gapWidth="0"/>
        <cx:tickLabels/>
      </cx:axis>
      <cx:axis id="1">
        <cx:valScaling/>
        <cx:majorGridlines/>
        <cx:tickLabels/>
      </cx:axis>
      <cx:axis id="2">
        <cx:valScaling max="1" min="0"/>
        <cx:units unit="percentage"/>
        <cx:tickLabels/>
      </cx:axis>
    </cx:plotArea>
  </cx:chart>
  <cx: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cx:spPr>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'4'!$A$2:$A$16</cx:f>
        <cx:lvl ptCount="0"/>
      </cx:strDim>
      <cx:numDim type="val">
        <cx:f>'4'!$B$2:$B$16</cx:f>
        <cx:lvl ptCount="0" formatCode="General"/>
      </cx:numDim>
    </cx:data>
  </cx:chartData>
  <cx:chart>
    <cx:title pos="t" align="ctr" overlay="0">
      <cx:tx>
        <cx:txData>
          <cx:v>FREQURNCY OF BOUNDARIES</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FREQURNCY OF BOUNDARIES</a:t>
          </a:r>
        </a:p>
      </cx:txPr>
    </cx:title>
    <cx:plotArea>
      <cx:plotAreaRegion>
        <cx:series layoutId="clusteredColumn" uniqueId="{19292115-A4C0-4613-90E6-2E5478608EBA}">
          <cx:tx>
            <cx:txData>
              <cx:f>'4'!$B$1</cx:f>
              <cx:v>boundary_scored</cx:v>
            </cx:txData>
          </cx:tx>
          <cx:dataLabels pos="inEnd">
            <cx:visibility seriesName="0" categoryName="0" value="1"/>
          </cx:dataLabels>
          <cx:dataId val="0"/>
          <cx:layoutPr>
            <cx:binning intervalClosed="r">
              <cx:binCount val="5"/>
            </cx:binning>
          </cx:layoutPr>
        </cx:series>
      </cx:plotAreaRegion>
      <cx:axis id="0">
        <cx:catScaling gapWidth="0"/>
        <cx:tickLabels/>
      </cx:axis>
      <cx:axis id="1">
        <cx:valScaling/>
        <cx:majorGridlines/>
        <cx:tickLabels/>
      </cx:axis>
    </cx:plotArea>
  </cx:chart>
  <cx: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cx:spPr>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'5'!$A$2:$A$17</cx:f>
        <cx:lvl ptCount="0"/>
      </cx:strDim>
      <cx:numDim type="val">
        <cx:f>'5'!$B$2:$B$17</cx:f>
        <cx:lvl ptCount="0" formatCode="General"/>
      </cx:numDim>
    </cx:data>
  </cx:chartData>
  <cx:chart>
    <cx:title pos="t" align="ctr" overlay="0">
      <cx:tx>
        <cx:txData>
          <cx:v>FREQUENCY OF DOT BALLS</cx:v>
        </cx:txData>
      </cx:tx>
      <cx:txPr>
        <a:bodyPr rot="0" spcFirstLastPara="1" vertOverflow="ellipsis" vert="horz" wrap="square" lIns="38100" tIns="19050" rIns="38100" bIns="19050" anchor="ctr" anchorCtr="1" compatLnSpc="0"/>
        <a:lstStyle/>
        <a:p>
          <a:pPr algn="ctr" rtl="0">
            <a:defRPr sz="1600" b="1" i="0" u="none" strike="noStrike" kern="1200" spc="100" baseline="0">
              <a:solidFill>
                <a:sysClr val="window" lastClr="FFFFFF">
                  <a:lumMod val="95000"/>
                </a:sysClr>
              </a:solidFill>
              <a:effectLst>
                <a:outerShdw blurRad="50800" dist="38100" dir="5400000" algn="t" rotWithShape="0">
                  <a:prstClr val="black">
                    <a:alpha val="40000"/>
                  </a:prstClr>
                </a:outerShdw>
              </a:effectLst>
              <a:latin typeface="+mn-lt"/>
              <a:ea typeface="+mn-ea"/>
              <a:cs typeface="+mn-cs"/>
            </a:defRPr>
          </a:pPr>
          <a:r>
            <a:rPr kumimoji="0" lang="en-US" sz="1600" b="1" i="0" u="none" strike="noStrike" kern="1200" cap="none" spc="100" normalizeH="0" baseline="0" noProof="0">
              <a:ln>
                <a:noFill/>
              </a:ln>
              <a:solidFill>
                <a:sysClr val="window" lastClr="FFFFFF">
                  <a:lumMod val="95000"/>
                </a:sysClr>
              </a:solidFill>
              <a:effectLst>
                <a:outerShdw blurRad="50800" dist="38100" dir="5400000" algn="t" rotWithShape="0">
                  <a:prstClr val="black">
                    <a:alpha val="40000"/>
                  </a:prstClr>
                </a:outerShdw>
              </a:effectLst>
              <a:uLnTx/>
              <a:uFillTx/>
              <a:latin typeface="Calibri" panose="020F0502020204030204"/>
            </a:rPr>
            <a:t>FREQUENCY OF DOT BALLS</a:t>
          </a:r>
        </a:p>
      </cx:txPr>
    </cx:title>
    <cx:plotArea>
      <cx:plotAreaRegion>
        <cx:series layoutId="clusteredColumn" uniqueId="{D3EEB09F-3AF1-4D11-BA7C-2D1A5EA00AAB}">
          <cx:tx>
            <cx:txData>
              <cx:f>'5'!$B$1</cx:f>
              <cx:v>dots_scored</cx:v>
            </cx:txData>
          </cx:tx>
          <cx:dataLabels pos="inEnd">
            <cx:visibility seriesName="0" categoryName="0" value="1"/>
          </cx:dataLabels>
          <cx:dataId val="0"/>
          <cx:layoutPr>
            <cx:binning intervalClosed="r">
              <cx:binCount val="5"/>
            </cx:binning>
          </cx:layoutPr>
        </cx:series>
      </cx:plotAreaRegion>
      <cx:axis id="0">
        <cx:catScaling gapWidth="0"/>
        <cx:tickLabels/>
      </cx:axis>
      <cx:axis id="1">
        <cx:valScaling/>
        <cx:majorGridlines/>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'6'!$A$2:$A$10</cx:f>
        <cx:lvl ptCount="9">
          <cx:pt idx="0">caught</cx:pt>
          <cx:pt idx="1">bowled</cx:pt>
          <cx:pt idx="2">run out</cx:pt>
          <cx:pt idx="3">lbw</cx:pt>
          <cx:pt idx="4">stumped</cx:pt>
          <cx:pt idx="5">caught and bowled</cx:pt>
          <cx:pt idx="6">hit wicket</cx:pt>
          <cx:pt idx="7">retired hurt</cx:pt>
          <cx:pt idx="8">obstructing the field</cx:pt>
        </cx:lvl>
      </cx:strDim>
      <cx:numDim type="size">
        <cx:f>'6'!$B$2:$B$10</cx:f>
        <cx:lvl ptCount="9" formatCode="General">
          <cx:pt idx="0">17229</cx:pt>
          <cx:pt idx="1">5100</cx:pt>
          <cx:pt idx="2">2679</cx:pt>
          <cx:pt idx="3">1713</cx:pt>
          <cx:pt idx="4">882</cx:pt>
          <cx:pt idx="5">807</cx:pt>
          <cx:pt idx="6">36</cx:pt>
          <cx:pt idx="7">33</cx:pt>
          <cx:pt idx="8">6</cx:pt>
        </cx:lvl>
      </cx:numDim>
    </cx:data>
  </cx:chartData>
  <cx:chart>
    <cx:title pos="t" align="ctr" overlay="0">
      <cx:tx>
        <cx:txData>
          <cx:v>DISMISSAL VS NO.OF TIMES DISMISSED</cx:v>
        </cx:txData>
      </cx:tx>
      <cx:txPr>
        <a:bodyPr spcFirstLastPara="1" vertOverflow="ellipsis" horzOverflow="overflow" wrap="square" lIns="0" tIns="0" rIns="0" bIns="0" anchor="ctr" anchorCtr="1"/>
        <a:lstStyle/>
        <a:p>
          <a:pPr algn="ctr" rtl="0">
            <a:defRPr/>
          </a:pPr>
          <a:r>
            <a:rPr lang="en-US" sz="1600" b="1" i="0" u="none" strike="noStrike" spc="100" baseline="0" dirty="0">
              <a:solidFill>
                <a:prstClr val="white">
                  <a:lumMod val="95000"/>
                </a:prstClr>
              </a:solidFill>
              <a:effectLst>
                <a:outerShdw blurRad="50800" dist="38100" dir="5400000" algn="t" rotWithShape="0">
                  <a:prstClr val="black">
                    <a:alpha val="40000"/>
                  </a:prstClr>
                </a:outerShdw>
              </a:effectLst>
              <a:latin typeface="Calibri" panose="020F0502020204030204"/>
            </a:rPr>
            <a:t>DISMISSAL VS NO.OF TIMES DISMISSED</a:t>
          </a:r>
        </a:p>
      </cx:txPr>
    </cx:title>
    <cx:plotArea>
      <cx:plotAreaRegion>
        <cx:series layoutId="treemap" uniqueId="{0D6588AB-78B0-4504-8400-D1B84B939047}">
          <cx:tx>
            <cx:txData>
              <cx:f>'6'!$B$1</cx:f>
              <cx:v>total_dismissal</cx:v>
            </cx:txData>
          </cx:tx>
          <cx:dataLabels pos="inEnd">
            <cx:visibility seriesName="0" categoryName="0" value="1"/>
            <cx:separator>, </cx:separator>
          </cx:dataLabels>
          <cx:dataId val="0"/>
          <cx:layoutPr>
            <cx:parentLabelLayout val="overlapping"/>
          </cx:layoutPr>
        </cx:series>
      </cx:plotAreaRegion>
    </cx:plotArea>
    <cx:legend pos="b" align="ctr" overlay="0"/>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7">
  <a:schemeClr val="accent4"/>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71">
  <cs:axisTitle>
    <cs:lnRef idx="0"/>
    <cs:fillRef idx="0"/>
    <cs:effectRef idx="0"/>
    <cs:fontRef idx="minor">
      <a:schemeClr val="lt1"/>
    </cs:fontRef>
    <cs:defRPr sz="1197"/>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cs:bodyPr/>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cs:chartArea>
  <cs:dataLabel>
    <cs:lnRef idx="0"/>
    <cs:fillRef idx="0">
      <cs:styleClr val="auto"/>
    </cs:fillRef>
    <cs:effectRef idx="0"/>
    <cs:fontRef idx="minor">
      <a:schemeClr val="dk1"/>
    </cs:fontRef>
    <cs:spPr>
      <a:solidFill>
        <a:schemeClr val="phClr">
          <a:alpha val="70000"/>
        </a:schemeClr>
      </a:solidFill>
    </cs:spPr>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a:ln w="9525">
        <a:solidFill>
          <a:schemeClr val="tx1"/>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dk1"/>
    </cs:fontRef>
    <cs:spPr>
      <a:ln w="2857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spPr>
      <a:ln w="9525">
        <a:solidFill>
          <a:schemeClr val="lt1"/>
        </a:solidFill>
        <a:prstDash val="dash"/>
      </a:ln>
    </cs:spPr>
  </cs:dropLine>
  <cs:errorBar>
    <cs:lnRef idx="0"/>
    <cs:fillRef idx="0"/>
    <cs:effectRef idx="0"/>
    <cs:fontRef idx="minor">
      <a:schemeClr val="tx1"/>
    </cs:fontRef>
    <cs:spPr>
      <a:ln w="9525" cap="flat" cmpd="sng" algn="ctr">
        <a:solidFill>
          <a:schemeClr val="lt1"/>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5000"/>
          </a:schemeClr>
        </a:solidFill>
        <a:round/>
      </a:ln>
    </cs:spPr>
  </cs:gridlineMajor>
  <cs:gridlineMinor>
    <cs:lnRef idx="0"/>
    <cs:fillRef idx="0"/>
    <cs:effectRef idx="0"/>
    <cs:fontRef idx="minor">
      <a:schemeClr val="dk1"/>
    </cs:fontRef>
    <cs:spPr>
      <a:ln>
        <a:solidFill>
          <a:schemeClr val="lt1">
            <a:alpha val="25000"/>
            <a:lumOff val="10000"/>
          </a:schemeClr>
        </a:solidFill>
      </a:ln>
    </cs:spPr>
  </cs:gridlineMinor>
  <cs:hiLoLine>
    <cs:lnRef idx="0"/>
    <cs:fillRef idx="0"/>
    <cs:effectRef idx="0"/>
    <cs:fontRef idx="minor">
      <a:schemeClr val="tx1"/>
    </cs:fontRef>
    <cs:spPr>
      <a:ln w="9525">
        <a:solidFill>
          <a:schemeClr val="lt1"/>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cs:fontRef>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cs:bodyPr/>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cs:fontRef>
    <cs:defRPr sz="1995" b="1" cap="all" spc="100"/>
    <cs:bodyPr/>
  </cs:title>
  <cs:trendline>
    <cs:lnRef idx="0"/>
    <cs:fillRef idx="0"/>
    <cs:effectRef idx="0"/>
    <cs:fontRef idx="minor">
      <a:schemeClr val="dk1"/>
    </cs:fontRef>
    <cs:spPr>
      <a:ln w="19050" cap="rnd">
        <a:solidFill>
          <a:schemeClr val="lt1"/>
        </a:solidFill>
        <a:prstDash val="sysDash"/>
      </a:ln>
    </cs:spPr>
  </cs:trendline>
  <cs:trendlineLabel>
    <cs:lnRef idx="0"/>
    <cs:fillRef idx="0"/>
    <cs:effectRef idx="0"/>
    <cs:fontRef idx="minor">
      <a:schemeClr val="lt1"/>
    </cs:fontRef>
    <cs:defRPr sz="1197"/>
  </cs:trendlineLabel>
  <cs:upBar>
    <cs:lnRef idx="0"/>
    <cs:fillRef idx="0"/>
    <cs:effectRef idx="0"/>
    <cs:fontRef idx="minor">
      <a:schemeClr val="dk1"/>
    </cs:fontRef>
    <cs:spPr>
      <a:solidFill>
        <a:schemeClr val="lt1"/>
      </a:solidFill>
    </cs:spPr>
  </cs:upBar>
  <cs:valueAxis>
    <cs:lnRef idx="0"/>
    <cs:fillRef idx="0"/>
    <cs:effectRef idx="0"/>
    <cs:fontRef idx="minor">
      <a:schemeClr val="lt1"/>
    </cs:fontRef>
    <cs:defRPr sz="1197"/>
    <cs:bodyPr/>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6.xml><?xml version="1.0" encoding="utf-8"?>
<cs:chartStyle xmlns:cs="http://schemas.microsoft.com/office/drawing/2012/chartStyle" xmlns:a="http://schemas.openxmlformats.org/drawingml/2006/main" id="371">
  <cs:axisTitle>
    <cs:lnRef idx="0"/>
    <cs:fillRef idx="0"/>
    <cs:effectRef idx="0"/>
    <cs:fontRef idx="minor">
      <a:schemeClr val="lt1"/>
    </cs:fontRef>
    <cs:defRPr sz="9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cs:bodyPr/>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cs:chartArea>
  <cs:dataLabel>
    <cs:lnRef idx="0"/>
    <cs:fillRef idx="0">
      <cs:styleClr val="auto"/>
    </cs:fillRef>
    <cs:effectRef idx="0"/>
    <cs:fontRef idx="minor">
      <a:schemeClr val="dk1"/>
    </cs:fontRef>
    <cs:spPr>
      <a:solidFill>
        <a:schemeClr val="phClr">
          <a:alpha val="70000"/>
        </a:schemeClr>
      </a:solidFill>
    </cs:spPr>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a:ln w="9525">
        <a:solidFill>
          <a:schemeClr val="tx1"/>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dk1"/>
    </cs:fontRef>
    <cs:spPr>
      <a:ln w="2857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spPr>
      <a:ln w="9525">
        <a:solidFill>
          <a:schemeClr val="lt1"/>
        </a:solidFill>
        <a:prstDash val="dash"/>
      </a:ln>
    </cs:spPr>
  </cs:dropLine>
  <cs:errorBar>
    <cs:lnRef idx="0"/>
    <cs:fillRef idx="0"/>
    <cs:effectRef idx="0"/>
    <cs:fontRef idx="minor">
      <a:schemeClr val="tx1"/>
    </cs:fontRef>
    <cs:spPr>
      <a:ln w="9525" cap="flat" cmpd="sng" algn="ctr">
        <a:solidFill>
          <a:schemeClr val="lt1"/>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5000"/>
          </a:schemeClr>
        </a:solidFill>
        <a:round/>
      </a:ln>
    </cs:spPr>
  </cs:gridlineMajor>
  <cs:gridlineMinor>
    <cs:lnRef idx="0"/>
    <cs:fillRef idx="0"/>
    <cs:effectRef idx="0"/>
    <cs:fontRef idx="minor">
      <a:schemeClr val="dk1"/>
    </cs:fontRef>
    <cs:spPr>
      <a:ln>
        <a:solidFill>
          <a:schemeClr val="lt1">
            <a:alpha val="25000"/>
            <a:lumOff val="10000"/>
          </a:schemeClr>
        </a:solidFill>
      </a:ln>
    </cs:spPr>
  </cs:gridlineMinor>
  <cs:hiLoLine>
    <cs:lnRef idx="0"/>
    <cs:fillRef idx="0"/>
    <cs:effectRef idx="0"/>
    <cs:fontRef idx="minor">
      <a:schemeClr val="tx1"/>
    </cs:fontRef>
    <cs:spPr>
      <a:ln w="9525">
        <a:solidFill>
          <a:schemeClr val="lt1"/>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cs:fontRef>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cs:bodyPr/>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cs:fontRef>
    <cs:defRPr sz="1500" b="1" cap="all" spc="100"/>
    <cs:bodyPr/>
  </cs:title>
  <cs:trendline>
    <cs:lnRef idx="0"/>
    <cs:fillRef idx="0"/>
    <cs:effectRef idx="0"/>
    <cs:fontRef idx="minor">
      <a:schemeClr val="dk1"/>
    </cs:fontRef>
    <cs:spPr>
      <a:ln w="19050" cap="rnd">
        <a:solidFill>
          <a:schemeClr val="lt1"/>
        </a:solidFill>
        <a:prstDash val="sysDash"/>
      </a:ln>
    </cs:spPr>
  </cs:trendline>
  <cs:trendlineLabel>
    <cs:lnRef idx="0"/>
    <cs:fillRef idx="0"/>
    <cs:effectRef idx="0"/>
    <cs:fontRef idx="minor">
      <a:schemeClr val="lt1"/>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lt1"/>
    </cs:fontRef>
    <cs:defRPr sz="900"/>
    <cs:bodyPr/>
  </cs:valueAxis>
  <cs:wall>
    <cs:lnRef idx="0"/>
    <cs:fillRef idx="0"/>
    <cs:effectRef idx="0"/>
    <cs:fontRef idx="minor">
      <a:schemeClr val="dk1"/>
    </cs:fontRef>
  </cs:wall>
</cs:chartStyle>
</file>

<file path=ppt/charts/style27.xml><?xml version="1.0" encoding="utf-8"?>
<cs:chartStyle xmlns:cs="http://schemas.microsoft.com/office/drawing/2012/chartStyle" xmlns:a="http://schemas.openxmlformats.org/drawingml/2006/main" id="415">
  <cs:axisTitle>
    <cs:lnRef idx="0"/>
    <cs:fillRef idx="0"/>
    <cs:effectRef idx="0"/>
    <cs:fontRef idx="minor">
      <a:schemeClr val="lt1">
        <a:lumMod val="95000"/>
      </a:schemeClr>
    </cs:fontRef>
    <cs:spPr>
      <a:solidFill>
        <a:schemeClr val="bg1">
          <a:lumMod val="65000"/>
        </a:schemeClr>
      </a:solidFill>
      <a:ln>
        <a:solidFill>
          <a:schemeClr val="tx1"/>
        </a:solidFill>
      </a:ln>
    </cs:spPr>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2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14">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styleClr val="auto"/>
    </cs:fillRef>
    <cs:effectRef idx="0"/>
    <cs:fontRef idx="minor">
      <a:schemeClr val="lt1"/>
    </cs:fontRef>
    <cs:spPr>
      <a:solidFill>
        <a:schemeClr val="phClr">
          <a:alpha val="70000"/>
        </a:schemeClr>
      </a:solidFill>
    </cs:spPr>
    <cs:defRPr sz="1197"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30.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3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70">
  <cs:axisTitle>
    <cs:lnRef idx="0"/>
    <cs:fillRef idx="0"/>
    <cs:effectRef idx="0"/>
    <cs:fontRef idx="minor">
      <a:schemeClr val="lt1">
        <a:lumMod val="95000"/>
      </a:schemeClr>
    </cs:fontRef>
    <cs:defRPr sz="1197"/>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cs:chartArea>
  <cs:dataLabel>
    <cs:lnRef idx="0"/>
    <cs:fillRef idx="0"/>
    <cs:effectRef idx="0"/>
    <cs:fontRef idx="minor">
      <a:schemeClr val="lt1">
        <a:lumMod val="9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1197"/>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1197"/>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1197"/>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2128"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1197"/>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1197"/>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71">
  <cs:axisTitle>
    <cs:lnRef idx="0"/>
    <cs:fillRef idx="0"/>
    <cs:effectRef idx="0"/>
    <cs:fontRef idx="minor">
      <a:schemeClr val="lt1"/>
    </cs:fontRef>
    <cs:defRPr sz="9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cs:bodyPr/>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cs:chartArea>
  <cs:dataLabel>
    <cs:lnRef idx="0"/>
    <cs:fillRef idx="0">
      <cs:styleClr val="auto"/>
    </cs:fillRef>
    <cs:effectRef idx="0"/>
    <cs:fontRef idx="minor">
      <a:schemeClr val="dk1"/>
    </cs:fontRef>
    <cs:spPr>
      <a:solidFill>
        <a:schemeClr val="phClr">
          <a:alpha val="70000"/>
        </a:schemeClr>
      </a:solidFill>
    </cs:spPr>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a:ln w="9525">
        <a:solidFill>
          <a:schemeClr val="tx1"/>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dk1"/>
    </cs:fontRef>
    <cs:spPr>
      <a:ln w="2857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cs:dataTable>
  <cs:downBar>
    <cs:lnRef idx="0"/>
    <cs:fillRef idx="0"/>
    <cs:effectRef idx="0"/>
    <cs:fontRef idx="minor">
      <a:schemeClr val="dk1"/>
    </cs:fontRef>
    <cs:spPr>
      <a:solidFill>
        <a:schemeClr val="dk1"/>
      </a:solidFill>
    </cs:spPr>
  </cs:downBar>
  <cs:dropLine>
    <cs:lnRef idx="0"/>
    <cs:fillRef idx="0"/>
    <cs:effectRef idx="0"/>
    <cs:fontRef idx="minor">
      <a:schemeClr val="tx1"/>
    </cs:fontRef>
    <cs:spPr>
      <a:ln w="9525">
        <a:solidFill>
          <a:schemeClr val="lt1"/>
        </a:solidFill>
        <a:prstDash val="dash"/>
      </a:ln>
    </cs:spPr>
  </cs:dropLine>
  <cs:errorBar>
    <cs:lnRef idx="0"/>
    <cs:fillRef idx="0"/>
    <cs:effectRef idx="0"/>
    <cs:fontRef idx="minor">
      <a:schemeClr val="tx1"/>
    </cs:fontRef>
    <cs:spPr>
      <a:ln w="9525" cap="flat" cmpd="sng" algn="ctr">
        <a:solidFill>
          <a:schemeClr val="lt1"/>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lt1">
            <a:alpha val="25000"/>
          </a:schemeClr>
        </a:solidFill>
        <a:round/>
      </a:ln>
    </cs:spPr>
  </cs:gridlineMajor>
  <cs:gridlineMinor>
    <cs:lnRef idx="0"/>
    <cs:fillRef idx="0"/>
    <cs:effectRef idx="0"/>
    <cs:fontRef idx="minor">
      <a:schemeClr val="dk1"/>
    </cs:fontRef>
    <cs:spPr>
      <a:ln>
        <a:solidFill>
          <a:schemeClr val="lt1">
            <a:alpha val="25000"/>
            <a:lumOff val="10000"/>
          </a:schemeClr>
        </a:solidFill>
      </a:ln>
    </cs:spPr>
  </cs:gridlineMinor>
  <cs:hiLoLine>
    <cs:lnRef idx="0"/>
    <cs:fillRef idx="0"/>
    <cs:effectRef idx="0"/>
    <cs:fontRef idx="minor">
      <a:schemeClr val="tx1"/>
    </cs:fontRef>
    <cs:spPr>
      <a:ln w="9525">
        <a:solidFill>
          <a:schemeClr val="lt1"/>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cs:fontRef>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cs:bodyPr/>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cs:fontRef>
    <cs:defRPr sz="1500" b="1" cap="all" spc="100"/>
    <cs:bodyPr/>
  </cs:title>
  <cs:trendline>
    <cs:lnRef idx="0"/>
    <cs:fillRef idx="0"/>
    <cs:effectRef idx="0"/>
    <cs:fontRef idx="minor">
      <a:schemeClr val="dk1"/>
    </cs:fontRef>
    <cs:spPr>
      <a:ln w="19050" cap="rnd">
        <a:solidFill>
          <a:schemeClr val="lt1"/>
        </a:solidFill>
        <a:prstDash val="sysDash"/>
      </a:ln>
    </cs:spPr>
  </cs:trendline>
  <cs:trendlineLabel>
    <cs:lnRef idx="0"/>
    <cs:fillRef idx="0"/>
    <cs:effectRef idx="0"/>
    <cs:fontRef idx="minor">
      <a:schemeClr val="lt1"/>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lt1"/>
    </cs:fontRef>
    <cs:defRPr sz="900"/>
    <cs:bodyPr/>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E13A-48A9-4DAC-8B36-4183D2034571}"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B1CF49-754E-48CB-8F5A-6069A6730076}" type="slidenum">
              <a:rPr lang="en-IN" smtClean="0"/>
              <a:t>‹#›</a:t>
            </a:fld>
            <a:endParaRPr lang="en-IN"/>
          </a:p>
        </p:txBody>
      </p:sp>
    </p:spTree>
    <p:extLst>
      <p:ext uri="{BB962C8B-B14F-4D97-AF65-F5344CB8AC3E}">
        <p14:creationId xmlns:p14="http://schemas.microsoft.com/office/powerpoint/2010/main" val="3304365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B1CF49-754E-48CB-8F5A-6069A6730076}" type="slidenum">
              <a:rPr lang="en-IN" smtClean="0"/>
              <a:t>9</a:t>
            </a:fld>
            <a:endParaRPr lang="en-IN"/>
          </a:p>
        </p:txBody>
      </p:sp>
    </p:spTree>
    <p:extLst>
      <p:ext uri="{BB962C8B-B14F-4D97-AF65-F5344CB8AC3E}">
        <p14:creationId xmlns:p14="http://schemas.microsoft.com/office/powerpoint/2010/main" val="101180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EC22D-EF55-33B3-2EF7-E7D2D6B66D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AAADA4-709C-A3F2-93AE-0776547C45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C32341-83A5-4EC2-8134-F875554284E4}"/>
              </a:ext>
            </a:extLst>
          </p:cNvPr>
          <p:cNvSpPr>
            <a:spLocks noGrp="1"/>
          </p:cNvSpPr>
          <p:nvPr>
            <p:ph type="dt" sz="half" idx="10"/>
          </p:nvPr>
        </p:nvSpPr>
        <p:spPr/>
        <p:txBody>
          <a:bodyPr/>
          <a:lstStyle/>
          <a:p>
            <a:fld id="{F72A0F87-A0CB-4ADC-A09E-732EA1B1B393}" type="datetimeFigureOut">
              <a:rPr lang="en-IN" smtClean="0"/>
              <a:t>14-02-2025</a:t>
            </a:fld>
            <a:endParaRPr lang="en-IN"/>
          </a:p>
        </p:txBody>
      </p:sp>
      <p:sp>
        <p:nvSpPr>
          <p:cNvPr id="5" name="Footer Placeholder 4">
            <a:extLst>
              <a:ext uri="{FF2B5EF4-FFF2-40B4-BE49-F238E27FC236}">
                <a16:creationId xmlns:a16="http://schemas.microsoft.com/office/drawing/2014/main" id="{50265620-74C3-D8C9-48AE-86E4E34285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7BFCD-57EC-E4AC-01EA-B595520FF14B}"/>
              </a:ext>
            </a:extLst>
          </p:cNvPr>
          <p:cNvSpPr>
            <a:spLocks noGrp="1"/>
          </p:cNvSpPr>
          <p:nvPr>
            <p:ph type="sldNum" sz="quarter" idx="12"/>
          </p:nvPr>
        </p:nvSpPr>
        <p:spPr/>
        <p:txBody>
          <a:bodyPr/>
          <a:lstStyle/>
          <a:p>
            <a:fld id="{478EAD4A-9B1F-4CDD-A2D9-462B326CDABF}" type="slidenum">
              <a:rPr lang="en-IN" smtClean="0"/>
              <a:t>‹#›</a:t>
            </a:fld>
            <a:endParaRPr lang="en-IN"/>
          </a:p>
        </p:txBody>
      </p:sp>
    </p:spTree>
    <p:extLst>
      <p:ext uri="{BB962C8B-B14F-4D97-AF65-F5344CB8AC3E}">
        <p14:creationId xmlns:p14="http://schemas.microsoft.com/office/powerpoint/2010/main" val="222261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940F-6D44-53E8-B757-78DA2BBDB4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6AA95E-7DE3-517D-15D0-2270A1557F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1AEB5C-BEF9-E110-FF0D-F60CA14F2CB1}"/>
              </a:ext>
            </a:extLst>
          </p:cNvPr>
          <p:cNvSpPr>
            <a:spLocks noGrp="1"/>
          </p:cNvSpPr>
          <p:nvPr>
            <p:ph type="dt" sz="half" idx="10"/>
          </p:nvPr>
        </p:nvSpPr>
        <p:spPr/>
        <p:txBody>
          <a:bodyPr/>
          <a:lstStyle/>
          <a:p>
            <a:fld id="{F72A0F87-A0CB-4ADC-A09E-732EA1B1B393}" type="datetimeFigureOut">
              <a:rPr lang="en-IN" smtClean="0"/>
              <a:t>14-02-2025</a:t>
            </a:fld>
            <a:endParaRPr lang="en-IN"/>
          </a:p>
        </p:txBody>
      </p:sp>
      <p:sp>
        <p:nvSpPr>
          <p:cNvPr id="5" name="Footer Placeholder 4">
            <a:extLst>
              <a:ext uri="{FF2B5EF4-FFF2-40B4-BE49-F238E27FC236}">
                <a16:creationId xmlns:a16="http://schemas.microsoft.com/office/drawing/2014/main" id="{120A6EEA-9463-24F9-20E5-295994DAB4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18DBE7-483F-D848-52E5-5245E24D66E5}"/>
              </a:ext>
            </a:extLst>
          </p:cNvPr>
          <p:cNvSpPr>
            <a:spLocks noGrp="1"/>
          </p:cNvSpPr>
          <p:nvPr>
            <p:ph type="sldNum" sz="quarter" idx="12"/>
          </p:nvPr>
        </p:nvSpPr>
        <p:spPr/>
        <p:txBody>
          <a:bodyPr/>
          <a:lstStyle/>
          <a:p>
            <a:fld id="{478EAD4A-9B1F-4CDD-A2D9-462B326CDABF}" type="slidenum">
              <a:rPr lang="en-IN" smtClean="0"/>
              <a:t>‹#›</a:t>
            </a:fld>
            <a:endParaRPr lang="en-IN"/>
          </a:p>
        </p:txBody>
      </p:sp>
    </p:spTree>
    <p:extLst>
      <p:ext uri="{BB962C8B-B14F-4D97-AF65-F5344CB8AC3E}">
        <p14:creationId xmlns:p14="http://schemas.microsoft.com/office/powerpoint/2010/main" val="428470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E86E4C-A482-5FBD-05B7-EA33B32917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29071F-CA3B-1B5D-4BC0-3D8554A21B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6099D8-F59A-08D2-2683-C0BCBB27C796}"/>
              </a:ext>
            </a:extLst>
          </p:cNvPr>
          <p:cNvSpPr>
            <a:spLocks noGrp="1"/>
          </p:cNvSpPr>
          <p:nvPr>
            <p:ph type="dt" sz="half" idx="10"/>
          </p:nvPr>
        </p:nvSpPr>
        <p:spPr/>
        <p:txBody>
          <a:bodyPr/>
          <a:lstStyle/>
          <a:p>
            <a:fld id="{F72A0F87-A0CB-4ADC-A09E-732EA1B1B393}" type="datetimeFigureOut">
              <a:rPr lang="en-IN" smtClean="0"/>
              <a:t>14-02-2025</a:t>
            </a:fld>
            <a:endParaRPr lang="en-IN"/>
          </a:p>
        </p:txBody>
      </p:sp>
      <p:sp>
        <p:nvSpPr>
          <p:cNvPr id="5" name="Footer Placeholder 4">
            <a:extLst>
              <a:ext uri="{FF2B5EF4-FFF2-40B4-BE49-F238E27FC236}">
                <a16:creationId xmlns:a16="http://schemas.microsoft.com/office/drawing/2014/main" id="{CAFE874F-725B-C95B-BC7A-838F23B29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38833-5941-F18C-5C7C-29C52A43F57F}"/>
              </a:ext>
            </a:extLst>
          </p:cNvPr>
          <p:cNvSpPr>
            <a:spLocks noGrp="1"/>
          </p:cNvSpPr>
          <p:nvPr>
            <p:ph type="sldNum" sz="quarter" idx="12"/>
          </p:nvPr>
        </p:nvSpPr>
        <p:spPr/>
        <p:txBody>
          <a:bodyPr/>
          <a:lstStyle/>
          <a:p>
            <a:fld id="{478EAD4A-9B1F-4CDD-A2D9-462B326CDABF}" type="slidenum">
              <a:rPr lang="en-IN" smtClean="0"/>
              <a:t>‹#›</a:t>
            </a:fld>
            <a:endParaRPr lang="en-IN"/>
          </a:p>
        </p:txBody>
      </p:sp>
    </p:spTree>
    <p:extLst>
      <p:ext uri="{BB962C8B-B14F-4D97-AF65-F5344CB8AC3E}">
        <p14:creationId xmlns:p14="http://schemas.microsoft.com/office/powerpoint/2010/main" val="2747013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D00F-864B-2C5C-D781-B9F028F851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4511E5-E1A6-6DE0-F703-B6B5BF300C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FBF539-34C7-3191-3CA1-5BF28FAB524C}"/>
              </a:ext>
            </a:extLst>
          </p:cNvPr>
          <p:cNvSpPr>
            <a:spLocks noGrp="1"/>
          </p:cNvSpPr>
          <p:nvPr>
            <p:ph type="dt" sz="half" idx="10"/>
          </p:nvPr>
        </p:nvSpPr>
        <p:spPr/>
        <p:txBody>
          <a:bodyPr/>
          <a:lstStyle/>
          <a:p>
            <a:fld id="{F72A0F87-A0CB-4ADC-A09E-732EA1B1B393}" type="datetimeFigureOut">
              <a:rPr lang="en-IN" smtClean="0"/>
              <a:t>14-02-2025</a:t>
            </a:fld>
            <a:endParaRPr lang="en-IN"/>
          </a:p>
        </p:txBody>
      </p:sp>
      <p:sp>
        <p:nvSpPr>
          <p:cNvPr id="5" name="Footer Placeholder 4">
            <a:extLst>
              <a:ext uri="{FF2B5EF4-FFF2-40B4-BE49-F238E27FC236}">
                <a16:creationId xmlns:a16="http://schemas.microsoft.com/office/drawing/2014/main" id="{5BECA5A3-3A69-28D3-90A1-C6A046F955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F614AC-4795-DCEC-BD28-086E3238BCEA}"/>
              </a:ext>
            </a:extLst>
          </p:cNvPr>
          <p:cNvSpPr>
            <a:spLocks noGrp="1"/>
          </p:cNvSpPr>
          <p:nvPr>
            <p:ph type="sldNum" sz="quarter" idx="12"/>
          </p:nvPr>
        </p:nvSpPr>
        <p:spPr/>
        <p:txBody>
          <a:bodyPr/>
          <a:lstStyle/>
          <a:p>
            <a:fld id="{478EAD4A-9B1F-4CDD-A2D9-462B326CDABF}" type="slidenum">
              <a:rPr lang="en-IN" smtClean="0"/>
              <a:t>‹#›</a:t>
            </a:fld>
            <a:endParaRPr lang="en-IN"/>
          </a:p>
        </p:txBody>
      </p:sp>
    </p:spTree>
    <p:extLst>
      <p:ext uri="{BB962C8B-B14F-4D97-AF65-F5344CB8AC3E}">
        <p14:creationId xmlns:p14="http://schemas.microsoft.com/office/powerpoint/2010/main" val="30253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7459-DD65-190D-2BF6-E0B80D56D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BACFF2-3840-FF99-3FEA-FA475C094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A7AF0-C119-283E-E916-31C880BF0306}"/>
              </a:ext>
            </a:extLst>
          </p:cNvPr>
          <p:cNvSpPr>
            <a:spLocks noGrp="1"/>
          </p:cNvSpPr>
          <p:nvPr>
            <p:ph type="dt" sz="half" idx="10"/>
          </p:nvPr>
        </p:nvSpPr>
        <p:spPr/>
        <p:txBody>
          <a:bodyPr/>
          <a:lstStyle/>
          <a:p>
            <a:fld id="{F72A0F87-A0CB-4ADC-A09E-732EA1B1B393}" type="datetimeFigureOut">
              <a:rPr lang="en-IN" smtClean="0"/>
              <a:t>14-02-2025</a:t>
            </a:fld>
            <a:endParaRPr lang="en-IN"/>
          </a:p>
        </p:txBody>
      </p:sp>
      <p:sp>
        <p:nvSpPr>
          <p:cNvPr id="5" name="Footer Placeholder 4">
            <a:extLst>
              <a:ext uri="{FF2B5EF4-FFF2-40B4-BE49-F238E27FC236}">
                <a16:creationId xmlns:a16="http://schemas.microsoft.com/office/drawing/2014/main" id="{8D72B33C-17C2-5D35-CF48-2F4A330C5C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230C98-E5A8-5D99-BD91-882D0D727D63}"/>
              </a:ext>
            </a:extLst>
          </p:cNvPr>
          <p:cNvSpPr>
            <a:spLocks noGrp="1"/>
          </p:cNvSpPr>
          <p:nvPr>
            <p:ph type="sldNum" sz="quarter" idx="12"/>
          </p:nvPr>
        </p:nvSpPr>
        <p:spPr/>
        <p:txBody>
          <a:bodyPr/>
          <a:lstStyle/>
          <a:p>
            <a:fld id="{478EAD4A-9B1F-4CDD-A2D9-462B326CDABF}" type="slidenum">
              <a:rPr lang="en-IN" smtClean="0"/>
              <a:t>‹#›</a:t>
            </a:fld>
            <a:endParaRPr lang="en-IN"/>
          </a:p>
        </p:txBody>
      </p:sp>
    </p:spTree>
    <p:extLst>
      <p:ext uri="{BB962C8B-B14F-4D97-AF65-F5344CB8AC3E}">
        <p14:creationId xmlns:p14="http://schemas.microsoft.com/office/powerpoint/2010/main" val="3743030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2485-F71B-FE05-37CE-DC0FBF2F3E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989354-13F4-E994-3DE9-3F17133295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D90430-236C-8911-7251-EAF67FC8BC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299C48-3699-C9ED-6A1D-6D466D340760}"/>
              </a:ext>
            </a:extLst>
          </p:cNvPr>
          <p:cNvSpPr>
            <a:spLocks noGrp="1"/>
          </p:cNvSpPr>
          <p:nvPr>
            <p:ph type="dt" sz="half" idx="10"/>
          </p:nvPr>
        </p:nvSpPr>
        <p:spPr/>
        <p:txBody>
          <a:bodyPr/>
          <a:lstStyle/>
          <a:p>
            <a:fld id="{F72A0F87-A0CB-4ADC-A09E-732EA1B1B393}" type="datetimeFigureOut">
              <a:rPr lang="en-IN" smtClean="0"/>
              <a:t>14-02-2025</a:t>
            </a:fld>
            <a:endParaRPr lang="en-IN"/>
          </a:p>
        </p:txBody>
      </p:sp>
      <p:sp>
        <p:nvSpPr>
          <p:cNvPr id="6" name="Footer Placeholder 5">
            <a:extLst>
              <a:ext uri="{FF2B5EF4-FFF2-40B4-BE49-F238E27FC236}">
                <a16:creationId xmlns:a16="http://schemas.microsoft.com/office/drawing/2014/main" id="{C7847281-1C41-583B-E33D-D85DF325DF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EFE4FE-1056-04A5-C280-9721BEEB94BF}"/>
              </a:ext>
            </a:extLst>
          </p:cNvPr>
          <p:cNvSpPr>
            <a:spLocks noGrp="1"/>
          </p:cNvSpPr>
          <p:nvPr>
            <p:ph type="sldNum" sz="quarter" idx="12"/>
          </p:nvPr>
        </p:nvSpPr>
        <p:spPr/>
        <p:txBody>
          <a:bodyPr/>
          <a:lstStyle/>
          <a:p>
            <a:fld id="{478EAD4A-9B1F-4CDD-A2D9-462B326CDABF}" type="slidenum">
              <a:rPr lang="en-IN" smtClean="0"/>
              <a:t>‹#›</a:t>
            </a:fld>
            <a:endParaRPr lang="en-IN"/>
          </a:p>
        </p:txBody>
      </p:sp>
    </p:spTree>
    <p:extLst>
      <p:ext uri="{BB962C8B-B14F-4D97-AF65-F5344CB8AC3E}">
        <p14:creationId xmlns:p14="http://schemas.microsoft.com/office/powerpoint/2010/main" val="2642111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B361-9523-1D0F-4FBE-EB332E71D3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B4077CA-4DE5-E1E4-BFA3-B1581E5D92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7560C-7BA9-3219-BF9A-BD221A7686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36E6C0-E1FC-62C8-440D-86518EE78B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66BC55-6B96-0109-1694-4C82121775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B50700-E79A-36B9-F593-4BC0BAA3635D}"/>
              </a:ext>
            </a:extLst>
          </p:cNvPr>
          <p:cNvSpPr>
            <a:spLocks noGrp="1"/>
          </p:cNvSpPr>
          <p:nvPr>
            <p:ph type="dt" sz="half" idx="10"/>
          </p:nvPr>
        </p:nvSpPr>
        <p:spPr/>
        <p:txBody>
          <a:bodyPr/>
          <a:lstStyle/>
          <a:p>
            <a:fld id="{F72A0F87-A0CB-4ADC-A09E-732EA1B1B393}" type="datetimeFigureOut">
              <a:rPr lang="en-IN" smtClean="0"/>
              <a:t>14-02-2025</a:t>
            </a:fld>
            <a:endParaRPr lang="en-IN"/>
          </a:p>
        </p:txBody>
      </p:sp>
      <p:sp>
        <p:nvSpPr>
          <p:cNvPr id="8" name="Footer Placeholder 7">
            <a:extLst>
              <a:ext uri="{FF2B5EF4-FFF2-40B4-BE49-F238E27FC236}">
                <a16:creationId xmlns:a16="http://schemas.microsoft.com/office/drawing/2014/main" id="{683FE0CD-7E83-3889-CBF9-0884F761E4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148E80-680C-8BC8-8405-C41E57C17FB0}"/>
              </a:ext>
            </a:extLst>
          </p:cNvPr>
          <p:cNvSpPr>
            <a:spLocks noGrp="1"/>
          </p:cNvSpPr>
          <p:nvPr>
            <p:ph type="sldNum" sz="quarter" idx="12"/>
          </p:nvPr>
        </p:nvSpPr>
        <p:spPr/>
        <p:txBody>
          <a:bodyPr/>
          <a:lstStyle/>
          <a:p>
            <a:fld id="{478EAD4A-9B1F-4CDD-A2D9-462B326CDABF}" type="slidenum">
              <a:rPr lang="en-IN" smtClean="0"/>
              <a:t>‹#›</a:t>
            </a:fld>
            <a:endParaRPr lang="en-IN"/>
          </a:p>
        </p:txBody>
      </p:sp>
    </p:spTree>
    <p:extLst>
      <p:ext uri="{BB962C8B-B14F-4D97-AF65-F5344CB8AC3E}">
        <p14:creationId xmlns:p14="http://schemas.microsoft.com/office/powerpoint/2010/main" val="665643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336D-21AB-E8E5-1DC0-5B2198FCA0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5F2DE39-B816-F455-20F4-53AA48AE8628}"/>
              </a:ext>
            </a:extLst>
          </p:cNvPr>
          <p:cNvSpPr>
            <a:spLocks noGrp="1"/>
          </p:cNvSpPr>
          <p:nvPr>
            <p:ph type="dt" sz="half" idx="10"/>
          </p:nvPr>
        </p:nvSpPr>
        <p:spPr/>
        <p:txBody>
          <a:bodyPr/>
          <a:lstStyle/>
          <a:p>
            <a:fld id="{F72A0F87-A0CB-4ADC-A09E-732EA1B1B393}" type="datetimeFigureOut">
              <a:rPr lang="en-IN" smtClean="0"/>
              <a:t>14-02-2025</a:t>
            </a:fld>
            <a:endParaRPr lang="en-IN"/>
          </a:p>
        </p:txBody>
      </p:sp>
      <p:sp>
        <p:nvSpPr>
          <p:cNvPr id="4" name="Footer Placeholder 3">
            <a:extLst>
              <a:ext uri="{FF2B5EF4-FFF2-40B4-BE49-F238E27FC236}">
                <a16:creationId xmlns:a16="http://schemas.microsoft.com/office/drawing/2014/main" id="{9EA647F3-B706-035A-FBE4-E385E87174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407FEE-00B1-3350-847F-A88A609E0895}"/>
              </a:ext>
            </a:extLst>
          </p:cNvPr>
          <p:cNvSpPr>
            <a:spLocks noGrp="1"/>
          </p:cNvSpPr>
          <p:nvPr>
            <p:ph type="sldNum" sz="quarter" idx="12"/>
          </p:nvPr>
        </p:nvSpPr>
        <p:spPr/>
        <p:txBody>
          <a:bodyPr/>
          <a:lstStyle/>
          <a:p>
            <a:fld id="{478EAD4A-9B1F-4CDD-A2D9-462B326CDABF}" type="slidenum">
              <a:rPr lang="en-IN" smtClean="0"/>
              <a:t>‹#›</a:t>
            </a:fld>
            <a:endParaRPr lang="en-IN"/>
          </a:p>
        </p:txBody>
      </p:sp>
    </p:spTree>
    <p:extLst>
      <p:ext uri="{BB962C8B-B14F-4D97-AF65-F5344CB8AC3E}">
        <p14:creationId xmlns:p14="http://schemas.microsoft.com/office/powerpoint/2010/main" val="1621534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0024F2-9A18-54CA-CCFF-1F1D1056A3AA}"/>
              </a:ext>
            </a:extLst>
          </p:cNvPr>
          <p:cNvSpPr>
            <a:spLocks noGrp="1"/>
          </p:cNvSpPr>
          <p:nvPr>
            <p:ph type="dt" sz="half" idx="10"/>
          </p:nvPr>
        </p:nvSpPr>
        <p:spPr/>
        <p:txBody>
          <a:bodyPr/>
          <a:lstStyle/>
          <a:p>
            <a:fld id="{F72A0F87-A0CB-4ADC-A09E-732EA1B1B393}" type="datetimeFigureOut">
              <a:rPr lang="en-IN" smtClean="0"/>
              <a:t>14-02-2025</a:t>
            </a:fld>
            <a:endParaRPr lang="en-IN"/>
          </a:p>
        </p:txBody>
      </p:sp>
      <p:sp>
        <p:nvSpPr>
          <p:cNvPr id="3" name="Footer Placeholder 2">
            <a:extLst>
              <a:ext uri="{FF2B5EF4-FFF2-40B4-BE49-F238E27FC236}">
                <a16:creationId xmlns:a16="http://schemas.microsoft.com/office/drawing/2014/main" id="{5F44F6CD-80C0-B1F1-F25F-8348039F4D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239558-BAB5-D2AD-5543-13D647F820D5}"/>
              </a:ext>
            </a:extLst>
          </p:cNvPr>
          <p:cNvSpPr>
            <a:spLocks noGrp="1"/>
          </p:cNvSpPr>
          <p:nvPr>
            <p:ph type="sldNum" sz="quarter" idx="12"/>
          </p:nvPr>
        </p:nvSpPr>
        <p:spPr/>
        <p:txBody>
          <a:bodyPr/>
          <a:lstStyle/>
          <a:p>
            <a:fld id="{478EAD4A-9B1F-4CDD-A2D9-462B326CDABF}" type="slidenum">
              <a:rPr lang="en-IN" smtClean="0"/>
              <a:t>‹#›</a:t>
            </a:fld>
            <a:endParaRPr lang="en-IN"/>
          </a:p>
        </p:txBody>
      </p:sp>
    </p:spTree>
    <p:extLst>
      <p:ext uri="{BB962C8B-B14F-4D97-AF65-F5344CB8AC3E}">
        <p14:creationId xmlns:p14="http://schemas.microsoft.com/office/powerpoint/2010/main" val="3139667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B2E4A-90BB-0865-3039-2BADE4FF2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043373-B160-B647-13D4-C57F0F61C5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2BD42A-E54C-92A1-242D-695A77527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56400-C7DE-6241-B452-CD11BC6C625A}"/>
              </a:ext>
            </a:extLst>
          </p:cNvPr>
          <p:cNvSpPr>
            <a:spLocks noGrp="1"/>
          </p:cNvSpPr>
          <p:nvPr>
            <p:ph type="dt" sz="half" idx="10"/>
          </p:nvPr>
        </p:nvSpPr>
        <p:spPr/>
        <p:txBody>
          <a:bodyPr/>
          <a:lstStyle/>
          <a:p>
            <a:fld id="{F72A0F87-A0CB-4ADC-A09E-732EA1B1B393}" type="datetimeFigureOut">
              <a:rPr lang="en-IN" smtClean="0"/>
              <a:t>14-02-2025</a:t>
            </a:fld>
            <a:endParaRPr lang="en-IN"/>
          </a:p>
        </p:txBody>
      </p:sp>
      <p:sp>
        <p:nvSpPr>
          <p:cNvPr id="6" name="Footer Placeholder 5">
            <a:extLst>
              <a:ext uri="{FF2B5EF4-FFF2-40B4-BE49-F238E27FC236}">
                <a16:creationId xmlns:a16="http://schemas.microsoft.com/office/drawing/2014/main" id="{A1A5AC77-1627-E4D3-3EFC-05940E06F2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24D6D5-A47C-8469-B761-C798FED5D45A}"/>
              </a:ext>
            </a:extLst>
          </p:cNvPr>
          <p:cNvSpPr>
            <a:spLocks noGrp="1"/>
          </p:cNvSpPr>
          <p:nvPr>
            <p:ph type="sldNum" sz="quarter" idx="12"/>
          </p:nvPr>
        </p:nvSpPr>
        <p:spPr/>
        <p:txBody>
          <a:bodyPr/>
          <a:lstStyle/>
          <a:p>
            <a:fld id="{478EAD4A-9B1F-4CDD-A2D9-462B326CDABF}" type="slidenum">
              <a:rPr lang="en-IN" smtClean="0"/>
              <a:t>‹#›</a:t>
            </a:fld>
            <a:endParaRPr lang="en-IN"/>
          </a:p>
        </p:txBody>
      </p:sp>
    </p:spTree>
    <p:extLst>
      <p:ext uri="{BB962C8B-B14F-4D97-AF65-F5344CB8AC3E}">
        <p14:creationId xmlns:p14="http://schemas.microsoft.com/office/powerpoint/2010/main" val="2861028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CA224-A2A6-D00F-1DA6-173F0D723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8C9356-DC04-259A-5004-873DD29341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7F53DC-E5D4-D3C4-98F0-65BC626E40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79851-AB20-9D57-E36D-614A30A8FADD}"/>
              </a:ext>
            </a:extLst>
          </p:cNvPr>
          <p:cNvSpPr>
            <a:spLocks noGrp="1"/>
          </p:cNvSpPr>
          <p:nvPr>
            <p:ph type="dt" sz="half" idx="10"/>
          </p:nvPr>
        </p:nvSpPr>
        <p:spPr/>
        <p:txBody>
          <a:bodyPr/>
          <a:lstStyle/>
          <a:p>
            <a:fld id="{F72A0F87-A0CB-4ADC-A09E-732EA1B1B393}" type="datetimeFigureOut">
              <a:rPr lang="en-IN" smtClean="0"/>
              <a:t>14-02-2025</a:t>
            </a:fld>
            <a:endParaRPr lang="en-IN"/>
          </a:p>
        </p:txBody>
      </p:sp>
      <p:sp>
        <p:nvSpPr>
          <p:cNvPr id="6" name="Footer Placeholder 5">
            <a:extLst>
              <a:ext uri="{FF2B5EF4-FFF2-40B4-BE49-F238E27FC236}">
                <a16:creationId xmlns:a16="http://schemas.microsoft.com/office/drawing/2014/main" id="{1DCBE733-7C16-E0AA-8D77-AB69BF16FD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DE6FB3-66D2-2CE7-4F59-B4C9184BCAD8}"/>
              </a:ext>
            </a:extLst>
          </p:cNvPr>
          <p:cNvSpPr>
            <a:spLocks noGrp="1"/>
          </p:cNvSpPr>
          <p:nvPr>
            <p:ph type="sldNum" sz="quarter" idx="12"/>
          </p:nvPr>
        </p:nvSpPr>
        <p:spPr/>
        <p:txBody>
          <a:bodyPr/>
          <a:lstStyle/>
          <a:p>
            <a:fld id="{478EAD4A-9B1F-4CDD-A2D9-462B326CDABF}" type="slidenum">
              <a:rPr lang="en-IN" smtClean="0"/>
              <a:t>‹#›</a:t>
            </a:fld>
            <a:endParaRPr lang="en-IN"/>
          </a:p>
        </p:txBody>
      </p:sp>
    </p:spTree>
    <p:extLst>
      <p:ext uri="{BB962C8B-B14F-4D97-AF65-F5344CB8AC3E}">
        <p14:creationId xmlns:p14="http://schemas.microsoft.com/office/powerpoint/2010/main" val="3337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DFB679-899D-0650-E529-F21549514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B94EBB-5BD8-F529-D632-2EA2F4DA6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460C2-FBEE-C071-293D-FE12039CAC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A0F87-A0CB-4ADC-A09E-732EA1B1B393}" type="datetimeFigureOut">
              <a:rPr lang="en-IN" smtClean="0"/>
              <a:t>14-02-2025</a:t>
            </a:fld>
            <a:endParaRPr lang="en-IN"/>
          </a:p>
        </p:txBody>
      </p:sp>
      <p:sp>
        <p:nvSpPr>
          <p:cNvPr id="5" name="Footer Placeholder 4">
            <a:extLst>
              <a:ext uri="{FF2B5EF4-FFF2-40B4-BE49-F238E27FC236}">
                <a16:creationId xmlns:a16="http://schemas.microsoft.com/office/drawing/2014/main" id="{9421A554-708B-DDF1-7222-5E40CC136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E0B0D0-A924-8F05-D66C-F6686E4A8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EAD4A-9B1F-4CDD-A2D9-462B326CDABF}" type="slidenum">
              <a:rPr lang="en-IN" smtClean="0"/>
              <a:t>‹#›</a:t>
            </a:fld>
            <a:endParaRPr lang="en-IN"/>
          </a:p>
        </p:txBody>
      </p:sp>
    </p:spTree>
    <p:extLst>
      <p:ext uri="{BB962C8B-B14F-4D97-AF65-F5344CB8AC3E}">
        <p14:creationId xmlns:p14="http://schemas.microsoft.com/office/powerpoint/2010/main" val="1861122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hyperlink" Target="https://www.wallpaperflare.com/sports-cricket-virat-kolhi-hd-facial-hair-beard-one-person-wallpaper-cqtik/crop" TargetMode="Externa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chart" Target="../charts/chart6.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14/relationships/chartEx" Target="../charts/chartEx2.xml"/><Relationship Id="rId4" Type="http://schemas.openxmlformats.org/officeDocument/2006/relationships/chart" Target="../charts/chart5.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https://creativecommons.org/licenses/by-nc-sa/3.0/" TargetMode="External"/><Relationship Id="rId5" Type="http://schemas.openxmlformats.org/officeDocument/2006/relationships/hyperlink" Target="https://www.flickr.com/photos/royalchallengers/8009202304" TargetMode="Externa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chart" Target="../charts/chart8.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hart" Target="../charts/chart10.xml"/><Relationship Id="rId4" Type="http://schemas.openxmlformats.org/officeDocument/2006/relationships/chart" Target="../charts/chart9.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https://creativecommons.org/licenses/by-nc-sa/3.0/" TargetMode="External"/><Relationship Id="rId5" Type="http://schemas.openxmlformats.org/officeDocument/2006/relationships/hyperlink" Target="https://www.nagpurtoday.in/indias-bowlers-taking-a-look-at-historys-best/03191652" TargetMode="Externa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chart" Target="../charts/chart1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https://creativecommons.org/licenses/by-nc-nd/3.0/" TargetMode="External"/><Relationship Id="rId5" Type="http://schemas.openxmlformats.org/officeDocument/2006/relationships/hyperlink" Target="https://thehandwritinganalyst.blogspot.com/2011/04/what-does-brett-lees-signature-say_10.html" TargetMode="Externa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8.png"/><Relationship Id="rId5" Type="http://schemas.microsoft.com/office/2014/relationships/chartEx" Target="../charts/chartEx3.xml"/><Relationship Id="rId4" Type="http://schemas.openxmlformats.org/officeDocument/2006/relationships/chart" Target="../charts/chart14.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All-rounder" TargetMode="External"/><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hart" Target="../charts/chart16.xml"/><Relationship Id="rId4" Type="http://schemas.openxmlformats.org/officeDocument/2006/relationships/chart" Target="../charts/chart15.xml"/></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chart" Target="../charts/chart17.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creativecommons.org/licenses/by-nc-nd/3.0/" TargetMode="External"/><Relationship Id="rId5" Type="http://schemas.openxmlformats.org/officeDocument/2006/relationships/hyperlink" Target="https://www.cricketmachan.com/opinions/kusal-perera-not-blamed-failure-number-three/" TargetMode="External"/><Relationship Id="rId4" Type="http://schemas.openxmlformats.org/officeDocument/2006/relationships/image" Target="../media/image17.jp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5" Type="http://schemas.microsoft.com/office/2007/relationships/hdphoto" Target="../media/hdphoto3.wdp"/><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hart" Target="../charts/chart19.xml"/><Relationship Id="rId4" Type="http://schemas.openxmlformats.org/officeDocument/2006/relationships/chart" Target="../charts/chart18.xml"/></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4.png"/><Relationship Id="rId5" Type="http://schemas.microsoft.com/office/2014/relationships/chartEx" Target="../charts/chartEx4.xml"/><Relationship Id="rId4" Type="http://schemas.openxmlformats.org/officeDocument/2006/relationships/chart" Target="../charts/chart20.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5.png"/><Relationship Id="rId5" Type="http://schemas.microsoft.com/office/2014/relationships/chartEx" Target="../charts/chartEx5.xml"/><Relationship Id="rId4" Type="http://schemas.openxmlformats.org/officeDocument/2006/relationships/chart" Target="../charts/chart21.xml"/></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26.png"/><Relationship Id="rId4" Type="http://schemas.microsoft.com/office/2014/relationships/chartEx" Target="../charts/chartEx6.xml"/></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hart" Target="../charts/chart23.xml"/><Relationship Id="rId4" Type="http://schemas.openxmlformats.org/officeDocument/2006/relationships/chart" Target="../charts/chart2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chart" Target="../charts/chart24.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chart" Target="../charts/char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www.wallpaperflare.com/three-bats-illustration-purple-the-moon-creatures-halloween-wallpaper-ilbe" TargetMode="Externa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chart" Target="../charts/chart4.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png"/><Relationship Id="rId5" Type="http://schemas.microsoft.com/office/2014/relationships/chartEx" Target="../charts/chartEx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A6E5B-E8D5-07E4-43A3-3C551B3C816E}"/>
              </a:ext>
            </a:extLst>
          </p:cNvPr>
          <p:cNvSpPr>
            <a:spLocks noGrp="1"/>
          </p:cNvSpPr>
          <p:nvPr>
            <p:ph type="ctrTitle"/>
          </p:nvPr>
        </p:nvSpPr>
        <p:spPr>
          <a:xfrm>
            <a:off x="3801374" y="845389"/>
            <a:ext cx="7804030" cy="1052422"/>
          </a:xfrm>
        </p:spPr>
        <p:txBody>
          <a:bodyPr>
            <a:normAutofit fontScale="90000"/>
          </a:bodyPr>
          <a:lstStyle/>
          <a:p>
            <a:r>
              <a:rPr lang="en-IN" sz="4800" b="1" i="1" dirty="0">
                <a:latin typeface="Algerian" panose="04020705040A02060702" pitchFamily="82" charset="0"/>
              </a:rPr>
              <a:t>ANALYZING IPL DATA USING  SQL</a:t>
            </a:r>
          </a:p>
        </p:txBody>
      </p:sp>
      <p:sp>
        <p:nvSpPr>
          <p:cNvPr id="3" name="Subtitle 2">
            <a:extLst>
              <a:ext uri="{FF2B5EF4-FFF2-40B4-BE49-F238E27FC236}">
                <a16:creationId xmlns:a16="http://schemas.microsoft.com/office/drawing/2014/main" id="{F1786FF8-CA94-F10B-8AB1-0360DCBC99BF}"/>
              </a:ext>
            </a:extLst>
          </p:cNvPr>
          <p:cNvSpPr>
            <a:spLocks noGrp="1"/>
          </p:cNvSpPr>
          <p:nvPr>
            <p:ph type="subTitle" idx="1"/>
          </p:nvPr>
        </p:nvSpPr>
        <p:spPr>
          <a:xfrm>
            <a:off x="1362974" y="4700468"/>
            <a:ext cx="9144000" cy="1655762"/>
          </a:xfrm>
        </p:spPr>
        <p:txBody>
          <a:bodyPr/>
          <a:lstStyle/>
          <a:p>
            <a:r>
              <a:rPr lang="en-IN" b="1" i="1" dirty="0">
                <a:solidFill>
                  <a:srgbClr val="FF0000"/>
                </a:solidFill>
                <a:highlight>
                  <a:srgbClr val="FFFF00"/>
                </a:highlight>
              </a:rPr>
              <a:t>KUNUR ARCHANA - DATA SCIENCE STUDENT</a:t>
            </a:r>
          </a:p>
          <a:p>
            <a:r>
              <a:rPr lang="en-IN" b="1" i="1" dirty="0">
                <a:solidFill>
                  <a:srgbClr val="FF0000"/>
                </a:solidFill>
                <a:highlight>
                  <a:srgbClr val="FFFF00"/>
                </a:highlight>
              </a:rPr>
              <a:t>kunurarchanagoud@gmail.com</a:t>
            </a:r>
          </a:p>
        </p:txBody>
      </p:sp>
      <p:pic>
        <p:nvPicPr>
          <p:cNvPr id="5" name="Picture 4">
            <a:extLst>
              <a:ext uri="{FF2B5EF4-FFF2-40B4-BE49-F238E27FC236}">
                <a16:creationId xmlns:a16="http://schemas.microsoft.com/office/drawing/2014/main" id="{538423FC-BDD1-255D-C5AD-57B9DE295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595" y="95071"/>
            <a:ext cx="3336716" cy="2364602"/>
          </a:xfrm>
          <a:prstGeom prst="rect">
            <a:avLst/>
          </a:prstGeom>
        </p:spPr>
      </p:pic>
      <p:pic>
        <p:nvPicPr>
          <p:cNvPr id="9" name="Picture 8">
            <a:extLst>
              <a:ext uri="{FF2B5EF4-FFF2-40B4-BE49-F238E27FC236}">
                <a16:creationId xmlns:a16="http://schemas.microsoft.com/office/drawing/2014/main" id="{8A58BC2E-9063-7245-467A-9865E578D06A}"/>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393268" y="2890938"/>
            <a:ext cx="2212136" cy="2953316"/>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7965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58AEF-D6DE-C112-39FD-5DD79BC5E859}"/>
              </a:ext>
            </a:extLst>
          </p:cNvPr>
          <p:cNvSpPr>
            <a:spLocks noGrp="1"/>
          </p:cNvSpPr>
          <p:nvPr>
            <p:ph type="title"/>
          </p:nvPr>
        </p:nvSpPr>
        <p:spPr/>
        <p:txBody>
          <a:bodyPr>
            <a:normAutofit/>
          </a:bodyPr>
          <a:lstStyle/>
          <a:p>
            <a:r>
              <a:rPr lang="en-IN" sz="2400" b="1" dirty="0">
                <a:solidFill>
                  <a:srgbClr val="7030A0"/>
                </a:solidFill>
                <a:latin typeface="Algerian" panose="04020705040A02060702" pitchFamily="82" charset="0"/>
              </a:rPr>
              <a:t>Task 2 – query to get the top 10 anchor batsmen with good average and played 2 seasons</a:t>
            </a:r>
          </a:p>
        </p:txBody>
      </p:sp>
      <p:sp>
        <p:nvSpPr>
          <p:cNvPr id="4" name="TextBox 3">
            <a:extLst>
              <a:ext uri="{FF2B5EF4-FFF2-40B4-BE49-F238E27FC236}">
                <a16:creationId xmlns:a16="http://schemas.microsoft.com/office/drawing/2014/main" id="{EF54E8CD-3CC3-F8C3-DEB2-7F300F45EAF4}"/>
              </a:ext>
            </a:extLst>
          </p:cNvPr>
          <p:cNvSpPr txBox="1"/>
          <p:nvPr/>
        </p:nvSpPr>
        <p:spPr>
          <a:xfrm>
            <a:off x="696364" y="1485182"/>
            <a:ext cx="6096000" cy="4801314"/>
          </a:xfrm>
          <a:prstGeom prst="rect">
            <a:avLst/>
          </a:prstGeom>
          <a:noFill/>
        </p:spPr>
        <p:txBody>
          <a:bodyPr wrap="square">
            <a:spAutoFit/>
          </a:bodyPr>
          <a:lstStyle/>
          <a:p>
            <a:r>
              <a:rPr lang="en-IN" b="1" i="1" dirty="0"/>
              <a:t>select * from</a:t>
            </a:r>
          </a:p>
          <a:p>
            <a:r>
              <a:rPr lang="en-IN" b="1" i="1" dirty="0"/>
              <a:t>(select </a:t>
            </a:r>
            <a:r>
              <a:rPr lang="en-IN" b="1" i="1" dirty="0" err="1"/>
              <a:t>a.batsman</a:t>
            </a:r>
            <a:r>
              <a:rPr lang="en-IN" b="1" i="1" dirty="0"/>
              <a:t>,</a:t>
            </a:r>
          </a:p>
          <a:p>
            <a:r>
              <a:rPr lang="en-IN" b="1" i="1" dirty="0"/>
              <a:t>		sum(</a:t>
            </a:r>
            <a:r>
              <a:rPr lang="en-IN" b="1" i="1" dirty="0" err="1"/>
              <a:t>a.batsman_runs</a:t>
            </a:r>
            <a:r>
              <a:rPr lang="en-IN" b="1" i="1" dirty="0"/>
              <a:t>) as </a:t>
            </a:r>
            <a:r>
              <a:rPr lang="en-IN" b="1" i="1" dirty="0" err="1"/>
              <a:t>total_runs</a:t>
            </a:r>
            <a:r>
              <a:rPr lang="en-IN" b="1" i="1" dirty="0"/>
              <a:t>,</a:t>
            </a:r>
          </a:p>
          <a:p>
            <a:r>
              <a:rPr lang="en-IN" b="1" i="1" dirty="0"/>
              <a:t>		sum(</a:t>
            </a:r>
            <a:r>
              <a:rPr lang="en-IN" b="1" i="1" dirty="0" err="1"/>
              <a:t>a.is_wicket</a:t>
            </a:r>
            <a:r>
              <a:rPr lang="en-IN" b="1" i="1" dirty="0"/>
              <a:t>) as </a:t>
            </a:r>
            <a:r>
              <a:rPr lang="en-IN" b="1" i="1" dirty="0" err="1"/>
              <a:t>no_of_times_dimissed</a:t>
            </a:r>
            <a:r>
              <a:rPr lang="en-IN" b="1" i="1" dirty="0"/>
              <a:t>,</a:t>
            </a:r>
          </a:p>
          <a:p>
            <a:r>
              <a:rPr lang="en-IN" b="1" i="1" dirty="0"/>
              <a:t>		count(distinct(extract(year from </a:t>
            </a:r>
            <a:r>
              <a:rPr lang="en-IN" b="1" i="1" dirty="0" err="1"/>
              <a:t>b.date</a:t>
            </a:r>
            <a:r>
              <a:rPr lang="en-IN" b="1" i="1" dirty="0"/>
              <a:t>))) as season,</a:t>
            </a:r>
          </a:p>
          <a:p>
            <a:r>
              <a:rPr lang="en-IN" b="1" i="1" dirty="0"/>
              <a:t>		(sum(</a:t>
            </a:r>
            <a:r>
              <a:rPr lang="en-IN" b="1" i="1" dirty="0" err="1"/>
              <a:t>a.batsman_runs</a:t>
            </a:r>
            <a:r>
              <a:rPr lang="en-IN" b="1" i="1" dirty="0"/>
              <a:t>)*1.0/sum(</a:t>
            </a:r>
            <a:r>
              <a:rPr lang="en-IN" b="1" i="1" dirty="0" err="1"/>
              <a:t>a.is_wicket</a:t>
            </a:r>
            <a:r>
              <a:rPr lang="en-IN" b="1" i="1" dirty="0"/>
              <a:t>)) as average</a:t>
            </a:r>
          </a:p>
          <a:p>
            <a:r>
              <a:rPr lang="en-IN" b="1" i="1" dirty="0"/>
              <a:t>from </a:t>
            </a:r>
            <a:r>
              <a:rPr lang="en-IN" b="1" i="1" dirty="0" err="1"/>
              <a:t>ipl_ball</a:t>
            </a:r>
            <a:r>
              <a:rPr lang="en-IN" b="1" i="1" dirty="0"/>
              <a:t> as a</a:t>
            </a:r>
          </a:p>
          <a:p>
            <a:r>
              <a:rPr lang="en-IN" b="1" i="1" dirty="0"/>
              <a:t>left join </a:t>
            </a:r>
            <a:r>
              <a:rPr lang="en-IN" b="1" i="1" dirty="0" err="1"/>
              <a:t>ipl_matches</a:t>
            </a:r>
            <a:r>
              <a:rPr lang="en-IN" b="1" i="1" dirty="0"/>
              <a:t> as b</a:t>
            </a:r>
          </a:p>
          <a:p>
            <a:r>
              <a:rPr lang="en-IN" b="1" i="1" dirty="0"/>
              <a:t>on a.id=b.id</a:t>
            </a:r>
          </a:p>
          <a:p>
            <a:r>
              <a:rPr lang="en-IN" b="1" i="1" dirty="0"/>
              <a:t>group by </a:t>
            </a:r>
            <a:r>
              <a:rPr lang="en-IN" b="1" i="1" dirty="0" err="1"/>
              <a:t>a.batsman</a:t>
            </a:r>
            <a:r>
              <a:rPr lang="en-IN" b="1" i="1" dirty="0"/>
              <a:t> ) as d</a:t>
            </a:r>
          </a:p>
          <a:p>
            <a:r>
              <a:rPr lang="en-IN" b="1" i="1" dirty="0"/>
              <a:t>where </a:t>
            </a:r>
            <a:r>
              <a:rPr lang="en-IN" b="1" i="1" dirty="0" err="1"/>
              <a:t>d.season</a:t>
            </a:r>
            <a:r>
              <a:rPr lang="en-IN" b="1" i="1" dirty="0"/>
              <a:t>&gt;2</a:t>
            </a:r>
          </a:p>
          <a:p>
            <a:r>
              <a:rPr lang="en-IN" b="1" i="1" dirty="0"/>
              <a:t>order by </a:t>
            </a:r>
            <a:r>
              <a:rPr lang="en-IN" b="1" i="1" dirty="0" err="1"/>
              <a:t>d.average</a:t>
            </a:r>
            <a:r>
              <a:rPr lang="en-IN" b="1" i="1" dirty="0"/>
              <a:t> </a:t>
            </a:r>
            <a:r>
              <a:rPr lang="en-IN" b="1" i="1" dirty="0" err="1"/>
              <a:t>desc</a:t>
            </a:r>
            <a:endParaRPr lang="en-IN" b="1" i="1" dirty="0"/>
          </a:p>
          <a:p>
            <a:r>
              <a:rPr lang="en-IN" b="1" i="1" dirty="0"/>
              <a:t>limit 10;</a:t>
            </a:r>
          </a:p>
        </p:txBody>
      </p:sp>
      <p:pic>
        <p:nvPicPr>
          <p:cNvPr id="9" name="Picture 8">
            <a:extLst>
              <a:ext uri="{FF2B5EF4-FFF2-40B4-BE49-F238E27FC236}">
                <a16:creationId xmlns:a16="http://schemas.microsoft.com/office/drawing/2014/main" id="{69169287-3B5A-0A7A-E126-2F3880F2CD1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873815" y="2176912"/>
            <a:ext cx="4724400" cy="2952750"/>
          </a:xfrm>
          <a:prstGeom prst="rect">
            <a:avLst/>
          </a:prstGeom>
        </p:spPr>
      </p:pic>
    </p:spTree>
    <p:extLst>
      <p:ext uri="{BB962C8B-B14F-4D97-AF65-F5344CB8AC3E}">
        <p14:creationId xmlns:p14="http://schemas.microsoft.com/office/powerpoint/2010/main" val="2571272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AA96-2CBE-03B1-2E6F-EE44F987FEFC}"/>
              </a:ext>
            </a:extLst>
          </p:cNvPr>
          <p:cNvSpPr>
            <a:spLocks noGrp="1"/>
          </p:cNvSpPr>
          <p:nvPr>
            <p:ph type="title"/>
          </p:nvPr>
        </p:nvSpPr>
        <p:spPr/>
        <p:txBody>
          <a:bodyPr>
            <a:normAutofit/>
          </a:bodyPr>
          <a:lstStyle/>
          <a:p>
            <a:pPr algn="ctr"/>
            <a:r>
              <a:rPr lang="en-IN" sz="2000" b="1" i="1" dirty="0">
                <a:solidFill>
                  <a:srgbClr val="7030A0"/>
                </a:solidFill>
                <a:highlight>
                  <a:srgbClr val="FFFF00"/>
                </a:highlight>
                <a:latin typeface="+mn-lt"/>
              </a:rPr>
              <a:t>The resultant table for above query.</a:t>
            </a:r>
            <a:br>
              <a:rPr lang="en-IN" sz="2000" b="1" i="1" dirty="0">
                <a:latin typeface="+mn-lt"/>
              </a:rPr>
            </a:br>
            <a:r>
              <a:rPr lang="en-IN" sz="2000" b="1" i="1" dirty="0">
                <a:latin typeface="+mn-lt"/>
              </a:rPr>
              <a:t>These are the top 10 batsmen with good average and played </a:t>
            </a:r>
            <a:r>
              <a:rPr lang="en-IN" sz="2000" b="1" i="1" dirty="0" err="1">
                <a:latin typeface="+mn-lt"/>
              </a:rPr>
              <a:t>atleast</a:t>
            </a:r>
            <a:r>
              <a:rPr lang="en-IN" sz="2000" b="1" i="1" dirty="0">
                <a:latin typeface="+mn-lt"/>
              </a:rPr>
              <a:t> 2 seasons</a:t>
            </a:r>
            <a:br>
              <a:rPr lang="en-IN" sz="2000" b="1" i="1" dirty="0">
                <a:latin typeface="+mn-lt"/>
              </a:rPr>
            </a:br>
            <a:r>
              <a:rPr lang="en-IN" sz="2000" b="1" i="1" dirty="0">
                <a:latin typeface="+mn-lt"/>
              </a:rPr>
              <a:t>IQBAL ABDULLA has the highest average and played 8 seasons in </a:t>
            </a:r>
            <a:r>
              <a:rPr lang="en-IN" sz="2000" b="1" i="1" dirty="0" err="1">
                <a:latin typeface="+mn-lt"/>
              </a:rPr>
              <a:t>ipl</a:t>
            </a:r>
            <a:r>
              <a:rPr lang="en-IN" sz="2000" b="1" i="1" dirty="0">
                <a:latin typeface="+mn-lt"/>
              </a:rPr>
              <a:t>.</a:t>
            </a:r>
          </a:p>
        </p:txBody>
      </p:sp>
      <p:graphicFrame>
        <p:nvGraphicFramePr>
          <p:cNvPr id="3" name="Table 2">
            <a:extLst>
              <a:ext uri="{FF2B5EF4-FFF2-40B4-BE49-F238E27FC236}">
                <a16:creationId xmlns:a16="http://schemas.microsoft.com/office/drawing/2014/main" id="{E312B44C-E417-6F22-4220-10495B81281C}"/>
              </a:ext>
            </a:extLst>
          </p:cNvPr>
          <p:cNvGraphicFramePr>
            <a:graphicFrameLocks noGrp="1"/>
          </p:cNvGraphicFramePr>
          <p:nvPr>
            <p:extLst>
              <p:ext uri="{D42A27DB-BD31-4B8C-83A1-F6EECF244321}">
                <p14:modId xmlns:p14="http://schemas.microsoft.com/office/powerpoint/2010/main" val="2992136813"/>
              </p:ext>
            </p:extLst>
          </p:nvPr>
        </p:nvGraphicFramePr>
        <p:xfrm>
          <a:off x="1500997" y="2226413"/>
          <a:ext cx="9401087" cy="4079240"/>
        </p:xfrm>
        <a:graphic>
          <a:graphicData uri="http://schemas.openxmlformats.org/drawingml/2006/table">
            <a:tbl>
              <a:tblPr firstRow="1" bandRow="1">
                <a:tableStyleId>{00A15C55-8517-42AA-B614-E9B94910E393}</a:tableStyleId>
              </a:tblPr>
              <a:tblGrid>
                <a:gridCol w="1886309">
                  <a:extLst>
                    <a:ext uri="{9D8B030D-6E8A-4147-A177-3AD203B41FA5}">
                      <a16:colId xmlns:a16="http://schemas.microsoft.com/office/drawing/2014/main" val="3518215750"/>
                    </a:ext>
                  </a:extLst>
                </a:gridCol>
                <a:gridCol w="1529751">
                  <a:extLst>
                    <a:ext uri="{9D8B030D-6E8A-4147-A177-3AD203B41FA5}">
                      <a16:colId xmlns:a16="http://schemas.microsoft.com/office/drawing/2014/main" val="1832543601"/>
                    </a:ext>
                  </a:extLst>
                </a:gridCol>
                <a:gridCol w="2996241">
                  <a:extLst>
                    <a:ext uri="{9D8B030D-6E8A-4147-A177-3AD203B41FA5}">
                      <a16:colId xmlns:a16="http://schemas.microsoft.com/office/drawing/2014/main" val="1812006387"/>
                    </a:ext>
                  </a:extLst>
                </a:gridCol>
                <a:gridCol w="1363186">
                  <a:extLst>
                    <a:ext uri="{9D8B030D-6E8A-4147-A177-3AD203B41FA5}">
                      <a16:colId xmlns:a16="http://schemas.microsoft.com/office/drawing/2014/main" val="3046180914"/>
                    </a:ext>
                  </a:extLst>
                </a:gridCol>
                <a:gridCol w="1625600">
                  <a:extLst>
                    <a:ext uri="{9D8B030D-6E8A-4147-A177-3AD203B41FA5}">
                      <a16:colId xmlns:a16="http://schemas.microsoft.com/office/drawing/2014/main" val="823092192"/>
                    </a:ext>
                  </a:extLst>
                </a:gridCol>
              </a:tblGrid>
              <a:tr h="370840">
                <a:tc>
                  <a:txBody>
                    <a:bodyPr/>
                    <a:lstStyle/>
                    <a:p>
                      <a:pPr algn="ctr" fontAlgn="b"/>
                      <a:r>
                        <a:rPr lang="en-IN" sz="2000" b="1" u="none" strike="noStrike" dirty="0">
                          <a:solidFill>
                            <a:srgbClr val="FF0000"/>
                          </a:solidFill>
                          <a:effectLst/>
                        </a:rPr>
                        <a:t>Batsman</a:t>
                      </a:r>
                      <a:endParaRPr lang="en-IN" sz="2000" b="1" i="1" u="none" strike="noStrike" dirty="0">
                        <a:solidFill>
                          <a:srgbClr val="FF0000"/>
                        </a:solidFill>
                        <a:effectLst/>
                        <a:latin typeface="Calibri" panose="020F0502020204030204" pitchFamily="34" charset="0"/>
                      </a:endParaRPr>
                    </a:p>
                  </a:txBody>
                  <a:tcPr marL="4763" marR="4763" marT="4763" marB="0" anchor="b"/>
                </a:tc>
                <a:tc>
                  <a:txBody>
                    <a:bodyPr/>
                    <a:lstStyle/>
                    <a:p>
                      <a:pPr algn="ctr" fontAlgn="b"/>
                      <a:r>
                        <a:rPr lang="en-IN" sz="2000" b="1" u="none" strike="noStrike" dirty="0">
                          <a:solidFill>
                            <a:srgbClr val="FF0000"/>
                          </a:solidFill>
                          <a:effectLst/>
                        </a:rPr>
                        <a:t>Total runs</a:t>
                      </a:r>
                      <a:endParaRPr lang="en-IN" sz="2000" b="1" i="1" u="none" strike="noStrike" dirty="0">
                        <a:solidFill>
                          <a:srgbClr val="FF0000"/>
                        </a:solidFill>
                        <a:effectLst/>
                        <a:latin typeface="Calibri" panose="020F0502020204030204" pitchFamily="34" charset="0"/>
                      </a:endParaRPr>
                    </a:p>
                  </a:txBody>
                  <a:tcPr marL="4763" marR="4763" marT="4763" marB="0" anchor="b"/>
                </a:tc>
                <a:tc>
                  <a:txBody>
                    <a:bodyPr/>
                    <a:lstStyle/>
                    <a:p>
                      <a:pPr algn="ctr" fontAlgn="b"/>
                      <a:r>
                        <a:rPr lang="en-IN" sz="2000" b="1" u="none" strike="noStrike" dirty="0">
                          <a:solidFill>
                            <a:srgbClr val="FF0000"/>
                          </a:solidFill>
                          <a:effectLst/>
                        </a:rPr>
                        <a:t>Number of times </a:t>
                      </a:r>
                      <a:r>
                        <a:rPr lang="en-IN" sz="2000" b="1" u="none" strike="noStrike" dirty="0" err="1">
                          <a:solidFill>
                            <a:srgbClr val="FF0000"/>
                          </a:solidFill>
                          <a:effectLst/>
                        </a:rPr>
                        <a:t>dimissed</a:t>
                      </a:r>
                      <a:endParaRPr lang="en-IN" sz="2000" b="1" i="1" u="none" strike="noStrike" dirty="0">
                        <a:solidFill>
                          <a:srgbClr val="FF0000"/>
                        </a:solidFill>
                        <a:effectLst/>
                        <a:latin typeface="Calibri" panose="020F0502020204030204" pitchFamily="34" charset="0"/>
                      </a:endParaRPr>
                    </a:p>
                  </a:txBody>
                  <a:tcPr marL="4763" marR="4763" marT="4763" marB="0" anchor="b"/>
                </a:tc>
                <a:tc>
                  <a:txBody>
                    <a:bodyPr/>
                    <a:lstStyle/>
                    <a:p>
                      <a:pPr algn="ctr" fontAlgn="b"/>
                      <a:r>
                        <a:rPr lang="en-IN" sz="2000" b="1" u="none" strike="noStrike" dirty="0">
                          <a:solidFill>
                            <a:srgbClr val="FF0000"/>
                          </a:solidFill>
                          <a:effectLst/>
                        </a:rPr>
                        <a:t>Season</a:t>
                      </a:r>
                      <a:endParaRPr lang="en-IN" sz="2000" b="1" i="1" u="none" strike="noStrike" dirty="0">
                        <a:solidFill>
                          <a:srgbClr val="FF0000"/>
                        </a:solidFill>
                        <a:effectLst/>
                        <a:latin typeface="Calibri" panose="020F0502020204030204" pitchFamily="34" charset="0"/>
                      </a:endParaRPr>
                    </a:p>
                  </a:txBody>
                  <a:tcPr marL="4763" marR="4763" marT="4763" marB="0" anchor="b"/>
                </a:tc>
                <a:tc>
                  <a:txBody>
                    <a:bodyPr/>
                    <a:lstStyle/>
                    <a:p>
                      <a:pPr algn="ctr" fontAlgn="b"/>
                      <a:r>
                        <a:rPr lang="en-IN" sz="2000" b="1" u="none" strike="noStrike" dirty="0">
                          <a:solidFill>
                            <a:srgbClr val="FF0000"/>
                          </a:solidFill>
                          <a:effectLst/>
                        </a:rPr>
                        <a:t>Average</a:t>
                      </a:r>
                      <a:endParaRPr lang="en-IN" sz="2000" b="1" i="1" u="none" strike="noStrike" dirty="0">
                        <a:solidFill>
                          <a:srgbClr val="FF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838091197"/>
                  </a:ext>
                </a:extLst>
              </a:tr>
              <a:tr h="370840">
                <a:tc>
                  <a:txBody>
                    <a:bodyPr/>
                    <a:lstStyle/>
                    <a:p>
                      <a:pPr algn="ctr" fontAlgn="b"/>
                      <a:r>
                        <a:rPr lang="en-IN" sz="1800" b="0" u="none" strike="noStrike" dirty="0">
                          <a:solidFill>
                            <a:srgbClr val="000000"/>
                          </a:solidFill>
                          <a:effectLst/>
                        </a:rPr>
                        <a:t>Iqbal Abdulla</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264</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3</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8</a:t>
                      </a:r>
                      <a:endParaRPr lang="en-IN" sz="1800" b="0" i="1"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88</a:t>
                      </a:r>
                      <a:endParaRPr lang="en-IN" sz="1800" b="0" i="1"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965900802"/>
                  </a:ext>
                </a:extLst>
              </a:tr>
              <a:tr h="370840">
                <a:tc>
                  <a:txBody>
                    <a:bodyPr/>
                    <a:lstStyle/>
                    <a:p>
                      <a:pPr algn="ctr" fontAlgn="b"/>
                      <a:r>
                        <a:rPr lang="en-IN" sz="1800" b="0" u="none" strike="noStrike" dirty="0">
                          <a:solidFill>
                            <a:srgbClr val="000000"/>
                          </a:solidFill>
                          <a:effectLst/>
                        </a:rPr>
                        <a:t>KL Rahul</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7941</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186</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7</a:t>
                      </a:r>
                      <a:endParaRPr lang="en-IN" sz="1800" b="0" i="1"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42.69355</a:t>
                      </a:r>
                      <a:endParaRPr lang="en-IN" sz="1800" b="0" i="1"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93740696"/>
                  </a:ext>
                </a:extLst>
              </a:tr>
              <a:tr h="370840">
                <a:tc>
                  <a:txBody>
                    <a:bodyPr/>
                    <a:lstStyle/>
                    <a:p>
                      <a:pPr algn="ctr" fontAlgn="b"/>
                      <a:r>
                        <a:rPr lang="en-IN" sz="1800" b="0" u="none" strike="noStrike" dirty="0">
                          <a:solidFill>
                            <a:srgbClr val="000000"/>
                          </a:solidFill>
                          <a:effectLst/>
                        </a:rPr>
                        <a:t>AB de Villiers</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14547</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342</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13</a:t>
                      </a:r>
                      <a:endParaRPr lang="en-IN" sz="1800" b="0" i="1"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42.53509</a:t>
                      </a:r>
                      <a:endParaRPr lang="en-IN" sz="1800" b="0" i="1"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84992782"/>
                  </a:ext>
                </a:extLst>
              </a:tr>
              <a:tr h="370840">
                <a:tc>
                  <a:txBody>
                    <a:bodyPr/>
                    <a:lstStyle/>
                    <a:p>
                      <a:pPr algn="ctr" fontAlgn="b"/>
                      <a:r>
                        <a:rPr lang="en-IN" sz="1800" b="0" u="none" strike="noStrike" dirty="0">
                          <a:solidFill>
                            <a:srgbClr val="000000"/>
                          </a:solidFill>
                          <a:effectLst/>
                        </a:rPr>
                        <a:t>DA Warner</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15762</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378</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11</a:t>
                      </a:r>
                      <a:endParaRPr lang="en-IN" sz="1800" b="0" i="1"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41.69841</a:t>
                      </a:r>
                      <a:endParaRPr lang="en-IN" sz="1800" b="0" i="1"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22727938"/>
                  </a:ext>
                </a:extLst>
              </a:tr>
              <a:tr h="370840">
                <a:tc>
                  <a:txBody>
                    <a:bodyPr/>
                    <a:lstStyle/>
                    <a:p>
                      <a:pPr algn="ctr" fontAlgn="b"/>
                      <a:r>
                        <a:rPr lang="en-IN" sz="1800" b="0" u="none" strike="noStrike" dirty="0">
                          <a:solidFill>
                            <a:srgbClr val="000000"/>
                          </a:solidFill>
                          <a:effectLst/>
                        </a:rPr>
                        <a:t>JP Duminy</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6087</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147</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8</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41.40816</a:t>
                      </a:r>
                      <a:endParaRPr lang="en-IN" sz="1800" b="0" i="1"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786426764"/>
                  </a:ext>
                </a:extLst>
              </a:tr>
              <a:tr h="370840">
                <a:tc>
                  <a:txBody>
                    <a:bodyPr/>
                    <a:lstStyle/>
                    <a:p>
                      <a:pPr algn="ctr" fontAlgn="b"/>
                      <a:r>
                        <a:rPr lang="en-IN" sz="1800" b="0" u="none" strike="noStrike" dirty="0">
                          <a:solidFill>
                            <a:srgbClr val="000000"/>
                          </a:solidFill>
                          <a:effectLst/>
                        </a:rPr>
                        <a:t>CH Gayle</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14316</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348</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12</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41.13793</a:t>
                      </a:r>
                      <a:endParaRPr lang="en-IN" sz="1800" b="0" i="1"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03530838"/>
                  </a:ext>
                </a:extLst>
              </a:tr>
              <a:tr h="370840">
                <a:tc>
                  <a:txBody>
                    <a:bodyPr/>
                    <a:lstStyle/>
                    <a:p>
                      <a:pPr algn="ctr" fontAlgn="b"/>
                      <a:r>
                        <a:rPr lang="en-IN" sz="1800" b="0" u="none" strike="noStrike" dirty="0">
                          <a:solidFill>
                            <a:srgbClr val="000000"/>
                          </a:solidFill>
                          <a:effectLst/>
                        </a:rPr>
                        <a:t>ML Hayden</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3321</a:t>
                      </a:r>
                      <a:endParaRPr lang="en-IN" sz="1800" b="0" i="1"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81</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3</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41</a:t>
                      </a:r>
                      <a:endParaRPr lang="en-IN" sz="1800" b="0" i="1"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087096791"/>
                  </a:ext>
                </a:extLst>
              </a:tr>
              <a:tr h="370840">
                <a:tc>
                  <a:txBody>
                    <a:bodyPr/>
                    <a:lstStyle/>
                    <a:p>
                      <a:pPr algn="ctr" fontAlgn="b"/>
                      <a:r>
                        <a:rPr lang="en-IN" sz="1800" b="0" u="none" strike="noStrike" dirty="0">
                          <a:solidFill>
                            <a:srgbClr val="000000"/>
                          </a:solidFill>
                          <a:effectLst/>
                        </a:rPr>
                        <a:t>LMP Simmons</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3237</a:t>
                      </a:r>
                      <a:endParaRPr lang="en-IN" sz="1800" b="0" i="1"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81</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4</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39.96296</a:t>
                      </a:r>
                      <a:endParaRPr lang="en-IN" sz="1800" b="0" i="1"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963437752"/>
                  </a:ext>
                </a:extLst>
              </a:tr>
              <a:tr h="370840">
                <a:tc>
                  <a:txBody>
                    <a:bodyPr/>
                    <a:lstStyle/>
                    <a:p>
                      <a:pPr algn="ctr" fontAlgn="b"/>
                      <a:r>
                        <a:rPr lang="en-IN" sz="1800" b="0" u="none" strike="noStrike" dirty="0">
                          <a:solidFill>
                            <a:srgbClr val="000000"/>
                          </a:solidFill>
                          <a:effectLst/>
                        </a:rPr>
                        <a:t>KS Williamson</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4857</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123</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6</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39.4878</a:t>
                      </a:r>
                      <a:endParaRPr lang="en-IN" sz="1800" b="0" i="1"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150785733"/>
                  </a:ext>
                </a:extLst>
              </a:tr>
              <a:tr h="370840">
                <a:tc>
                  <a:txBody>
                    <a:bodyPr/>
                    <a:lstStyle/>
                    <a:p>
                      <a:pPr algn="ctr" fontAlgn="b"/>
                      <a:r>
                        <a:rPr lang="en-IN" sz="1800" b="0" u="none" strike="noStrike">
                          <a:solidFill>
                            <a:srgbClr val="000000"/>
                          </a:solidFill>
                          <a:effectLst/>
                        </a:rPr>
                        <a:t>OA Shah</a:t>
                      </a:r>
                      <a:endParaRPr lang="en-IN" sz="1800" b="0" i="1"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1518</a:t>
                      </a:r>
                      <a:endParaRPr lang="en-IN" sz="1800" b="0" i="1"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a:solidFill>
                            <a:srgbClr val="000000"/>
                          </a:solidFill>
                          <a:effectLst/>
                        </a:rPr>
                        <a:t>39</a:t>
                      </a:r>
                      <a:endParaRPr lang="en-IN" sz="1800" b="0" i="1" u="none" strike="noStrike">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4</a:t>
                      </a:r>
                      <a:endParaRPr lang="en-IN" sz="18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800" b="0" u="none" strike="noStrike" dirty="0">
                          <a:solidFill>
                            <a:srgbClr val="000000"/>
                          </a:solidFill>
                          <a:effectLst/>
                        </a:rPr>
                        <a:t>38.92308</a:t>
                      </a:r>
                      <a:endParaRPr lang="en-IN" sz="1800" b="0" i="1"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51543623"/>
                  </a:ext>
                </a:extLst>
              </a:tr>
            </a:tbl>
          </a:graphicData>
        </a:graphic>
      </p:graphicFrame>
    </p:spTree>
    <p:extLst>
      <p:ext uri="{BB962C8B-B14F-4D97-AF65-F5344CB8AC3E}">
        <p14:creationId xmlns:p14="http://schemas.microsoft.com/office/powerpoint/2010/main" val="3991674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6CB12EE-F6AE-5AB8-7145-0900E8D57C6B}"/>
              </a:ext>
            </a:extLst>
          </p:cNvPr>
          <p:cNvGraphicFramePr>
            <a:graphicFrameLocks/>
          </p:cNvGraphicFramePr>
          <p:nvPr>
            <p:extLst>
              <p:ext uri="{D42A27DB-BD31-4B8C-83A1-F6EECF244321}">
                <p14:modId xmlns:p14="http://schemas.microsoft.com/office/powerpoint/2010/main" val="3453652091"/>
              </p:ext>
            </p:extLst>
          </p:nvPr>
        </p:nvGraphicFramePr>
        <p:xfrm>
          <a:off x="6653843" y="498895"/>
          <a:ext cx="4572000" cy="274320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554E5FAA-0831-09AF-2871-D2E4D617D9A4}"/>
                  </a:ext>
                </a:extLst>
              </p:cNvPr>
              <p:cNvGraphicFramePr/>
              <p:nvPr>
                <p:extLst>
                  <p:ext uri="{D42A27DB-BD31-4B8C-83A1-F6EECF244321}">
                    <p14:modId xmlns:p14="http://schemas.microsoft.com/office/powerpoint/2010/main" val="3327923129"/>
                  </p:ext>
                </p:extLst>
              </p:nvPr>
            </p:nvGraphicFramePr>
            <p:xfrm>
              <a:off x="393940" y="498895"/>
              <a:ext cx="4572000" cy="27432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6" name="Chart 5">
                <a:extLst>
                  <a:ext uri="{FF2B5EF4-FFF2-40B4-BE49-F238E27FC236}">
                    <a16:creationId xmlns:a16="http://schemas.microsoft.com/office/drawing/2014/main" id="{554E5FAA-0831-09AF-2871-D2E4D617D9A4}"/>
                  </a:ext>
                </a:extLst>
              </p:cNvPr>
              <p:cNvPicPr>
                <a:picLocks noGrp="1" noRot="1" noChangeAspect="1" noMove="1" noResize="1" noEditPoints="1" noAdjustHandles="1" noChangeArrowheads="1" noChangeShapeType="1"/>
              </p:cNvPicPr>
              <p:nvPr/>
            </p:nvPicPr>
            <p:blipFill>
              <a:blip r:embed="rId6"/>
              <a:stretch>
                <a:fillRect/>
              </a:stretch>
            </p:blipFill>
            <p:spPr>
              <a:xfrm>
                <a:off x="393940" y="498895"/>
                <a:ext cx="4572000" cy="2743200"/>
              </a:xfrm>
              <a:prstGeom prst="rect">
                <a:avLst/>
              </a:prstGeom>
            </p:spPr>
          </p:pic>
        </mc:Fallback>
      </mc:AlternateContent>
      <p:graphicFrame>
        <p:nvGraphicFramePr>
          <p:cNvPr id="7" name="Chart 6">
            <a:extLst>
              <a:ext uri="{FF2B5EF4-FFF2-40B4-BE49-F238E27FC236}">
                <a16:creationId xmlns:a16="http://schemas.microsoft.com/office/drawing/2014/main" id="{24F5D1AB-5435-FE40-E237-7408E84AC9F1}"/>
              </a:ext>
            </a:extLst>
          </p:cNvPr>
          <p:cNvGraphicFramePr>
            <a:graphicFrameLocks/>
          </p:cNvGraphicFramePr>
          <p:nvPr>
            <p:extLst>
              <p:ext uri="{D42A27DB-BD31-4B8C-83A1-F6EECF244321}">
                <p14:modId xmlns:p14="http://schemas.microsoft.com/office/powerpoint/2010/main" val="1582307361"/>
              </p:ext>
            </p:extLst>
          </p:nvPr>
        </p:nvGraphicFramePr>
        <p:xfrm>
          <a:off x="6950015" y="3730924"/>
          <a:ext cx="4572000" cy="27432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93109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E2FA-4AC7-E58F-CEE0-1C61660956AA}"/>
              </a:ext>
            </a:extLst>
          </p:cNvPr>
          <p:cNvSpPr>
            <a:spLocks noGrp="1"/>
          </p:cNvSpPr>
          <p:nvPr>
            <p:ph type="title"/>
          </p:nvPr>
        </p:nvSpPr>
        <p:spPr/>
        <p:txBody>
          <a:bodyPr>
            <a:normAutofit/>
          </a:bodyPr>
          <a:lstStyle/>
          <a:p>
            <a:r>
              <a:rPr lang="en-IN" sz="2400" b="1" dirty="0">
                <a:solidFill>
                  <a:srgbClr val="7030A0"/>
                </a:solidFill>
                <a:latin typeface="Algerian" panose="04020705040A02060702" pitchFamily="82" charset="0"/>
              </a:rPr>
              <a:t>TASK 3- QUERY TO GET TOP 10 HARD-HITTING BATSMAN WHO SCORED MORE RUNS IN BOUNDARIES AND PLAYED 2 IPL SEASONS </a:t>
            </a:r>
          </a:p>
        </p:txBody>
      </p:sp>
      <p:sp>
        <p:nvSpPr>
          <p:cNvPr id="6" name="TextBox 5">
            <a:extLst>
              <a:ext uri="{FF2B5EF4-FFF2-40B4-BE49-F238E27FC236}">
                <a16:creationId xmlns:a16="http://schemas.microsoft.com/office/drawing/2014/main" id="{3ECA36F6-18D5-67F1-27AC-88E5C0B4DC6E}"/>
              </a:ext>
            </a:extLst>
          </p:cNvPr>
          <p:cNvSpPr txBox="1"/>
          <p:nvPr/>
        </p:nvSpPr>
        <p:spPr>
          <a:xfrm>
            <a:off x="1058174" y="1639380"/>
            <a:ext cx="6096000" cy="4801314"/>
          </a:xfrm>
          <a:prstGeom prst="rect">
            <a:avLst/>
          </a:prstGeom>
          <a:noFill/>
        </p:spPr>
        <p:txBody>
          <a:bodyPr wrap="square">
            <a:spAutoFit/>
          </a:bodyPr>
          <a:lstStyle/>
          <a:p>
            <a:r>
              <a:rPr lang="en-IN" b="1" i="1" dirty="0"/>
              <a:t>select * from</a:t>
            </a:r>
          </a:p>
          <a:p>
            <a:r>
              <a:rPr lang="en-IN" b="1" i="1" dirty="0"/>
              <a:t>( select </a:t>
            </a:r>
            <a:r>
              <a:rPr lang="en-IN" b="1" i="1" dirty="0" err="1"/>
              <a:t>a.batsman</a:t>
            </a:r>
            <a:r>
              <a:rPr lang="en-IN" b="1" i="1" dirty="0"/>
              <a:t>,</a:t>
            </a:r>
          </a:p>
          <a:p>
            <a:r>
              <a:rPr lang="en-IN" b="1" i="1" dirty="0"/>
              <a:t>		sum(</a:t>
            </a:r>
            <a:r>
              <a:rPr lang="en-IN" b="1" i="1" dirty="0" err="1"/>
              <a:t>a.batsman_runs</a:t>
            </a:r>
            <a:r>
              <a:rPr lang="en-IN" b="1" i="1" dirty="0"/>
              <a:t>) as </a:t>
            </a:r>
            <a:r>
              <a:rPr lang="en-IN" b="1" i="1" dirty="0" err="1"/>
              <a:t>batsman_total_runs</a:t>
            </a:r>
            <a:r>
              <a:rPr lang="en-IN" b="1" i="1" dirty="0"/>
              <a:t>,</a:t>
            </a:r>
          </a:p>
          <a:p>
            <a:r>
              <a:rPr lang="en-IN" b="1" i="1" dirty="0"/>
              <a:t>		sum(</a:t>
            </a:r>
            <a:r>
              <a:rPr lang="en-IN" b="1" i="1" dirty="0" err="1"/>
              <a:t>a.total_runs</a:t>
            </a:r>
            <a:r>
              <a:rPr lang="en-IN" b="1" i="1" dirty="0"/>
              <a:t>) as </a:t>
            </a:r>
            <a:r>
              <a:rPr lang="en-IN" b="1" i="1" dirty="0" err="1"/>
              <a:t>total_runs</a:t>
            </a:r>
            <a:r>
              <a:rPr lang="en-IN" b="1" i="1" dirty="0"/>
              <a:t>,</a:t>
            </a:r>
          </a:p>
          <a:p>
            <a:r>
              <a:rPr lang="en-IN" b="1" i="1" dirty="0"/>
              <a:t>		count(distinct(extract(year from </a:t>
            </a:r>
            <a:r>
              <a:rPr lang="en-IN" b="1" i="1" dirty="0" err="1"/>
              <a:t>b.date</a:t>
            </a:r>
            <a:r>
              <a:rPr lang="en-IN" b="1" i="1" dirty="0"/>
              <a:t>))) as season,</a:t>
            </a:r>
          </a:p>
          <a:p>
            <a:r>
              <a:rPr lang="en-IN" b="1" i="1" dirty="0"/>
              <a:t>		(sum(case when </a:t>
            </a:r>
            <a:r>
              <a:rPr lang="en-IN" b="1" i="1" dirty="0" err="1"/>
              <a:t>total_runs</a:t>
            </a:r>
            <a:r>
              <a:rPr lang="en-IN" b="1" i="1" dirty="0"/>
              <a:t> &gt;=4 then </a:t>
            </a:r>
            <a:r>
              <a:rPr lang="en-IN" b="1" i="1" dirty="0" err="1"/>
              <a:t>batsman_runs</a:t>
            </a:r>
            <a:r>
              <a:rPr lang="en-IN" b="1" i="1" dirty="0"/>
              <a:t>  else 0 end)* 100/sum(</a:t>
            </a:r>
            <a:r>
              <a:rPr lang="en-IN" b="1" i="1" dirty="0" err="1"/>
              <a:t>batsman_runs</a:t>
            </a:r>
            <a:r>
              <a:rPr lang="en-IN" b="1" i="1" dirty="0"/>
              <a:t>)*1.0) as </a:t>
            </a:r>
            <a:r>
              <a:rPr lang="en-IN" b="1" i="1" dirty="0" err="1"/>
              <a:t>boundary_percentage</a:t>
            </a:r>
            <a:endParaRPr lang="en-IN" b="1" i="1" dirty="0"/>
          </a:p>
          <a:p>
            <a:r>
              <a:rPr lang="en-IN" b="1" i="1" dirty="0"/>
              <a:t>from </a:t>
            </a:r>
            <a:r>
              <a:rPr lang="en-IN" b="1" i="1" dirty="0" err="1"/>
              <a:t>ipl_ball</a:t>
            </a:r>
            <a:r>
              <a:rPr lang="en-IN" b="1" i="1" dirty="0"/>
              <a:t> as a</a:t>
            </a:r>
          </a:p>
          <a:p>
            <a:r>
              <a:rPr lang="en-IN" b="1" i="1" dirty="0"/>
              <a:t>left join </a:t>
            </a:r>
            <a:r>
              <a:rPr lang="en-IN" b="1" i="1" dirty="0" err="1"/>
              <a:t>ipl_matches</a:t>
            </a:r>
            <a:r>
              <a:rPr lang="en-IN" b="1" i="1" dirty="0"/>
              <a:t> as b</a:t>
            </a:r>
          </a:p>
          <a:p>
            <a:r>
              <a:rPr lang="en-IN" b="1" i="1" dirty="0"/>
              <a:t>on a.id=b.id</a:t>
            </a:r>
          </a:p>
          <a:p>
            <a:r>
              <a:rPr lang="en-IN" b="1" i="1" dirty="0"/>
              <a:t>group by </a:t>
            </a:r>
            <a:r>
              <a:rPr lang="en-IN" b="1" i="1" dirty="0" err="1"/>
              <a:t>a.batsman</a:t>
            </a:r>
            <a:r>
              <a:rPr lang="en-IN" b="1" i="1" dirty="0"/>
              <a:t>) as d</a:t>
            </a:r>
          </a:p>
          <a:p>
            <a:r>
              <a:rPr lang="en-IN" b="1" i="1" dirty="0"/>
              <a:t>where </a:t>
            </a:r>
            <a:r>
              <a:rPr lang="en-IN" b="1" i="1" dirty="0" err="1"/>
              <a:t>d.season</a:t>
            </a:r>
            <a:r>
              <a:rPr lang="en-IN" b="1" i="1" dirty="0"/>
              <a:t>&gt;2</a:t>
            </a:r>
          </a:p>
          <a:p>
            <a:r>
              <a:rPr lang="en-IN" b="1" i="1" dirty="0"/>
              <a:t>order by </a:t>
            </a:r>
            <a:r>
              <a:rPr lang="en-IN" b="1" i="1" dirty="0" err="1"/>
              <a:t>d.boundary_percentage</a:t>
            </a:r>
            <a:r>
              <a:rPr lang="en-IN" b="1" i="1" dirty="0"/>
              <a:t> </a:t>
            </a:r>
            <a:r>
              <a:rPr lang="en-IN" b="1" i="1" dirty="0" err="1"/>
              <a:t>desc</a:t>
            </a:r>
            <a:endParaRPr lang="en-IN" b="1" i="1" dirty="0"/>
          </a:p>
          <a:p>
            <a:r>
              <a:rPr lang="en-IN" b="1" i="1" dirty="0"/>
              <a:t>limit 10;</a:t>
            </a:r>
          </a:p>
        </p:txBody>
      </p:sp>
      <p:pic>
        <p:nvPicPr>
          <p:cNvPr id="8" name="Picture 7">
            <a:extLst>
              <a:ext uri="{FF2B5EF4-FFF2-40B4-BE49-F238E27FC236}">
                <a16:creationId xmlns:a16="http://schemas.microsoft.com/office/drawing/2014/main" id="{EABBCF0D-32AC-0BCA-4A46-B7A7057A765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8247200" y="1687719"/>
            <a:ext cx="3171825" cy="4752975"/>
          </a:xfrm>
          <a:prstGeom prst="rect">
            <a:avLst/>
          </a:prstGeom>
        </p:spPr>
      </p:pic>
      <p:sp>
        <p:nvSpPr>
          <p:cNvPr id="9" name="TextBox 8">
            <a:extLst>
              <a:ext uri="{FF2B5EF4-FFF2-40B4-BE49-F238E27FC236}">
                <a16:creationId xmlns:a16="http://schemas.microsoft.com/office/drawing/2014/main" id="{FE2C2FE4-4CA6-97D2-CE3B-BFD785692078}"/>
              </a:ext>
            </a:extLst>
          </p:cNvPr>
          <p:cNvSpPr txBox="1"/>
          <p:nvPr/>
        </p:nvSpPr>
        <p:spPr>
          <a:xfrm>
            <a:off x="8247200" y="6440694"/>
            <a:ext cx="3171825" cy="230832"/>
          </a:xfrm>
          <a:prstGeom prst="rect">
            <a:avLst/>
          </a:prstGeom>
          <a:noFill/>
        </p:spPr>
        <p:txBody>
          <a:bodyPr wrap="square" rtlCol="0">
            <a:spAutoFit/>
          </a:bodyPr>
          <a:lstStyle/>
          <a:p>
            <a:r>
              <a:rPr lang="en-IN" sz="900">
                <a:hlinkClick r:id="rId5" tooltip="https://www.flickr.com/photos/royalchallengers/8009202304"/>
              </a:rPr>
              <a:t>This Photo</a:t>
            </a:r>
            <a:r>
              <a:rPr lang="en-IN" sz="900"/>
              <a:t> by Unknown Author is licensed under </a:t>
            </a:r>
            <a:r>
              <a:rPr lang="en-IN" sz="900">
                <a:hlinkClick r:id="rId6" tooltip="https://creativecommons.org/licenses/by-nc-sa/3.0/"/>
              </a:rPr>
              <a:t>CC BY-SA-NC</a:t>
            </a:r>
            <a:endParaRPr lang="en-IN" sz="900"/>
          </a:p>
        </p:txBody>
      </p:sp>
    </p:spTree>
    <p:extLst>
      <p:ext uri="{BB962C8B-B14F-4D97-AF65-F5344CB8AC3E}">
        <p14:creationId xmlns:p14="http://schemas.microsoft.com/office/powerpoint/2010/main" val="1324161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E62-80E7-26D4-4853-3BE219C0BC5A}"/>
              </a:ext>
            </a:extLst>
          </p:cNvPr>
          <p:cNvSpPr>
            <a:spLocks noGrp="1"/>
          </p:cNvSpPr>
          <p:nvPr>
            <p:ph type="title"/>
          </p:nvPr>
        </p:nvSpPr>
        <p:spPr/>
        <p:txBody>
          <a:bodyPr>
            <a:normAutofit/>
          </a:bodyPr>
          <a:lstStyle/>
          <a:p>
            <a:pPr algn="ctr"/>
            <a:r>
              <a:rPr lang="en-IN" sz="1800" b="1" i="1" dirty="0">
                <a:highlight>
                  <a:srgbClr val="FFFF00"/>
                </a:highlight>
                <a:latin typeface="+mn-lt"/>
              </a:rPr>
              <a:t>THE RESULTANT RABLE OF ABOVE QUERY</a:t>
            </a:r>
            <a:br>
              <a:rPr lang="en-IN" sz="1800" b="1" i="1" dirty="0"/>
            </a:br>
            <a:r>
              <a:rPr lang="en-IN" sz="1800" b="1" i="1" dirty="0">
                <a:latin typeface="+mn-lt"/>
              </a:rPr>
              <a:t>These are the top 10 Anchor Batsman who have most runs in boundaries and played </a:t>
            </a:r>
            <a:r>
              <a:rPr lang="en-IN" sz="1800" b="1" i="1" dirty="0" err="1">
                <a:latin typeface="+mn-lt"/>
              </a:rPr>
              <a:t>atleast</a:t>
            </a:r>
            <a:r>
              <a:rPr lang="en-IN" sz="1800" b="1" i="1" dirty="0">
                <a:latin typeface="+mn-lt"/>
              </a:rPr>
              <a:t> 2 seasons</a:t>
            </a:r>
            <a:br>
              <a:rPr lang="en-IN" sz="1800" b="1" i="1" dirty="0">
                <a:latin typeface="+mn-lt"/>
              </a:rPr>
            </a:br>
            <a:r>
              <a:rPr lang="en-IN" sz="1800" b="1" i="1" dirty="0">
                <a:latin typeface="+mn-lt"/>
              </a:rPr>
              <a:t>SP NARINE,AD RUSSELL are at the top of the table.</a:t>
            </a:r>
          </a:p>
        </p:txBody>
      </p:sp>
      <p:graphicFrame>
        <p:nvGraphicFramePr>
          <p:cNvPr id="3" name="Table 2">
            <a:extLst>
              <a:ext uri="{FF2B5EF4-FFF2-40B4-BE49-F238E27FC236}">
                <a16:creationId xmlns:a16="http://schemas.microsoft.com/office/drawing/2014/main" id="{E0D93006-0C48-A405-3B29-4A749AAAF040}"/>
              </a:ext>
            </a:extLst>
          </p:cNvPr>
          <p:cNvGraphicFramePr>
            <a:graphicFrameLocks noGrp="1"/>
          </p:cNvGraphicFramePr>
          <p:nvPr>
            <p:extLst>
              <p:ext uri="{D42A27DB-BD31-4B8C-83A1-F6EECF244321}">
                <p14:modId xmlns:p14="http://schemas.microsoft.com/office/powerpoint/2010/main" val="2454509329"/>
              </p:ext>
            </p:extLst>
          </p:nvPr>
        </p:nvGraphicFramePr>
        <p:xfrm>
          <a:off x="1226867" y="2094140"/>
          <a:ext cx="9475638" cy="4079240"/>
        </p:xfrm>
        <a:graphic>
          <a:graphicData uri="http://schemas.openxmlformats.org/drawingml/2006/table">
            <a:tbl>
              <a:tblPr firstRow="1" bandRow="1">
                <a:tableStyleId>{93296810-A885-4BE3-A3E7-6D5BEEA58F35}</a:tableStyleId>
              </a:tblPr>
              <a:tblGrid>
                <a:gridCol w="1462088">
                  <a:extLst>
                    <a:ext uri="{9D8B030D-6E8A-4147-A177-3AD203B41FA5}">
                      <a16:colId xmlns:a16="http://schemas.microsoft.com/office/drawing/2014/main" val="1781366653"/>
                    </a:ext>
                  </a:extLst>
                </a:gridCol>
                <a:gridCol w="2406380">
                  <a:extLst>
                    <a:ext uri="{9D8B030D-6E8A-4147-A177-3AD203B41FA5}">
                      <a16:colId xmlns:a16="http://schemas.microsoft.com/office/drawing/2014/main" val="1168819664"/>
                    </a:ext>
                  </a:extLst>
                </a:gridCol>
                <a:gridCol w="1415369">
                  <a:extLst>
                    <a:ext uri="{9D8B030D-6E8A-4147-A177-3AD203B41FA5}">
                      <a16:colId xmlns:a16="http://schemas.microsoft.com/office/drawing/2014/main" val="4181305431"/>
                    </a:ext>
                  </a:extLst>
                </a:gridCol>
                <a:gridCol w="1625600">
                  <a:extLst>
                    <a:ext uri="{9D8B030D-6E8A-4147-A177-3AD203B41FA5}">
                      <a16:colId xmlns:a16="http://schemas.microsoft.com/office/drawing/2014/main" val="4052869715"/>
                    </a:ext>
                  </a:extLst>
                </a:gridCol>
                <a:gridCol w="2566201">
                  <a:extLst>
                    <a:ext uri="{9D8B030D-6E8A-4147-A177-3AD203B41FA5}">
                      <a16:colId xmlns:a16="http://schemas.microsoft.com/office/drawing/2014/main" val="1544149049"/>
                    </a:ext>
                  </a:extLst>
                </a:gridCol>
              </a:tblGrid>
              <a:tr h="370840">
                <a:tc>
                  <a:txBody>
                    <a:bodyPr/>
                    <a:lstStyle/>
                    <a:p>
                      <a:pPr algn="ctr" fontAlgn="b"/>
                      <a:r>
                        <a:rPr lang="en-IN" sz="2000" b="1" u="none" strike="noStrike" dirty="0">
                          <a:solidFill>
                            <a:srgbClr val="000000"/>
                          </a:solidFill>
                          <a:effectLst/>
                        </a:rPr>
                        <a:t>Batsman</a:t>
                      </a:r>
                      <a:endParaRPr lang="en-IN" sz="20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2000" b="1" u="none" strike="noStrike" dirty="0">
                          <a:solidFill>
                            <a:srgbClr val="000000"/>
                          </a:solidFill>
                          <a:effectLst/>
                        </a:rPr>
                        <a:t>Batsman Total Runs</a:t>
                      </a:r>
                      <a:endParaRPr lang="en-IN" sz="20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2000" b="1" u="none" strike="noStrike" dirty="0">
                          <a:solidFill>
                            <a:srgbClr val="000000"/>
                          </a:solidFill>
                          <a:effectLst/>
                        </a:rPr>
                        <a:t>Total Runs</a:t>
                      </a:r>
                      <a:endParaRPr lang="en-IN" sz="20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2000" b="1" u="none" strike="noStrike" dirty="0">
                          <a:solidFill>
                            <a:srgbClr val="000000"/>
                          </a:solidFill>
                          <a:effectLst/>
                        </a:rPr>
                        <a:t>Season</a:t>
                      </a:r>
                      <a:endParaRPr lang="en-IN" sz="2000" b="1" i="0"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2000" b="1" u="none" strike="noStrike" dirty="0">
                          <a:solidFill>
                            <a:srgbClr val="000000"/>
                          </a:solidFill>
                          <a:effectLst/>
                        </a:rPr>
                        <a:t>Boundary Percentage</a:t>
                      </a:r>
                      <a:endParaRPr lang="en-IN" sz="2000" b="1"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947624711"/>
                  </a:ext>
                </a:extLst>
              </a:tr>
              <a:tr h="370840">
                <a:tc>
                  <a:txBody>
                    <a:bodyPr/>
                    <a:lstStyle/>
                    <a:p>
                      <a:pPr algn="ctr" fontAlgn="b"/>
                      <a:r>
                        <a:rPr lang="en-IN" sz="1600" b="0" u="none" strike="noStrike" dirty="0">
                          <a:solidFill>
                            <a:srgbClr val="000000"/>
                          </a:solidFill>
                          <a:effectLst/>
                        </a:rPr>
                        <a:t>SP </a:t>
                      </a:r>
                      <a:r>
                        <a:rPr lang="en-IN" sz="1600" b="0" u="none" strike="noStrike" dirty="0" err="1">
                          <a:solidFill>
                            <a:srgbClr val="000000"/>
                          </a:solidFill>
                          <a:effectLst/>
                        </a:rPr>
                        <a:t>Narine</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2676</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2877</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9</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81</a:t>
                      </a:r>
                      <a:endParaRPr lang="en-IN" sz="16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2828421914"/>
                  </a:ext>
                </a:extLst>
              </a:tr>
              <a:tr h="370840">
                <a:tc>
                  <a:txBody>
                    <a:bodyPr/>
                    <a:lstStyle/>
                    <a:p>
                      <a:pPr algn="ctr" fontAlgn="b"/>
                      <a:r>
                        <a:rPr lang="en-IN" sz="1600" b="0" u="none" strike="noStrike" dirty="0">
                          <a:solidFill>
                            <a:srgbClr val="000000"/>
                          </a:solidFill>
                          <a:effectLst/>
                        </a:rPr>
                        <a:t>AD Russell</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4551</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4812</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8</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78</a:t>
                      </a:r>
                      <a:endParaRPr lang="en-IN" sz="16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2986209882"/>
                  </a:ext>
                </a:extLst>
              </a:tr>
              <a:tr h="370840">
                <a:tc>
                  <a:txBody>
                    <a:bodyPr/>
                    <a:lstStyle/>
                    <a:p>
                      <a:pPr algn="ctr" fontAlgn="b"/>
                      <a:r>
                        <a:rPr lang="en-IN" sz="1600" b="0" u="none" strike="noStrike" dirty="0">
                          <a:solidFill>
                            <a:srgbClr val="000000"/>
                          </a:solidFill>
                          <a:effectLst/>
                        </a:rPr>
                        <a:t>CH Gayle</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14316</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15309</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12</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76</a:t>
                      </a:r>
                      <a:endParaRPr lang="en-IN" sz="16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3745720245"/>
                  </a:ext>
                </a:extLst>
              </a:tr>
              <a:tr h="370840">
                <a:tc>
                  <a:txBody>
                    <a:bodyPr/>
                    <a:lstStyle/>
                    <a:p>
                      <a:pPr algn="ctr" fontAlgn="b"/>
                      <a:r>
                        <a:rPr lang="en-IN" sz="1600" b="0" u="none" strike="noStrike" dirty="0">
                          <a:solidFill>
                            <a:srgbClr val="000000"/>
                          </a:solidFill>
                          <a:effectLst/>
                        </a:rPr>
                        <a:t>CR Brathwaite</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543</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594</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4</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75</a:t>
                      </a:r>
                      <a:endParaRPr lang="en-IN" sz="16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3420196231"/>
                  </a:ext>
                </a:extLst>
              </a:tr>
              <a:tr h="370840">
                <a:tc>
                  <a:txBody>
                    <a:bodyPr/>
                    <a:lstStyle/>
                    <a:p>
                      <a:pPr algn="ctr" fontAlgn="b"/>
                      <a:r>
                        <a:rPr lang="en-IN" sz="1600" b="0" u="none" strike="noStrike" dirty="0">
                          <a:solidFill>
                            <a:srgbClr val="000000"/>
                          </a:solidFill>
                          <a:effectLst/>
                        </a:rPr>
                        <a:t>ST Jayasuriya</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2304</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2529</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3</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74</a:t>
                      </a:r>
                      <a:endParaRPr lang="en-IN" sz="16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2212502471"/>
                  </a:ext>
                </a:extLst>
              </a:tr>
              <a:tr h="370840">
                <a:tc>
                  <a:txBody>
                    <a:bodyPr/>
                    <a:lstStyle/>
                    <a:p>
                      <a:pPr algn="ctr" fontAlgn="b"/>
                      <a:r>
                        <a:rPr lang="en-IN" sz="1600" b="0" u="none" strike="noStrike" dirty="0">
                          <a:solidFill>
                            <a:srgbClr val="000000"/>
                          </a:solidFill>
                          <a:effectLst/>
                        </a:rPr>
                        <a:t>BCJ Cutting</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714</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753</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5</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73</a:t>
                      </a:r>
                      <a:endParaRPr lang="en-IN" sz="16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3622333163"/>
                  </a:ext>
                </a:extLst>
              </a:tr>
              <a:tr h="370840">
                <a:tc>
                  <a:txBody>
                    <a:bodyPr/>
                    <a:lstStyle/>
                    <a:p>
                      <a:pPr algn="ctr" fontAlgn="b"/>
                      <a:r>
                        <a:rPr lang="en-IN" sz="1600" b="0" u="none" strike="noStrike" dirty="0">
                          <a:solidFill>
                            <a:srgbClr val="000000"/>
                          </a:solidFill>
                          <a:effectLst/>
                        </a:rPr>
                        <a:t>MS </a:t>
                      </a:r>
                      <a:r>
                        <a:rPr lang="en-IN" sz="1600" b="0" u="none" strike="noStrike" dirty="0" err="1">
                          <a:solidFill>
                            <a:srgbClr val="000000"/>
                          </a:solidFill>
                          <a:effectLst/>
                        </a:rPr>
                        <a:t>Gony</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297</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318</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6</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72</a:t>
                      </a:r>
                      <a:endParaRPr lang="en-IN" sz="16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1756226717"/>
                  </a:ext>
                </a:extLst>
              </a:tr>
              <a:tr h="370840">
                <a:tc>
                  <a:txBody>
                    <a:bodyPr/>
                    <a:lstStyle/>
                    <a:p>
                      <a:pPr algn="ctr" fontAlgn="b"/>
                      <a:r>
                        <a:rPr lang="en-IN" sz="1600" b="0" u="none" strike="noStrike" dirty="0">
                          <a:solidFill>
                            <a:srgbClr val="000000"/>
                          </a:solidFill>
                          <a:effectLst/>
                        </a:rPr>
                        <a:t>KK Cooper</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a:solidFill>
                            <a:srgbClr val="000000"/>
                          </a:solidFill>
                          <a:effectLst/>
                        </a:rPr>
                        <a:t>348</a:t>
                      </a:r>
                      <a:endParaRPr lang="en-IN" sz="1600" b="0" i="0" u="none" strike="noStrike">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366</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3</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72</a:t>
                      </a:r>
                      <a:endParaRPr lang="en-IN" sz="16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2715680670"/>
                  </a:ext>
                </a:extLst>
              </a:tr>
              <a:tr h="370840">
                <a:tc>
                  <a:txBody>
                    <a:bodyPr/>
                    <a:lstStyle/>
                    <a:p>
                      <a:pPr algn="ctr" fontAlgn="b"/>
                      <a:r>
                        <a:rPr lang="en-IN" sz="1600" b="0" u="none" strike="noStrike" dirty="0">
                          <a:solidFill>
                            <a:srgbClr val="000000"/>
                          </a:solidFill>
                          <a:effectLst/>
                        </a:rPr>
                        <a:t>AC Gilchrist</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6207</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6645</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6</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72</a:t>
                      </a:r>
                      <a:endParaRPr lang="en-IN" sz="16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1458950664"/>
                  </a:ext>
                </a:extLst>
              </a:tr>
              <a:tr h="370840">
                <a:tc>
                  <a:txBody>
                    <a:bodyPr/>
                    <a:lstStyle/>
                    <a:p>
                      <a:pPr algn="ctr" fontAlgn="b"/>
                      <a:r>
                        <a:rPr lang="en-IN" sz="1600" b="0" u="none" strike="noStrike" dirty="0">
                          <a:solidFill>
                            <a:srgbClr val="000000"/>
                          </a:solidFill>
                          <a:effectLst/>
                        </a:rPr>
                        <a:t>MJ McClenaghan</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255</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276</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5</a:t>
                      </a:r>
                      <a:endParaRPr lang="en-IN" sz="1600" b="0" i="0" u="none" strike="noStrike" dirty="0">
                        <a:solidFill>
                          <a:srgbClr val="000000"/>
                        </a:solidFill>
                        <a:effectLst/>
                        <a:latin typeface="+mn-lt"/>
                      </a:endParaRPr>
                    </a:p>
                  </a:txBody>
                  <a:tcPr marL="4763" marR="4763" marT="4763" marB="0" anchor="b"/>
                </a:tc>
                <a:tc>
                  <a:txBody>
                    <a:bodyPr/>
                    <a:lstStyle/>
                    <a:p>
                      <a:pPr algn="ctr" fontAlgn="b"/>
                      <a:r>
                        <a:rPr lang="en-IN" sz="1600" b="0" u="none" strike="noStrike" dirty="0">
                          <a:solidFill>
                            <a:srgbClr val="000000"/>
                          </a:solidFill>
                          <a:effectLst/>
                        </a:rPr>
                        <a:t>72</a:t>
                      </a:r>
                      <a:endParaRPr lang="en-IN" sz="16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3231286356"/>
                  </a:ext>
                </a:extLst>
              </a:tr>
            </a:tbl>
          </a:graphicData>
        </a:graphic>
      </p:graphicFrame>
    </p:spTree>
    <p:extLst>
      <p:ext uri="{BB962C8B-B14F-4D97-AF65-F5344CB8AC3E}">
        <p14:creationId xmlns:p14="http://schemas.microsoft.com/office/powerpoint/2010/main" val="1487308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1000"/>
            <a:lum/>
          </a:blip>
          <a:srcRect/>
          <a:stretch>
            <a:fillRect/>
          </a:stretch>
        </a:blipFill>
        <a:effectLst/>
      </p:bgPr>
    </p:bg>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F53684E1-FF12-BCC4-F39E-BC11C756FBBE}"/>
              </a:ext>
            </a:extLst>
          </p:cNvPr>
          <p:cNvGraphicFramePr/>
          <p:nvPr>
            <p:extLst>
              <p:ext uri="{D42A27DB-BD31-4B8C-83A1-F6EECF244321}">
                <p14:modId xmlns:p14="http://schemas.microsoft.com/office/powerpoint/2010/main" val="2406394829"/>
              </p:ext>
            </p:extLst>
          </p:nvPr>
        </p:nvGraphicFramePr>
        <p:xfrm>
          <a:off x="254958" y="345854"/>
          <a:ext cx="5357963" cy="42146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B81F3C36-1523-DAD6-6BFC-073D039DB0F2}"/>
              </a:ext>
            </a:extLst>
          </p:cNvPr>
          <p:cNvGraphicFramePr>
            <a:graphicFrameLocks/>
          </p:cNvGraphicFramePr>
          <p:nvPr>
            <p:extLst>
              <p:ext uri="{D42A27DB-BD31-4B8C-83A1-F6EECF244321}">
                <p14:modId xmlns:p14="http://schemas.microsoft.com/office/powerpoint/2010/main" val="3879976621"/>
              </p:ext>
            </p:extLst>
          </p:nvPr>
        </p:nvGraphicFramePr>
        <p:xfrm>
          <a:off x="6096000" y="2064590"/>
          <a:ext cx="5043577" cy="44339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9179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FBA6FD5-68AB-83EB-7A62-F2CF14E95B7E}"/>
              </a:ext>
            </a:extLst>
          </p:cNvPr>
          <p:cNvGraphicFramePr>
            <a:graphicFrameLocks/>
          </p:cNvGraphicFramePr>
          <p:nvPr>
            <p:extLst>
              <p:ext uri="{D42A27DB-BD31-4B8C-83A1-F6EECF244321}">
                <p14:modId xmlns:p14="http://schemas.microsoft.com/office/powerpoint/2010/main" val="2842804281"/>
              </p:ext>
            </p:extLst>
          </p:nvPr>
        </p:nvGraphicFramePr>
        <p:xfrm>
          <a:off x="327804" y="212785"/>
          <a:ext cx="5115464" cy="460075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 name="Chart 2">
            <a:extLst>
              <a:ext uri="{FF2B5EF4-FFF2-40B4-BE49-F238E27FC236}">
                <a16:creationId xmlns:a16="http://schemas.microsoft.com/office/drawing/2014/main" id="{075F5470-DF0A-D07F-DB55-F18FC4AFFA63}"/>
              </a:ext>
            </a:extLst>
          </p:cNvPr>
          <p:cNvGraphicFramePr>
            <a:graphicFrameLocks/>
          </p:cNvGraphicFramePr>
          <p:nvPr>
            <p:extLst>
              <p:ext uri="{D42A27DB-BD31-4B8C-83A1-F6EECF244321}">
                <p14:modId xmlns:p14="http://schemas.microsoft.com/office/powerpoint/2010/main" val="225517501"/>
              </p:ext>
            </p:extLst>
          </p:nvPr>
        </p:nvGraphicFramePr>
        <p:xfrm>
          <a:off x="5909094" y="924463"/>
          <a:ext cx="5880339" cy="39925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9343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51A6-B3FA-28FF-413F-6CD52C489741}"/>
              </a:ext>
            </a:extLst>
          </p:cNvPr>
          <p:cNvSpPr>
            <a:spLocks noGrp="1"/>
          </p:cNvSpPr>
          <p:nvPr>
            <p:ph type="title"/>
          </p:nvPr>
        </p:nvSpPr>
        <p:spPr/>
        <p:txBody>
          <a:bodyPr>
            <a:normAutofit/>
          </a:bodyPr>
          <a:lstStyle/>
          <a:p>
            <a:r>
              <a:rPr lang="en-IN" sz="2400" b="1" dirty="0">
                <a:solidFill>
                  <a:srgbClr val="7030A0"/>
                </a:solidFill>
                <a:latin typeface="Algerian" panose="04020705040A02060702" pitchFamily="82" charset="0"/>
              </a:rPr>
              <a:t>Task 4- query  to get the top 10  economical bowlers with good economy and bowled </a:t>
            </a:r>
            <a:r>
              <a:rPr lang="en-IN" sz="2400" b="1" dirty="0" err="1">
                <a:solidFill>
                  <a:srgbClr val="7030A0"/>
                </a:solidFill>
                <a:latin typeface="Algerian" panose="04020705040A02060702" pitchFamily="82" charset="0"/>
              </a:rPr>
              <a:t>atleast</a:t>
            </a:r>
            <a:r>
              <a:rPr lang="en-IN" sz="2400" b="1" dirty="0">
                <a:solidFill>
                  <a:srgbClr val="7030A0"/>
                </a:solidFill>
                <a:latin typeface="Algerian" panose="04020705040A02060702" pitchFamily="82" charset="0"/>
              </a:rPr>
              <a:t> 500 balls in </a:t>
            </a:r>
            <a:r>
              <a:rPr lang="en-IN" sz="2400" b="1" dirty="0" err="1">
                <a:solidFill>
                  <a:srgbClr val="7030A0"/>
                </a:solidFill>
                <a:latin typeface="Algerian" panose="04020705040A02060702" pitchFamily="82" charset="0"/>
              </a:rPr>
              <a:t>ipl</a:t>
            </a:r>
            <a:br>
              <a:rPr lang="en-IN" sz="2400" b="1" dirty="0">
                <a:solidFill>
                  <a:srgbClr val="7030A0"/>
                </a:solidFill>
                <a:latin typeface="Algerian" panose="04020705040A02060702" pitchFamily="82" charset="0"/>
              </a:rPr>
            </a:br>
            <a:endParaRPr lang="en-IN" sz="2400" b="1" dirty="0">
              <a:solidFill>
                <a:srgbClr val="7030A0"/>
              </a:solidFill>
              <a:latin typeface="Algerian" panose="04020705040A02060702" pitchFamily="82" charset="0"/>
            </a:endParaRPr>
          </a:p>
        </p:txBody>
      </p:sp>
      <p:sp>
        <p:nvSpPr>
          <p:cNvPr id="4" name="TextBox 3">
            <a:extLst>
              <a:ext uri="{FF2B5EF4-FFF2-40B4-BE49-F238E27FC236}">
                <a16:creationId xmlns:a16="http://schemas.microsoft.com/office/drawing/2014/main" id="{CF35EB43-C2C4-4FBA-DFBC-7D74BD83C8C5}"/>
              </a:ext>
            </a:extLst>
          </p:cNvPr>
          <p:cNvSpPr txBox="1"/>
          <p:nvPr/>
        </p:nvSpPr>
        <p:spPr>
          <a:xfrm>
            <a:off x="450574" y="1595197"/>
            <a:ext cx="6096000" cy="3416320"/>
          </a:xfrm>
          <a:prstGeom prst="rect">
            <a:avLst/>
          </a:prstGeom>
          <a:noFill/>
        </p:spPr>
        <p:txBody>
          <a:bodyPr wrap="square">
            <a:spAutoFit/>
          </a:bodyPr>
          <a:lstStyle/>
          <a:p>
            <a:r>
              <a:rPr lang="en-IN" b="1" i="1" dirty="0"/>
              <a:t>select * from</a:t>
            </a:r>
          </a:p>
          <a:p>
            <a:r>
              <a:rPr lang="en-IN" b="1" i="1" dirty="0"/>
              <a:t>(select bowler,</a:t>
            </a:r>
          </a:p>
          <a:p>
            <a:r>
              <a:rPr lang="en-IN" b="1" i="1" dirty="0"/>
              <a:t>		sum(</a:t>
            </a:r>
            <a:r>
              <a:rPr lang="en-IN" b="1" i="1" dirty="0" err="1"/>
              <a:t>total_runs</a:t>
            </a:r>
            <a:r>
              <a:rPr lang="en-IN" b="1" i="1" dirty="0"/>
              <a:t>) as </a:t>
            </a:r>
            <a:r>
              <a:rPr lang="en-IN" b="1" i="1" dirty="0" err="1"/>
              <a:t>total_runs_given</a:t>
            </a:r>
            <a:r>
              <a:rPr lang="en-IN" b="1" i="1" dirty="0"/>
              <a:t>,</a:t>
            </a:r>
          </a:p>
          <a:p>
            <a:r>
              <a:rPr lang="en-IN" b="1" i="1" dirty="0"/>
              <a:t>		(count(over)/6) as </a:t>
            </a:r>
            <a:r>
              <a:rPr lang="en-IN" b="1" i="1" dirty="0" err="1"/>
              <a:t>total_over_bowled</a:t>
            </a:r>
            <a:r>
              <a:rPr lang="en-IN" b="1" i="1" dirty="0"/>
              <a:t>,</a:t>
            </a:r>
          </a:p>
          <a:p>
            <a:r>
              <a:rPr lang="en-IN" b="1" i="1" dirty="0"/>
              <a:t>		count(ball) as </a:t>
            </a:r>
            <a:r>
              <a:rPr lang="en-IN" b="1" i="1" dirty="0" err="1"/>
              <a:t>total_balls</a:t>
            </a:r>
            <a:r>
              <a:rPr lang="en-IN" b="1" i="1" dirty="0"/>
              <a:t>,</a:t>
            </a:r>
          </a:p>
          <a:p>
            <a:r>
              <a:rPr lang="en-IN" b="1" i="1" dirty="0"/>
              <a:t>		(sum(</a:t>
            </a:r>
            <a:r>
              <a:rPr lang="en-IN" b="1" i="1" dirty="0" err="1"/>
              <a:t>total_runs</a:t>
            </a:r>
            <a:r>
              <a:rPr lang="en-IN" b="1" i="1" dirty="0"/>
              <a:t>*1.0)/(count(over)/6)) as economy</a:t>
            </a:r>
          </a:p>
          <a:p>
            <a:r>
              <a:rPr lang="en-IN" b="1" i="1" dirty="0"/>
              <a:t>from </a:t>
            </a:r>
            <a:r>
              <a:rPr lang="en-IN" b="1" i="1" dirty="0" err="1"/>
              <a:t>ipl_ball</a:t>
            </a:r>
            <a:endParaRPr lang="en-IN" b="1" i="1" dirty="0"/>
          </a:p>
          <a:p>
            <a:r>
              <a:rPr lang="en-IN" b="1" i="1" dirty="0"/>
              <a:t> group by bowler) as a</a:t>
            </a:r>
          </a:p>
          <a:p>
            <a:r>
              <a:rPr lang="en-IN" b="1" i="1" dirty="0"/>
              <a:t>where </a:t>
            </a:r>
            <a:r>
              <a:rPr lang="en-IN" b="1" i="1" dirty="0" err="1"/>
              <a:t>a.total_balls</a:t>
            </a:r>
            <a:r>
              <a:rPr lang="en-IN" b="1" i="1" dirty="0"/>
              <a:t>&gt;=500</a:t>
            </a:r>
          </a:p>
          <a:p>
            <a:r>
              <a:rPr lang="en-IN" b="1" i="1" dirty="0"/>
              <a:t>order by </a:t>
            </a:r>
            <a:r>
              <a:rPr lang="en-IN" b="1" i="1" dirty="0" err="1"/>
              <a:t>a.economy</a:t>
            </a:r>
            <a:r>
              <a:rPr lang="en-IN" b="1" i="1" dirty="0"/>
              <a:t> </a:t>
            </a:r>
            <a:r>
              <a:rPr lang="en-IN" b="1" i="1" dirty="0" err="1"/>
              <a:t>desc</a:t>
            </a:r>
            <a:endParaRPr lang="en-IN" b="1" i="1" dirty="0"/>
          </a:p>
          <a:p>
            <a:r>
              <a:rPr lang="en-IN" b="1" i="1" dirty="0"/>
              <a:t>limit 10;</a:t>
            </a:r>
          </a:p>
        </p:txBody>
      </p:sp>
      <p:pic>
        <p:nvPicPr>
          <p:cNvPr id="6" name="Picture 5">
            <a:extLst>
              <a:ext uri="{FF2B5EF4-FFF2-40B4-BE49-F238E27FC236}">
                <a16:creationId xmlns:a16="http://schemas.microsoft.com/office/drawing/2014/main" id="{3EA87ED0-F0B1-F769-0C23-D174DE8146A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04406" y="2579203"/>
            <a:ext cx="5505986" cy="3120059"/>
          </a:xfrm>
          <a:prstGeom prst="rect">
            <a:avLst/>
          </a:prstGeom>
        </p:spPr>
      </p:pic>
      <p:sp>
        <p:nvSpPr>
          <p:cNvPr id="7" name="TextBox 6">
            <a:extLst>
              <a:ext uri="{FF2B5EF4-FFF2-40B4-BE49-F238E27FC236}">
                <a16:creationId xmlns:a16="http://schemas.microsoft.com/office/drawing/2014/main" id="{74FB0BC0-73D3-47E0-30E3-023A87761071}"/>
              </a:ext>
            </a:extLst>
          </p:cNvPr>
          <p:cNvSpPr txBox="1"/>
          <p:nvPr/>
        </p:nvSpPr>
        <p:spPr>
          <a:xfrm>
            <a:off x="5733222" y="6772689"/>
            <a:ext cx="5715000" cy="230832"/>
          </a:xfrm>
          <a:prstGeom prst="rect">
            <a:avLst/>
          </a:prstGeom>
          <a:noFill/>
        </p:spPr>
        <p:txBody>
          <a:bodyPr wrap="square" rtlCol="0">
            <a:spAutoFit/>
          </a:bodyPr>
          <a:lstStyle/>
          <a:p>
            <a:r>
              <a:rPr lang="en-IN" sz="900">
                <a:hlinkClick r:id="rId5" tooltip="https://www.nagpurtoday.in/indias-bowlers-taking-a-look-at-historys-best/03191652"/>
              </a:rPr>
              <a:t>This Photo</a:t>
            </a:r>
            <a:r>
              <a:rPr lang="en-IN" sz="900"/>
              <a:t> by Unknown Author is licensed under </a:t>
            </a:r>
            <a:r>
              <a:rPr lang="en-IN" sz="900">
                <a:hlinkClick r:id="rId6" tooltip="https://creativecommons.org/licenses/by-nc-sa/3.0/"/>
              </a:rPr>
              <a:t>CC BY-SA-NC</a:t>
            </a:r>
            <a:endParaRPr lang="en-IN" sz="900"/>
          </a:p>
        </p:txBody>
      </p:sp>
    </p:spTree>
    <p:extLst>
      <p:ext uri="{BB962C8B-B14F-4D97-AF65-F5344CB8AC3E}">
        <p14:creationId xmlns:p14="http://schemas.microsoft.com/office/powerpoint/2010/main" val="1881962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EB71-F909-0911-A60E-AD74941A16E3}"/>
              </a:ext>
            </a:extLst>
          </p:cNvPr>
          <p:cNvSpPr>
            <a:spLocks noGrp="1"/>
          </p:cNvSpPr>
          <p:nvPr>
            <p:ph type="title"/>
          </p:nvPr>
        </p:nvSpPr>
        <p:spPr/>
        <p:txBody>
          <a:bodyPr>
            <a:normAutofit/>
          </a:bodyPr>
          <a:lstStyle/>
          <a:p>
            <a:pPr algn="ctr"/>
            <a:r>
              <a:rPr lang="en-IN" sz="2000" b="1" i="1" dirty="0">
                <a:highlight>
                  <a:srgbClr val="FFFF00"/>
                </a:highlight>
                <a:latin typeface="+mn-lt"/>
              </a:rPr>
              <a:t>THE RESULTANT TABLE FOR THE ABOVE QUERY</a:t>
            </a:r>
            <a:br>
              <a:rPr lang="en-IN" sz="2000" b="1" i="1" dirty="0">
                <a:latin typeface="+mn-lt"/>
              </a:rPr>
            </a:br>
            <a:r>
              <a:rPr lang="en-IN" sz="2000" b="1" i="1" dirty="0">
                <a:latin typeface="+mn-lt"/>
              </a:rPr>
              <a:t>These are the top 10 Economical bowlers who has good economy and bowled </a:t>
            </a:r>
            <a:r>
              <a:rPr lang="en-IN" sz="2000" b="1" i="1" dirty="0" err="1">
                <a:latin typeface="+mn-lt"/>
              </a:rPr>
              <a:t>atleast</a:t>
            </a:r>
            <a:r>
              <a:rPr lang="en-IN" sz="2000" b="1" i="1" dirty="0">
                <a:latin typeface="+mn-lt"/>
              </a:rPr>
              <a:t> 500 balls in IPL.</a:t>
            </a:r>
          </a:p>
        </p:txBody>
      </p:sp>
      <p:graphicFrame>
        <p:nvGraphicFramePr>
          <p:cNvPr id="3" name="Table 2">
            <a:extLst>
              <a:ext uri="{FF2B5EF4-FFF2-40B4-BE49-F238E27FC236}">
                <a16:creationId xmlns:a16="http://schemas.microsoft.com/office/drawing/2014/main" id="{D6593051-15FE-6CF9-9CFE-458E91762F57}"/>
              </a:ext>
            </a:extLst>
          </p:cNvPr>
          <p:cNvGraphicFramePr>
            <a:graphicFrameLocks noGrp="1"/>
          </p:cNvGraphicFramePr>
          <p:nvPr>
            <p:extLst>
              <p:ext uri="{D42A27DB-BD31-4B8C-83A1-F6EECF244321}">
                <p14:modId xmlns:p14="http://schemas.microsoft.com/office/powerpoint/2010/main" val="2076928674"/>
              </p:ext>
            </p:extLst>
          </p:nvPr>
        </p:nvGraphicFramePr>
        <p:xfrm>
          <a:off x="1492370" y="1846850"/>
          <a:ext cx="9348143" cy="4079240"/>
        </p:xfrm>
        <a:graphic>
          <a:graphicData uri="http://schemas.openxmlformats.org/drawingml/2006/table">
            <a:tbl>
              <a:tblPr firstRow="1" bandRow="1">
                <a:tableStyleId>{21E4AEA4-8DFA-4A89-87EB-49C32662AFE0}</a:tableStyleId>
              </a:tblPr>
              <a:tblGrid>
                <a:gridCol w="1670649">
                  <a:extLst>
                    <a:ext uri="{9D8B030D-6E8A-4147-A177-3AD203B41FA5}">
                      <a16:colId xmlns:a16="http://schemas.microsoft.com/office/drawing/2014/main" val="541126804"/>
                    </a:ext>
                  </a:extLst>
                </a:gridCol>
                <a:gridCol w="2058838">
                  <a:extLst>
                    <a:ext uri="{9D8B030D-6E8A-4147-A177-3AD203B41FA5}">
                      <a16:colId xmlns:a16="http://schemas.microsoft.com/office/drawing/2014/main" val="876408564"/>
                    </a:ext>
                  </a:extLst>
                </a:gridCol>
                <a:gridCol w="2260120">
                  <a:extLst>
                    <a:ext uri="{9D8B030D-6E8A-4147-A177-3AD203B41FA5}">
                      <a16:colId xmlns:a16="http://schemas.microsoft.com/office/drawing/2014/main" val="2216763327"/>
                    </a:ext>
                  </a:extLst>
                </a:gridCol>
                <a:gridCol w="1547004">
                  <a:extLst>
                    <a:ext uri="{9D8B030D-6E8A-4147-A177-3AD203B41FA5}">
                      <a16:colId xmlns:a16="http://schemas.microsoft.com/office/drawing/2014/main" val="187513378"/>
                    </a:ext>
                  </a:extLst>
                </a:gridCol>
                <a:gridCol w="1811532">
                  <a:extLst>
                    <a:ext uri="{9D8B030D-6E8A-4147-A177-3AD203B41FA5}">
                      <a16:colId xmlns:a16="http://schemas.microsoft.com/office/drawing/2014/main" val="612566255"/>
                    </a:ext>
                  </a:extLst>
                </a:gridCol>
              </a:tblGrid>
              <a:tr h="370840">
                <a:tc>
                  <a:txBody>
                    <a:bodyPr/>
                    <a:lstStyle/>
                    <a:p>
                      <a:pPr algn="ctr" fontAlgn="b"/>
                      <a:r>
                        <a:rPr lang="en-IN" sz="2000" b="0" u="none" strike="noStrike" dirty="0">
                          <a:solidFill>
                            <a:srgbClr val="000000"/>
                          </a:solidFill>
                          <a:effectLst/>
                        </a:rPr>
                        <a:t>Bowler</a:t>
                      </a:r>
                      <a:endParaRPr lang="en-IN" sz="2000" b="0" i="0" u="none" strike="noStrike" dirty="0">
                        <a:solidFill>
                          <a:srgbClr val="000000"/>
                        </a:solidFill>
                        <a:effectLst/>
                        <a:latin typeface="+mn-lt"/>
                      </a:endParaRPr>
                    </a:p>
                  </a:txBody>
                  <a:tcPr marL="4763" marR="4763" marT="4763" marB="0" anchor="b"/>
                </a:tc>
                <a:tc>
                  <a:txBody>
                    <a:bodyPr/>
                    <a:lstStyle/>
                    <a:p>
                      <a:pPr algn="ctr" fontAlgn="b"/>
                      <a:r>
                        <a:rPr lang="en-IN" sz="2000" b="0" u="none" strike="noStrike" dirty="0">
                          <a:solidFill>
                            <a:srgbClr val="000000"/>
                          </a:solidFill>
                          <a:effectLst/>
                        </a:rPr>
                        <a:t>Total Runs Given</a:t>
                      </a:r>
                      <a:endParaRPr lang="en-IN" sz="2000" b="0" i="0" u="none" strike="noStrike" dirty="0">
                        <a:solidFill>
                          <a:srgbClr val="000000"/>
                        </a:solidFill>
                        <a:effectLst/>
                        <a:latin typeface="+mn-lt"/>
                      </a:endParaRPr>
                    </a:p>
                  </a:txBody>
                  <a:tcPr marL="4763" marR="4763" marT="4763" marB="0" anchor="b"/>
                </a:tc>
                <a:tc>
                  <a:txBody>
                    <a:bodyPr/>
                    <a:lstStyle/>
                    <a:p>
                      <a:pPr algn="ctr" fontAlgn="b"/>
                      <a:r>
                        <a:rPr lang="en-IN" sz="2000" b="0" u="none" strike="noStrike" dirty="0">
                          <a:solidFill>
                            <a:srgbClr val="000000"/>
                          </a:solidFill>
                          <a:effectLst/>
                        </a:rPr>
                        <a:t>Total Over Bowled</a:t>
                      </a:r>
                      <a:endParaRPr lang="en-IN" sz="2000" b="0" i="0" u="none" strike="noStrike" dirty="0">
                        <a:solidFill>
                          <a:srgbClr val="000000"/>
                        </a:solidFill>
                        <a:effectLst/>
                        <a:latin typeface="+mn-lt"/>
                      </a:endParaRPr>
                    </a:p>
                  </a:txBody>
                  <a:tcPr marL="4763" marR="4763" marT="4763" marB="0" anchor="b"/>
                </a:tc>
                <a:tc>
                  <a:txBody>
                    <a:bodyPr/>
                    <a:lstStyle/>
                    <a:p>
                      <a:pPr algn="ctr" fontAlgn="b"/>
                      <a:r>
                        <a:rPr lang="en-IN" sz="2000" b="0" u="none" strike="noStrike" dirty="0">
                          <a:solidFill>
                            <a:srgbClr val="000000"/>
                          </a:solidFill>
                          <a:effectLst/>
                        </a:rPr>
                        <a:t>Total Balls</a:t>
                      </a:r>
                      <a:endParaRPr lang="en-IN" sz="2000" b="0" i="0" u="none" strike="noStrike" dirty="0">
                        <a:solidFill>
                          <a:srgbClr val="000000"/>
                        </a:solidFill>
                        <a:effectLst/>
                        <a:latin typeface="+mn-lt"/>
                      </a:endParaRPr>
                    </a:p>
                  </a:txBody>
                  <a:tcPr marL="4763" marR="4763" marT="4763" marB="0" anchor="b"/>
                </a:tc>
                <a:tc>
                  <a:txBody>
                    <a:bodyPr/>
                    <a:lstStyle/>
                    <a:p>
                      <a:pPr algn="ctr" fontAlgn="b"/>
                      <a:r>
                        <a:rPr lang="en-IN" sz="2000" b="0" u="none" strike="noStrike" dirty="0">
                          <a:solidFill>
                            <a:srgbClr val="000000"/>
                          </a:solidFill>
                          <a:effectLst/>
                        </a:rPr>
                        <a:t>Economy</a:t>
                      </a:r>
                      <a:endParaRPr lang="en-IN" sz="20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2417298905"/>
                  </a:ext>
                </a:extLst>
              </a:tr>
              <a:tr h="370840">
                <a:tc>
                  <a:txBody>
                    <a:bodyPr/>
                    <a:lstStyle/>
                    <a:p>
                      <a:pPr algn="ctr" fontAlgn="b"/>
                      <a:r>
                        <a:rPr lang="en-IN" sz="1800" b="0" u="none" strike="noStrike" dirty="0">
                          <a:solidFill>
                            <a:srgbClr val="000000"/>
                          </a:solidFill>
                          <a:effectLst/>
                        </a:rPr>
                        <a:t>TK Curran</a:t>
                      </a:r>
                      <a:endParaRPr lang="en-IN" sz="1800" b="0" i="0" u="none" strike="noStrike" dirty="0">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984</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90</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540</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10.93333</a:t>
                      </a:r>
                      <a:endParaRPr lang="en-IN" sz="1800" b="0" i="0" u="none" strike="noStrike">
                        <a:solidFill>
                          <a:srgbClr val="000000"/>
                        </a:solidFill>
                        <a:effectLst/>
                        <a:latin typeface="+mn-lt"/>
                      </a:endParaRPr>
                    </a:p>
                  </a:txBody>
                  <a:tcPr marL="4763" marR="4763" marT="4763" marB="0" anchor="b"/>
                </a:tc>
                <a:extLst>
                  <a:ext uri="{0D108BD9-81ED-4DB2-BD59-A6C34878D82A}">
                    <a16:rowId xmlns:a16="http://schemas.microsoft.com/office/drawing/2014/main" val="2298066609"/>
                  </a:ext>
                </a:extLst>
              </a:tr>
              <a:tr h="370840">
                <a:tc>
                  <a:txBody>
                    <a:bodyPr/>
                    <a:lstStyle/>
                    <a:p>
                      <a:pPr algn="ctr" fontAlgn="b"/>
                      <a:r>
                        <a:rPr lang="en-IN" sz="1800" b="0" u="none" strike="noStrike">
                          <a:solidFill>
                            <a:srgbClr val="000000"/>
                          </a:solidFill>
                          <a:effectLst/>
                        </a:rPr>
                        <a:t>CJ Anderson</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dirty="0">
                          <a:solidFill>
                            <a:srgbClr val="000000"/>
                          </a:solidFill>
                          <a:effectLst/>
                        </a:rPr>
                        <a:t>1575</a:t>
                      </a:r>
                      <a:endParaRPr lang="en-IN" sz="1800" b="0" i="0" u="none" strike="noStrike" dirty="0">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157</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945</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10.03185</a:t>
                      </a:r>
                      <a:endParaRPr lang="en-IN" sz="1800" b="0" i="0" u="none" strike="noStrike">
                        <a:solidFill>
                          <a:srgbClr val="000000"/>
                        </a:solidFill>
                        <a:effectLst/>
                        <a:latin typeface="+mn-lt"/>
                      </a:endParaRPr>
                    </a:p>
                  </a:txBody>
                  <a:tcPr marL="4763" marR="4763" marT="4763" marB="0" anchor="b"/>
                </a:tc>
                <a:extLst>
                  <a:ext uri="{0D108BD9-81ED-4DB2-BD59-A6C34878D82A}">
                    <a16:rowId xmlns:a16="http://schemas.microsoft.com/office/drawing/2014/main" val="3304143436"/>
                  </a:ext>
                </a:extLst>
              </a:tr>
              <a:tr h="370840">
                <a:tc>
                  <a:txBody>
                    <a:bodyPr/>
                    <a:lstStyle/>
                    <a:p>
                      <a:pPr algn="ctr" fontAlgn="b"/>
                      <a:r>
                        <a:rPr lang="en-IN" sz="1800" b="0" u="none" strike="noStrike">
                          <a:solidFill>
                            <a:srgbClr val="000000"/>
                          </a:solidFill>
                          <a:effectLst/>
                        </a:rPr>
                        <a:t>Avesh Khan</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dirty="0">
                          <a:solidFill>
                            <a:srgbClr val="000000"/>
                          </a:solidFill>
                          <a:effectLst/>
                        </a:rPr>
                        <a:t>903</a:t>
                      </a:r>
                      <a:endParaRPr lang="en-IN" sz="1800" b="0" i="0" u="none" strike="noStrike" dirty="0">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92</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555</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9.815217</a:t>
                      </a:r>
                      <a:endParaRPr lang="en-IN" sz="1800" b="0" i="0" u="none" strike="noStrike">
                        <a:solidFill>
                          <a:srgbClr val="000000"/>
                        </a:solidFill>
                        <a:effectLst/>
                        <a:latin typeface="+mn-lt"/>
                      </a:endParaRPr>
                    </a:p>
                  </a:txBody>
                  <a:tcPr marL="4763" marR="4763" marT="4763" marB="0" anchor="b"/>
                </a:tc>
                <a:extLst>
                  <a:ext uri="{0D108BD9-81ED-4DB2-BD59-A6C34878D82A}">
                    <a16:rowId xmlns:a16="http://schemas.microsoft.com/office/drawing/2014/main" val="3113942990"/>
                  </a:ext>
                </a:extLst>
              </a:tr>
              <a:tr h="370840">
                <a:tc>
                  <a:txBody>
                    <a:bodyPr/>
                    <a:lstStyle/>
                    <a:p>
                      <a:pPr algn="ctr" fontAlgn="b"/>
                      <a:r>
                        <a:rPr lang="en-IN" sz="1800" b="0" u="none" strike="noStrike">
                          <a:solidFill>
                            <a:srgbClr val="000000"/>
                          </a:solidFill>
                          <a:effectLst/>
                        </a:rPr>
                        <a:t>Basil Thampi</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2112</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dirty="0">
                          <a:solidFill>
                            <a:srgbClr val="000000"/>
                          </a:solidFill>
                          <a:effectLst/>
                        </a:rPr>
                        <a:t>218</a:t>
                      </a:r>
                      <a:endParaRPr lang="en-IN" sz="1800" b="0" i="0" u="none" strike="noStrike" dirty="0">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1311</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9.688073</a:t>
                      </a:r>
                      <a:endParaRPr lang="en-IN" sz="1800" b="0" i="0" u="none" strike="noStrike">
                        <a:solidFill>
                          <a:srgbClr val="000000"/>
                        </a:solidFill>
                        <a:effectLst/>
                        <a:latin typeface="+mn-lt"/>
                      </a:endParaRPr>
                    </a:p>
                  </a:txBody>
                  <a:tcPr marL="4763" marR="4763" marT="4763" marB="0" anchor="b"/>
                </a:tc>
                <a:extLst>
                  <a:ext uri="{0D108BD9-81ED-4DB2-BD59-A6C34878D82A}">
                    <a16:rowId xmlns:a16="http://schemas.microsoft.com/office/drawing/2014/main" val="3049499126"/>
                  </a:ext>
                </a:extLst>
              </a:tr>
              <a:tr h="370840">
                <a:tc>
                  <a:txBody>
                    <a:bodyPr/>
                    <a:lstStyle/>
                    <a:p>
                      <a:pPr algn="ctr" fontAlgn="b"/>
                      <a:r>
                        <a:rPr lang="en-IN" sz="1800" b="0" u="none" strike="noStrike">
                          <a:solidFill>
                            <a:srgbClr val="000000"/>
                          </a:solidFill>
                          <a:effectLst/>
                        </a:rPr>
                        <a:t>B Laughlin</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dirty="0">
                          <a:solidFill>
                            <a:srgbClr val="000000"/>
                          </a:solidFill>
                          <a:effectLst/>
                        </a:rPr>
                        <a:t>852</a:t>
                      </a:r>
                      <a:endParaRPr lang="en-IN" sz="1800" b="0" i="0" u="none" strike="noStrike" dirty="0">
                        <a:solidFill>
                          <a:srgbClr val="000000"/>
                        </a:solidFill>
                        <a:effectLst/>
                        <a:latin typeface="+mn-lt"/>
                      </a:endParaRPr>
                    </a:p>
                  </a:txBody>
                  <a:tcPr marL="4763" marR="4763" marT="4763" marB="0" anchor="b"/>
                </a:tc>
                <a:tc>
                  <a:txBody>
                    <a:bodyPr/>
                    <a:lstStyle/>
                    <a:p>
                      <a:pPr algn="ctr" fontAlgn="b"/>
                      <a:r>
                        <a:rPr lang="en-IN" sz="1800" b="0" u="none" strike="noStrike" dirty="0">
                          <a:solidFill>
                            <a:srgbClr val="000000"/>
                          </a:solidFill>
                          <a:effectLst/>
                        </a:rPr>
                        <a:t>89</a:t>
                      </a:r>
                      <a:endParaRPr lang="en-IN" sz="1800" b="0" i="0" u="none" strike="noStrike" dirty="0">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537</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9.573034</a:t>
                      </a:r>
                      <a:endParaRPr lang="en-IN" sz="1800" b="0" i="0" u="none" strike="noStrike">
                        <a:solidFill>
                          <a:srgbClr val="000000"/>
                        </a:solidFill>
                        <a:effectLst/>
                        <a:latin typeface="+mn-lt"/>
                      </a:endParaRPr>
                    </a:p>
                  </a:txBody>
                  <a:tcPr marL="4763" marR="4763" marT="4763" marB="0" anchor="b"/>
                </a:tc>
                <a:extLst>
                  <a:ext uri="{0D108BD9-81ED-4DB2-BD59-A6C34878D82A}">
                    <a16:rowId xmlns:a16="http://schemas.microsoft.com/office/drawing/2014/main" val="3884099974"/>
                  </a:ext>
                </a:extLst>
              </a:tr>
              <a:tr h="370840">
                <a:tc>
                  <a:txBody>
                    <a:bodyPr/>
                    <a:lstStyle/>
                    <a:p>
                      <a:pPr algn="ctr" fontAlgn="b"/>
                      <a:r>
                        <a:rPr lang="en-IN" sz="1800" b="0" u="none" strike="noStrike">
                          <a:solidFill>
                            <a:srgbClr val="000000"/>
                          </a:solidFill>
                          <a:effectLst/>
                        </a:rPr>
                        <a:t>I Udana</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858</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dirty="0">
                          <a:solidFill>
                            <a:srgbClr val="000000"/>
                          </a:solidFill>
                          <a:effectLst/>
                        </a:rPr>
                        <a:t>91</a:t>
                      </a:r>
                      <a:endParaRPr lang="en-IN" sz="1800" b="0" i="0" u="none" strike="noStrike" dirty="0">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546</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9.428571</a:t>
                      </a:r>
                      <a:endParaRPr lang="en-IN" sz="1800" b="0" i="0" u="none" strike="noStrike">
                        <a:solidFill>
                          <a:srgbClr val="000000"/>
                        </a:solidFill>
                        <a:effectLst/>
                        <a:latin typeface="+mn-lt"/>
                      </a:endParaRPr>
                    </a:p>
                  </a:txBody>
                  <a:tcPr marL="4763" marR="4763" marT="4763" marB="0" anchor="b"/>
                </a:tc>
                <a:extLst>
                  <a:ext uri="{0D108BD9-81ED-4DB2-BD59-A6C34878D82A}">
                    <a16:rowId xmlns:a16="http://schemas.microsoft.com/office/drawing/2014/main" val="705238621"/>
                  </a:ext>
                </a:extLst>
              </a:tr>
              <a:tr h="370840">
                <a:tc>
                  <a:txBody>
                    <a:bodyPr/>
                    <a:lstStyle/>
                    <a:p>
                      <a:pPr algn="ctr" fontAlgn="b"/>
                      <a:r>
                        <a:rPr lang="en-IN" sz="1800" b="0" u="none" strike="noStrike">
                          <a:solidFill>
                            <a:srgbClr val="000000"/>
                          </a:solidFill>
                          <a:effectLst/>
                        </a:rPr>
                        <a:t>KC Cariappa</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1047</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112</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dirty="0">
                          <a:solidFill>
                            <a:srgbClr val="000000"/>
                          </a:solidFill>
                          <a:effectLst/>
                        </a:rPr>
                        <a:t>672</a:t>
                      </a:r>
                      <a:endParaRPr lang="en-IN" sz="1800" b="0" i="0" u="none" strike="noStrike" dirty="0">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9.348214</a:t>
                      </a:r>
                      <a:endParaRPr lang="en-IN" sz="1800" b="0" i="0" u="none" strike="noStrike">
                        <a:solidFill>
                          <a:srgbClr val="000000"/>
                        </a:solidFill>
                        <a:effectLst/>
                        <a:latin typeface="+mn-lt"/>
                      </a:endParaRPr>
                    </a:p>
                  </a:txBody>
                  <a:tcPr marL="4763" marR="4763" marT="4763" marB="0" anchor="b"/>
                </a:tc>
                <a:extLst>
                  <a:ext uri="{0D108BD9-81ED-4DB2-BD59-A6C34878D82A}">
                    <a16:rowId xmlns:a16="http://schemas.microsoft.com/office/drawing/2014/main" val="3762157113"/>
                  </a:ext>
                </a:extLst>
              </a:tr>
              <a:tr h="370840">
                <a:tc>
                  <a:txBody>
                    <a:bodyPr/>
                    <a:lstStyle/>
                    <a:p>
                      <a:pPr algn="ctr" fontAlgn="b"/>
                      <a:r>
                        <a:rPr lang="en-IN" sz="1800" b="0" u="none" strike="noStrike">
                          <a:solidFill>
                            <a:srgbClr val="000000"/>
                          </a:solidFill>
                          <a:effectLst/>
                        </a:rPr>
                        <a:t>Mohammad Asif</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921</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99</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dirty="0">
                          <a:solidFill>
                            <a:srgbClr val="000000"/>
                          </a:solidFill>
                          <a:effectLst/>
                        </a:rPr>
                        <a:t>597</a:t>
                      </a:r>
                      <a:endParaRPr lang="en-IN" sz="1800" b="0" i="0" u="none" strike="noStrike" dirty="0">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9.30303</a:t>
                      </a:r>
                      <a:endParaRPr lang="en-IN" sz="1800" b="0" i="0" u="none" strike="noStrike">
                        <a:solidFill>
                          <a:srgbClr val="000000"/>
                        </a:solidFill>
                        <a:effectLst/>
                        <a:latin typeface="+mn-lt"/>
                      </a:endParaRPr>
                    </a:p>
                  </a:txBody>
                  <a:tcPr marL="4763" marR="4763" marT="4763" marB="0" anchor="b"/>
                </a:tc>
                <a:extLst>
                  <a:ext uri="{0D108BD9-81ED-4DB2-BD59-A6C34878D82A}">
                    <a16:rowId xmlns:a16="http://schemas.microsoft.com/office/drawing/2014/main" val="2062751464"/>
                  </a:ext>
                </a:extLst>
              </a:tr>
              <a:tr h="370840">
                <a:tc>
                  <a:txBody>
                    <a:bodyPr/>
                    <a:lstStyle/>
                    <a:p>
                      <a:pPr algn="ctr" fontAlgn="b"/>
                      <a:r>
                        <a:rPr lang="en-IN" sz="1800" b="0" u="none" strike="noStrike">
                          <a:solidFill>
                            <a:srgbClr val="000000"/>
                          </a:solidFill>
                          <a:effectLst/>
                        </a:rPr>
                        <a:t>Kartik Tyagi</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1116</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120</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dirty="0">
                          <a:solidFill>
                            <a:srgbClr val="000000"/>
                          </a:solidFill>
                          <a:effectLst/>
                        </a:rPr>
                        <a:t>723</a:t>
                      </a:r>
                      <a:endParaRPr lang="en-IN" sz="1800" b="0" i="0" u="none" strike="noStrike" dirty="0">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9.3</a:t>
                      </a:r>
                      <a:endParaRPr lang="en-IN" sz="1800" b="0" i="0" u="none" strike="noStrike">
                        <a:solidFill>
                          <a:srgbClr val="000000"/>
                        </a:solidFill>
                        <a:effectLst/>
                        <a:latin typeface="+mn-lt"/>
                      </a:endParaRPr>
                    </a:p>
                  </a:txBody>
                  <a:tcPr marL="4763" marR="4763" marT="4763" marB="0" anchor="b"/>
                </a:tc>
                <a:extLst>
                  <a:ext uri="{0D108BD9-81ED-4DB2-BD59-A6C34878D82A}">
                    <a16:rowId xmlns:a16="http://schemas.microsoft.com/office/drawing/2014/main" val="2119600037"/>
                  </a:ext>
                </a:extLst>
              </a:tr>
              <a:tr h="370840">
                <a:tc>
                  <a:txBody>
                    <a:bodyPr/>
                    <a:lstStyle/>
                    <a:p>
                      <a:pPr algn="ctr" fontAlgn="b"/>
                      <a:r>
                        <a:rPr lang="en-IN" sz="1800" b="0" u="none" strike="noStrike">
                          <a:solidFill>
                            <a:srgbClr val="000000"/>
                          </a:solidFill>
                          <a:effectLst/>
                        </a:rPr>
                        <a:t>Joginder Sharma</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1263</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a:solidFill>
                            <a:srgbClr val="000000"/>
                          </a:solidFill>
                          <a:effectLst/>
                        </a:rPr>
                        <a:t>136</a:t>
                      </a:r>
                      <a:endParaRPr lang="en-IN" sz="1800" b="0" i="0" u="none" strike="noStrike">
                        <a:solidFill>
                          <a:srgbClr val="000000"/>
                        </a:solidFill>
                        <a:effectLst/>
                        <a:latin typeface="+mn-lt"/>
                      </a:endParaRPr>
                    </a:p>
                  </a:txBody>
                  <a:tcPr marL="4763" marR="4763" marT="4763" marB="0" anchor="b"/>
                </a:tc>
                <a:tc>
                  <a:txBody>
                    <a:bodyPr/>
                    <a:lstStyle/>
                    <a:p>
                      <a:pPr algn="ctr" fontAlgn="b"/>
                      <a:r>
                        <a:rPr lang="en-IN" sz="1800" b="0" u="none" strike="noStrike" dirty="0">
                          <a:solidFill>
                            <a:srgbClr val="000000"/>
                          </a:solidFill>
                          <a:effectLst/>
                        </a:rPr>
                        <a:t>816</a:t>
                      </a:r>
                      <a:endParaRPr lang="en-IN" sz="1800" b="0" i="0" u="none" strike="noStrike" dirty="0">
                        <a:solidFill>
                          <a:srgbClr val="000000"/>
                        </a:solidFill>
                        <a:effectLst/>
                        <a:latin typeface="+mn-lt"/>
                      </a:endParaRPr>
                    </a:p>
                  </a:txBody>
                  <a:tcPr marL="4763" marR="4763" marT="4763" marB="0" anchor="b"/>
                </a:tc>
                <a:tc>
                  <a:txBody>
                    <a:bodyPr/>
                    <a:lstStyle/>
                    <a:p>
                      <a:pPr algn="ctr" fontAlgn="b"/>
                      <a:r>
                        <a:rPr lang="en-IN" sz="1800" b="0" u="none" strike="noStrike" dirty="0">
                          <a:solidFill>
                            <a:srgbClr val="000000"/>
                          </a:solidFill>
                          <a:effectLst/>
                        </a:rPr>
                        <a:t>9.286765</a:t>
                      </a:r>
                      <a:endParaRPr lang="en-IN" sz="1800" b="0" i="0" u="none" strike="noStrike" dirty="0">
                        <a:solidFill>
                          <a:srgbClr val="000000"/>
                        </a:solidFill>
                        <a:effectLst/>
                        <a:latin typeface="+mn-lt"/>
                      </a:endParaRPr>
                    </a:p>
                  </a:txBody>
                  <a:tcPr marL="4763" marR="4763" marT="4763" marB="0" anchor="b"/>
                </a:tc>
                <a:extLst>
                  <a:ext uri="{0D108BD9-81ED-4DB2-BD59-A6C34878D82A}">
                    <a16:rowId xmlns:a16="http://schemas.microsoft.com/office/drawing/2014/main" val="1557185134"/>
                  </a:ext>
                </a:extLst>
              </a:tr>
            </a:tbl>
          </a:graphicData>
        </a:graphic>
      </p:graphicFrame>
    </p:spTree>
    <p:extLst>
      <p:ext uri="{BB962C8B-B14F-4D97-AF65-F5344CB8AC3E}">
        <p14:creationId xmlns:p14="http://schemas.microsoft.com/office/powerpoint/2010/main" val="229214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2E4B980C-EB13-BCB1-E767-C74547D45B06}"/>
              </a:ext>
            </a:extLst>
          </p:cNvPr>
          <p:cNvGraphicFramePr>
            <a:graphicFrameLocks/>
          </p:cNvGraphicFramePr>
          <p:nvPr>
            <p:extLst>
              <p:ext uri="{D42A27DB-BD31-4B8C-83A1-F6EECF244321}">
                <p14:modId xmlns:p14="http://schemas.microsoft.com/office/powerpoint/2010/main" val="1445932009"/>
              </p:ext>
            </p:extLst>
          </p:nvPr>
        </p:nvGraphicFramePr>
        <p:xfrm>
          <a:off x="612475" y="218537"/>
          <a:ext cx="5400137" cy="34850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080172BE-8A35-9603-7770-C324146CD074}"/>
              </a:ext>
            </a:extLst>
          </p:cNvPr>
          <p:cNvGraphicFramePr>
            <a:graphicFrameLocks/>
          </p:cNvGraphicFramePr>
          <p:nvPr>
            <p:extLst>
              <p:ext uri="{D42A27DB-BD31-4B8C-83A1-F6EECF244321}">
                <p14:modId xmlns:p14="http://schemas.microsoft.com/office/powerpoint/2010/main" val="620825572"/>
              </p:ext>
            </p:extLst>
          </p:nvPr>
        </p:nvGraphicFramePr>
        <p:xfrm>
          <a:off x="6179387" y="218537"/>
          <a:ext cx="5400137" cy="296748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Chart 4">
            <a:extLst>
              <a:ext uri="{FF2B5EF4-FFF2-40B4-BE49-F238E27FC236}">
                <a16:creationId xmlns:a16="http://schemas.microsoft.com/office/drawing/2014/main" id="{A0A84971-09F8-1279-32F4-7EE133E8D4CE}"/>
              </a:ext>
            </a:extLst>
          </p:cNvPr>
          <p:cNvGraphicFramePr>
            <a:graphicFrameLocks/>
          </p:cNvGraphicFramePr>
          <p:nvPr>
            <p:extLst>
              <p:ext uri="{D42A27DB-BD31-4B8C-83A1-F6EECF244321}">
                <p14:modId xmlns:p14="http://schemas.microsoft.com/office/powerpoint/2010/main" val="2568369382"/>
              </p:ext>
            </p:extLst>
          </p:nvPr>
        </p:nvGraphicFramePr>
        <p:xfrm>
          <a:off x="3893386" y="3896262"/>
          <a:ext cx="5486403" cy="2832341"/>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98925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E8D1-B60E-DCA2-F061-29FD406A9899}"/>
              </a:ext>
            </a:extLst>
          </p:cNvPr>
          <p:cNvSpPr>
            <a:spLocks noGrp="1"/>
          </p:cNvSpPr>
          <p:nvPr>
            <p:ph type="title"/>
          </p:nvPr>
        </p:nvSpPr>
        <p:spPr>
          <a:xfrm>
            <a:off x="1056736" y="0"/>
            <a:ext cx="10515600" cy="1325563"/>
          </a:xfrm>
        </p:spPr>
        <p:txBody>
          <a:bodyPr>
            <a:normAutofit/>
          </a:bodyPr>
          <a:lstStyle/>
          <a:p>
            <a:pPr algn="ctr"/>
            <a:r>
              <a:rPr lang="en-IN" sz="2400" b="1" dirty="0">
                <a:solidFill>
                  <a:srgbClr val="FF0000"/>
                </a:solidFill>
                <a:latin typeface="Algerian" panose="04020705040A02060702" pitchFamily="82" charset="0"/>
              </a:rPr>
              <a:t>QUERY TO CREATE THE TABLE IPL_BALL </a:t>
            </a:r>
          </a:p>
        </p:txBody>
      </p:sp>
      <p:sp>
        <p:nvSpPr>
          <p:cNvPr id="5" name="TextBox 4">
            <a:extLst>
              <a:ext uri="{FF2B5EF4-FFF2-40B4-BE49-F238E27FC236}">
                <a16:creationId xmlns:a16="http://schemas.microsoft.com/office/drawing/2014/main" id="{14BB78BF-9BD0-40EB-223B-CC33D4B0A220}"/>
              </a:ext>
            </a:extLst>
          </p:cNvPr>
          <p:cNvSpPr txBox="1"/>
          <p:nvPr/>
        </p:nvSpPr>
        <p:spPr>
          <a:xfrm>
            <a:off x="460076" y="977545"/>
            <a:ext cx="6096000" cy="5078313"/>
          </a:xfrm>
          <a:prstGeom prst="rect">
            <a:avLst/>
          </a:prstGeom>
          <a:noFill/>
        </p:spPr>
        <p:txBody>
          <a:bodyPr wrap="square">
            <a:spAutoFit/>
          </a:bodyPr>
          <a:lstStyle/>
          <a:p>
            <a:r>
              <a:rPr lang="en-IN" b="1" dirty="0"/>
              <a:t>create table </a:t>
            </a:r>
            <a:r>
              <a:rPr lang="en-IN" b="1" dirty="0" err="1"/>
              <a:t>ipl_ball</a:t>
            </a:r>
            <a:r>
              <a:rPr lang="en-IN" b="1" dirty="0"/>
              <a:t>(</a:t>
            </a:r>
          </a:p>
          <a:p>
            <a:r>
              <a:rPr lang="en-IN" b="1" dirty="0"/>
              <a:t>id integer,</a:t>
            </a:r>
          </a:p>
          <a:p>
            <a:r>
              <a:rPr lang="en-IN" b="1" dirty="0"/>
              <a:t>inning int,</a:t>
            </a:r>
          </a:p>
          <a:p>
            <a:r>
              <a:rPr lang="en-IN" b="1" dirty="0"/>
              <a:t>over int,</a:t>
            </a:r>
          </a:p>
          <a:p>
            <a:r>
              <a:rPr lang="en-IN" b="1" dirty="0"/>
              <a:t>ball int,</a:t>
            </a:r>
          </a:p>
          <a:p>
            <a:r>
              <a:rPr lang="en-IN" b="1" dirty="0"/>
              <a:t>batsman varchar,</a:t>
            </a:r>
          </a:p>
          <a:p>
            <a:r>
              <a:rPr lang="en-IN" b="1" dirty="0" err="1"/>
              <a:t>non_striker</a:t>
            </a:r>
            <a:r>
              <a:rPr lang="en-IN" b="1" dirty="0"/>
              <a:t> varchar,</a:t>
            </a:r>
          </a:p>
          <a:p>
            <a:r>
              <a:rPr lang="en-IN" b="1" dirty="0"/>
              <a:t>bowler varchar,</a:t>
            </a:r>
          </a:p>
          <a:p>
            <a:r>
              <a:rPr lang="en-IN" b="1" dirty="0" err="1"/>
              <a:t>batsman_runs</a:t>
            </a:r>
            <a:r>
              <a:rPr lang="en-IN" b="1" dirty="0"/>
              <a:t> int,</a:t>
            </a:r>
          </a:p>
          <a:p>
            <a:r>
              <a:rPr lang="en-IN" b="1" dirty="0" err="1"/>
              <a:t>extra_runs</a:t>
            </a:r>
            <a:r>
              <a:rPr lang="en-IN" b="1" dirty="0"/>
              <a:t> int,</a:t>
            </a:r>
          </a:p>
          <a:p>
            <a:r>
              <a:rPr lang="en-IN" b="1" dirty="0" err="1"/>
              <a:t>total_runs</a:t>
            </a:r>
            <a:r>
              <a:rPr lang="en-IN" b="1" dirty="0"/>
              <a:t> int,</a:t>
            </a:r>
          </a:p>
          <a:p>
            <a:r>
              <a:rPr lang="en-IN" b="1" dirty="0" err="1"/>
              <a:t>is_wicket</a:t>
            </a:r>
            <a:r>
              <a:rPr lang="en-IN" b="1" dirty="0"/>
              <a:t> int,</a:t>
            </a:r>
          </a:p>
          <a:p>
            <a:r>
              <a:rPr lang="en-IN" b="1" dirty="0" err="1"/>
              <a:t>dismissal_kind</a:t>
            </a:r>
            <a:r>
              <a:rPr lang="en-IN" b="1" dirty="0"/>
              <a:t> varchar,</a:t>
            </a:r>
          </a:p>
          <a:p>
            <a:r>
              <a:rPr lang="en-IN" b="1" dirty="0" err="1"/>
              <a:t>player_dismissed</a:t>
            </a:r>
            <a:r>
              <a:rPr lang="en-IN" b="1" dirty="0"/>
              <a:t> varchar,</a:t>
            </a:r>
          </a:p>
          <a:p>
            <a:r>
              <a:rPr lang="en-IN" b="1" dirty="0"/>
              <a:t>fielder  varchar,</a:t>
            </a:r>
          </a:p>
          <a:p>
            <a:r>
              <a:rPr lang="en-IN" b="1" dirty="0" err="1"/>
              <a:t>extras_type</a:t>
            </a:r>
            <a:r>
              <a:rPr lang="en-IN" b="1" dirty="0"/>
              <a:t> varchar,</a:t>
            </a:r>
          </a:p>
          <a:p>
            <a:r>
              <a:rPr lang="en-IN" b="1" dirty="0" err="1"/>
              <a:t>batting_team</a:t>
            </a:r>
            <a:r>
              <a:rPr lang="en-IN" b="1" dirty="0"/>
              <a:t> varchar,</a:t>
            </a:r>
          </a:p>
          <a:p>
            <a:r>
              <a:rPr lang="en-IN" b="1" dirty="0" err="1"/>
              <a:t>bowling_team</a:t>
            </a:r>
            <a:r>
              <a:rPr lang="en-IN" b="1" dirty="0"/>
              <a:t> varchar);</a:t>
            </a:r>
          </a:p>
        </p:txBody>
      </p:sp>
      <p:pic>
        <p:nvPicPr>
          <p:cNvPr id="7" name="Picture 6">
            <a:extLst>
              <a:ext uri="{FF2B5EF4-FFF2-40B4-BE49-F238E27FC236}">
                <a16:creationId xmlns:a16="http://schemas.microsoft.com/office/drawing/2014/main" id="{25DAE290-8FBE-93A2-71C6-F39F1A144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944" y="1325563"/>
            <a:ext cx="7881093" cy="4925683"/>
          </a:xfrm>
          <a:prstGeom prst="rect">
            <a:avLst/>
          </a:prstGeom>
        </p:spPr>
      </p:pic>
    </p:spTree>
    <p:extLst>
      <p:ext uri="{BB962C8B-B14F-4D97-AF65-F5344CB8AC3E}">
        <p14:creationId xmlns:p14="http://schemas.microsoft.com/office/powerpoint/2010/main" val="2886699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9D67-E583-5DDF-45BA-1994FD3A58E6}"/>
              </a:ext>
            </a:extLst>
          </p:cNvPr>
          <p:cNvSpPr>
            <a:spLocks noGrp="1"/>
          </p:cNvSpPr>
          <p:nvPr>
            <p:ph type="title"/>
          </p:nvPr>
        </p:nvSpPr>
        <p:spPr/>
        <p:txBody>
          <a:bodyPr>
            <a:normAutofit/>
          </a:bodyPr>
          <a:lstStyle/>
          <a:p>
            <a:r>
              <a:rPr lang="en-IN" sz="2400" b="1" dirty="0">
                <a:solidFill>
                  <a:srgbClr val="7030A0"/>
                </a:solidFill>
                <a:latin typeface="Algerian" panose="04020705040A02060702" pitchFamily="82" charset="0"/>
              </a:rPr>
              <a:t>Task 5- query to get the top 10 wicket-taking bowlers with good strike rate and bowled </a:t>
            </a:r>
            <a:r>
              <a:rPr lang="en-IN" sz="2400" b="1" dirty="0" err="1">
                <a:solidFill>
                  <a:srgbClr val="7030A0"/>
                </a:solidFill>
                <a:latin typeface="Algerian" panose="04020705040A02060702" pitchFamily="82" charset="0"/>
              </a:rPr>
              <a:t>atlest</a:t>
            </a:r>
            <a:r>
              <a:rPr lang="en-IN" sz="2400" b="1" dirty="0">
                <a:solidFill>
                  <a:srgbClr val="7030A0"/>
                </a:solidFill>
                <a:latin typeface="Algerian" panose="04020705040A02060702" pitchFamily="82" charset="0"/>
              </a:rPr>
              <a:t> 500 balls in </a:t>
            </a:r>
            <a:r>
              <a:rPr lang="en-IN" sz="2400" b="1" dirty="0" err="1">
                <a:solidFill>
                  <a:srgbClr val="7030A0"/>
                </a:solidFill>
                <a:latin typeface="Algerian" panose="04020705040A02060702" pitchFamily="82" charset="0"/>
              </a:rPr>
              <a:t>ipl</a:t>
            </a:r>
            <a:endParaRPr lang="en-IN" sz="2400" b="1" dirty="0">
              <a:solidFill>
                <a:srgbClr val="7030A0"/>
              </a:solidFill>
              <a:latin typeface="Algerian" panose="04020705040A02060702" pitchFamily="82" charset="0"/>
            </a:endParaRPr>
          </a:p>
        </p:txBody>
      </p:sp>
      <p:sp>
        <p:nvSpPr>
          <p:cNvPr id="4" name="TextBox 3">
            <a:extLst>
              <a:ext uri="{FF2B5EF4-FFF2-40B4-BE49-F238E27FC236}">
                <a16:creationId xmlns:a16="http://schemas.microsoft.com/office/drawing/2014/main" id="{6B020B20-0E20-0C84-0974-ED60F35C3312}"/>
              </a:ext>
            </a:extLst>
          </p:cNvPr>
          <p:cNvSpPr txBox="1"/>
          <p:nvPr/>
        </p:nvSpPr>
        <p:spPr>
          <a:xfrm>
            <a:off x="4511958" y="1984695"/>
            <a:ext cx="6096000" cy="3785652"/>
          </a:xfrm>
          <a:prstGeom prst="rect">
            <a:avLst/>
          </a:prstGeom>
          <a:noFill/>
        </p:spPr>
        <p:txBody>
          <a:bodyPr wrap="square">
            <a:spAutoFit/>
          </a:bodyPr>
          <a:lstStyle/>
          <a:p>
            <a:r>
              <a:rPr lang="en-IN" sz="2000" b="1" i="1" dirty="0"/>
              <a:t>select bowler,</a:t>
            </a:r>
          </a:p>
          <a:p>
            <a:r>
              <a:rPr lang="en-IN" sz="2000" b="1" i="1" dirty="0"/>
              <a:t>		count(ball) as </a:t>
            </a:r>
            <a:r>
              <a:rPr lang="en-IN" sz="2000" b="1" i="1" dirty="0" err="1"/>
              <a:t>total_balls_bowled</a:t>
            </a:r>
            <a:r>
              <a:rPr lang="en-IN" sz="2000" b="1" i="1" dirty="0"/>
              <a:t>,</a:t>
            </a:r>
          </a:p>
          <a:p>
            <a:r>
              <a:rPr lang="en-IN" sz="2000" b="1" i="1" dirty="0"/>
              <a:t>		sum(</a:t>
            </a:r>
            <a:r>
              <a:rPr lang="en-IN" sz="2000" b="1" i="1" dirty="0" err="1"/>
              <a:t>is_wicket</a:t>
            </a:r>
            <a:r>
              <a:rPr lang="en-IN" sz="2000" b="1" i="1" dirty="0"/>
              <a:t>) as </a:t>
            </a:r>
            <a:r>
              <a:rPr lang="en-IN" sz="2000" b="1" i="1" dirty="0" err="1"/>
              <a:t>total_wicket_taken</a:t>
            </a:r>
            <a:r>
              <a:rPr lang="en-IN" sz="2000" b="1" i="1" dirty="0"/>
              <a:t>,</a:t>
            </a:r>
          </a:p>
          <a:p>
            <a:r>
              <a:rPr lang="en-IN" sz="2000" b="1" i="1" dirty="0"/>
              <a:t>		((count(ball)*1.0)/sum(</a:t>
            </a:r>
            <a:r>
              <a:rPr lang="en-IN" sz="2000" b="1" i="1" dirty="0" err="1"/>
              <a:t>is_wicket</a:t>
            </a:r>
            <a:r>
              <a:rPr lang="en-IN" sz="2000" b="1" i="1" dirty="0"/>
              <a:t>)) as </a:t>
            </a:r>
            <a:r>
              <a:rPr lang="en-IN" sz="2000" b="1" i="1" dirty="0" err="1"/>
              <a:t>strike_rate</a:t>
            </a:r>
            <a:endParaRPr lang="en-IN" sz="2000" b="1" i="1" dirty="0"/>
          </a:p>
          <a:p>
            <a:r>
              <a:rPr lang="en-IN" sz="2000" b="1" i="1" dirty="0"/>
              <a:t>from </a:t>
            </a:r>
            <a:r>
              <a:rPr lang="en-IN" sz="2000" b="1" i="1" dirty="0" err="1"/>
              <a:t>ipl_ball</a:t>
            </a:r>
            <a:endParaRPr lang="en-IN" sz="2000" b="1" i="1" dirty="0"/>
          </a:p>
          <a:p>
            <a:r>
              <a:rPr lang="en-IN" sz="2000" b="1" i="1" dirty="0"/>
              <a:t>where not </a:t>
            </a:r>
            <a:r>
              <a:rPr lang="en-IN" sz="2000" b="1" i="1" dirty="0" err="1"/>
              <a:t>dismissal_kind</a:t>
            </a:r>
            <a:r>
              <a:rPr lang="en-IN" sz="2000" b="1" i="1" dirty="0"/>
              <a:t> in('run </a:t>
            </a:r>
            <a:r>
              <a:rPr lang="en-IN" sz="2000" b="1" i="1" dirty="0" err="1"/>
              <a:t>out','retired</a:t>
            </a:r>
            <a:r>
              <a:rPr lang="en-IN" sz="2000" b="1" i="1" dirty="0"/>
              <a:t> </a:t>
            </a:r>
            <a:r>
              <a:rPr lang="en-IN" sz="2000" b="1" i="1" dirty="0" err="1"/>
              <a:t>hurt','obstructing</a:t>
            </a:r>
            <a:r>
              <a:rPr lang="en-IN" sz="2000" b="1" i="1" dirty="0"/>
              <a:t> the field')</a:t>
            </a:r>
          </a:p>
          <a:p>
            <a:r>
              <a:rPr lang="en-IN" sz="2000" b="1" i="1" dirty="0"/>
              <a:t>group by bowler</a:t>
            </a:r>
          </a:p>
          <a:p>
            <a:r>
              <a:rPr lang="en-IN" sz="2000" b="1" i="1" dirty="0"/>
              <a:t>having count(ball)&gt;500</a:t>
            </a:r>
          </a:p>
          <a:p>
            <a:r>
              <a:rPr lang="en-IN" sz="2000" b="1" i="1" dirty="0"/>
              <a:t>order  by </a:t>
            </a:r>
            <a:r>
              <a:rPr lang="en-IN" sz="2000" b="1" i="1" dirty="0" err="1"/>
              <a:t>strike_rate</a:t>
            </a:r>
            <a:r>
              <a:rPr lang="en-IN" sz="2000" b="1" i="1" dirty="0"/>
              <a:t> </a:t>
            </a:r>
            <a:r>
              <a:rPr lang="en-IN" sz="2000" b="1" i="1" dirty="0" err="1"/>
              <a:t>desc</a:t>
            </a:r>
            <a:endParaRPr lang="en-IN" sz="2000" b="1" i="1" dirty="0"/>
          </a:p>
          <a:p>
            <a:r>
              <a:rPr lang="en-IN" sz="2000" b="1" i="1" dirty="0"/>
              <a:t>limit 10;</a:t>
            </a:r>
          </a:p>
        </p:txBody>
      </p:sp>
      <p:pic>
        <p:nvPicPr>
          <p:cNvPr id="6" name="Picture 5">
            <a:extLst>
              <a:ext uri="{FF2B5EF4-FFF2-40B4-BE49-F238E27FC236}">
                <a16:creationId xmlns:a16="http://schemas.microsoft.com/office/drawing/2014/main" id="{37D1E88E-1612-56EA-6AC8-2109261B666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08139" y="1825669"/>
            <a:ext cx="3057649" cy="4315653"/>
          </a:xfrm>
          <a:prstGeom prst="rect">
            <a:avLst/>
          </a:prstGeom>
        </p:spPr>
      </p:pic>
      <p:sp>
        <p:nvSpPr>
          <p:cNvPr id="7" name="TextBox 6">
            <a:extLst>
              <a:ext uri="{FF2B5EF4-FFF2-40B4-BE49-F238E27FC236}">
                <a16:creationId xmlns:a16="http://schemas.microsoft.com/office/drawing/2014/main" id="{8C7BCFC8-668C-11D6-6F22-FECEB2182986}"/>
              </a:ext>
            </a:extLst>
          </p:cNvPr>
          <p:cNvSpPr txBox="1"/>
          <p:nvPr/>
        </p:nvSpPr>
        <p:spPr>
          <a:xfrm>
            <a:off x="6526282" y="6994249"/>
            <a:ext cx="3333750" cy="230832"/>
          </a:xfrm>
          <a:prstGeom prst="rect">
            <a:avLst/>
          </a:prstGeom>
          <a:noFill/>
        </p:spPr>
        <p:txBody>
          <a:bodyPr wrap="square" rtlCol="0">
            <a:spAutoFit/>
          </a:bodyPr>
          <a:lstStyle/>
          <a:p>
            <a:r>
              <a:rPr lang="en-IN" sz="900">
                <a:hlinkClick r:id="rId5" tooltip="https://thehandwritinganalyst.blogspot.com/2011/04/what-does-brett-lees-signature-say_10.html"/>
              </a:rPr>
              <a:t>This Photo</a:t>
            </a:r>
            <a:r>
              <a:rPr lang="en-IN" sz="900"/>
              <a:t> by Unknown Author is licensed under </a:t>
            </a:r>
            <a:r>
              <a:rPr lang="en-IN" sz="900">
                <a:hlinkClick r:id="rId6" tooltip="https://creativecommons.org/licenses/by-nc-nd/3.0/"/>
              </a:rPr>
              <a:t>CC BY-NC-ND</a:t>
            </a:r>
            <a:endParaRPr lang="en-IN" sz="900"/>
          </a:p>
        </p:txBody>
      </p:sp>
    </p:spTree>
    <p:extLst>
      <p:ext uri="{BB962C8B-B14F-4D97-AF65-F5344CB8AC3E}">
        <p14:creationId xmlns:p14="http://schemas.microsoft.com/office/powerpoint/2010/main" val="601836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CE09-3C73-D679-F903-F63516DD119E}"/>
              </a:ext>
            </a:extLst>
          </p:cNvPr>
          <p:cNvSpPr>
            <a:spLocks noGrp="1"/>
          </p:cNvSpPr>
          <p:nvPr>
            <p:ph type="title"/>
          </p:nvPr>
        </p:nvSpPr>
        <p:spPr/>
        <p:txBody>
          <a:bodyPr>
            <a:normAutofit/>
          </a:bodyPr>
          <a:lstStyle/>
          <a:p>
            <a:pPr algn="ctr"/>
            <a:r>
              <a:rPr lang="en-IN" sz="2000" b="1" i="1" dirty="0">
                <a:highlight>
                  <a:srgbClr val="FFFF00"/>
                </a:highlight>
                <a:latin typeface="+mn-lt"/>
              </a:rPr>
              <a:t>THE RESULTANT TABLE FOR THE ABOVE QUERY.</a:t>
            </a:r>
            <a:br>
              <a:rPr lang="en-IN" sz="2000" b="1" i="1" dirty="0">
                <a:latin typeface="+mn-lt"/>
              </a:rPr>
            </a:br>
            <a:r>
              <a:rPr lang="en-IN" sz="2000" b="1" i="1" dirty="0">
                <a:latin typeface="+mn-lt"/>
              </a:rPr>
              <a:t>These are the top 10  Wicket-Taking bowlers with good Strike Rate and bowled </a:t>
            </a:r>
            <a:r>
              <a:rPr lang="en-IN" sz="2000" b="1" i="1" dirty="0" err="1">
                <a:latin typeface="+mn-lt"/>
              </a:rPr>
              <a:t>atleast</a:t>
            </a:r>
            <a:r>
              <a:rPr lang="en-IN" sz="2000" b="1" i="1" dirty="0">
                <a:latin typeface="+mn-lt"/>
              </a:rPr>
              <a:t> 500 balls in IPL.</a:t>
            </a:r>
          </a:p>
        </p:txBody>
      </p:sp>
      <p:graphicFrame>
        <p:nvGraphicFramePr>
          <p:cNvPr id="3" name="Table 2">
            <a:extLst>
              <a:ext uri="{FF2B5EF4-FFF2-40B4-BE49-F238E27FC236}">
                <a16:creationId xmlns:a16="http://schemas.microsoft.com/office/drawing/2014/main" id="{871F4611-BF47-1FAB-9EBA-86ABE038720E}"/>
              </a:ext>
            </a:extLst>
          </p:cNvPr>
          <p:cNvGraphicFramePr>
            <a:graphicFrameLocks noGrp="1"/>
          </p:cNvGraphicFramePr>
          <p:nvPr>
            <p:extLst>
              <p:ext uri="{D42A27DB-BD31-4B8C-83A1-F6EECF244321}">
                <p14:modId xmlns:p14="http://schemas.microsoft.com/office/powerpoint/2010/main" val="212819785"/>
              </p:ext>
            </p:extLst>
          </p:nvPr>
        </p:nvGraphicFramePr>
        <p:xfrm>
          <a:off x="1716729" y="1622517"/>
          <a:ext cx="8147172" cy="4593058"/>
        </p:xfrm>
        <a:graphic>
          <a:graphicData uri="http://schemas.openxmlformats.org/drawingml/2006/table">
            <a:tbl>
              <a:tblPr firstRow="1" bandRow="1">
                <a:tableStyleId>{5C22544A-7EE6-4342-B048-85BDC9FD1C3A}</a:tableStyleId>
              </a:tblPr>
              <a:tblGrid>
                <a:gridCol w="2036793">
                  <a:extLst>
                    <a:ext uri="{9D8B030D-6E8A-4147-A177-3AD203B41FA5}">
                      <a16:colId xmlns:a16="http://schemas.microsoft.com/office/drawing/2014/main" val="116559697"/>
                    </a:ext>
                  </a:extLst>
                </a:gridCol>
                <a:gridCol w="2325225">
                  <a:extLst>
                    <a:ext uri="{9D8B030D-6E8A-4147-A177-3AD203B41FA5}">
                      <a16:colId xmlns:a16="http://schemas.microsoft.com/office/drawing/2014/main" val="4108685037"/>
                    </a:ext>
                  </a:extLst>
                </a:gridCol>
                <a:gridCol w="2329132">
                  <a:extLst>
                    <a:ext uri="{9D8B030D-6E8A-4147-A177-3AD203B41FA5}">
                      <a16:colId xmlns:a16="http://schemas.microsoft.com/office/drawing/2014/main" val="392853232"/>
                    </a:ext>
                  </a:extLst>
                </a:gridCol>
                <a:gridCol w="1456022">
                  <a:extLst>
                    <a:ext uri="{9D8B030D-6E8A-4147-A177-3AD203B41FA5}">
                      <a16:colId xmlns:a16="http://schemas.microsoft.com/office/drawing/2014/main" val="3170599550"/>
                    </a:ext>
                  </a:extLst>
                </a:gridCol>
              </a:tblGrid>
              <a:tr h="652778">
                <a:tc>
                  <a:txBody>
                    <a:bodyPr/>
                    <a:lstStyle/>
                    <a:p>
                      <a:pPr algn="ctr" fontAlgn="b"/>
                      <a:r>
                        <a:rPr lang="en-IN" sz="2000" b="1" i="1" u="none" strike="noStrike" dirty="0">
                          <a:solidFill>
                            <a:srgbClr val="000000"/>
                          </a:solidFill>
                          <a:effectLst/>
                          <a:latin typeface="+mn-lt"/>
                        </a:rPr>
                        <a:t>Bowler</a:t>
                      </a:r>
                    </a:p>
                  </a:txBody>
                  <a:tcPr marL="4763" marR="4763" marT="4763" marB="0" anchor="b"/>
                </a:tc>
                <a:tc>
                  <a:txBody>
                    <a:bodyPr/>
                    <a:lstStyle/>
                    <a:p>
                      <a:pPr algn="ctr" fontAlgn="b"/>
                      <a:r>
                        <a:rPr lang="en-IN" sz="2000" b="1" i="1" u="none" strike="noStrike" dirty="0">
                          <a:solidFill>
                            <a:srgbClr val="000000"/>
                          </a:solidFill>
                          <a:effectLst/>
                          <a:latin typeface="+mn-lt"/>
                        </a:rPr>
                        <a:t>Total Balls Bowled</a:t>
                      </a:r>
                    </a:p>
                  </a:txBody>
                  <a:tcPr marL="4763" marR="4763" marT="4763" marB="0" anchor="b"/>
                </a:tc>
                <a:tc>
                  <a:txBody>
                    <a:bodyPr/>
                    <a:lstStyle/>
                    <a:p>
                      <a:pPr algn="ctr" fontAlgn="b"/>
                      <a:r>
                        <a:rPr lang="en-IN" sz="2000" b="1" i="1" u="none" strike="noStrike" dirty="0">
                          <a:solidFill>
                            <a:srgbClr val="000000"/>
                          </a:solidFill>
                          <a:effectLst/>
                          <a:latin typeface="+mn-lt"/>
                        </a:rPr>
                        <a:t>Total Wicket taken</a:t>
                      </a:r>
                    </a:p>
                  </a:txBody>
                  <a:tcPr marL="4763" marR="4763" marT="4763" marB="0" anchor="b"/>
                </a:tc>
                <a:tc>
                  <a:txBody>
                    <a:bodyPr/>
                    <a:lstStyle/>
                    <a:p>
                      <a:pPr algn="ctr" fontAlgn="b"/>
                      <a:r>
                        <a:rPr lang="en-IN" sz="2000" b="1" i="1" u="none" strike="noStrike" dirty="0">
                          <a:solidFill>
                            <a:srgbClr val="000000"/>
                          </a:solidFill>
                          <a:effectLst/>
                          <a:latin typeface="+mn-lt"/>
                        </a:rPr>
                        <a:t>Strike Rate</a:t>
                      </a:r>
                    </a:p>
                  </a:txBody>
                  <a:tcPr marL="4763" marR="4763" marT="4763" marB="0" anchor="b"/>
                </a:tc>
                <a:extLst>
                  <a:ext uri="{0D108BD9-81ED-4DB2-BD59-A6C34878D82A}">
                    <a16:rowId xmlns:a16="http://schemas.microsoft.com/office/drawing/2014/main" val="2807699425"/>
                  </a:ext>
                </a:extLst>
              </a:tr>
              <a:tr h="394028">
                <a:tc>
                  <a:txBody>
                    <a:bodyPr/>
                    <a:lstStyle/>
                    <a:p>
                      <a:pPr algn="ctr" fontAlgn="b"/>
                      <a:r>
                        <a:rPr lang="en-IN" sz="1800" b="0" i="0" u="none" strike="noStrike" dirty="0">
                          <a:solidFill>
                            <a:srgbClr val="000000"/>
                          </a:solidFill>
                          <a:effectLst/>
                          <a:latin typeface="+mn-lt"/>
                        </a:rPr>
                        <a:t>V Kohli</a:t>
                      </a:r>
                    </a:p>
                  </a:txBody>
                  <a:tcPr marL="4763" marR="4763" marT="4763" marB="0" anchor="b"/>
                </a:tc>
                <a:tc>
                  <a:txBody>
                    <a:bodyPr/>
                    <a:lstStyle/>
                    <a:p>
                      <a:pPr algn="ctr" fontAlgn="b"/>
                      <a:r>
                        <a:rPr lang="en-IN" sz="1800" b="0" i="0" u="none" strike="noStrike">
                          <a:solidFill>
                            <a:srgbClr val="000000"/>
                          </a:solidFill>
                          <a:effectLst/>
                          <a:latin typeface="+mn-lt"/>
                        </a:rPr>
                        <a:t>789</a:t>
                      </a:r>
                    </a:p>
                  </a:txBody>
                  <a:tcPr marL="4763" marR="4763" marT="4763" marB="0" anchor="b"/>
                </a:tc>
                <a:tc>
                  <a:txBody>
                    <a:bodyPr/>
                    <a:lstStyle/>
                    <a:p>
                      <a:pPr algn="ctr" fontAlgn="b"/>
                      <a:r>
                        <a:rPr lang="en-IN" sz="1800" b="0" i="0" u="none" strike="noStrike">
                          <a:solidFill>
                            <a:srgbClr val="000000"/>
                          </a:solidFill>
                          <a:effectLst/>
                          <a:latin typeface="+mn-lt"/>
                        </a:rPr>
                        <a:t>12</a:t>
                      </a:r>
                    </a:p>
                  </a:txBody>
                  <a:tcPr marL="4763" marR="4763" marT="4763" marB="0" anchor="b"/>
                </a:tc>
                <a:tc>
                  <a:txBody>
                    <a:bodyPr/>
                    <a:lstStyle/>
                    <a:p>
                      <a:pPr algn="ctr" fontAlgn="b"/>
                      <a:r>
                        <a:rPr lang="en-IN" sz="1800" b="0" i="0" u="none" strike="noStrike" dirty="0">
                          <a:solidFill>
                            <a:srgbClr val="000000"/>
                          </a:solidFill>
                          <a:effectLst/>
                          <a:latin typeface="+mn-lt"/>
                        </a:rPr>
                        <a:t>65.75</a:t>
                      </a:r>
                    </a:p>
                  </a:txBody>
                  <a:tcPr marL="4763" marR="4763" marT="4763" marB="0" anchor="b"/>
                </a:tc>
                <a:extLst>
                  <a:ext uri="{0D108BD9-81ED-4DB2-BD59-A6C34878D82A}">
                    <a16:rowId xmlns:a16="http://schemas.microsoft.com/office/drawing/2014/main" val="2240804863"/>
                  </a:ext>
                </a:extLst>
              </a:tr>
              <a:tr h="394028">
                <a:tc>
                  <a:txBody>
                    <a:bodyPr/>
                    <a:lstStyle/>
                    <a:p>
                      <a:pPr algn="ctr" fontAlgn="b"/>
                      <a:r>
                        <a:rPr lang="en-IN" sz="1800" b="0" i="0" u="none" strike="noStrike" dirty="0">
                          <a:solidFill>
                            <a:srgbClr val="000000"/>
                          </a:solidFill>
                          <a:effectLst/>
                          <a:latin typeface="+mn-lt"/>
                        </a:rPr>
                        <a:t>TM Dilshan</a:t>
                      </a:r>
                    </a:p>
                  </a:txBody>
                  <a:tcPr marL="4763" marR="4763" marT="4763" marB="0" anchor="b"/>
                </a:tc>
                <a:tc>
                  <a:txBody>
                    <a:bodyPr/>
                    <a:lstStyle/>
                    <a:p>
                      <a:pPr algn="ctr" fontAlgn="b"/>
                      <a:r>
                        <a:rPr lang="en-IN" sz="1800" b="0" i="0" u="none" strike="noStrike" dirty="0">
                          <a:solidFill>
                            <a:srgbClr val="000000"/>
                          </a:solidFill>
                          <a:effectLst/>
                          <a:latin typeface="+mn-lt"/>
                        </a:rPr>
                        <a:t>825</a:t>
                      </a:r>
                    </a:p>
                  </a:txBody>
                  <a:tcPr marL="4763" marR="4763" marT="4763" marB="0" anchor="b"/>
                </a:tc>
                <a:tc>
                  <a:txBody>
                    <a:bodyPr/>
                    <a:lstStyle/>
                    <a:p>
                      <a:pPr algn="ctr" fontAlgn="b"/>
                      <a:r>
                        <a:rPr lang="en-IN" sz="1800" b="0" i="0" u="none" strike="noStrike">
                          <a:solidFill>
                            <a:srgbClr val="000000"/>
                          </a:solidFill>
                          <a:effectLst/>
                          <a:latin typeface="+mn-lt"/>
                        </a:rPr>
                        <a:t>15</a:t>
                      </a:r>
                    </a:p>
                  </a:txBody>
                  <a:tcPr marL="4763" marR="4763" marT="4763" marB="0" anchor="b"/>
                </a:tc>
                <a:tc>
                  <a:txBody>
                    <a:bodyPr/>
                    <a:lstStyle/>
                    <a:p>
                      <a:pPr algn="ctr" fontAlgn="b"/>
                      <a:r>
                        <a:rPr lang="en-IN" sz="1800" b="0" i="0" u="none" strike="noStrike">
                          <a:solidFill>
                            <a:srgbClr val="000000"/>
                          </a:solidFill>
                          <a:effectLst/>
                          <a:latin typeface="+mn-lt"/>
                        </a:rPr>
                        <a:t>55</a:t>
                      </a:r>
                    </a:p>
                  </a:txBody>
                  <a:tcPr marL="4763" marR="4763" marT="4763" marB="0" anchor="b"/>
                </a:tc>
                <a:extLst>
                  <a:ext uri="{0D108BD9-81ED-4DB2-BD59-A6C34878D82A}">
                    <a16:rowId xmlns:a16="http://schemas.microsoft.com/office/drawing/2014/main" val="981554119"/>
                  </a:ext>
                </a:extLst>
              </a:tr>
              <a:tr h="394028">
                <a:tc>
                  <a:txBody>
                    <a:bodyPr/>
                    <a:lstStyle/>
                    <a:p>
                      <a:pPr algn="ctr" fontAlgn="b"/>
                      <a:r>
                        <a:rPr lang="en-IN" sz="1800" b="0" i="0" u="none" strike="noStrike">
                          <a:solidFill>
                            <a:srgbClr val="000000"/>
                          </a:solidFill>
                          <a:effectLst/>
                          <a:latin typeface="+mn-lt"/>
                        </a:rPr>
                        <a:t>Parvez Rasool</a:t>
                      </a:r>
                    </a:p>
                  </a:txBody>
                  <a:tcPr marL="4763" marR="4763" marT="4763" marB="0" anchor="b"/>
                </a:tc>
                <a:tc>
                  <a:txBody>
                    <a:bodyPr/>
                    <a:lstStyle/>
                    <a:p>
                      <a:pPr algn="ctr" fontAlgn="b"/>
                      <a:r>
                        <a:rPr lang="en-IN" sz="1800" b="0" i="0" u="none" strike="noStrike" dirty="0">
                          <a:solidFill>
                            <a:srgbClr val="000000"/>
                          </a:solidFill>
                          <a:effectLst/>
                          <a:latin typeface="+mn-lt"/>
                        </a:rPr>
                        <a:t>600</a:t>
                      </a:r>
                    </a:p>
                  </a:txBody>
                  <a:tcPr marL="4763" marR="4763" marT="4763" marB="0" anchor="b"/>
                </a:tc>
                <a:tc>
                  <a:txBody>
                    <a:bodyPr/>
                    <a:lstStyle/>
                    <a:p>
                      <a:pPr algn="ctr" fontAlgn="b"/>
                      <a:r>
                        <a:rPr lang="en-IN" sz="1800" b="0" i="0" u="none" strike="noStrike" dirty="0">
                          <a:solidFill>
                            <a:srgbClr val="000000"/>
                          </a:solidFill>
                          <a:effectLst/>
                          <a:latin typeface="+mn-lt"/>
                        </a:rPr>
                        <a:t>12</a:t>
                      </a:r>
                    </a:p>
                  </a:txBody>
                  <a:tcPr marL="4763" marR="4763" marT="4763" marB="0" anchor="b"/>
                </a:tc>
                <a:tc>
                  <a:txBody>
                    <a:bodyPr/>
                    <a:lstStyle/>
                    <a:p>
                      <a:pPr algn="ctr" fontAlgn="b"/>
                      <a:r>
                        <a:rPr lang="en-IN" sz="1800" b="0" i="0" u="none" strike="noStrike">
                          <a:solidFill>
                            <a:srgbClr val="000000"/>
                          </a:solidFill>
                          <a:effectLst/>
                          <a:latin typeface="+mn-lt"/>
                        </a:rPr>
                        <a:t>50</a:t>
                      </a:r>
                    </a:p>
                  </a:txBody>
                  <a:tcPr marL="4763" marR="4763" marT="4763" marB="0" anchor="b"/>
                </a:tc>
                <a:extLst>
                  <a:ext uri="{0D108BD9-81ED-4DB2-BD59-A6C34878D82A}">
                    <a16:rowId xmlns:a16="http://schemas.microsoft.com/office/drawing/2014/main" val="3994043648"/>
                  </a:ext>
                </a:extLst>
              </a:tr>
              <a:tr h="394028">
                <a:tc>
                  <a:txBody>
                    <a:bodyPr/>
                    <a:lstStyle/>
                    <a:p>
                      <a:pPr algn="ctr" fontAlgn="b"/>
                      <a:r>
                        <a:rPr lang="en-IN" sz="1800" b="0" i="0" u="none" strike="noStrike">
                          <a:solidFill>
                            <a:srgbClr val="000000"/>
                          </a:solidFill>
                          <a:effectLst/>
                          <a:latin typeface="+mn-lt"/>
                        </a:rPr>
                        <a:t>J Yadav</a:t>
                      </a:r>
                    </a:p>
                  </a:txBody>
                  <a:tcPr marL="4763" marR="4763" marT="4763" marB="0" anchor="b"/>
                </a:tc>
                <a:tc>
                  <a:txBody>
                    <a:bodyPr/>
                    <a:lstStyle/>
                    <a:p>
                      <a:pPr algn="ctr" fontAlgn="b"/>
                      <a:r>
                        <a:rPr lang="en-IN" sz="1800" b="0" i="0" u="none" strike="noStrike">
                          <a:solidFill>
                            <a:srgbClr val="000000"/>
                          </a:solidFill>
                          <a:effectLst/>
                          <a:latin typeface="+mn-lt"/>
                        </a:rPr>
                        <a:t>804</a:t>
                      </a:r>
                    </a:p>
                  </a:txBody>
                  <a:tcPr marL="4763" marR="4763" marT="4763" marB="0" anchor="b"/>
                </a:tc>
                <a:tc>
                  <a:txBody>
                    <a:bodyPr/>
                    <a:lstStyle/>
                    <a:p>
                      <a:pPr algn="ctr" fontAlgn="b"/>
                      <a:r>
                        <a:rPr lang="en-IN" sz="1800" b="0" i="0" u="none" strike="noStrike" dirty="0">
                          <a:solidFill>
                            <a:srgbClr val="000000"/>
                          </a:solidFill>
                          <a:effectLst/>
                          <a:latin typeface="+mn-lt"/>
                        </a:rPr>
                        <a:t>18</a:t>
                      </a:r>
                    </a:p>
                  </a:txBody>
                  <a:tcPr marL="4763" marR="4763" marT="4763" marB="0" anchor="b"/>
                </a:tc>
                <a:tc>
                  <a:txBody>
                    <a:bodyPr/>
                    <a:lstStyle/>
                    <a:p>
                      <a:pPr algn="ctr" fontAlgn="b"/>
                      <a:r>
                        <a:rPr lang="en-IN" sz="1800" b="0" i="0" u="none" strike="noStrike">
                          <a:solidFill>
                            <a:srgbClr val="000000"/>
                          </a:solidFill>
                          <a:effectLst/>
                          <a:latin typeface="+mn-lt"/>
                        </a:rPr>
                        <a:t>44.66667</a:t>
                      </a:r>
                    </a:p>
                  </a:txBody>
                  <a:tcPr marL="4763" marR="4763" marT="4763" marB="0" anchor="b"/>
                </a:tc>
                <a:extLst>
                  <a:ext uri="{0D108BD9-81ED-4DB2-BD59-A6C34878D82A}">
                    <a16:rowId xmlns:a16="http://schemas.microsoft.com/office/drawing/2014/main" val="2040537805"/>
                  </a:ext>
                </a:extLst>
              </a:tr>
              <a:tr h="394028">
                <a:tc>
                  <a:txBody>
                    <a:bodyPr/>
                    <a:lstStyle/>
                    <a:p>
                      <a:pPr algn="ctr" fontAlgn="b"/>
                      <a:r>
                        <a:rPr lang="en-IN" sz="1800" b="0" i="0" u="none" strike="noStrike">
                          <a:solidFill>
                            <a:srgbClr val="000000"/>
                          </a:solidFill>
                          <a:effectLst/>
                          <a:latin typeface="+mn-lt"/>
                        </a:rPr>
                        <a:t>A Mithun</a:t>
                      </a:r>
                    </a:p>
                  </a:txBody>
                  <a:tcPr marL="4763" marR="4763" marT="4763" marB="0" anchor="b"/>
                </a:tc>
                <a:tc>
                  <a:txBody>
                    <a:bodyPr/>
                    <a:lstStyle/>
                    <a:p>
                      <a:pPr algn="ctr" fontAlgn="b"/>
                      <a:r>
                        <a:rPr lang="en-IN" sz="1800" b="0" i="0" u="none" strike="noStrike">
                          <a:solidFill>
                            <a:srgbClr val="000000"/>
                          </a:solidFill>
                          <a:effectLst/>
                          <a:latin typeface="+mn-lt"/>
                        </a:rPr>
                        <a:t>933</a:t>
                      </a:r>
                    </a:p>
                  </a:txBody>
                  <a:tcPr marL="4763" marR="4763" marT="4763" marB="0" anchor="b"/>
                </a:tc>
                <a:tc>
                  <a:txBody>
                    <a:bodyPr/>
                    <a:lstStyle/>
                    <a:p>
                      <a:pPr algn="ctr" fontAlgn="b"/>
                      <a:r>
                        <a:rPr lang="en-IN" sz="1800" b="0" i="0" u="none" strike="noStrike" dirty="0">
                          <a:solidFill>
                            <a:srgbClr val="000000"/>
                          </a:solidFill>
                          <a:effectLst/>
                          <a:latin typeface="+mn-lt"/>
                        </a:rPr>
                        <a:t>21</a:t>
                      </a:r>
                    </a:p>
                  </a:txBody>
                  <a:tcPr marL="4763" marR="4763" marT="4763" marB="0" anchor="b"/>
                </a:tc>
                <a:tc>
                  <a:txBody>
                    <a:bodyPr/>
                    <a:lstStyle/>
                    <a:p>
                      <a:pPr algn="ctr" fontAlgn="b"/>
                      <a:r>
                        <a:rPr lang="en-IN" sz="1800" b="0" i="0" u="none" strike="noStrike">
                          <a:solidFill>
                            <a:srgbClr val="000000"/>
                          </a:solidFill>
                          <a:effectLst/>
                          <a:latin typeface="+mn-lt"/>
                        </a:rPr>
                        <a:t>44.42857</a:t>
                      </a:r>
                    </a:p>
                  </a:txBody>
                  <a:tcPr marL="4763" marR="4763" marT="4763" marB="0" anchor="b"/>
                </a:tc>
                <a:extLst>
                  <a:ext uri="{0D108BD9-81ED-4DB2-BD59-A6C34878D82A}">
                    <a16:rowId xmlns:a16="http://schemas.microsoft.com/office/drawing/2014/main" val="1813371022"/>
                  </a:ext>
                </a:extLst>
              </a:tr>
              <a:tr h="394028">
                <a:tc>
                  <a:txBody>
                    <a:bodyPr/>
                    <a:lstStyle/>
                    <a:p>
                      <a:pPr algn="ctr" fontAlgn="b"/>
                      <a:r>
                        <a:rPr lang="en-IN" sz="1800" b="0" i="0" u="none" strike="noStrike">
                          <a:solidFill>
                            <a:srgbClr val="000000"/>
                          </a:solidFill>
                          <a:effectLst/>
                          <a:latin typeface="+mn-lt"/>
                        </a:rPr>
                        <a:t>DJ Hussey</a:t>
                      </a:r>
                    </a:p>
                  </a:txBody>
                  <a:tcPr marL="4763" marR="4763" marT="4763" marB="0" anchor="b"/>
                </a:tc>
                <a:tc>
                  <a:txBody>
                    <a:bodyPr/>
                    <a:lstStyle/>
                    <a:p>
                      <a:pPr algn="ctr" fontAlgn="b"/>
                      <a:r>
                        <a:rPr lang="en-IN" sz="1800" b="0" i="0" u="none" strike="noStrike">
                          <a:solidFill>
                            <a:srgbClr val="000000"/>
                          </a:solidFill>
                          <a:effectLst/>
                          <a:latin typeface="+mn-lt"/>
                        </a:rPr>
                        <a:t>963</a:t>
                      </a:r>
                    </a:p>
                  </a:txBody>
                  <a:tcPr marL="4763" marR="4763" marT="4763" marB="0" anchor="b"/>
                </a:tc>
                <a:tc>
                  <a:txBody>
                    <a:bodyPr/>
                    <a:lstStyle/>
                    <a:p>
                      <a:pPr algn="ctr" fontAlgn="b"/>
                      <a:r>
                        <a:rPr lang="en-IN" sz="1800" b="0" i="0" u="none" strike="noStrike" dirty="0">
                          <a:solidFill>
                            <a:srgbClr val="000000"/>
                          </a:solidFill>
                          <a:effectLst/>
                          <a:latin typeface="+mn-lt"/>
                        </a:rPr>
                        <a:t>24</a:t>
                      </a:r>
                    </a:p>
                  </a:txBody>
                  <a:tcPr marL="4763" marR="4763" marT="4763" marB="0" anchor="b"/>
                </a:tc>
                <a:tc>
                  <a:txBody>
                    <a:bodyPr/>
                    <a:lstStyle/>
                    <a:p>
                      <a:pPr algn="ctr" fontAlgn="b"/>
                      <a:r>
                        <a:rPr lang="en-IN" sz="1800" b="0" i="0" u="none" strike="noStrike">
                          <a:solidFill>
                            <a:srgbClr val="000000"/>
                          </a:solidFill>
                          <a:effectLst/>
                          <a:latin typeface="+mn-lt"/>
                        </a:rPr>
                        <a:t>40.125</a:t>
                      </a:r>
                    </a:p>
                  </a:txBody>
                  <a:tcPr marL="4763" marR="4763" marT="4763" marB="0" anchor="b"/>
                </a:tc>
                <a:extLst>
                  <a:ext uri="{0D108BD9-81ED-4DB2-BD59-A6C34878D82A}">
                    <a16:rowId xmlns:a16="http://schemas.microsoft.com/office/drawing/2014/main" val="1974279884"/>
                  </a:ext>
                </a:extLst>
              </a:tr>
              <a:tr h="394028">
                <a:tc>
                  <a:txBody>
                    <a:bodyPr/>
                    <a:lstStyle/>
                    <a:p>
                      <a:pPr algn="ctr" fontAlgn="b"/>
                      <a:r>
                        <a:rPr lang="en-IN" sz="1800" b="0" i="0" u="none" strike="noStrike">
                          <a:solidFill>
                            <a:srgbClr val="000000"/>
                          </a:solidFill>
                          <a:effectLst/>
                          <a:latin typeface="+mn-lt"/>
                        </a:rPr>
                        <a:t>C de Grandhomme</a:t>
                      </a:r>
                    </a:p>
                  </a:txBody>
                  <a:tcPr marL="4763" marR="4763" marT="4763" marB="0" anchor="b"/>
                </a:tc>
                <a:tc>
                  <a:txBody>
                    <a:bodyPr/>
                    <a:lstStyle/>
                    <a:p>
                      <a:pPr algn="ctr" fontAlgn="b"/>
                      <a:r>
                        <a:rPr lang="en-IN" sz="1800" b="0" i="0" u="none" strike="noStrike">
                          <a:solidFill>
                            <a:srgbClr val="000000"/>
                          </a:solidFill>
                          <a:effectLst/>
                          <a:latin typeface="+mn-lt"/>
                        </a:rPr>
                        <a:t>687</a:t>
                      </a:r>
                    </a:p>
                  </a:txBody>
                  <a:tcPr marL="4763" marR="4763" marT="4763" marB="0" anchor="b"/>
                </a:tc>
                <a:tc>
                  <a:txBody>
                    <a:bodyPr/>
                    <a:lstStyle/>
                    <a:p>
                      <a:pPr algn="ctr" fontAlgn="b"/>
                      <a:r>
                        <a:rPr lang="en-IN" sz="1800" b="0" i="0" u="none" strike="noStrike" dirty="0">
                          <a:solidFill>
                            <a:srgbClr val="000000"/>
                          </a:solidFill>
                          <a:effectLst/>
                          <a:latin typeface="+mn-lt"/>
                        </a:rPr>
                        <a:t>18</a:t>
                      </a:r>
                    </a:p>
                  </a:txBody>
                  <a:tcPr marL="4763" marR="4763" marT="4763" marB="0" anchor="b"/>
                </a:tc>
                <a:tc>
                  <a:txBody>
                    <a:bodyPr/>
                    <a:lstStyle/>
                    <a:p>
                      <a:pPr algn="ctr" fontAlgn="b"/>
                      <a:r>
                        <a:rPr lang="en-IN" sz="1800" b="0" i="0" u="none" strike="noStrike">
                          <a:solidFill>
                            <a:srgbClr val="000000"/>
                          </a:solidFill>
                          <a:effectLst/>
                          <a:latin typeface="+mn-lt"/>
                        </a:rPr>
                        <a:t>38.16667</a:t>
                      </a:r>
                    </a:p>
                  </a:txBody>
                  <a:tcPr marL="4763" marR="4763" marT="4763" marB="0" anchor="b"/>
                </a:tc>
                <a:extLst>
                  <a:ext uri="{0D108BD9-81ED-4DB2-BD59-A6C34878D82A}">
                    <a16:rowId xmlns:a16="http://schemas.microsoft.com/office/drawing/2014/main" val="3414875957"/>
                  </a:ext>
                </a:extLst>
              </a:tr>
              <a:tr h="394028">
                <a:tc>
                  <a:txBody>
                    <a:bodyPr/>
                    <a:lstStyle/>
                    <a:p>
                      <a:pPr algn="ctr" fontAlgn="b"/>
                      <a:r>
                        <a:rPr lang="en-IN" sz="1800" b="0" i="0" u="none" strike="noStrike">
                          <a:solidFill>
                            <a:srgbClr val="000000"/>
                          </a:solidFill>
                          <a:effectLst/>
                          <a:latin typeface="+mn-lt"/>
                        </a:rPr>
                        <a:t>M Kartik</a:t>
                      </a:r>
                    </a:p>
                  </a:txBody>
                  <a:tcPr marL="4763" marR="4763" marT="4763" marB="0" anchor="b"/>
                </a:tc>
                <a:tc>
                  <a:txBody>
                    <a:bodyPr/>
                    <a:lstStyle/>
                    <a:p>
                      <a:pPr algn="ctr" fontAlgn="b"/>
                      <a:r>
                        <a:rPr lang="en-IN" sz="1800" b="0" i="0" u="none" strike="noStrike">
                          <a:solidFill>
                            <a:srgbClr val="000000"/>
                          </a:solidFill>
                          <a:effectLst/>
                          <a:latin typeface="+mn-lt"/>
                        </a:rPr>
                        <a:t>3522</a:t>
                      </a:r>
                    </a:p>
                  </a:txBody>
                  <a:tcPr marL="4763" marR="4763" marT="4763" marB="0" anchor="b"/>
                </a:tc>
                <a:tc>
                  <a:txBody>
                    <a:bodyPr/>
                    <a:lstStyle/>
                    <a:p>
                      <a:pPr algn="ctr" fontAlgn="b"/>
                      <a:r>
                        <a:rPr lang="en-IN" sz="1800" b="0" i="0" u="none" strike="noStrike">
                          <a:solidFill>
                            <a:srgbClr val="000000"/>
                          </a:solidFill>
                          <a:effectLst/>
                          <a:latin typeface="+mn-lt"/>
                        </a:rPr>
                        <a:t>93</a:t>
                      </a:r>
                    </a:p>
                  </a:txBody>
                  <a:tcPr marL="4763" marR="4763" marT="4763" marB="0" anchor="b"/>
                </a:tc>
                <a:tc>
                  <a:txBody>
                    <a:bodyPr/>
                    <a:lstStyle/>
                    <a:p>
                      <a:pPr algn="ctr" fontAlgn="b"/>
                      <a:r>
                        <a:rPr lang="en-IN" sz="1800" b="0" i="0" u="none" strike="noStrike" dirty="0">
                          <a:solidFill>
                            <a:srgbClr val="000000"/>
                          </a:solidFill>
                          <a:effectLst/>
                          <a:latin typeface="+mn-lt"/>
                        </a:rPr>
                        <a:t>37.87097</a:t>
                      </a:r>
                    </a:p>
                  </a:txBody>
                  <a:tcPr marL="4763" marR="4763" marT="4763" marB="0" anchor="b"/>
                </a:tc>
                <a:extLst>
                  <a:ext uri="{0D108BD9-81ED-4DB2-BD59-A6C34878D82A}">
                    <a16:rowId xmlns:a16="http://schemas.microsoft.com/office/drawing/2014/main" val="1885210103"/>
                  </a:ext>
                </a:extLst>
              </a:tr>
              <a:tr h="394028">
                <a:tc>
                  <a:txBody>
                    <a:bodyPr/>
                    <a:lstStyle/>
                    <a:p>
                      <a:pPr algn="ctr" fontAlgn="b"/>
                      <a:r>
                        <a:rPr lang="en-IN" sz="1800" b="0" i="0" u="none" strike="noStrike">
                          <a:solidFill>
                            <a:srgbClr val="000000"/>
                          </a:solidFill>
                          <a:effectLst/>
                          <a:latin typeface="+mn-lt"/>
                        </a:rPr>
                        <a:t>Avesh Khan</a:t>
                      </a:r>
                    </a:p>
                  </a:txBody>
                  <a:tcPr marL="4763" marR="4763" marT="4763" marB="0" anchor="b"/>
                </a:tc>
                <a:tc>
                  <a:txBody>
                    <a:bodyPr/>
                    <a:lstStyle/>
                    <a:p>
                      <a:pPr algn="ctr" fontAlgn="b"/>
                      <a:r>
                        <a:rPr lang="en-IN" sz="1800" b="0" i="0" u="none" strike="noStrike">
                          <a:solidFill>
                            <a:srgbClr val="000000"/>
                          </a:solidFill>
                          <a:effectLst/>
                          <a:latin typeface="+mn-lt"/>
                        </a:rPr>
                        <a:t>555</a:t>
                      </a:r>
                    </a:p>
                  </a:txBody>
                  <a:tcPr marL="4763" marR="4763" marT="4763" marB="0" anchor="b"/>
                </a:tc>
                <a:tc>
                  <a:txBody>
                    <a:bodyPr/>
                    <a:lstStyle/>
                    <a:p>
                      <a:pPr algn="ctr" fontAlgn="b"/>
                      <a:r>
                        <a:rPr lang="en-IN" sz="1800" b="0" i="0" u="none" strike="noStrike">
                          <a:solidFill>
                            <a:srgbClr val="000000"/>
                          </a:solidFill>
                          <a:effectLst/>
                          <a:latin typeface="+mn-lt"/>
                        </a:rPr>
                        <a:t>15</a:t>
                      </a:r>
                    </a:p>
                  </a:txBody>
                  <a:tcPr marL="4763" marR="4763" marT="4763" marB="0" anchor="b"/>
                </a:tc>
                <a:tc>
                  <a:txBody>
                    <a:bodyPr/>
                    <a:lstStyle/>
                    <a:p>
                      <a:pPr algn="ctr" fontAlgn="b"/>
                      <a:r>
                        <a:rPr lang="en-IN" sz="1800" b="0" i="0" u="none" strike="noStrike" dirty="0">
                          <a:solidFill>
                            <a:srgbClr val="000000"/>
                          </a:solidFill>
                          <a:effectLst/>
                          <a:latin typeface="+mn-lt"/>
                        </a:rPr>
                        <a:t>37</a:t>
                      </a:r>
                    </a:p>
                  </a:txBody>
                  <a:tcPr marL="4763" marR="4763" marT="4763" marB="0" anchor="b"/>
                </a:tc>
                <a:extLst>
                  <a:ext uri="{0D108BD9-81ED-4DB2-BD59-A6C34878D82A}">
                    <a16:rowId xmlns:a16="http://schemas.microsoft.com/office/drawing/2014/main" val="1767722050"/>
                  </a:ext>
                </a:extLst>
              </a:tr>
              <a:tr h="394028">
                <a:tc>
                  <a:txBody>
                    <a:bodyPr/>
                    <a:lstStyle/>
                    <a:p>
                      <a:pPr algn="ctr" fontAlgn="b"/>
                      <a:r>
                        <a:rPr lang="en-IN" sz="1800" b="0" i="0" u="none" strike="noStrike">
                          <a:solidFill>
                            <a:srgbClr val="000000"/>
                          </a:solidFill>
                          <a:effectLst/>
                          <a:latin typeface="+mn-lt"/>
                        </a:rPr>
                        <a:t>SK Raina</a:t>
                      </a:r>
                    </a:p>
                  </a:txBody>
                  <a:tcPr marL="4763" marR="4763" marT="4763" marB="0" anchor="b"/>
                </a:tc>
                <a:tc>
                  <a:txBody>
                    <a:bodyPr/>
                    <a:lstStyle/>
                    <a:p>
                      <a:pPr algn="ctr" fontAlgn="b"/>
                      <a:r>
                        <a:rPr lang="en-IN" sz="1800" b="0" i="0" u="none" strike="noStrike">
                          <a:solidFill>
                            <a:srgbClr val="000000"/>
                          </a:solidFill>
                          <a:effectLst/>
                          <a:latin typeface="+mn-lt"/>
                        </a:rPr>
                        <a:t>2775</a:t>
                      </a:r>
                    </a:p>
                  </a:txBody>
                  <a:tcPr marL="4763" marR="4763" marT="4763" marB="0" anchor="b"/>
                </a:tc>
                <a:tc>
                  <a:txBody>
                    <a:bodyPr/>
                    <a:lstStyle/>
                    <a:p>
                      <a:pPr algn="ctr" fontAlgn="b"/>
                      <a:r>
                        <a:rPr lang="en-IN" sz="1800" b="0" i="0" u="none" strike="noStrike">
                          <a:solidFill>
                            <a:srgbClr val="000000"/>
                          </a:solidFill>
                          <a:effectLst/>
                          <a:latin typeface="+mn-lt"/>
                        </a:rPr>
                        <a:t>75</a:t>
                      </a:r>
                    </a:p>
                  </a:txBody>
                  <a:tcPr marL="4763" marR="4763" marT="4763" marB="0" anchor="b"/>
                </a:tc>
                <a:tc>
                  <a:txBody>
                    <a:bodyPr/>
                    <a:lstStyle/>
                    <a:p>
                      <a:pPr algn="ctr" fontAlgn="b"/>
                      <a:r>
                        <a:rPr lang="en-IN" sz="1800" b="0" i="0" u="none" strike="noStrike" dirty="0">
                          <a:solidFill>
                            <a:srgbClr val="000000"/>
                          </a:solidFill>
                          <a:effectLst/>
                          <a:latin typeface="+mn-lt"/>
                        </a:rPr>
                        <a:t>37</a:t>
                      </a:r>
                    </a:p>
                  </a:txBody>
                  <a:tcPr marL="4763" marR="4763" marT="4763" marB="0" anchor="b"/>
                </a:tc>
                <a:extLst>
                  <a:ext uri="{0D108BD9-81ED-4DB2-BD59-A6C34878D82A}">
                    <a16:rowId xmlns:a16="http://schemas.microsoft.com/office/drawing/2014/main" val="1232232789"/>
                  </a:ext>
                </a:extLst>
              </a:tr>
            </a:tbl>
          </a:graphicData>
        </a:graphic>
      </p:graphicFrame>
    </p:spTree>
    <p:extLst>
      <p:ext uri="{BB962C8B-B14F-4D97-AF65-F5344CB8AC3E}">
        <p14:creationId xmlns:p14="http://schemas.microsoft.com/office/powerpoint/2010/main" val="409101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D9035085-60F2-C197-A881-07BF25045B6F}"/>
              </a:ext>
            </a:extLst>
          </p:cNvPr>
          <p:cNvGraphicFramePr>
            <a:graphicFrameLocks/>
          </p:cNvGraphicFramePr>
          <p:nvPr>
            <p:extLst>
              <p:ext uri="{D42A27DB-BD31-4B8C-83A1-F6EECF244321}">
                <p14:modId xmlns:p14="http://schemas.microsoft.com/office/powerpoint/2010/main" val="3451485377"/>
              </p:ext>
            </p:extLst>
          </p:nvPr>
        </p:nvGraphicFramePr>
        <p:xfrm>
          <a:off x="6096000" y="2978989"/>
          <a:ext cx="5198852" cy="3623093"/>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8AD6CAEC-C5EC-77C4-67A8-24BB789EF644}"/>
                  </a:ext>
                </a:extLst>
              </p:cNvPr>
              <p:cNvGraphicFramePr/>
              <p:nvPr>
                <p:extLst>
                  <p:ext uri="{D42A27DB-BD31-4B8C-83A1-F6EECF244321}">
                    <p14:modId xmlns:p14="http://schemas.microsoft.com/office/powerpoint/2010/main" val="3514990509"/>
                  </p:ext>
                </p:extLst>
              </p:nvPr>
            </p:nvGraphicFramePr>
            <p:xfrm>
              <a:off x="560716" y="527648"/>
              <a:ext cx="4781910" cy="3693543"/>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8" name="Chart 7">
                <a:extLst>
                  <a:ext uri="{FF2B5EF4-FFF2-40B4-BE49-F238E27FC236}">
                    <a16:creationId xmlns:a16="http://schemas.microsoft.com/office/drawing/2014/main" id="{8AD6CAEC-C5EC-77C4-67A8-24BB789EF644}"/>
                  </a:ext>
                </a:extLst>
              </p:cNvPr>
              <p:cNvPicPr>
                <a:picLocks noGrp="1" noRot="1" noChangeAspect="1" noMove="1" noResize="1" noEditPoints="1" noAdjustHandles="1" noChangeArrowheads="1" noChangeShapeType="1"/>
              </p:cNvPicPr>
              <p:nvPr/>
            </p:nvPicPr>
            <p:blipFill>
              <a:blip r:embed="rId6"/>
              <a:stretch>
                <a:fillRect/>
              </a:stretch>
            </p:blipFill>
            <p:spPr>
              <a:xfrm>
                <a:off x="560716" y="527648"/>
                <a:ext cx="4781910" cy="3693543"/>
              </a:xfrm>
              <a:prstGeom prst="rect">
                <a:avLst/>
              </a:prstGeom>
            </p:spPr>
          </p:pic>
        </mc:Fallback>
      </mc:AlternateContent>
    </p:spTree>
    <p:extLst>
      <p:ext uri="{BB962C8B-B14F-4D97-AF65-F5344CB8AC3E}">
        <p14:creationId xmlns:p14="http://schemas.microsoft.com/office/powerpoint/2010/main" val="1334159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D414-C6AC-D955-78FE-0165906AA932}"/>
              </a:ext>
            </a:extLst>
          </p:cNvPr>
          <p:cNvSpPr>
            <a:spLocks noGrp="1"/>
          </p:cNvSpPr>
          <p:nvPr>
            <p:ph type="title"/>
          </p:nvPr>
        </p:nvSpPr>
        <p:spPr>
          <a:xfrm>
            <a:off x="63260" y="89080"/>
            <a:ext cx="12076982" cy="1325563"/>
          </a:xfrm>
        </p:spPr>
        <p:txBody>
          <a:bodyPr>
            <a:normAutofit/>
          </a:bodyPr>
          <a:lstStyle/>
          <a:p>
            <a:r>
              <a:rPr lang="en-IN" sz="2400" b="1" dirty="0">
                <a:solidFill>
                  <a:srgbClr val="7030A0"/>
                </a:solidFill>
                <a:latin typeface="Algerian" panose="04020705040A02060702" pitchFamily="82" charset="0"/>
              </a:rPr>
              <a:t>Task 6-query to get the top 10 all rounders with best batting as well as bowling strike rate who has faced </a:t>
            </a:r>
            <a:r>
              <a:rPr lang="en-IN" sz="2400" b="1" dirty="0" err="1">
                <a:solidFill>
                  <a:srgbClr val="7030A0"/>
                </a:solidFill>
                <a:latin typeface="Algerian" panose="04020705040A02060702" pitchFamily="82" charset="0"/>
              </a:rPr>
              <a:t>atleast</a:t>
            </a:r>
            <a:r>
              <a:rPr lang="en-IN" sz="2400" b="1" dirty="0">
                <a:solidFill>
                  <a:srgbClr val="7030A0"/>
                </a:solidFill>
                <a:latin typeface="Algerian" panose="04020705040A02060702" pitchFamily="82" charset="0"/>
              </a:rPr>
              <a:t> 500 balls and bowled minimum 300 balls in </a:t>
            </a:r>
            <a:r>
              <a:rPr lang="en-IN" sz="2400" b="1" dirty="0" err="1">
                <a:solidFill>
                  <a:srgbClr val="7030A0"/>
                </a:solidFill>
                <a:latin typeface="Algerian" panose="04020705040A02060702" pitchFamily="82" charset="0"/>
              </a:rPr>
              <a:t>ipl</a:t>
            </a:r>
            <a:endParaRPr lang="en-IN" sz="2400" b="1" dirty="0">
              <a:solidFill>
                <a:srgbClr val="7030A0"/>
              </a:solidFill>
              <a:latin typeface="Algerian" panose="04020705040A02060702" pitchFamily="82" charset="0"/>
            </a:endParaRPr>
          </a:p>
        </p:txBody>
      </p:sp>
      <p:sp>
        <p:nvSpPr>
          <p:cNvPr id="4" name="TextBox 3">
            <a:extLst>
              <a:ext uri="{FF2B5EF4-FFF2-40B4-BE49-F238E27FC236}">
                <a16:creationId xmlns:a16="http://schemas.microsoft.com/office/drawing/2014/main" id="{6031A54B-4C29-43AA-E9AF-4F0D8DB57DA7}"/>
              </a:ext>
            </a:extLst>
          </p:cNvPr>
          <p:cNvSpPr txBox="1"/>
          <p:nvPr/>
        </p:nvSpPr>
        <p:spPr>
          <a:xfrm>
            <a:off x="408315" y="1224861"/>
            <a:ext cx="9581073" cy="5632311"/>
          </a:xfrm>
          <a:prstGeom prst="rect">
            <a:avLst/>
          </a:prstGeom>
          <a:noFill/>
        </p:spPr>
        <p:txBody>
          <a:bodyPr wrap="square">
            <a:spAutoFit/>
          </a:bodyPr>
          <a:lstStyle/>
          <a:p>
            <a:r>
              <a:rPr lang="en-IN" b="1" i="1" dirty="0"/>
              <a:t>select a.*,b.* from</a:t>
            </a:r>
          </a:p>
          <a:p>
            <a:r>
              <a:rPr lang="en-IN" b="1" i="1" dirty="0"/>
              <a:t>(select batsman as player,</a:t>
            </a:r>
          </a:p>
          <a:p>
            <a:r>
              <a:rPr lang="en-IN" b="1" i="1" dirty="0"/>
              <a:t>	  sum(</a:t>
            </a:r>
            <a:r>
              <a:rPr lang="en-IN" b="1" i="1" dirty="0" err="1"/>
              <a:t>batsman_runs</a:t>
            </a:r>
            <a:r>
              <a:rPr lang="en-IN" b="1" i="1" dirty="0"/>
              <a:t>) as </a:t>
            </a:r>
            <a:r>
              <a:rPr lang="en-IN" b="1" i="1" dirty="0" err="1"/>
              <a:t>total_runs_scored</a:t>
            </a:r>
            <a:r>
              <a:rPr lang="en-IN" b="1" i="1" dirty="0"/>
              <a:t>,</a:t>
            </a:r>
          </a:p>
          <a:p>
            <a:r>
              <a:rPr lang="en-IN" b="1" i="1" dirty="0"/>
              <a:t>	  count(ball) as </a:t>
            </a:r>
            <a:r>
              <a:rPr lang="en-IN" b="1" i="1" dirty="0" err="1"/>
              <a:t>balls_faced</a:t>
            </a:r>
            <a:r>
              <a:rPr lang="en-IN" b="1" i="1" dirty="0"/>
              <a:t>,</a:t>
            </a:r>
          </a:p>
          <a:p>
            <a:r>
              <a:rPr lang="en-IN" b="1" i="1" dirty="0"/>
              <a:t>	  (sum(</a:t>
            </a:r>
            <a:r>
              <a:rPr lang="en-IN" b="1" i="1" dirty="0" err="1"/>
              <a:t>batsman_runs</a:t>
            </a:r>
            <a:r>
              <a:rPr lang="en-IN" b="1" i="1" dirty="0"/>
              <a:t>)::decimal/count(ball))*100 </a:t>
            </a:r>
          </a:p>
          <a:p>
            <a:r>
              <a:rPr lang="en-IN" b="1" i="1" dirty="0"/>
              <a:t>	as </a:t>
            </a:r>
            <a:r>
              <a:rPr lang="en-IN" b="1" i="1" dirty="0" err="1"/>
              <a:t>batting_strike_rate</a:t>
            </a:r>
            <a:endParaRPr lang="en-IN" b="1" i="1" dirty="0"/>
          </a:p>
          <a:p>
            <a:r>
              <a:rPr lang="en-IN" b="1" i="1" dirty="0"/>
              <a:t>from </a:t>
            </a:r>
            <a:r>
              <a:rPr lang="en-IN" b="1" i="1" dirty="0" err="1"/>
              <a:t>ipl_ball</a:t>
            </a:r>
            <a:endParaRPr lang="en-IN" b="1" i="1" dirty="0"/>
          </a:p>
          <a:p>
            <a:r>
              <a:rPr lang="en-IN" b="1" i="1" dirty="0"/>
              <a:t>where </a:t>
            </a:r>
            <a:r>
              <a:rPr lang="en-IN" b="1" i="1" dirty="0" err="1"/>
              <a:t>extras_type</a:t>
            </a:r>
            <a:r>
              <a:rPr lang="en-IN" b="1" i="1" dirty="0"/>
              <a:t>!='wides'</a:t>
            </a:r>
          </a:p>
          <a:p>
            <a:r>
              <a:rPr lang="en-IN" b="1" i="1" dirty="0"/>
              <a:t>group by batsman  having count(ball)&gt;=500</a:t>
            </a:r>
          </a:p>
          <a:p>
            <a:r>
              <a:rPr lang="en-IN" b="1" i="1" dirty="0"/>
              <a:t>order by </a:t>
            </a:r>
            <a:r>
              <a:rPr lang="en-IN" b="1" i="1" dirty="0" err="1"/>
              <a:t>batting_strike_rate</a:t>
            </a:r>
            <a:r>
              <a:rPr lang="en-IN" b="1" i="1" dirty="0"/>
              <a:t> </a:t>
            </a:r>
            <a:r>
              <a:rPr lang="en-IN" b="1" i="1" dirty="0" err="1"/>
              <a:t>desc</a:t>
            </a:r>
            <a:r>
              <a:rPr lang="en-IN" b="1" i="1" dirty="0"/>
              <a:t>) as a</a:t>
            </a:r>
          </a:p>
          <a:p>
            <a:r>
              <a:rPr lang="en-IN" b="1" i="1" dirty="0"/>
              <a:t>inner join (select bowler as player,</a:t>
            </a:r>
          </a:p>
          <a:p>
            <a:r>
              <a:rPr lang="en-IN" b="1" i="1" dirty="0"/>
              <a:t>		count(ball) as </a:t>
            </a:r>
            <a:r>
              <a:rPr lang="en-IN" b="1" i="1" dirty="0" err="1"/>
              <a:t>total_balls_bowled</a:t>
            </a:r>
            <a:r>
              <a:rPr lang="en-IN" b="1" i="1" dirty="0"/>
              <a:t>,</a:t>
            </a:r>
          </a:p>
          <a:p>
            <a:r>
              <a:rPr lang="en-IN" b="1" i="1" dirty="0"/>
              <a:t>		sum(</a:t>
            </a:r>
            <a:r>
              <a:rPr lang="en-IN" b="1" i="1" dirty="0" err="1"/>
              <a:t>is_wicket</a:t>
            </a:r>
            <a:r>
              <a:rPr lang="en-IN" b="1" i="1" dirty="0"/>
              <a:t>) as </a:t>
            </a:r>
            <a:r>
              <a:rPr lang="en-IN" b="1" i="1" dirty="0" err="1"/>
              <a:t>total_wicket_taken</a:t>
            </a:r>
            <a:r>
              <a:rPr lang="en-IN" b="1" i="1" dirty="0"/>
              <a:t>,</a:t>
            </a:r>
          </a:p>
          <a:p>
            <a:r>
              <a:rPr lang="en-IN" b="1" i="1" dirty="0"/>
              <a:t>		((count(ball)*1.0)/sum(</a:t>
            </a:r>
            <a:r>
              <a:rPr lang="en-IN" b="1" i="1" dirty="0" err="1"/>
              <a:t>is_wicket</a:t>
            </a:r>
            <a:r>
              <a:rPr lang="en-IN" b="1" i="1" dirty="0"/>
              <a:t>)) as </a:t>
            </a:r>
            <a:r>
              <a:rPr lang="en-IN" b="1" i="1" dirty="0" err="1"/>
              <a:t>bowling_strike_rate</a:t>
            </a:r>
            <a:endParaRPr lang="en-IN" b="1" i="1" dirty="0"/>
          </a:p>
          <a:p>
            <a:r>
              <a:rPr lang="en-IN" b="1" i="1" dirty="0"/>
              <a:t>from </a:t>
            </a:r>
            <a:r>
              <a:rPr lang="en-IN" b="1" i="1" dirty="0" err="1"/>
              <a:t>ipl_ball</a:t>
            </a:r>
            <a:endParaRPr lang="en-IN" b="1" i="1" dirty="0"/>
          </a:p>
          <a:p>
            <a:r>
              <a:rPr lang="en-IN" b="1" i="1" dirty="0"/>
              <a:t>where not </a:t>
            </a:r>
            <a:r>
              <a:rPr lang="en-IN" b="1" i="1" dirty="0" err="1"/>
              <a:t>dismissal_kind</a:t>
            </a:r>
            <a:r>
              <a:rPr lang="en-IN" b="1" i="1" dirty="0"/>
              <a:t> in('run </a:t>
            </a:r>
            <a:r>
              <a:rPr lang="en-IN" b="1" i="1" dirty="0" err="1"/>
              <a:t>out','retired</a:t>
            </a:r>
            <a:r>
              <a:rPr lang="en-IN" b="1" i="1" dirty="0"/>
              <a:t> </a:t>
            </a:r>
            <a:r>
              <a:rPr lang="en-IN" b="1" i="1" dirty="0" err="1"/>
              <a:t>hurt','obstructing</a:t>
            </a:r>
            <a:r>
              <a:rPr lang="en-IN" b="1" i="1" dirty="0"/>
              <a:t> the field')</a:t>
            </a:r>
          </a:p>
          <a:p>
            <a:r>
              <a:rPr lang="en-IN" b="1" i="1" dirty="0"/>
              <a:t>group by bowler having count(ball)&gt;300 order  by </a:t>
            </a:r>
            <a:r>
              <a:rPr lang="en-IN" b="1" i="1" dirty="0" err="1"/>
              <a:t>bowling_strike_rate</a:t>
            </a:r>
            <a:r>
              <a:rPr lang="en-IN" b="1" i="1" dirty="0"/>
              <a:t> </a:t>
            </a:r>
            <a:r>
              <a:rPr lang="en-IN" b="1" i="1" dirty="0" err="1"/>
              <a:t>desc</a:t>
            </a:r>
            <a:r>
              <a:rPr lang="en-IN" b="1" i="1" dirty="0"/>
              <a:t>)  as b</a:t>
            </a:r>
          </a:p>
          <a:p>
            <a:r>
              <a:rPr lang="en-IN" b="1" i="1" dirty="0"/>
              <a:t>on </a:t>
            </a:r>
            <a:r>
              <a:rPr lang="en-IN" b="1" i="1" dirty="0" err="1"/>
              <a:t>a.player</a:t>
            </a:r>
            <a:r>
              <a:rPr lang="en-IN" b="1" i="1" dirty="0"/>
              <a:t>=</a:t>
            </a:r>
            <a:r>
              <a:rPr lang="en-IN" b="1" i="1" dirty="0" err="1"/>
              <a:t>b.player</a:t>
            </a:r>
            <a:endParaRPr lang="en-IN" b="1" i="1" dirty="0"/>
          </a:p>
          <a:p>
            <a:r>
              <a:rPr lang="en-IN" b="1" i="1" dirty="0"/>
              <a:t>order by </a:t>
            </a:r>
            <a:r>
              <a:rPr lang="en-IN" b="1" i="1" dirty="0" err="1"/>
              <a:t>batting_strike_rate</a:t>
            </a:r>
            <a:r>
              <a:rPr lang="en-IN" b="1" i="1" dirty="0"/>
              <a:t> </a:t>
            </a:r>
            <a:r>
              <a:rPr lang="en-IN" b="1" i="1" dirty="0" err="1"/>
              <a:t>desc</a:t>
            </a:r>
            <a:r>
              <a:rPr lang="en-IN" b="1" i="1" dirty="0"/>
              <a:t>,</a:t>
            </a:r>
          </a:p>
          <a:p>
            <a:r>
              <a:rPr lang="en-IN" b="1" i="1" dirty="0" err="1"/>
              <a:t>bowling_strike_rate</a:t>
            </a:r>
            <a:r>
              <a:rPr lang="en-IN" b="1" i="1" dirty="0"/>
              <a:t> </a:t>
            </a:r>
            <a:r>
              <a:rPr lang="en-IN" b="1" i="1" dirty="0" err="1"/>
              <a:t>desc</a:t>
            </a:r>
            <a:r>
              <a:rPr lang="en-IN" b="1" i="1" dirty="0"/>
              <a:t>   limit 10;</a:t>
            </a:r>
          </a:p>
        </p:txBody>
      </p:sp>
      <p:pic>
        <p:nvPicPr>
          <p:cNvPr id="6" name="Picture 5">
            <a:extLst>
              <a:ext uri="{FF2B5EF4-FFF2-40B4-BE49-F238E27FC236}">
                <a16:creationId xmlns:a16="http://schemas.microsoft.com/office/drawing/2014/main" id="{19BB5361-D66C-D3ED-C306-FEC8E5A9DC33}"/>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823985" y="1577575"/>
            <a:ext cx="4905960" cy="3060599"/>
          </a:xfrm>
          <a:prstGeom prst="rect">
            <a:avLst/>
          </a:prstGeom>
        </p:spPr>
      </p:pic>
      <p:sp>
        <p:nvSpPr>
          <p:cNvPr id="7" name="TextBox 6">
            <a:extLst>
              <a:ext uri="{FF2B5EF4-FFF2-40B4-BE49-F238E27FC236}">
                <a16:creationId xmlns:a16="http://schemas.microsoft.com/office/drawing/2014/main" id="{DF25710F-1E13-AFB3-5FC9-B81E2C2E16E8}"/>
              </a:ext>
            </a:extLst>
          </p:cNvPr>
          <p:cNvSpPr txBox="1"/>
          <p:nvPr/>
        </p:nvSpPr>
        <p:spPr>
          <a:xfrm>
            <a:off x="8512865" y="6468918"/>
            <a:ext cx="3347632" cy="230832"/>
          </a:xfrm>
          <a:prstGeom prst="rect">
            <a:avLst/>
          </a:prstGeom>
          <a:noFill/>
        </p:spPr>
        <p:txBody>
          <a:bodyPr wrap="square" rtlCol="0">
            <a:spAutoFit/>
          </a:bodyPr>
          <a:lstStyle/>
          <a:p>
            <a:r>
              <a:rPr lang="en-IN" sz="900">
                <a:hlinkClick r:id="rId5" tooltip="https://en.wikipedia.org/wiki/All-rounder"/>
              </a:rPr>
              <a:t>This Photo</a:t>
            </a:r>
            <a:r>
              <a:rPr lang="en-IN" sz="900"/>
              <a:t> by Unknown Author is licensed under </a:t>
            </a:r>
            <a:r>
              <a:rPr lang="en-IN" sz="900">
                <a:hlinkClick r:id="rId6" tooltip="https://creativecommons.org/licenses/by-sa/3.0/"/>
              </a:rPr>
              <a:t>CC BY-SA</a:t>
            </a:r>
            <a:endParaRPr lang="en-IN" sz="900"/>
          </a:p>
        </p:txBody>
      </p:sp>
    </p:spTree>
    <p:extLst>
      <p:ext uri="{BB962C8B-B14F-4D97-AF65-F5344CB8AC3E}">
        <p14:creationId xmlns:p14="http://schemas.microsoft.com/office/powerpoint/2010/main" val="1149773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D3DDF-049B-0B11-5A47-0FF6EC1213CB}"/>
              </a:ext>
            </a:extLst>
          </p:cNvPr>
          <p:cNvSpPr>
            <a:spLocks noGrp="1"/>
          </p:cNvSpPr>
          <p:nvPr>
            <p:ph type="title"/>
          </p:nvPr>
        </p:nvSpPr>
        <p:spPr>
          <a:xfrm>
            <a:off x="838200" y="178278"/>
            <a:ext cx="10515600" cy="1012167"/>
          </a:xfrm>
        </p:spPr>
        <p:txBody>
          <a:bodyPr>
            <a:normAutofit/>
          </a:bodyPr>
          <a:lstStyle/>
          <a:p>
            <a:pPr algn="ctr"/>
            <a:r>
              <a:rPr lang="en-IN" sz="2000" b="1" i="1" dirty="0">
                <a:highlight>
                  <a:srgbClr val="FFFF00"/>
                </a:highlight>
                <a:latin typeface="+mn-lt"/>
              </a:rPr>
              <a:t>THE RESULTANT TABLE FOR THE ABOVE QUERY.</a:t>
            </a:r>
            <a:br>
              <a:rPr lang="en-IN" sz="2000" b="1" i="1" dirty="0">
                <a:latin typeface="+mn-lt"/>
              </a:rPr>
            </a:br>
            <a:r>
              <a:rPr lang="en-IN" sz="2000" b="1" i="1" dirty="0">
                <a:latin typeface="+mn-lt"/>
              </a:rPr>
              <a:t>These are the top 10 All Rounders with good batting and bowling strike rate and face </a:t>
            </a:r>
            <a:r>
              <a:rPr lang="en-IN" sz="2000" b="1" i="1" dirty="0" err="1">
                <a:latin typeface="+mn-lt"/>
              </a:rPr>
              <a:t>atleast</a:t>
            </a:r>
            <a:r>
              <a:rPr lang="en-IN" sz="2000" b="1" i="1" dirty="0">
                <a:latin typeface="+mn-lt"/>
              </a:rPr>
              <a:t> 500 balls and bowled minimum 300 balls in IPL.</a:t>
            </a:r>
            <a:endParaRPr lang="en-IN" sz="2000" dirty="0"/>
          </a:p>
        </p:txBody>
      </p:sp>
      <p:graphicFrame>
        <p:nvGraphicFramePr>
          <p:cNvPr id="3" name="Table 2">
            <a:extLst>
              <a:ext uri="{FF2B5EF4-FFF2-40B4-BE49-F238E27FC236}">
                <a16:creationId xmlns:a16="http://schemas.microsoft.com/office/drawing/2014/main" id="{EE150774-B1E8-768E-520C-34250883521B}"/>
              </a:ext>
            </a:extLst>
          </p:cNvPr>
          <p:cNvGraphicFramePr>
            <a:graphicFrameLocks noGrp="1"/>
          </p:cNvGraphicFramePr>
          <p:nvPr>
            <p:extLst>
              <p:ext uri="{D42A27DB-BD31-4B8C-83A1-F6EECF244321}">
                <p14:modId xmlns:p14="http://schemas.microsoft.com/office/powerpoint/2010/main" val="1821218633"/>
              </p:ext>
            </p:extLst>
          </p:nvPr>
        </p:nvGraphicFramePr>
        <p:xfrm>
          <a:off x="256760" y="1422607"/>
          <a:ext cx="11678480" cy="5159926"/>
        </p:xfrm>
        <a:graphic>
          <a:graphicData uri="http://schemas.openxmlformats.org/drawingml/2006/table">
            <a:tbl>
              <a:tblPr firstRow="1" bandRow="1">
                <a:tableStyleId>{5C22544A-7EE6-4342-B048-85BDC9FD1C3A}</a:tableStyleId>
              </a:tblPr>
              <a:tblGrid>
                <a:gridCol w="1275488">
                  <a:extLst>
                    <a:ext uri="{9D8B030D-6E8A-4147-A177-3AD203B41FA5}">
                      <a16:colId xmlns:a16="http://schemas.microsoft.com/office/drawing/2014/main" val="2780949578"/>
                    </a:ext>
                  </a:extLst>
                </a:gridCol>
                <a:gridCol w="1690991">
                  <a:extLst>
                    <a:ext uri="{9D8B030D-6E8A-4147-A177-3AD203B41FA5}">
                      <a16:colId xmlns:a16="http://schemas.microsoft.com/office/drawing/2014/main" val="1968783253"/>
                    </a:ext>
                  </a:extLst>
                </a:gridCol>
                <a:gridCol w="1275488">
                  <a:extLst>
                    <a:ext uri="{9D8B030D-6E8A-4147-A177-3AD203B41FA5}">
                      <a16:colId xmlns:a16="http://schemas.microsoft.com/office/drawing/2014/main" val="1255532185"/>
                    </a:ext>
                  </a:extLst>
                </a:gridCol>
                <a:gridCol w="1811907">
                  <a:extLst>
                    <a:ext uri="{9D8B030D-6E8A-4147-A177-3AD203B41FA5}">
                      <a16:colId xmlns:a16="http://schemas.microsoft.com/office/drawing/2014/main" val="4000846969"/>
                    </a:ext>
                  </a:extLst>
                </a:gridCol>
                <a:gridCol w="1275488">
                  <a:extLst>
                    <a:ext uri="{9D8B030D-6E8A-4147-A177-3AD203B41FA5}">
                      <a16:colId xmlns:a16="http://schemas.microsoft.com/office/drawing/2014/main" val="16992705"/>
                    </a:ext>
                  </a:extLst>
                </a:gridCol>
                <a:gridCol w="1798142">
                  <a:extLst>
                    <a:ext uri="{9D8B030D-6E8A-4147-A177-3AD203B41FA5}">
                      <a16:colId xmlns:a16="http://schemas.microsoft.com/office/drawing/2014/main" val="1302799327"/>
                    </a:ext>
                  </a:extLst>
                </a:gridCol>
                <a:gridCol w="1275488">
                  <a:extLst>
                    <a:ext uri="{9D8B030D-6E8A-4147-A177-3AD203B41FA5}">
                      <a16:colId xmlns:a16="http://schemas.microsoft.com/office/drawing/2014/main" val="2369932073"/>
                    </a:ext>
                  </a:extLst>
                </a:gridCol>
                <a:gridCol w="1275488">
                  <a:extLst>
                    <a:ext uri="{9D8B030D-6E8A-4147-A177-3AD203B41FA5}">
                      <a16:colId xmlns:a16="http://schemas.microsoft.com/office/drawing/2014/main" val="2322283806"/>
                    </a:ext>
                  </a:extLst>
                </a:gridCol>
              </a:tblGrid>
              <a:tr h="535640">
                <a:tc>
                  <a:txBody>
                    <a:bodyPr/>
                    <a:lstStyle/>
                    <a:p>
                      <a:pPr algn="ctr" fontAlgn="b"/>
                      <a:r>
                        <a:rPr lang="en-IN" sz="1800" b="1" i="1" u="none" strike="noStrike" dirty="0">
                          <a:solidFill>
                            <a:srgbClr val="000000"/>
                          </a:solidFill>
                          <a:effectLst/>
                          <a:latin typeface="+mn-lt"/>
                        </a:rPr>
                        <a:t>Player</a:t>
                      </a:r>
                    </a:p>
                  </a:txBody>
                  <a:tcPr marL="4763" marR="4763" marT="4763" marB="0" anchor="b"/>
                </a:tc>
                <a:tc>
                  <a:txBody>
                    <a:bodyPr/>
                    <a:lstStyle/>
                    <a:p>
                      <a:pPr algn="ctr" fontAlgn="b"/>
                      <a:r>
                        <a:rPr lang="en-IN" sz="1800" b="1" i="1" u="none" strike="noStrike" dirty="0" err="1">
                          <a:solidFill>
                            <a:srgbClr val="000000"/>
                          </a:solidFill>
                          <a:effectLst/>
                          <a:latin typeface="+mn-lt"/>
                        </a:rPr>
                        <a:t>Totalruns</a:t>
                      </a:r>
                      <a:r>
                        <a:rPr lang="en-IN" sz="1800" b="1" i="1" u="none" strike="noStrike" dirty="0">
                          <a:solidFill>
                            <a:srgbClr val="000000"/>
                          </a:solidFill>
                          <a:effectLst/>
                          <a:latin typeface="+mn-lt"/>
                        </a:rPr>
                        <a:t> Scored</a:t>
                      </a:r>
                    </a:p>
                  </a:txBody>
                  <a:tcPr marL="4763" marR="4763" marT="4763" marB="0" anchor="b"/>
                </a:tc>
                <a:tc>
                  <a:txBody>
                    <a:bodyPr/>
                    <a:lstStyle/>
                    <a:p>
                      <a:pPr algn="ctr" fontAlgn="b"/>
                      <a:r>
                        <a:rPr lang="en-IN" sz="1800" b="1" i="1" u="none" strike="noStrike" dirty="0">
                          <a:solidFill>
                            <a:srgbClr val="000000"/>
                          </a:solidFill>
                          <a:effectLst/>
                          <a:latin typeface="+mn-lt"/>
                        </a:rPr>
                        <a:t>Balls Faced</a:t>
                      </a:r>
                    </a:p>
                  </a:txBody>
                  <a:tcPr marL="4763" marR="4763" marT="4763" marB="0" anchor="b"/>
                </a:tc>
                <a:tc>
                  <a:txBody>
                    <a:bodyPr/>
                    <a:lstStyle/>
                    <a:p>
                      <a:pPr algn="ctr" fontAlgn="b"/>
                      <a:r>
                        <a:rPr lang="en-IN" sz="1800" b="1" i="1" u="none" strike="noStrike" dirty="0">
                          <a:solidFill>
                            <a:srgbClr val="000000"/>
                          </a:solidFill>
                          <a:effectLst/>
                          <a:latin typeface="+mn-lt"/>
                        </a:rPr>
                        <a:t>Batting </a:t>
                      </a:r>
                      <a:r>
                        <a:rPr lang="en-IN" sz="1800" b="1" i="1" u="none" strike="noStrike" dirty="0" err="1">
                          <a:solidFill>
                            <a:srgbClr val="000000"/>
                          </a:solidFill>
                          <a:effectLst/>
                          <a:latin typeface="+mn-lt"/>
                        </a:rPr>
                        <a:t>StrikeRate</a:t>
                      </a:r>
                      <a:endParaRPr lang="en-IN" sz="1800" b="1" i="1" u="none" strike="noStrike" dirty="0">
                        <a:solidFill>
                          <a:srgbClr val="000000"/>
                        </a:solidFill>
                        <a:effectLst/>
                        <a:latin typeface="+mn-lt"/>
                      </a:endParaRPr>
                    </a:p>
                  </a:txBody>
                  <a:tcPr marL="4763" marR="4763" marT="4763" marB="0" anchor="b"/>
                </a:tc>
                <a:tc>
                  <a:txBody>
                    <a:bodyPr/>
                    <a:lstStyle/>
                    <a:p>
                      <a:pPr algn="ctr" fontAlgn="b"/>
                      <a:r>
                        <a:rPr lang="en-IN" sz="1800" b="1" i="1" u="none" strike="noStrike" dirty="0">
                          <a:solidFill>
                            <a:srgbClr val="000000"/>
                          </a:solidFill>
                          <a:effectLst/>
                          <a:latin typeface="+mn-lt"/>
                        </a:rPr>
                        <a:t>Player-2</a:t>
                      </a:r>
                    </a:p>
                  </a:txBody>
                  <a:tcPr marL="4763" marR="4763" marT="4763" marB="0" anchor="b"/>
                </a:tc>
                <a:tc>
                  <a:txBody>
                    <a:bodyPr/>
                    <a:lstStyle/>
                    <a:p>
                      <a:pPr algn="ctr" fontAlgn="b"/>
                      <a:r>
                        <a:rPr lang="en-IN" sz="1800" b="1" i="1" u="none" strike="noStrike" dirty="0">
                          <a:solidFill>
                            <a:srgbClr val="000000"/>
                          </a:solidFill>
                          <a:effectLst/>
                          <a:latin typeface="+mn-lt"/>
                        </a:rPr>
                        <a:t>Total Balls Bowled</a:t>
                      </a:r>
                    </a:p>
                  </a:txBody>
                  <a:tcPr marL="4763" marR="4763" marT="4763" marB="0" anchor="b"/>
                </a:tc>
                <a:tc>
                  <a:txBody>
                    <a:bodyPr/>
                    <a:lstStyle/>
                    <a:p>
                      <a:pPr algn="ctr" fontAlgn="b"/>
                      <a:r>
                        <a:rPr lang="en-IN" sz="1800" b="1" i="1" u="none" strike="noStrike" dirty="0">
                          <a:solidFill>
                            <a:srgbClr val="000000"/>
                          </a:solidFill>
                          <a:effectLst/>
                          <a:latin typeface="+mn-lt"/>
                        </a:rPr>
                        <a:t>Total Wicket Taken</a:t>
                      </a:r>
                    </a:p>
                  </a:txBody>
                  <a:tcPr marL="4763" marR="4763" marT="4763" marB="0" anchor="b"/>
                </a:tc>
                <a:tc>
                  <a:txBody>
                    <a:bodyPr/>
                    <a:lstStyle/>
                    <a:p>
                      <a:pPr algn="ctr" fontAlgn="b"/>
                      <a:r>
                        <a:rPr lang="en-IN" sz="1800" b="1" i="1" u="none" strike="noStrike" dirty="0">
                          <a:solidFill>
                            <a:srgbClr val="000000"/>
                          </a:solidFill>
                          <a:effectLst/>
                          <a:latin typeface="+mn-lt"/>
                        </a:rPr>
                        <a:t>Bowling Strike Rate</a:t>
                      </a:r>
                    </a:p>
                  </a:txBody>
                  <a:tcPr marL="4763" marR="4763" marT="4763" marB="0" anchor="b"/>
                </a:tc>
                <a:extLst>
                  <a:ext uri="{0D108BD9-81ED-4DB2-BD59-A6C34878D82A}">
                    <a16:rowId xmlns:a16="http://schemas.microsoft.com/office/drawing/2014/main" val="3017208725"/>
                  </a:ext>
                </a:extLst>
              </a:tr>
              <a:tr h="457120">
                <a:tc>
                  <a:txBody>
                    <a:bodyPr/>
                    <a:lstStyle/>
                    <a:p>
                      <a:pPr algn="ctr" fontAlgn="b"/>
                      <a:r>
                        <a:rPr lang="en-IN" sz="1600" b="1" i="1" u="none" strike="noStrike" dirty="0">
                          <a:solidFill>
                            <a:srgbClr val="000000"/>
                          </a:solidFill>
                          <a:effectLst/>
                          <a:latin typeface="+mn-lt"/>
                        </a:rPr>
                        <a:t>AD Russell</a:t>
                      </a:r>
                    </a:p>
                  </a:txBody>
                  <a:tcPr marL="4763" marR="4763" marT="4763" marB="0" anchor="b"/>
                </a:tc>
                <a:tc>
                  <a:txBody>
                    <a:bodyPr/>
                    <a:lstStyle/>
                    <a:p>
                      <a:pPr algn="ctr" fontAlgn="b"/>
                      <a:r>
                        <a:rPr lang="en-IN" sz="1600" b="1" i="1" u="none" strike="noStrike">
                          <a:solidFill>
                            <a:srgbClr val="000000"/>
                          </a:solidFill>
                          <a:effectLst/>
                          <a:latin typeface="+mn-lt"/>
                        </a:rPr>
                        <a:t>4551</a:t>
                      </a:r>
                    </a:p>
                  </a:txBody>
                  <a:tcPr marL="4763" marR="4763" marT="4763" marB="0" anchor="b"/>
                </a:tc>
                <a:tc>
                  <a:txBody>
                    <a:bodyPr/>
                    <a:lstStyle/>
                    <a:p>
                      <a:pPr algn="ctr" fontAlgn="b"/>
                      <a:r>
                        <a:rPr lang="en-IN" sz="1600" b="1" i="1" u="none" strike="noStrike" dirty="0">
                          <a:solidFill>
                            <a:srgbClr val="000000"/>
                          </a:solidFill>
                          <a:effectLst/>
                          <a:latin typeface="+mn-lt"/>
                        </a:rPr>
                        <a:t>2496</a:t>
                      </a:r>
                    </a:p>
                  </a:txBody>
                  <a:tcPr marL="4763" marR="4763" marT="4763" marB="0" anchor="b"/>
                </a:tc>
                <a:tc>
                  <a:txBody>
                    <a:bodyPr/>
                    <a:lstStyle/>
                    <a:p>
                      <a:pPr algn="ctr" fontAlgn="b"/>
                      <a:r>
                        <a:rPr lang="en-IN" sz="1600" b="1" i="1" u="none" strike="noStrike" dirty="0">
                          <a:solidFill>
                            <a:srgbClr val="000000"/>
                          </a:solidFill>
                          <a:effectLst/>
                          <a:latin typeface="+mn-lt"/>
                        </a:rPr>
                        <a:t>182.3317</a:t>
                      </a:r>
                    </a:p>
                  </a:txBody>
                  <a:tcPr marL="4763" marR="4763" marT="4763" marB="0" anchor="b"/>
                </a:tc>
                <a:tc>
                  <a:txBody>
                    <a:bodyPr/>
                    <a:lstStyle/>
                    <a:p>
                      <a:pPr algn="ctr" fontAlgn="b"/>
                      <a:r>
                        <a:rPr lang="en-IN" sz="1600" b="1" i="1" u="none" strike="noStrike">
                          <a:solidFill>
                            <a:srgbClr val="000000"/>
                          </a:solidFill>
                          <a:effectLst/>
                          <a:latin typeface="+mn-lt"/>
                        </a:rPr>
                        <a:t>AD Russell</a:t>
                      </a:r>
                    </a:p>
                  </a:txBody>
                  <a:tcPr marL="4763" marR="4763" marT="4763" marB="0" anchor="b"/>
                </a:tc>
                <a:tc>
                  <a:txBody>
                    <a:bodyPr/>
                    <a:lstStyle/>
                    <a:p>
                      <a:pPr algn="ctr" fontAlgn="b"/>
                      <a:r>
                        <a:rPr lang="en-IN" sz="1600" b="1" i="1" u="none" strike="noStrike">
                          <a:solidFill>
                            <a:srgbClr val="000000"/>
                          </a:solidFill>
                          <a:effectLst/>
                          <a:latin typeface="+mn-lt"/>
                        </a:rPr>
                        <a:t>3540</a:t>
                      </a:r>
                    </a:p>
                  </a:txBody>
                  <a:tcPr marL="4763" marR="4763" marT="4763" marB="0" anchor="b"/>
                </a:tc>
                <a:tc>
                  <a:txBody>
                    <a:bodyPr/>
                    <a:lstStyle/>
                    <a:p>
                      <a:pPr algn="ctr" fontAlgn="b"/>
                      <a:r>
                        <a:rPr lang="en-IN" sz="1600" b="1" i="1" u="none" strike="noStrike">
                          <a:solidFill>
                            <a:srgbClr val="000000"/>
                          </a:solidFill>
                          <a:effectLst/>
                          <a:latin typeface="+mn-lt"/>
                        </a:rPr>
                        <a:t>183</a:t>
                      </a:r>
                    </a:p>
                  </a:txBody>
                  <a:tcPr marL="4763" marR="4763" marT="4763" marB="0" anchor="b"/>
                </a:tc>
                <a:tc>
                  <a:txBody>
                    <a:bodyPr/>
                    <a:lstStyle/>
                    <a:p>
                      <a:pPr algn="ctr" fontAlgn="b"/>
                      <a:r>
                        <a:rPr lang="en-IN" sz="1600" b="1" i="1" u="none" strike="noStrike">
                          <a:solidFill>
                            <a:srgbClr val="000000"/>
                          </a:solidFill>
                          <a:effectLst/>
                          <a:latin typeface="+mn-lt"/>
                        </a:rPr>
                        <a:t>19.34426</a:t>
                      </a:r>
                    </a:p>
                  </a:txBody>
                  <a:tcPr marL="4763" marR="4763" marT="4763" marB="0" anchor="b"/>
                </a:tc>
                <a:extLst>
                  <a:ext uri="{0D108BD9-81ED-4DB2-BD59-A6C34878D82A}">
                    <a16:rowId xmlns:a16="http://schemas.microsoft.com/office/drawing/2014/main" val="1391258446"/>
                  </a:ext>
                </a:extLst>
              </a:tr>
              <a:tr h="457120">
                <a:tc>
                  <a:txBody>
                    <a:bodyPr/>
                    <a:lstStyle/>
                    <a:p>
                      <a:pPr algn="ctr" fontAlgn="b"/>
                      <a:r>
                        <a:rPr lang="en-IN" sz="1600" b="1" i="1" u="none" strike="noStrike">
                          <a:solidFill>
                            <a:srgbClr val="000000"/>
                          </a:solidFill>
                          <a:effectLst/>
                          <a:latin typeface="+mn-lt"/>
                        </a:rPr>
                        <a:t>SP Narine</a:t>
                      </a:r>
                    </a:p>
                  </a:txBody>
                  <a:tcPr marL="4763" marR="4763" marT="4763" marB="0" anchor="b"/>
                </a:tc>
                <a:tc>
                  <a:txBody>
                    <a:bodyPr/>
                    <a:lstStyle/>
                    <a:p>
                      <a:pPr algn="ctr" fontAlgn="b"/>
                      <a:r>
                        <a:rPr lang="en-IN" sz="1600" b="1" i="1" u="none" strike="noStrike" dirty="0">
                          <a:solidFill>
                            <a:srgbClr val="000000"/>
                          </a:solidFill>
                          <a:effectLst/>
                          <a:latin typeface="+mn-lt"/>
                        </a:rPr>
                        <a:t>2676</a:t>
                      </a:r>
                    </a:p>
                  </a:txBody>
                  <a:tcPr marL="4763" marR="4763" marT="4763" marB="0" anchor="b"/>
                </a:tc>
                <a:tc>
                  <a:txBody>
                    <a:bodyPr/>
                    <a:lstStyle/>
                    <a:p>
                      <a:pPr algn="ctr" fontAlgn="b"/>
                      <a:r>
                        <a:rPr lang="en-IN" sz="1600" b="1" i="1" u="none" strike="noStrike">
                          <a:solidFill>
                            <a:srgbClr val="000000"/>
                          </a:solidFill>
                          <a:effectLst/>
                          <a:latin typeface="+mn-lt"/>
                        </a:rPr>
                        <a:t>1629</a:t>
                      </a:r>
                    </a:p>
                  </a:txBody>
                  <a:tcPr marL="4763" marR="4763" marT="4763" marB="0" anchor="b"/>
                </a:tc>
                <a:tc>
                  <a:txBody>
                    <a:bodyPr/>
                    <a:lstStyle/>
                    <a:p>
                      <a:pPr algn="ctr" fontAlgn="b"/>
                      <a:r>
                        <a:rPr lang="en-IN" sz="1600" b="1" i="1" u="none" strike="noStrike" dirty="0">
                          <a:solidFill>
                            <a:srgbClr val="000000"/>
                          </a:solidFill>
                          <a:effectLst/>
                          <a:latin typeface="+mn-lt"/>
                        </a:rPr>
                        <a:t>164.2726</a:t>
                      </a:r>
                    </a:p>
                  </a:txBody>
                  <a:tcPr marL="4763" marR="4763" marT="4763" marB="0" anchor="b"/>
                </a:tc>
                <a:tc>
                  <a:txBody>
                    <a:bodyPr/>
                    <a:lstStyle/>
                    <a:p>
                      <a:pPr algn="ctr" fontAlgn="b"/>
                      <a:r>
                        <a:rPr lang="en-IN" sz="1600" b="1" i="1" u="none" strike="noStrike">
                          <a:solidFill>
                            <a:srgbClr val="000000"/>
                          </a:solidFill>
                          <a:effectLst/>
                          <a:latin typeface="+mn-lt"/>
                        </a:rPr>
                        <a:t>SP Narine</a:t>
                      </a:r>
                    </a:p>
                  </a:txBody>
                  <a:tcPr marL="4763" marR="4763" marT="4763" marB="0" anchor="b"/>
                </a:tc>
                <a:tc>
                  <a:txBody>
                    <a:bodyPr/>
                    <a:lstStyle/>
                    <a:p>
                      <a:pPr algn="ctr" fontAlgn="b"/>
                      <a:r>
                        <a:rPr lang="en-IN" sz="1600" b="1" i="1" u="none" strike="noStrike">
                          <a:solidFill>
                            <a:srgbClr val="000000"/>
                          </a:solidFill>
                          <a:effectLst/>
                          <a:latin typeface="+mn-lt"/>
                        </a:rPr>
                        <a:t>8424</a:t>
                      </a:r>
                    </a:p>
                  </a:txBody>
                  <a:tcPr marL="4763" marR="4763" marT="4763" marB="0" anchor="b"/>
                </a:tc>
                <a:tc>
                  <a:txBody>
                    <a:bodyPr/>
                    <a:lstStyle/>
                    <a:p>
                      <a:pPr algn="ctr" fontAlgn="b"/>
                      <a:r>
                        <a:rPr lang="en-IN" sz="1600" b="1" i="1" u="none" strike="noStrike">
                          <a:solidFill>
                            <a:srgbClr val="000000"/>
                          </a:solidFill>
                          <a:effectLst/>
                          <a:latin typeface="+mn-lt"/>
                        </a:rPr>
                        <a:t>381</a:t>
                      </a:r>
                    </a:p>
                  </a:txBody>
                  <a:tcPr marL="4763" marR="4763" marT="4763" marB="0" anchor="b"/>
                </a:tc>
                <a:tc>
                  <a:txBody>
                    <a:bodyPr/>
                    <a:lstStyle/>
                    <a:p>
                      <a:pPr algn="ctr" fontAlgn="b"/>
                      <a:r>
                        <a:rPr lang="en-IN" sz="1600" b="1" i="1" u="none" strike="noStrike">
                          <a:solidFill>
                            <a:srgbClr val="000000"/>
                          </a:solidFill>
                          <a:effectLst/>
                          <a:latin typeface="+mn-lt"/>
                        </a:rPr>
                        <a:t>22.11024</a:t>
                      </a:r>
                    </a:p>
                  </a:txBody>
                  <a:tcPr marL="4763" marR="4763" marT="4763" marB="0" anchor="b"/>
                </a:tc>
                <a:extLst>
                  <a:ext uri="{0D108BD9-81ED-4DB2-BD59-A6C34878D82A}">
                    <a16:rowId xmlns:a16="http://schemas.microsoft.com/office/drawing/2014/main" val="2840119019"/>
                  </a:ext>
                </a:extLst>
              </a:tr>
              <a:tr h="457120">
                <a:tc>
                  <a:txBody>
                    <a:bodyPr/>
                    <a:lstStyle/>
                    <a:p>
                      <a:pPr algn="ctr" fontAlgn="b"/>
                      <a:r>
                        <a:rPr lang="en-IN" sz="1600" b="1" i="1" u="none" strike="noStrike">
                          <a:solidFill>
                            <a:srgbClr val="000000"/>
                          </a:solidFill>
                          <a:effectLst/>
                          <a:latin typeface="+mn-lt"/>
                        </a:rPr>
                        <a:t>HH Pandya</a:t>
                      </a:r>
                    </a:p>
                  </a:txBody>
                  <a:tcPr marL="4763" marR="4763" marT="4763" marB="0" anchor="b"/>
                </a:tc>
                <a:tc>
                  <a:txBody>
                    <a:bodyPr/>
                    <a:lstStyle/>
                    <a:p>
                      <a:pPr algn="ctr" fontAlgn="b"/>
                      <a:r>
                        <a:rPr lang="en-IN" sz="1600" b="1" i="1" u="none" strike="noStrike">
                          <a:solidFill>
                            <a:srgbClr val="000000"/>
                          </a:solidFill>
                          <a:effectLst/>
                          <a:latin typeface="+mn-lt"/>
                        </a:rPr>
                        <a:t>4047</a:t>
                      </a:r>
                    </a:p>
                  </a:txBody>
                  <a:tcPr marL="4763" marR="4763" marT="4763" marB="0" anchor="b"/>
                </a:tc>
                <a:tc>
                  <a:txBody>
                    <a:bodyPr/>
                    <a:lstStyle/>
                    <a:p>
                      <a:pPr algn="ctr" fontAlgn="b"/>
                      <a:r>
                        <a:rPr lang="en-IN" sz="1600" b="1" i="1" u="none" strike="noStrike">
                          <a:solidFill>
                            <a:srgbClr val="000000"/>
                          </a:solidFill>
                          <a:effectLst/>
                          <a:latin typeface="+mn-lt"/>
                        </a:rPr>
                        <a:t>2541</a:t>
                      </a:r>
                    </a:p>
                  </a:txBody>
                  <a:tcPr marL="4763" marR="4763" marT="4763" marB="0" anchor="b"/>
                </a:tc>
                <a:tc>
                  <a:txBody>
                    <a:bodyPr/>
                    <a:lstStyle/>
                    <a:p>
                      <a:pPr algn="ctr" fontAlgn="b"/>
                      <a:r>
                        <a:rPr lang="en-IN" sz="1600" b="1" i="1" u="none" strike="noStrike" dirty="0">
                          <a:solidFill>
                            <a:srgbClr val="000000"/>
                          </a:solidFill>
                          <a:effectLst/>
                          <a:latin typeface="+mn-lt"/>
                        </a:rPr>
                        <a:t>159.268</a:t>
                      </a:r>
                    </a:p>
                  </a:txBody>
                  <a:tcPr marL="4763" marR="4763" marT="4763" marB="0" anchor="b"/>
                </a:tc>
                <a:tc>
                  <a:txBody>
                    <a:bodyPr/>
                    <a:lstStyle/>
                    <a:p>
                      <a:pPr algn="ctr" fontAlgn="b"/>
                      <a:r>
                        <a:rPr lang="en-IN" sz="1600" b="1" i="1" u="none" strike="noStrike">
                          <a:solidFill>
                            <a:srgbClr val="000000"/>
                          </a:solidFill>
                          <a:effectLst/>
                          <a:latin typeface="+mn-lt"/>
                        </a:rPr>
                        <a:t>HH Pandya</a:t>
                      </a:r>
                    </a:p>
                  </a:txBody>
                  <a:tcPr marL="4763" marR="4763" marT="4763" marB="0" anchor="b"/>
                </a:tc>
                <a:tc>
                  <a:txBody>
                    <a:bodyPr/>
                    <a:lstStyle/>
                    <a:p>
                      <a:pPr algn="ctr" fontAlgn="b"/>
                      <a:r>
                        <a:rPr lang="en-IN" sz="1600" b="1" i="1" u="none" strike="noStrike">
                          <a:solidFill>
                            <a:srgbClr val="000000"/>
                          </a:solidFill>
                          <a:effectLst/>
                          <a:latin typeface="+mn-lt"/>
                        </a:rPr>
                        <a:t>2733</a:t>
                      </a:r>
                    </a:p>
                  </a:txBody>
                  <a:tcPr marL="4763" marR="4763" marT="4763" marB="0" anchor="b"/>
                </a:tc>
                <a:tc>
                  <a:txBody>
                    <a:bodyPr/>
                    <a:lstStyle/>
                    <a:p>
                      <a:pPr algn="ctr" fontAlgn="b"/>
                      <a:r>
                        <a:rPr lang="en-IN" sz="1600" b="1" i="1" u="none" strike="noStrike">
                          <a:solidFill>
                            <a:srgbClr val="000000"/>
                          </a:solidFill>
                          <a:effectLst/>
                          <a:latin typeface="+mn-lt"/>
                        </a:rPr>
                        <a:t>126</a:t>
                      </a:r>
                    </a:p>
                  </a:txBody>
                  <a:tcPr marL="4763" marR="4763" marT="4763" marB="0" anchor="b"/>
                </a:tc>
                <a:tc>
                  <a:txBody>
                    <a:bodyPr/>
                    <a:lstStyle/>
                    <a:p>
                      <a:pPr algn="ctr" fontAlgn="b"/>
                      <a:r>
                        <a:rPr lang="en-IN" sz="1600" b="1" i="1" u="none" strike="noStrike">
                          <a:solidFill>
                            <a:srgbClr val="000000"/>
                          </a:solidFill>
                          <a:effectLst/>
                          <a:latin typeface="+mn-lt"/>
                        </a:rPr>
                        <a:t>21.69048</a:t>
                      </a:r>
                    </a:p>
                  </a:txBody>
                  <a:tcPr marL="4763" marR="4763" marT="4763" marB="0" anchor="b"/>
                </a:tc>
                <a:extLst>
                  <a:ext uri="{0D108BD9-81ED-4DB2-BD59-A6C34878D82A}">
                    <a16:rowId xmlns:a16="http://schemas.microsoft.com/office/drawing/2014/main" val="4030176852"/>
                  </a:ext>
                </a:extLst>
              </a:tr>
              <a:tr h="457120">
                <a:tc>
                  <a:txBody>
                    <a:bodyPr/>
                    <a:lstStyle/>
                    <a:p>
                      <a:pPr algn="ctr" fontAlgn="b"/>
                      <a:r>
                        <a:rPr lang="en-IN" sz="1600" b="1" i="1" u="none" strike="noStrike">
                          <a:solidFill>
                            <a:srgbClr val="000000"/>
                          </a:solidFill>
                          <a:effectLst/>
                          <a:latin typeface="+mn-lt"/>
                        </a:rPr>
                        <a:t>MM Ali</a:t>
                      </a:r>
                    </a:p>
                  </a:txBody>
                  <a:tcPr marL="4763" marR="4763" marT="4763" marB="0" anchor="b"/>
                </a:tc>
                <a:tc>
                  <a:txBody>
                    <a:bodyPr/>
                    <a:lstStyle/>
                    <a:p>
                      <a:pPr algn="ctr" fontAlgn="b"/>
                      <a:r>
                        <a:rPr lang="en-IN" sz="1600" b="1" i="1" u="none" strike="noStrike">
                          <a:solidFill>
                            <a:srgbClr val="000000"/>
                          </a:solidFill>
                          <a:effectLst/>
                          <a:latin typeface="+mn-lt"/>
                        </a:rPr>
                        <a:t>927</a:t>
                      </a:r>
                    </a:p>
                  </a:txBody>
                  <a:tcPr marL="4763" marR="4763" marT="4763" marB="0" anchor="b"/>
                </a:tc>
                <a:tc>
                  <a:txBody>
                    <a:bodyPr/>
                    <a:lstStyle/>
                    <a:p>
                      <a:pPr algn="ctr" fontAlgn="b"/>
                      <a:r>
                        <a:rPr lang="en-IN" sz="1600" b="1" i="1" u="none" strike="noStrike">
                          <a:solidFill>
                            <a:srgbClr val="000000"/>
                          </a:solidFill>
                          <a:effectLst/>
                          <a:latin typeface="+mn-lt"/>
                        </a:rPr>
                        <a:t>585</a:t>
                      </a:r>
                    </a:p>
                  </a:txBody>
                  <a:tcPr marL="4763" marR="4763" marT="4763" marB="0" anchor="b"/>
                </a:tc>
                <a:tc>
                  <a:txBody>
                    <a:bodyPr/>
                    <a:lstStyle/>
                    <a:p>
                      <a:pPr algn="ctr" fontAlgn="b"/>
                      <a:r>
                        <a:rPr lang="en-IN" sz="1600" b="1" i="1" u="none" strike="noStrike">
                          <a:solidFill>
                            <a:srgbClr val="000000"/>
                          </a:solidFill>
                          <a:effectLst/>
                          <a:latin typeface="+mn-lt"/>
                        </a:rPr>
                        <a:t>158.4615</a:t>
                      </a:r>
                    </a:p>
                  </a:txBody>
                  <a:tcPr marL="4763" marR="4763" marT="4763" marB="0" anchor="b"/>
                </a:tc>
                <a:tc>
                  <a:txBody>
                    <a:bodyPr/>
                    <a:lstStyle/>
                    <a:p>
                      <a:pPr algn="ctr" fontAlgn="b"/>
                      <a:r>
                        <a:rPr lang="en-IN" sz="1600" b="1" i="1" u="none" strike="noStrike" dirty="0">
                          <a:solidFill>
                            <a:srgbClr val="000000"/>
                          </a:solidFill>
                          <a:effectLst/>
                          <a:latin typeface="+mn-lt"/>
                        </a:rPr>
                        <a:t>MM Ali</a:t>
                      </a:r>
                    </a:p>
                  </a:txBody>
                  <a:tcPr marL="4763" marR="4763" marT="4763" marB="0" anchor="b"/>
                </a:tc>
                <a:tc>
                  <a:txBody>
                    <a:bodyPr/>
                    <a:lstStyle/>
                    <a:p>
                      <a:pPr algn="ctr" fontAlgn="b"/>
                      <a:r>
                        <a:rPr lang="en-IN" sz="1600" b="1" i="1" u="none" strike="noStrike">
                          <a:solidFill>
                            <a:srgbClr val="000000"/>
                          </a:solidFill>
                          <a:effectLst/>
                          <a:latin typeface="+mn-lt"/>
                        </a:rPr>
                        <a:t>780</a:t>
                      </a:r>
                    </a:p>
                  </a:txBody>
                  <a:tcPr marL="4763" marR="4763" marT="4763" marB="0" anchor="b"/>
                </a:tc>
                <a:tc>
                  <a:txBody>
                    <a:bodyPr/>
                    <a:lstStyle/>
                    <a:p>
                      <a:pPr algn="ctr" fontAlgn="b"/>
                      <a:r>
                        <a:rPr lang="en-IN" sz="1600" b="1" i="1" u="none" strike="noStrike">
                          <a:solidFill>
                            <a:srgbClr val="000000"/>
                          </a:solidFill>
                          <a:effectLst/>
                          <a:latin typeface="+mn-lt"/>
                        </a:rPr>
                        <a:t>30</a:t>
                      </a:r>
                    </a:p>
                  </a:txBody>
                  <a:tcPr marL="4763" marR="4763" marT="4763" marB="0" anchor="b"/>
                </a:tc>
                <a:tc>
                  <a:txBody>
                    <a:bodyPr/>
                    <a:lstStyle/>
                    <a:p>
                      <a:pPr algn="ctr" fontAlgn="b"/>
                      <a:r>
                        <a:rPr lang="en-IN" sz="1600" b="1" i="1" u="none" strike="noStrike">
                          <a:solidFill>
                            <a:srgbClr val="000000"/>
                          </a:solidFill>
                          <a:effectLst/>
                          <a:latin typeface="+mn-lt"/>
                        </a:rPr>
                        <a:t>26</a:t>
                      </a:r>
                    </a:p>
                  </a:txBody>
                  <a:tcPr marL="4763" marR="4763" marT="4763" marB="0" anchor="b"/>
                </a:tc>
                <a:extLst>
                  <a:ext uri="{0D108BD9-81ED-4DB2-BD59-A6C34878D82A}">
                    <a16:rowId xmlns:a16="http://schemas.microsoft.com/office/drawing/2014/main" val="1939684479"/>
                  </a:ext>
                </a:extLst>
              </a:tr>
              <a:tr h="457120">
                <a:tc>
                  <a:txBody>
                    <a:bodyPr/>
                    <a:lstStyle/>
                    <a:p>
                      <a:pPr algn="ctr" fontAlgn="b"/>
                      <a:r>
                        <a:rPr lang="en-IN" sz="1600" b="1" i="1" u="none" strike="noStrike" dirty="0">
                          <a:solidFill>
                            <a:srgbClr val="000000"/>
                          </a:solidFill>
                          <a:effectLst/>
                          <a:latin typeface="+mn-lt"/>
                        </a:rPr>
                        <a:t>CH Morris</a:t>
                      </a:r>
                    </a:p>
                  </a:txBody>
                  <a:tcPr marL="4763" marR="4763" marT="4763" marB="0" anchor="b"/>
                </a:tc>
                <a:tc>
                  <a:txBody>
                    <a:bodyPr/>
                    <a:lstStyle/>
                    <a:p>
                      <a:pPr algn="ctr" fontAlgn="b"/>
                      <a:r>
                        <a:rPr lang="en-IN" sz="1600" b="1" i="1" u="none" strike="noStrike">
                          <a:solidFill>
                            <a:srgbClr val="000000"/>
                          </a:solidFill>
                          <a:effectLst/>
                          <a:latin typeface="+mn-lt"/>
                        </a:rPr>
                        <a:t>1653</a:t>
                      </a:r>
                    </a:p>
                  </a:txBody>
                  <a:tcPr marL="4763" marR="4763" marT="4763" marB="0" anchor="b"/>
                </a:tc>
                <a:tc>
                  <a:txBody>
                    <a:bodyPr/>
                    <a:lstStyle/>
                    <a:p>
                      <a:pPr algn="ctr" fontAlgn="b"/>
                      <a:r>
                        <a:rPr lang="en-IN" sz="1600" b="1" i="1" u="none" strike="noStrike">
                          <a:solidFill>
                            <a:srgbClr val="000000"/>
                          </a:solidFill>
                          <a:effectLst/>
                          <a:latin typeface="+mn-lt"/>
                        </a:rPr>
                        <a:t>1047</a:t>
                      </a:r>
                    </a:p>
                  </a:txBody>
                  <a:tcPr marL="4763" marR="4763" marT="4763" marB="0" anchor="b"/>
                </a:tc>
                <a:tc>
                  <a:txBody>
                    <a:bodyPr/>
                    <a:lstStyle/>
                    <a:p>
                      <a:pPr algn="ctr" fontAlgn="b"/>
                      <a:r>
                        <a:rPr lang="en-IN" sz="1600" b="1" i="1" u="none" strike="noStrike">
                          <a:solidFill>
                            <a:srgbClr val="000000"/>
                          </a:solidFill>
                          <a:effectLst/>
                          <a:latin typeface="+mn-lt"/>
                        </a:rPr>
                        <a:t>157.8797</a:t>
                      </a:r>
                    </a:p>
                  </a:txBody>
                  <a:tcPr marL="4763" marR="4763" marT="4763" marB="0" anchor="b"/>
                </a:tc>
                <a:tc>
                  <a:txBody>
                    <a:bodyPr/>
                    <a:lstStyle/>
                    <a:p>
                      <a:pPr algn="ctr" fontAlgn="b"/>
                      <a:r>
                        <a:rPr lang="en-IN" sz="1600" b="1" i="1" u="none" strike="noStrike" dirty="0">
                          <a:solidFill>
                            <a:srgbClr val="000000"/>
                          </a:solidFill>
                          <a:effectLst/>
                          <a:latin typeface="+mn-lt"/>
                        </a:rPr>
                        <a:t>CH Morris</a:t>
                      </a:r>
                    </a:p>
                  </a:txBody>
                  <a:tcPr marL="4763" marR="4763" marT="4763" marB="0" anchor="b"/>
                </a:tc>
                <a:tc>
                  <a:txBody>
                    <a:bodyPr/>
                    <a:lstStyle/>
                    <a:p>
                      <a:pPr algn="ctr" fontAlgn="b"/>
                      <a:r>
                        <a:rPr lang="en-IN" sz="1600" b="1" i="1" u="none" strike="noStrike" dirty="0">
                          <a:solidFill>
                            <a:srgbClr val="000000"/>
                          </a:solidFill>
                          <a:effectLst/>
                          <a:latin typeface="+mn-lt"/>
                        </a:rPr>
                        <a:t>4572</a:t>
                      </a:r>
                    </a:p>
                  </a:txBody>
                  <a:tcPr marL="4763" marR="4763" marT="4763" marB="0" anchor="b"/>
                </a:tc>
                <a:tc>
                  <a:txBody>
                    <a:bodyPr/>
                    <a:lstStyle/>
                    <a:p>
                      <a:pPr algn="ctr" fontAlgn="b"/>
                      <a:r>
                        <a:rPr lang="en-IN" sz="1600" b="1" i="1" u="none" strike="noStrike">
                          <a:solidFill>
                            <a:srgbClr val="000000"/>
                          </a:solidFill>
                          <a:effectLst/>
                          <a:latin typeface="+mn-lt"/>
                        </a:rPr>
                        <a:t>240</a:t>
                      </a:r>
                    </a:p>
                  </a:txBody>
                  <a:tcPr marL="4763" marR="4763" marT="4763" marB="0" anchor="b"/>
                </a:tc>
                <a:tc>
                  <a:txBody>
                    <a:bodyPr/>
                    <a:lstStyle/>
                    <a:p>
                      <a:pPr algn="ctr" fontAlgn="b"/>
                      <a:r>
                        <a:rPr lang="en-IN" sz="1600" b="1" i="1" u="none" strike="noStrike">
                          <a:solidFill>
                            <a:srgbClr val="000000"/>
                          </a:solidFill>
                          <a:effectLst/>
                          <a:latin typeface="+mn-lt"/>
                        </a:rPr>
                        <a:t>19.05</a:t>
                      </a:r>
                    </a:p>
                  </a:txBody>
                  <a:tcPr marL="4763" marR="4763" marT="4763" marB="0" anchor="b"/>
                </a:tc>
                <a:extLst>
                  <a:ext uri="{0D108BD9-81ED-4DB2-BD59-A6C34878D82A}">
                    <a16:rowId xmlns:a16="http://schemas.microsoft.com/office/drawing/2014/main" val="4214077829"/>
                  </a:ext>
                </a:extLst>
              </a:tr>
              <a:tr h="457120">
                <a:tc>
                  <a:txBody>
                    <a:bodyPr/>
                    <a:lstStyle/>
                    <a:p>
                      <a:pPr algn="ctr" fontAlgn="b"/>
                      <a:r>
                        <a:rPr lang="en-IN" sz="1600" b="1" i="1" u="none" strike="noStrike">
                          <a:solidFill>
                            <a:srgbClr val="000000"/>
                          </a:solidFill>
                          <a:effectLst/>
                          <a:latin typeface="+mn-lt"/>
                        </a:rPr>
                        <a:t>V Sehwag</a:t>
                      </a:r>
                    </a:p>
                  </a:txBody>
                  <a:tcPr marL="4763" marR="4763" marT="4763" marB="0" anchor="b"/>
                </a:tc>
                <a:tc>
                  <a:txBody>
                    <a:bodyPr/>
                    <a:lstStyle/>
                    <a:p>
                      <a:pPr algn="ctr" fontAlgn="b"/>
                      <a:r>
                        <a:rPr lang="en-IN" sz="1600" b="1" i="1" u="none" strike="noStrike">
                          <a:solidFill>
                            <a:srgbClr val="000000"/>
                          </a:solidFill>
                          <a:effectLst/>
                          <a:latin typeface="+mn-lt"/>
                        </a:rPr>
                        <a:t>8184</a:t>
                      </a:r>
                    </a:p>
                  </a:txBody>
                  <a:tcPr marL="4763" marR="4763" marT="4763" marB="0" anchor="b"/>
                </a:tc>
                <a:tc>
                  <a:txBody>
                    <a:bodyPr/>
                    <a:lstStyle/>
                    <a:p>
                      <a:pPr algn="ctr" fontAlgn="b"/>
                      <a:r>
                        <a:rPr lang="en-IN" sz="1600" b="1" i="1" u="none" strike="noStrike">
                          <a:solidFill>
                            <a:srgbClr val="000000"/>
                          </a:solidFill>
                          <a:effectLst/>
                          <a:latin typeface="+mn-lt"/>
                        </a:rPr>
                        <a:t>5265</a:t>
                      </a:r>
                    </a:p>
                  </a:txBody>
                  <a:tcPr marL="4763" marR="4763" marT="4763" marB="0" anchor="b"/>
                </a:tc>
                <a:tc>
                  <a:txBody>
                    <a:bodyPr/>
                    <a:lstStyle/>
                    <a:p>
                      <a:pPr algn="ctr" fontAlgn="b"/>
                      <a:r>
                        <a:rPr lang="en-IN" sz="1600" b="1" i="1" u="none" strike="noStrike">
                          <a:solidFill>
                            <a:srgbClr val="000000"/>
                          </a:solidFill>
                          <a:effectLst/>
                          <a:latin typeface="+mn-lt"/>
                        </a:rPr>
                        <a:t>155.4416</a:t>
                      </a:r>
                    </a:p>
                  </a:txBody>
                  <a:tcPr marL="4763" marR="4763" marT="4763" marB="0" anchor="b"/>
                </a:tc>
                <a:tc>
                  <a:txBody>
                    <a:bodyPr/>
                    <a:lstStyle/>
                    <a:p>
                      <a:pPr algn="ctr" fontAlgn="b"/>
                      <a:r>
                        <a:rPr lang="en-IN" sz="1600" b="1" i="1" u="none" strike="noStrike">
                          <a:solidFill>
                            <a:srgbClr val="000000"/>
                          </a:solidFill>
                          <a:effectLst/>
                          <a:latin typeface="+mn-lt"/>
                        </a:rPr>
                        <a:t>V Sehwag</a:t>
                      </a:r>
                    </a:p>
                  </a:txBody>
                  <a:tcPr marL="4763" marR="4763" marT="4763" marB="0" anchor="b"/>
                </a:tc>
                <a:tc>
                  <a:txBody>
                    <a:bodyPr/>
                    <a:lstStyle/>
                    <a:p>
                      <a:pPr algn="ctr" fontAlgn="b"/>
                      <a:r>
                        <a:rPr lang="en-IN" sz="1600" b="1" i="1" u="none" strike="noStrike" dirty="0">
                          <a:solidFill>
                            <a:srgbClr val="000000"/>
                          </a:solidFill>
                          <a:effectLst/>
                          <a:latin typeface="+mn-lt"/>
                        </a:rPr>
                        <a:t>414</a:t>
                      </a:r>
                    </a:p>
                  </a:txBody>
                  <a:tcPr marL="4763" marR="4763" marT="4763" marB="0" anchor="b"/>
                </a:tc>
                <a:tc>
                  <a:txBody>
                    <a:bodyPr/>
                    <a:lstStyle/>
                    <a:p>
                      <a:pPr algn="ctr" fontAlgn="b"/>
                      <a:r>
                        <a:rPr lang="en-IN" sz="1600" b="1" i="1" u="none" strike="noStrike">
                          <a:solidFill>
                            <a:srgbClr val="000000"/>
                          </a:solidFill>
                          <a:effectLst/>
                          <a:latin typeface="+mn-lt"/>
                        </a:rPr>
                        <a:t>18</a:t>
                      </a:r>
                    </a:p>
                  </a:txBody>
                  <a:tcPr marL="4763" marR="4763" marT="4763" marB="0" anchor="b"/>
                </a:tc>
                <a:tc>
                  <a:txBody>
                    <a:bodyPr/>
                    <a:lstStyle/>
                    <a:p>
                      <a:pPr algn="ctr" fontAlgn="b"/>
                      <a:r>
                        <a:rPr lang="en-IN" sz="1600" b="1" i="1" u="none" strike="noStrike">
                          <a:solidFill>
                            <a:srgbClr val="000000"/>
                          </a:solidFill>
                          <a:effectLst/>
                          <a:latin typeface="+mn-lt"/>
                        </a:rPr>
                        <a:t>23</a:t>
                      </a:r>
                    </a:p>
                  </a:txBody>
                  <a:tcPr marL="4763" marR="4763" marT="4763" marB="0" anchor="b"/>
                </a:tc>
                <a:extLst>
                  <a:ext uri="{0D108BD9-81ED-4DB2-BD59-A6C34878D82A}">
                    <a16:rowId xmlns:a16="http://schemas.microsoft.com/office/drawing/2014/main" val="3711158538"/>
                  </a:ext>
                </a:extLst>
              </a:tr>
              <a:tr h="457120">
                <a:tc>
                  <a:txBody>
                    <a:bodyPr/>
                    <a:lstStyle/>
                    <a:p>
                      <a:pPr algn="ctr" fontAlgn="b"/>
                      <a:r>
                        <a:rPr lang="en-IN" sz="1600" b="1" i="1" u="none" strike="noStrike">
                          <a:solidFill>
                            <a:srgbClr val="000000"/>
                          </a:solidFill>
                          <a:effectLst/>
                          <a:latin typeface="+mn-lt"/>
                        </a:rPr>
                        <a:t>GJ Maxwell</a:t>
                      </a:r>
                    </a:p>
                  </a:txBody>
                  <a:tcPr marL="4763" marR="4763" marT="4763" marB="0" anchor="b"/>
                </a:tc>
                <a:tc>
                  <a:txBody>
                    <a:bodyPr/>
                    <a:lstStyle/>
                    <a:p>
                      <a:pPr algn="ctr" fontAlgn="b"/>
                      <a:r>
                        <a:rPr lang="en-IN" sz="1600" b="1" i="1" u="none" strike="noStrike">
                          <a:solidFill>
                            <a:srgbClr val="000000"/>
                          </a:solidFill>
                          <a:effectLst/>
                          <a:latin typeface="+mn-lt"/>
                        </a:rPr>
                        <a:t>4515</a:t>
                      </a:r>
                    </a:p>
                  </a:txBody>
                  <a:tcPr marL="4763" marR="4763" marT="4763" marB="0" anchor="b"/>
                </a:tc>
                <a:tc>
                  <a:txBody>
                    <a:bodyPr/>
                    <a:lstStyle/>
                    <a:p>
                      <a:pPr algn="ctr" fontAlgn="b"/>
                      <a:r>
                        <a:rPr lang="en-IN" sz="1600" b="1" i="1" u="none" strike="noStrike">
                          <a:solidFill>
                            <a:srgbClr val="000000"/>
                          </a:solidFill>
                          <a:effectLst/>
                          <a:latin typeface="+mn-lt"/>
                        </a:rPr>
                        <a:t>2919</a:t>
                      </a:r>
                    </a:p>
                  </a:txBody>
                  <a:tcPr marL="4763" marR="4763" marT="4763" marB="0" anchor="b"/>
                </a:tc>
                <a:tc>
                  <a:txBody>
                    <a:bodyPr/>
                    <a:lstStyle/>
                    <a:p>
                      <a:pPr algn="ctr" fontAlgn="b"/>
                      <a:r>
                        <a:rPr lang="en-IN" sz="1600" b="1" i="1" u="none" strike="noStrike">
                          <a:solidFill>
                            <a:srgbClr val="000000"/>
                          </a:solidFill>
                          <a:effectLst/>
                          <a:latin typeface="+mn-lt"/>
                        </a:rPr>
                        <a:t>154.6763</a:t>
                      </a:r>
                    </a:p>
                  </a:txBody>
                  <a:tcPr marL="4763" marR="4763" marT="4763" marB="0" anchor="b"/>
                </a:tc>
                <a:tc>
                  <a:txBody>
                    <a:bodyPr/>
                    <a:lstStyle/>
                    <a:p>
                      <a:pPr algn="ctr" fontAlgn="b"/>
                      <a:r>
                        <a:rPr lang="en-IN" sz="1600" b="1" i="1" u="none" strike="noStrike">
                          <a:solidFill>
                            <a:srgbClr val="000000"/>
                          </a:solidFill>
                          <a:effectLst/>
                          <a:latin typeface="+mn-lt"/>
                        </a:rPr>
                        <a:t>GJ Maxwell</a:t>
                      </a:r>
                    </a:p>
                  </a:txBody>
                  <a:tcPr marL="4763" marR="4763" marT="4763" marB="0" anchor="b"/>
                </a:tc>
                <a:tc>
                  <a:txBody>
                    <a:bodyPr/>
                    <a:lstStyle/>
                    <a:p>
                      <a:pPr algn="ctr" fontAlgn="b"/>
                      <a:r>
                        <a:rPr lang="en-IN" sz="1600" b="1" i="1" u="none" strike="noStrike" dirty="0">
                          <a:solidFill>
                            <a:srgbClr val="000000"/>
                          </a:solidFill>
                          <a:effectLst/>
                          <a:latin typeface="+mn-lt"/>
                        </a:rPr>
                        <a:t>1671</a:t>
                      </a:r>
                    </a:p>
                  </a:txBody>
                  <a:tcPr marL="4763" marR="4763" marT="4763" marB="0" anchor="b"/>
                </a:tc>
                <a:tc>
                  <a:txBody>
                    <a:bodyPr/>
                    <a:lstStyle/>
                    <a:p>
                      <a:pPr algn="ctr" fontAlgn="b"/>
                      <a:r>
                        <a:rPr lang="en-IN" sz="1600" b="1" i="1" u="none" strike="noStrike">
                          <a:solidFill>
                            <a:srgbClr val="000000"/>
                          </a:solidFill>
                          <a:effectLst/>
                          <a:latin typeface="+mn-lt"/>
                        </a:rPr>
                        <a:t>57</a:t>
                      </a:r>
                    </a:p>
                  </a:txBody>
                  <a:tcPr marL="4763" marR="4763" marT="4763" marB="0" anchor="b"/>
                </a:tc>
                <a:tc>
                  <a:txBody>
                    <a:bodyPr/>
                    <a:lstStyle/>
                    <a:p>
                      <a:pPr algn="ctr" fontAlgn="b"/>
                      <a:r>
                        <a:rPr lang="en-IN" sz="1600" b="1" i="1" u="none" strike="noStrike">
                          <a:solidFill>
                            <a:srgbClr val="000000"/>
                          </a:solidFill>
                          <a:effectLst/>
                          <a:latin typeface="+mn-lt"/>
                        </a:rPr>
                        <a:t>29.31579</a:t>
                      </a:r>
                    </a:p>
                  </a:txBody>
                  <a:tcPr marL="4763" marR="4763" marT="4763" marB="0" anchor="b"/>
                </a:tc>
                <a:extLst>
                  <a:ext uri="{0D108BD9-81ED-4DB2-BD59-A6C34878D82A}">
                    <a16:rowId xmlns:a16="http://schemas.microsoft.com/office/drawing/2014/main" val="1978490725"/>
                  </a:ext>
                </a:extLst>
              </a:tr>
              <a:tr h="457120">
                <a:tc>
                  <a:txBody>
                    <a:bodyPr/>
                    <a:lstStyle/>
                    <a:p>
                      <a:pPr algn="ctr" fontAlgn="b"/>
                      <a:r>
                        <a:rPr lang="en-IN" sz="1600" b="1" i="1" u="none" strike="noStrike">
                          <a:solidFill>
                            <a:srgbClr val="000000"/>
                          </a:solidFill>
                          <a:effectLst/>
                          <a:latin typeface="+mn-lt"/>
                        </a:rPr>
                        <a:t>CH Gayle</a:t>
                      </a:r>
                    </a:p>
                  </a:txBody>
                  <a:tcPr marL="4763" marR="4763" marT="4763" marB="0" anchor="b"/>
                </a:tc>
                <a:tc>
                  <a:txBody>
                    <a:bodyPr/>
                    <a:lstStyle/>
                    <a:p>
                      <a:pPr algn="ctr" fontAlgn="b"/>
                      <a:r>
                        <a:rPr lang="en-IN" sz="1600" b="1" i="1" u="none" strike="noStrike">
                          <a:solidFill>
                            <a:srgbClr val="000000"/>
                          </a:solidFill>
                          <a:effectLst/>
                          <a:latin typeface="+mn-lt"/>
                        </a:rPr>
                        <a:t>14316</a:t>
                      </a:r>
                    </a:p>
                  </a:txBody>
                  <a:tcPr marL="4763" marR="4763" marT="4763" marB="0" anchor="b"/>
                </a:tc>
                <a:tc>
                  <a:txBody>
                    <a:bodyPr/>
                    <a:lstStyle/>
                    <a:p>
                      <a:pPr algn="ctr" fontAlgn="b"/>
                      <a:r>
                        <a:rPr lang="en-IN" sz="1600" b="1" i="1" u="none" strike="noStrike">
                          <a:solidFill>
                            <a:srgbClr val="000000"/>
                          </a:solidFill>
                          <a:effectLst/>
                          <a:latin typeface="+mn-lt"/>
                        </a:rPr>
                        <a:t>9537</a:t>
                      </a:r>
                    </a:p>
                  </a:txBody>
                  <a:tcPr marL="4763" marR="4763" marT="4763" marB="0" anchor="b"/>
                </a:tc>
                <a:tc>
                  <a:txBody>
                    <a:bodyPr/>
                    <a:lstStyle/>
                    <a:p>
                      <a:pPr algn="ctr" fontAlgn="b"/>
                      <a:r>
                        <a:rPr lang="en-IN" sz="1600" b="1" i="1" u="none" strike="noStrike">
                          <a:solidFill>
                            <a:srgbClr val="000000"/>
                          </a:solidFill>
                          <a:effectLst/>
                          <a:latin typeface="+mn-lt"/>
                        </a:rPr>
                        <a:t>150.1101</a:t>
                      </a:r>
                    </a:p>
                  </a:txBody>
                  <a:tcPr marL="4763" marR="4763" marT="4763" marB="0" anchor="b"/>
                </a:tc>
                <a:tc>
                  <a:txBody>
                    <a:bodyPr/>
                    <a:lstStyle/>
                    <a:p>
                      <a:pPr algn="ctr" fontAlgn="b"/>
                      <a:r>
                        <a:rPr lang="en-IN" sz="1600" b="1" i="1" u="none" strike="noStrike">
                          <a:solidFill>
                            <a:srgbClr val="000000"/>
                          </a:solidFill>
                          <a:effectLst/>
                          <a:latin typeface="+mn-lt"/>
                        </a:rPr>
                        <a:t>CH Gayle</a:t>
                      </a:r>
                    </a:p>
                  </a:txBody>
                  <a:tcPr marL="4763" marR="4763" marT="4763" marB="0" anchor="b"/>
                </a:tc>
                <a:tc>
                  <a:txBody>
                    <a:bodyPr/>
                    <a:lstStyle/>
                    <a:p>
                      <a:pPr algn="ctr" fontAlgn="b"/>
                      <a:r>
                        <a:rPr lang="en-IN" sz="1600" b="1" i="1" u="none" strike="noStrike" dirty="0">
                          <a:solidFill>
                            <a:srgbClr val="000000"/>
                          </a:solidFill>
                          <a:effectLst/>
                          <a:latin typeface="+mn-lt"/>
                        </a:rPr>
                        <a:t>1749</a:t>
                      </a:r>
                    </a:p>
                  </a:txBody>
                  <a:tcPr marL="4763" marR="4763" marT="4763" marB="0" anchor="b"/>
                </a:tc>
                <a:tc>
                  <a:txBody>
                    <a:bodyPr/>
                    <a:lstStyle/>
                    <a:p>
                      <a:pPr algn="ctr" fontAlgn="b"/>
                      <a:r>
                        <a:rPr lang="en-IN" sz="1600" b="1" i="1" u="none" strike="noStrike">
                          <a:solidFill>
                            <a:srgbClr val="000000"/>
                          </a:solidFill>
                          <a:effectLst/>
                          <a:latin typeface="+mn-lt"/>
                        </a:rPr>
                        <a:t>54</a:t>
                      </a:r>
                    </a:p>
                  </a:txBody>
                  <a:tcPr marL="4763" marR="4763" marT="4763" marB="0" anchor="b"/>
                </a:tc>
                <a:tc>
                  <a:txBody>
                    <a:bodyPr/>
                    <a:lstStyle/>
                    <a:p>
                      <a:pPr algn="ctr" fontAlgn="b"/>
                      <a:r>
                        <a:rPr lang="en-IN" sz="1600" b="1" i="1" u="none" strike="noStrike">
                          <a:solidFill>
                            <a:srgbClr val="000000"/>
                          </a:solidFill>
                          <a:effectLst/>
                          <a:latin typeface="+mn-lt"/>
                        </a:rPr>
                        <a:t>32.38889</a:t>
                      </a:r>
                    </a:p>
                  </a:txBody>
                  <a:tcPr marL="4763" marR="4763" marT="4763" marB="0" anchor="b"/>
                </a:tc>
                <a:extLst>
                  <a:ext uri="{0D108BD9-81ED-4DB2-BD59-A6C34878D82A}">
                    <a16:rowId xmlns:a16="http://schemas.microsoft.com/office/drawing/2014/main" val="3394691078"/>
                  </a:ext>
                </a:extLst>
              </a:tr>
              <a:tr h="457120">
                <a:tc>
                  <a:txBody>
                    <a:bodyPr/>
                    <a:lstStyle/>
                    <a:p>
                      <a:pPr algn="ctr" fontAlgn="b"/>
                      <a:r>
                        <a:rPr lang="en-IN" sz="1600" b="1" i="1" u="none" strike="noStrike">
                          <a:solidFill>
                            <a:srgbClr val="000000"/>
                          </a:solidFill>
                          <a:effectLst/>
                          <a:latin typeface="+mn-lt"/>
                        </a:rPr>
                        <a:t>KA Pollard</a:t>
                      </a:r>
                    </a:p>
                  </a:txBody>
                  <a:tcPr marL="4763" marR="4763" marT="4763" marB="0" anchor="b"/>
                </a:tc>
                <a:tc>
                  <a:txBody>
                    <a:bodyPr/>
                    <a:lstStyle/>
                    <a:p>
                      <a:pPr algn="ctr" fontAlgn="b"/>
                      <a:r>
                        <a:rPr lang="en-IN" sz="1600" b="1" i="1" u="none" strike="noStrike">
                          <a:solidFill>
                            <a:srgbClr val="000000"/>
                          </a:solidFill>
                          <a:effectLst/>
                          <a:latin typeface="+mn-lt"/>
                        </a:rPr>
                        <a:t>9069</a:t>
                      </a:r>
                    </a:p>
                  </a:txBody>
                  <a:tcPr marL="4763" marR="4763" marT="4763" marB="0" anchor="b"/>
                </a:tc>
                <a:tc>
                  <a:txBody>
                    <a:bodyPr/>
                    <a:lstStyle/>
                    <a:p>
                      <a:pPr algn="ctr" fontAlgn="b"/>
                      <a:r>
                        <a:rPr lang="en-IN" sz="1600" b="1" i="1" u="none" strike="noStrike">
                          <a:solidFill>
                            <a:srgbClr val="000000"/>
                          </a:solidFill>
                          <a:effectLst/>
                          <a:latin typeface="+mn-lt"/>
                        </a:rPr>
                        <a:t>6051</a:t>
                      </a:r>
                    </a:p>
                  </a:txBody>
                  <a:tcPr marL="4763" marR="4763" marT="4763" marB="0" anchor="b"/>
                </a:tc>
                <a:tc>
                  <a:txBody>
                    <a:bodyPr/>
                    <a:lstStyle/>
                    <a:p>
                      <a:pPr algn="ctr" fontAlgn="b"/>
                      <a:r>
                        <a:rPr lang="en-IN" sz="1600" b="1" i="1" u="none" strike="noStrike">
                          <a:solidFill>
                            <a:srgbClr val="000000"/>
                          </a:solidFill>
                          <a:effectLst/>
                          <a:latin typeface="+mn-lt"/>
                        </a:rPr>
                        <a:t>149.8761</a:t>
                      </a:r>
                    </a:p>
                  </a:txBody>
                  <a:tcPr marL="4763" marR="4763" marT="4763" marB="0" anchor="b"/>
                </a:tc>
                <a:tc>
                  <a:txBody>
                    <a:bodyPr/>
                    <a:lstStyle/>
                    <a:p>
                      <a:pPr algn="ctr" fontAlgn="b"/>
                      <a:r>
                        <a:rPr lang="en-IN" sz="1600" b="1" i="1" u="none" strike="noStrike">
                          <a:solidFill>
                            <a:srgbClr val="000000"/>
                          </a:solidFill>
                          <a:effectLst/>
                          <a:latin typeface="+mn-lt"/>
                        </a:rPr>
                        <a:t>KA Pollard</a:t>
                      </a:r>
                    </a:p>
                  </a:txBody>
                  <a:tcPr marL="4763" marR="4763" marT="4763" marB="0" anchor="b"/>
                </a:tc>
                <a:tc>
                  <a:txBody>
                    <a:bodyPr/>
                    <a:lstStyle/>
                    <a:p>
                      <a:pPr algn="ctr" fontAlgn="b"/>
                      <a:r>
                        <a:rPr lang="en-IN" sz="1600" b="1" i="1" u="none" strike="noStrike" dirty="0">
                          <a:solidFill>
                            <a:srgbClr val="000000"/>
                          </a:solidFill>
                          <a:effectLst/>
                          <a:latin typeface="+mn-lt"/>
                        </a:rPr>
                        <a:t>4209</a:t>
                      </a:r>
                    </a:p>
                  </a:txBody>
                  <a:tcPr marL="4763" marR="4763" marT="4763" marB="0" anchor="b"/>
                </a:tc>
                <a:tc>
                  <a:txBody>
                    <a:bodyPr/>
                    <a:lstStyle/>
                    <a:p>
                      <a:pPr algn="ctr" fontAlgn="b"/>
                      <a:r>
                        <a:rPr lang="en-IN" sz="1600" b="1" i="1" u="none" strike="noStrike" dirty="0">
                          <a:solidFill>
                            <a:srgbClr val="000000"/>
                          </a:solidFill>
                          <a:effectLst/>
                          <a:latin typeface="+mn-lt"/>
                        </a:rPr>
                        <a:t>180</a:t>
                      </a:r>
                    </a:p>
                  </a:txBody>
                  <a:tcPr marL="4763" marR="4763" marT="4763" marB="0" anchor="b"/>
                </a:tc>
                <a:tc>
                  <a:txBody>
                    <a:bodyPr/>
                    <a:lstStyle/>
                    <a:p>
                      <a:pPr algn="ctr" fontAlgn="b"/>
                      <a:r>
                        <a:rPr lang="en-IN" sz="1600" b="1" i="1" u="none" strike="noStrike">
                          <a:solidFill>
                            <a:srgbClr val="000000"/>
                          </a:solidFill>
                          <a:effectLst/>
                          <a:latin typeface="+mn-lt"/>
                        </a:rPr>
                        <a:t>23.38333</a:t>
                      </a:r>
                    </a:p>
                  </a:txBody>
                  <a:tcPr marL="4763" marR="4763" marT="4763" marB="0" anchor="b"/>
                </a:tc>
                <a:extLst>
                  <a:ext uri="{0D108BD9-81ED-4DB2-BD59-A6C34878D82A}">
                    <a16:rowId xmlns:a16="http://schemas.microsoft.com/office/drawing/2014/main" val="532248010"/>
                  </a:ext>
                </a:extLst>
              </a:tr>
              <a:tr h="457120">
                <a:tc>
                  <a:txBody>
                    <a:bodyPr/>
                    <a:lstStyle/>
                    <a:p>
                      <a:pPr algn="ctr" fontAlgn="b"/>
                      <a:r>
                        <a:rPr lang="en-IN" sz="1600" b="1" i="1" u="none" strike="noStrike">
                          <a:solidFill>
                            <a:srgbClr val="000000"/>
                          </a:solidFill>
                          <a:effectLst/>
                          <a:latin typeface="+mn-lt"/>
                        </a:rPr>
                        <a:t>A Ashish Reddy</a:t>
                      </a:r>
                    </a:p>
                  </a:txBody>
                  <a:tcPr marL="4763" marR="4763" marT="4763" marB="0" anchor="b"/>
                </a:tc>
                <a:tc>
                  <a:txBody>
                    <a:bodyPr/>
                    <a:lstStyle/>
                    <a:p>
                      <a:pPr algn="ctr" fontAlgn="b"/>
                      <a:r>
                        <a:rPr lang="en-IN" sz="1600" b="1" i="1" u="none" strike="noStrike">
                          <a:solidFill>
                            <a:srgbClr val="000000"/>
                          </a:solidFill>
                          <a:effectLst/>
                          <a:latin typeface="+mn-lt"/>
                        </a:rPr>
                        <a:t>840</a:t>
                      </a:r>
                    </a:p>
                  </a:txBody>
                  <a:tcPr marL="4763" marR="4763" marT="4763" marB="0" anchor="b"/>
                </a:tc>
                <a:tc>
                  <a:txBody>
                    <a:bodyPr/>
                    <a:lstStyle/>
                    <a:p>
                      <a:pPr algn="ctr" fontAlgn="b"/>
                      <a:r>
                        <a:rPr lang="en-IN" sz="1600" b="1" i="1" u="none" strike="noStrike">
                          <a:solidFill>
                            <a:srgbClr val="000000"/>
                          </a:solidFill>
                          <a:effectLst/>
                          <a:latin typeface="+mn-lt"/>
                        </a:rPr>
                        <a:t>579</a:t>
                      </a:r>
                    </a:p>
                  </a:txBody>
                  <a:tcPr marL="4763" marR="4763" marT="4763" marB="0" anchor="b"/>
                </a:tc>
                <a:tc>
                  <a:txBody>
                    <a:bodyPr/>
                    <a:lstStyle/>
                    <a:p>
                      <a:pPr algn="ctr" fontAlgn="b"/>
                      <a:r>
                        <a:rPr lang="en-IN" sz="1600" b="1" i="1" u="none" strike="noStrike">
                          <a:solidFill>
                            <a:srgbClr val="000000"/>
                          </a:solidFill>
                          <a:effectLst/>
                          <a:latin typeface="+mn-lt"/>
                        </a:rPr>
                        <a:t>145.0777</a:t>
                      </a:r>
                    </a:p>
                  </a:txBody>
                  <a:tcPr marL="4763" marR="4763" marT="4763" marB="0" anchor="b"/>
                </a:tc>
                <a:tc>
                  <a:txBody>
                    <a:bodyPr/>
                    <a:lstStyle/>
                    <a:p>
                      <a:pPr algn="ctr" fontAlgn="b"/>
                      <a:r>
                        <a:rPr lang="en-IN" sz="1600" b="1" i="1" u="none" strike="noStrike">
                          <a:solidFill>
                            <a:srgbClr val="000000"/>
                          </a:solidFill>
                          <a:effectLst/>
                          <a:latin typeface="+mn-lt"/>
                        </a:rPr>
                        <a:t>A Ashish Reddy</a:t>
                      </a:r>
                    </a:p>
                  </a:txBody>
                  <a:tcPr marL="4763" marR="4763" marT="4763" marB="0" anchor="b"/>
                </a:tc>
                <a:tc>
                  <a:txBody>
                    <a:bodyPr/>
                    <a:lstStyle/>
                    <a:p>
                      <a:pPr algn="ctr" fontAlgn="b"/>
                      <a:r>
                        <a:rPr lang="en-IN" sz="1600" b="1" i="1" u="none" strike="noStrike">
                          <a:solidFill>
                            <a:srgbClr val="000000"/>
                          </a:solidFill>
                          <a:effectLst/>
                          <a:latin typeface="+mn-lt"/>
                        </a:rPr>
                        <a:t>807</a:t>
                      </a:r>
                    </a:p>
                  </a:txBody>
                  <a:tcPr marL="4763" marR="4763" marT="4763" marB="0" anchor="b"/>
                </a:tc>
                <a:tc>
                  <a:txBody>
                    <a:bodyPr/>
                    <a:lstStyle/>
                    <a:p>
                      <a:pPr algn="ctr" fontAlgn="b"/>
                      <a:r>
                        <a:rPr lang="en-IN" sz="1600" b="1" i="1" u="none" strike="noStrike" dirty="0">
                          <a:solidFill>
                            <a:srgbClr val="000000"/>
                          </a:solidFill>
                          <a:effectLst/>
                          <a:latin typeface="+mn-lt"/>
                        </a:rPr>
                        <a:t>54</a:t>
                      </a:r>
                    </a:p>
                  </a:txBody>
                  <a:tcPr marL="4763" marR="4763" marT="4763" marB="0" anchor="b"/>
                </a:tc>
                <a:tc>
                  <a:txBody>
                    <a:bodyPr/>
                    <a:lstStyle/>
                    <a:p>
                      <a:pPr algn="ctr" fontAlgn="b"/>
                      <a:r>
                        <a:rPr lang="en-IN" sz="1600" b="1" i="1" u="none" strike="noStrike" dirty="0">
                          <a:solidFill>
                            <a:srgbClr val="000000"/>
                          </a:solidFill>
                          <a:effectLst/>
                          <a:latin typeface="+mn-lt"/>
                        </a:rPr>
                        <a:t>14.94444</a:t>
                      </a:r>
                    </a:p>
                  </a:txBody>
                  <a:tcPr marL="4763" marR="4763" marT="4763" marB="0" anchor="b"/>
                </a:tc>
                <a:extLst>
                  <a:ext uri="{0D108BD9-81ED-4DB2-BD59-A6C34878D82A}">
                    <a16:rowId xmlns:a16="http://schemas.microsoft.com/office/drawing/2014/main" val="4153584256"/>
                  </a:ext>
                </a:extLst>
              </a:tr>
            </a:tbl>
          </a:graphicData>
        </a:graphic>
      </p:graphicFrame>
    </p:spTree>
    <p:extLst>
      <p:ext uri="{BB962C8B-B14F-4D97-AF65-F5344CB8AC3E}">
        <p14:creationId xmlns:p14="http://schemas.microsoft.com/office/powerpoint/2010/main" val="2578968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255D7CE8-5FD5-4516-EDA3-FD1EBF16862A}"/>
              </a:ext>
            </a:extLst>
          </p:cNvPr>
          <p:cNvGraphicFramePr>
            <a:graphicFrameLocks/>
          </p:cNvGraphicFramePr>
          <p:nvPr>
            <p:extLst>
              <p:ext uri="{D42A27DB-BD31-4B8C-83A1-F6EECF244321}">
                <p14:modId xmlns:p14="http://schemas.microsoft.com/office/powerpoint/2010/main" val="2449680424"/>
              </p:ext>
            </p:extLst>
          </p:nvPr>
        </p:nvGraphicFramePr>
        <p:xfrm>
          <a:off x="132272" y="207034"/>
          <a:ext cx="5670430" cy="401415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ED7790A5-882A-ED5B-DC25-AA5CE5CC6BA1}"/>
              </a:ext>
            </a:extLst>
          </p:cNvPr>
          <p:cNvGraphicFramePr>
            <a:graphicFrameLocks/>
          </p:cNvGraphicFramePr>
          <p:nvPr>
            <p:extLst>
              <p:ext uri="{D42A27DB-BD31-4B8C-83A1-F6EECF244321}">
                <p14:modId xmlns:p14="http://schemas.microsoft.com/office/powerpoint/2010/main" val="3446455461"/>
              </p:ext>
            </p:extLst>
          </p:nvPr>
        </p:nvGraphicFramePr>
        <p:xfrm>
          <a:off x="6040601" y="1870312"/>
          <a:ext cx="6019127" cy="470175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98660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B9A1FB0-B418-A170-7F74-3B980DACE75B}"/>
              </a:ext>
            </a:extLst>
          </p:cNvPr>
          <p:cNvGraphicFramePr>
            <a:graphicFrameLocks/>
          </p:cNvGraphicFramePr>
          <p:nvPr>
            <p:extLst>
              <p:ext uri="{D42A27DB-BD31-4B8C-83A1-F6EECF244321}">
                <p14:modId xmlns:p14="http://schemas.microsoft.com/office/powerpoint/2010/main" val="1064836669"/>
              </p:ext>
            </p:extLst>
          </p:nvPr>
        </p:nvGraphicFramePr>
        <p:xfrm>
          <a:off x="2541917" y="1155940"/>
          <a:ext cx="6515168" cy="433760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91173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FF79-D411-D747-8DBF-FC2E3B1B4980}"/>
              </a:ext>
            </a:extLst>
          </p:cNvPr>
          <p:cNvSpPr>
            <a:spLocks noGrp="1"/>
          </p:cNvSpPr>
          <p:nvPr>
            <p:ph type="ctrTitle"/>
          </p:nvPr>
        </p:nvSpPr>
        <p:spPr>
          <a:xfrm>
            <a:off x="922683" y="282507"/>
            <a:ext cx="9144000" cy="763587"/>
          </a:xfrm>
        </p:spPr>
        <p:txBody>
          <a:bodyPr>
            <a:normAutofit/>
          </a:bodyPr>
          <a:lstStyle/>
          <a:p>
            <a:r>
              <a:rPr lang="en-IN" sz="2800" b="1" dirty="0">
                <a:solidFill>
                  <a:srgbClr val="7030A0"/>
                </a:solidFill>
                <a:latin typeface="Algerian" panose="04020705040A02060702" pitchFamily="82" charset="0"/>
              </a:rPr>
              <a:t>TASK 7-WICKET KEEEPER CRITERIA</a:t>
            </a:r>
          </a:p>
        </p:txBody>
      </p:sp>
      <p:pic>
        <p:nvPicPr>
          <p:cNvPr id="8" name="Picture 7">
            <a:extLst>
              <a:ext uri="{FF2B5EF4-FFF2-40B4-BE49-F238E27FC236}">
                <a16:creationId xmlns:a16="http://schemas.microsoft.com/office/drawing/2014/main" id="{F8EB010A-EDFD-3F4D-0FAA-20E845BB9B6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99391" y="1381541"/>
            <a:ext cx="3491781" cy="2343996"/>
          </a:xfrm>
          <a:prstGeom prst="rect">
            <a:avLst/>
          </a:prstGeom>
        </p:spPr>
      </p:pic>
      <p:sp>
        <p:nvSpPr>
          <p:cNvPr id="9" name="TextBox 8">
            <a:extLst>
              <a:ext uri="{FF2B5EF4-FFF2-40B4-BE49-F238E27FC236}">
                <a16:creationId xmlns:a16="http://schemas.microsoft.com/office/drawing/2014/main" id="{FB2C5867-8476-EC09-50DA-9E09F9DE3003}"/>
              </a:ext>
            </a:extLst>
          </p:cNvPr>
          <p:cNvSpPr txBox="1"/>
          <p:nvPr/>
        </p:nvSpPr>
        <p:spPr>
          <a:xfrm>
            <a:off x="370945" y="6515949"/>
            <a:ext cx="3410895" cy="230832"/>
          </a:xfrm>
          <a:prstGeom prst="rect">
            <a:avLst/>
          </a:prstGeom>
          <a:noFill/>
        </p:spPr>
        <p:txBody>
          <a:bodyPr wrap="square" rtlCol="0">
            <a:spAutoFit/>
          </a:bodyPr>
          <a:lstStyle/>
          <a:p>
            <a:r>
              <a:rPr lang="en-IN" sz="900">
                <a:hlinkClick r:id="rId5" tooltip="https://www.cricketmachan.com/opinions/kusal-perera-not-blamed-failure-number-three/"/>
              </a:rPr>
              <a:t>This Photo</a:t>
            </a:r>
            <a:r>
              <a:rPr lang="en-IN" sz="900"/>
              <a:t> by Unknown Author is licensed under </a:t>
            </a:r>
            <a:r>
              <a:rPr lang="en-IN" sz="900">
                <a:hlinkClick r:id="rId6" tooltip="https://creativecommons.org/licenses/by-nc-nd/3.0/"/>
              </a:rPr>
              <a:t>CC BY-NC-ND</a:t>
            </a:r>
            <a:endParaRPr lang="en-IN" sz="900"/>
          </a:p>
        </p:txBody>
      </p:sp>
      <p:sp>
        <p:nvSpPr>
          <p:cNvPr id="19" name="TextBox 18">
            <a:extLst>
              <a:ext uri="{FF2B5EF4-FFF2-40B4-BE49-F238E27FC236}">
                <a16:creationId xmlns:a16="http://schemas.microsoft.com/office/drawing/2014/main" id="{3A270376-B978-B36D-73D9-1C7C5C3A28D4}"/>
              </a:ext>
            </a:extLst>
          </p:cNvPr>
          <p:cNvSpPr txBox="1"/>
          <p:nvPr/>
        </p:nvSpPr>
        <p:spPr>
          <a:xfrm>
            <a:off x="3781840" y="1141241"/>
            <a:ext cx="7706349" cy="2677656"/>
          </a:xfrm>
          <a:prstGeom prst="rect">
            <a:avLst/>
          </a:prstGeom>
          <a:noFill/>
        </p:spPr>
        <p:txBody>
          <a:bodyPr wrap="square">
            <a:spAutoFit/>
          </a:bodyPr>
          <a:lstStyle/>
          <a:p>
            <a:r>
              <a:rPr lang="en-IN" sz="2400" b="1" i="1" dirty="0"/>
              <a:t>In T20 cricket , wicket keeper are key player in the team. The wicket keeper is the player from fielding side who stands behind the wicket and always ready to stump the ball to wickets , catches the ball  or to runout the player to eliminate the batsman from the </a:t>
            </a:r>
            <a:r>
              <a:rPr lang="en-IN" sz="2400" b="1" i="1" dirty="0" err="1"/>
              <a:t>game.As</a:t>
            </a:r>
            <a:r>
              <a:rPr lang="en-IN" sz="2400" b="1" i="1" dirty="0"/>
              <a:t> we know that runout is team work ,so here we count the number of </a:t>
            </a:r>
            <a:r>
              <a:rPr lang="en-IN" sz="2400" b="1" i="1" dirty="0" err="1"/>
              <a:t>caughts</a:t>
            </a:r>
            <a:r>
              <a:rPr lang="en-IN" sz="2400" b="1" i="1" dirty="0"/>
              <a:t> and stumps.</a:t>
            </a:r>
          </a:p>
        </p:txBody>
      </p:sp>
      <p:sp>
        <p:nvSpPr>
          <p:cNvPr id="23" name="TextBox 22">
            <a:extLst>
              <a:ext uri="{FF2B5EF4-FFF2-40B4-BE49-F238E27FC236}">
                <a16:creationId xmlns:a16="http://schemas.microsoft.com/office/drawing/2014/main" id="{63BCE53B-4DE3-D0C1-88E5-FFAA7EA9D36A}"/>
              </a:ext>
            </a:extLst>
          </p:cNvPr>
          <p:cNvSpPr txBox="1"/>
          <p:nvPr/>
        </p:nvSpPr>
        <p:spPr>
          <a:xfrm>
            <a:off x="249352" y="3999130"/>
            <a:ext cx="11770852" cy="2308324"/>
          </a:xfrm>
          <a:prstGeom prst="rect">
            <a:avLst/>
          </a:prstGeom>
          <a:noFill/>
        </p:spPr>
        <p:txBody>
          <a:bodyPr wrap="square">
            <a:spAutoFit/>
          </a:bodyPr>
          <a:lstStyle/>
          <a:p>
            <a:pPr algn="l"/>
            <a:r>
              <a:rPr lang="en-IN" sz="2400" b="1" i="1" dirty="0"/>
              <a:t>To Identify the best wicket keeper ,we need to find the player who has </a:t>
            </a:r>
            <a:r>
              <a:rPr lang="en-IN" sz="2400" b="1" i="1" dirty="0" err="1"/>
              <a:t>ticken</a:t>
            </a:r>
            <a:r>
              <a:rPr lang="en-IN" sz="2400" b="1" i="1" dirty="0"/>
              <a:t> most wickets(</a:t>
            </a:r>
            <a:r>
              <a:rPr lang="en-IN" sz="2400" b="1" i="1" dirty="0" err="1"/>
              <a:t>stumps,run</a:t>
            </a:r>
            <a:r>
              <a:rPr lang="en-IN" sz="2400" b="1" i="1" dirty="0"/>
              <a:t> out and catches) and played </a:t>
            </a:r>
            <a:r>
              <a:rPr lang="en-IN" sz="2400" b="1" i="1" dirty="0" err="1"/>
              <a:t>atleast</a:t>
            </a:r>
            <a:r>
              <a:rPr lang="en-IN" sz="2400" b="1" i="1" dirty="0"/>
              <a:t> 2 </a:t>
            </a:r>
            <a:r>
              <a:rPr lang="en-IN" sz="2400" b="1" i="1" dirty="0" err="1"/>
              <a:t>ipl</a:t>
            </a:r>
            <a:r>
              <a:rPr lang="en-IN" sz="2400" b="1" i="1" dirty="0"/>
              <a:t> seasons. To do that ,we need to filter the fielder column with the condition that  </a:t>
            </a:r>
            <a:r>
              <a:rPr lang="en-IN" sz="2400" b="1" i="1" dirty="0" err="1"/>
              <a:t>is_wicket</a:t>
            </a:r>
            <a:r>
              <a:rPr lang="en-IN" sz="2400" b="1" i="1" dirty="0"/>
              <a:t> is equal to 1 and  dismissal kind is stumped  or caught or run out and have played more than 2 </a:t>
            </a:r>
            <a:r>
              <a:rPr lang="en-IN" sz="2400" b="1" i="1" dirty="0" err="1"/>
              <a:t>ipl</a:t>
            </a:r>
            <a:r>
              <a:rPr lang="en-IN" sz="2400" b="1" i="1" dirty="0"/>
              <a:t> seasons. This criteria allows us to get the wicketkeepers from fielders column  because wicketkeeper is involved specially in stumping the ball to wicket to eliminate a batter.</a:t>
            </a:r>
          </a:p>
        </p:txBody>
      </p:sp>
    </p:spTree>
    <p:extLst>
      <p:ext uri="{BB962C8B-B14F-4D97-AF65-F5344CB8AC3E}">
        <p14:creationId xmlns:p14="http://schemas.microsoft.com/office/powerpoint/2010/main" val="2219804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C5824-05A4-3AB4-369B-DF66BDC42BDB}"/>
              </a:ext>
            </a:extLst>
          </p:cNvPr>
          <p:cNvSpPr>
            <a:spLocks noGrp="1"/>
          </p:cNvSpPr>
          <p:nvPr>
            <p:ph type="title"/>
          </p:nvPr>
        </p:nvSpPr>
        <p:spPr/>
        <p:txBody>
          <a:bodyPr>
            <a:normAutofit/>
          </a:bodyPr>
          <a:lstStyle/>
          <a:p>
            <a:pPr algn="ctr"/>
            <a:r>
              <a:rPr lang="en-IN" sz="2400" b="1" i="1" dirty="0">
                <a:highlight>
                  <a:srgbClr val="00FFFF"/>
                </a:highlight>
                <a:latin typeface="+mn-lt"/>
              </a:rPr>
              <a:t>ADDITIONAL QUESTION -1</a:t>
            </a:r>
            <a:br>
              <a:rPr lang="en-IN" sz="2400" b="1" i="1" dirty="0">
                <a:highlight>
                  <a:srgbClr val="00FFFF"/>
                </a:highlight>
                <a:latin typeface="+mn-lt"/>
              </a:rPr>
            </a:br>
            <a:endParaRPr lang="en-IN" sz="2400" b="1" i="1" dirty="0">
              <a:highlight>
                <a:srgbClr val="00FFFF"/>
              </a:highlight>
              <a:latin typeface="+mn-lt"/>
            </a:endParaRPr>
          </a:p>
        </p:txBody>
      </p:sp>
      <p:pic>
        <p:nvPicPr>
          <p:cNvPr id="4" name="Picture 3">
            <a:extLst>
              <a:ext uri="{FF2B5EF4-FFF2-40B4-BE49-F238E27FC236}">
                <a16:creationId xmlns:a16="http://schemas.microsoft.com/office/drawing/2014/main" id="{8F4B7966-6EA5-DC8E-7D98-D89708E0E35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8000"/>
                    </a14:imgEffect>
                    <a14:imgEffect>
                      <a14:brightnessContrast bright="4000"/>
                    </a14:imgEffect>
                  </a14:imgLayer>
                </a14:imgProps>
              </a:ext>
            </a:extLst>
          </a:blip>
          <a:stretch>
            <a:fillRect/>
          </a:stretch>
        </p:blipFill>
        <p:spPr>
          <a:xfrm>
            <a:off x="4025660" y="2277373"/>
            <a:ext cx="7844287" cy="4129178"/>
          </a:xfrm>
          <a:prstGeom prst="rect">
            <a:avLst/>
          </a:prstGeom>
          <a:ln>
            <a:solidFill>
              <a:schemeClr val="accent2"/>
            </a:solidFill>
          </a:ln>
        </p:spPr>
      </p:pic>
      <p:sp>
        <p:nvSpPr>
          <p:cNvPr id="6" name="TextBox 5">
            <a:extLst>
              <a:ext uri="{FF2B5EF4-FFF2-40B4-BE49-F238E27FC236}">
                <a16:creationId xmlns:a16="http://schemas.microsoft.com/office/drawing/2014/main" id="{8050C76C-9790-71A8-4638-0493257471EE}"/>
              </a:ext>
            </a:extLst>
          </p:cNvPr>
          <p:cNvSpPr txBox="1"/>
          <p:nvPr/>
        </p:nvSpPr>
        <p:spPr>
          <a:xfrm>
            <a:off x="556404" y="1742701"/>
            <a:ext cx="6096000" cy="400110"/>
          </a:xfrm>
          <a:prstGeom prst="rect">
            <a:avLst/>
          </a:prstGeom>
          <a:noFill/>
        </p:spPr>
        <p:txBody>
          <a:bodyPr wrap="square">
            <a:spAutoFit/>
          </a:bodyPr>
          <a:lstStyle/>
          <a:p>
            <a:r>
              <a:rPr lang="en-IN" sz="2000" b="1" i="1" dirty="0"/>
              <a:t>select count(distinct(city)) from </a:t>
            </a:r>
            <a:r>
              <a:rPr lang="en-IN" sz="2000" b="1" i="1" dirty="0" err="1"/>
              <a:t>ipl_matches</a:t>
            </a:r>
            <a:r>
              <a:rPr lang="en-IN" sz="2000" b="1" i="1" dirty="0"/>
              <a:t>;</a:t>
            </a:r>
          </a:p>
        </p:txBody>
      </p:sp>
    </p:spTree>
    <p:extLst>
      <p:ext uri="{BB962C8B-B14F-4D97-AF65-F5344CB8AC3E}">
        <p14:creationId xmlns:p14="http://schemas.microsoft.com/office/powerpoint/2010/main" val="1181916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D28B-7E83-1959-63D7-D3C1DD68C5AC}"/>
              </a:ext>
            </a:extLst>
          </p:cNvPr>
          <p:cNvSpPr>
            <a:spLocks noGrp="1"/>
          </p:cNvSpPr>
          <p:nvPr>
            <p:ph type="title"/>
          </p:nvPr>
        </p:nvSpPr>
        <p:spPr/>
        <p:txBody>
          <a:bodyPr>
            <a:normAutofit/>
          </a:bodyPr>
          <a:lstStyle/>
          <a:p>
            <a:pPr algn="ctr"/>
            <a:r>
              <a:rPr lang="en-IN" sz="2400" b="1" i="1" dirty="0">
                <a:highlight>
                  <a:srgbClr val="00FFFF"/>
                </a:highlight>
                <a:latin typeface="+mn-lt"/>
              </a:rPr>
              <a:t>ADDITIONAL QUESTION 2</a:t>
            </a:r>
          </a:p>
        </p:txBody>
      </p:sp>
      <p:sp>
        <p:nvSpPr>
          <p:cNvPr id="4" name="TextBox 3">
            <a:extLst>
              <a:ext uri="{FF2B5EF4-FFF2-40B4-BE49-F238E27FC236}">
                <a16:creationId xmlns:a16="http://schemas.microsoft.com/office/drawing/2014/main" id="{9DD50E00-3E5C-B086-8319-F08BFC952693}"/>
              </a:ext>
            </a:extLst>
          </p:cNvPr>
          <p:cNvSpPr txBox="1"/>
          <p:nvPr/>
        </p:nvSpPr>
        <p:spPr>
          <a:xfrm>
            <a:off x="661358" y="1828656"/>
            <a:ext cx="6096000" cy="1938992"/>
          </a:xfrm>
          <a:prstGeom prst="rect">
            <a:avLst/>
          </a:prstGeom>
          <a:noFill/>
        </p:spPr>
        <p:txBody>
          <a:bodyPr wrap="square">
            <a:spAutoFit/>
          </a:bodyPr>
          <a:lstStyle/>
          <a:p>
            <a:r>
              <a:rPr lang="en-IN" sz="2000" b="1" i="1" dirty="0"/>
              <a:t>create table deliveries_v02 as(</a:t>
            </a:r>
          </a:p>
          <a:p>
            <a:r>
              <a:rPr lang="en-IN" sz="2000" b="1" i="1" dirty="0"/>
              <a:t>select * ,</a:t>
            </a:r>
          </a:p>
          <a:p>
            <a:r>
              <a:rPr lang="en-IN" sz="2000" b="1" i="1" dirty="0"/>
              <a:t>	(case when </a:t>
            </a:r>
            <a:r>
              <a:rPr lang="en-IN" sz="2000" b="1" i="1" dirty="0" err="1"/>
              <a:t>total_runs</a:t>
            </a:r>
            <a:r>
              <a:rPr lang="en-IN" sz="2000" b="1" i="1" dirty="0"/>
              <a:t>&gt;=4 then 'boundary'</a:t>
            </a:r>
          </a:p>
          <a:p>
            <a:r>
              <a:rPr lang="en-IN" sz="2000" b="1" i="1" dirty="0"/>
              <a:t>	when </a:t>
            </a:r>
            <a:r>
              <a:rPr lang="en-IN" sz="2000" b="1" i="1" dirty="0" err="1"/>
              <a:t>total_runs</a:t>
            </a:r>
            <a:r>
              <a:rPr lang="en-IN" sz="2000" b="1" i="1" dirty="0"/>
              <a:t>=0 then 'dot'</a:t>
            </a:r>
          </a:p>
          <a:p>
            <a:r>
              <a:rPr lang="en-IN" sz="2000" b="1" i="1" dirty="0"/>
              <a:t>	else 'other' end) as </a:t>
            </a:r>
            <a:r>
              <a:rPr lang="en-IN" sz="2000" b="1" i="1" dirty="0" err="1"/>
              <a:t>ball_result</a:t>
            </a:r>
            <a:endParaRPr lang="en-IN" sz="2000" b="1" i="1" dirty="0"/>
          </a:p>
          <a:p>
            <a:r>
              <a:rPr lang="en-IN" sz="2000" b="1" i="1" dirty="0"/>
              <a:t>from </a:t>
            </a:r>
            <a:r>
              <a:rPr lang="en-IN" sz="2000" b="1" i="1" dirty="0" err="1"/>
              <a:t>ipl_ball</a:t>
            </a:r>
            <a:r>
              <a:rPr lang="en-IN" sz="2000" b="1" i="1" dirty="0"/>
              <a:t>);</a:t>
            </a:r>
          </a:p>
        </p:txBody>
      </p:sp>
      <p:pic>
        <p:nvPicPr>
          <p:cNvPr id="6" name="Picture 5">
            <a:extLst>
              <a:ext uri="{FF2B5EF4-FFF2-40B4-BE49-F238E27FC236}">
                <a16:creationId xmlns:a16="http://schemas.microsoft.com/office/drawing/2014/main" id="{058D8145-F2BD-A2DC-C81B-A2484443C4BF}"/>
              </a:ext>
            </a:extLst>
          </p:cNvPr>
          <p:cNvPicPr>
            <a:picLocks noChangeAspect="1"/>
          </p:cNvPicPr>
          <p:nvPr/>
        </p:nvPicPr>
        <p:blipFill>
          <a:blip r:embed="rId4"/>
          <a:stretch>
            <a:fillRect/>
          </a:stretch>
        </p:blipFill>
        <p:spPr>
          <a:xfrm>
            <a:off x="6757358" y="3634597"/>
            <a:ext cx="5157445" cy="3223403"/>
          </a:xfrm>
          <a:prstGeom prst="rect">
            <a:avLst/>
          </a:prstGeom>
          <a:ln>
            <a:solidFill>
              <a:schemeClr val="accent1">
                <a:lumMod val="75000"/>
              </a:schemeClr>
            </a:solidFill>
          </a:ln>
        </p:spPr>
      </p:pic>
    </p:spTree>
    <p:extLst>
      <p:ext uri="{BB962C8B-B14F-4D97-AF65-F5344CB8AC3E}">
        <p14:creationId xmlns:p14="http://schemas.microsoft.com/office/powerpoint/2010/main" val="281655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DF00-00F8-15A0-B6C7-4CC43FC01CAD}"/>
              </a:ext>
            </a:extLst>
          </p:cNvPr>
          <p:cNvSpPr>
            <a:spLocks noGrp="1"/>
          </p:cNvSpPr>
          <p:nvPr>
            <p:ph type="title"/>
          </p:nvPr>
        </p:nvSpPr>
        <p:spPr>
          <a:xfrm>
            <a:off x="705929" y="7916"/>
            <a:ext cx="10515600" cy="1325563"/>
          </a:xfrm>
        </p:spPr>
        <p:txBody>
          <a:bodyPr>
            <a:normAutofit/>
          </a:bodyPr>
          <a:lstStyle/>
          <a:p>
            <a:r>
              <a:rPr lang="en-IN" sz="2400" dirty="0">
                <a:solidFill>
                  <a:srgbClr val="FF0000"/>
                </a:solidFill>
                <a:latin typeface="Algerian" panose="04020705040A02060702" pitchFamily="82" charset="0"/>
              </a:rPr>
              <a:t>QUERY TO COPY THE DATA INTO TABLE FROM CSV FILE AND CHECK THE DATA IN TABLE</a:t>
            </a:r>
          </a:p>
        </p:txBody>
      </p:sp>
      <p:sp>
        <p:nvSpPr>
          <p:cNvPr id="4" name="TextBox 3">
            <a:extLst>
              <a:ext uri="{FF2B5EF4-FFF2-40B4-BE49-F238E27FC236}">
                <a16:creationId xmlns:a16="http://schemas.microsoft.com/office/drawing/2014/main" id="{9240B66B-324F-DC3B-49E8-39FECBDBD0AB}"/>
              </a:ext>
            </a:extLst>
          </p:cNvPr>
          <p:cNvSpPr txBox="1"/>
          <p:nvPr/>
        </p:nvSpPr>
        <p:spPr>
          <a:xfrm>
            <a:off x="999225" y="1618624"/>
            <a:ext cx="6096000" cy="1631216"/>
          </a:xfrm>
          <a:prstGeom prst="rect">
            <a:avLst/>
          </a:prstGeom>
          <a:noFill/>
        </p:spPr>
        <p:txBody>
          <a:bodyPr wrap="square">
            <a:spAutoFit/>
          </a:bodyPr>
          <a:lstStyle/>
          <a:p>
            <a:r>
              <a:rPr lang="en-IN" sz="2000" b="1" i="1" dirty="0"/>
              <a:t>COPY IPL_BALL FROM 'C:\Program Files\PostgreSQL\16\data\FILES\IPL Dataset\IPL_Ball.csv'</a:t>
            </a:r>
          </a:p>
          <a:p>
            <a:r>
              <a:rPr lang="en-IN" sz="2000" b="1" i="1" dirty="0"/>
              <a:t>DELIMITER ','</a:t>
            </a:r>
          </a:p>
          <a:p>
            <a:r>
              <a:rPr lang="en-IN" sz="2000" b="1" i="1" dirty="0"/>
              <a:t>CSV HEADER;</a:t>
            </a:r>
          </a:p>
        </p:txBody>
      </p:sp>
      <p:pic>
        <p:nvPicPr>
          <p:cNvPr id="6" name="Picture 5">
            <a:extLst>
              <a:ext uri="{FF2B5EF4-FFF2-40B4-BE49-F238E27FC236}">
                <a16:creationId xmlns:a16="http://schemas.microsoft.com/office/drawing/2014/main" id="{BB3754B5-D8E4-AF70-B4A2-5675E97B7162}"/>
              </a:ext>
            </a:extLst>
          </p:cNvPr>
          <p:cNvPicPr>
            <a:picLocks noChangeAspect="1"/>
          </p:cNvPicPr>
          <p:nvPr/>
        </p:nvPicPr>
        <p:blipFill>
          <a:blip r:embed="rId4"/>
          <a:stretch>
            <a:fillRect/>
          </a:stretch>
        </p:blipFill>
        <p:spPr>
          <a:xfrm>
            <a:off x="7095225" y="4083171"/>
            <a:ext cx="4366113" cy="2728821"/>
          </a:xfrm>
          <a:prstGeom prst="rect">
            <a:avLst/>
          </a:prstGeom>
        </p:spPr>
      </p:pic>
      <p:sp>
        <p:nvSpPr>
          <p:cNvPr id="10" name="TextBox 9">
            <a:extLst>
              <a:ext uri="{FF2B5EF4-FFF2-40B4-BE49-F238E27FC236}">
                <a16:creationId xmlns:a16="http://schemas.microsoft.com/office/drawing/2014/main" id="{FE768BDA-5266-8F5B-0E34-54736438C746}"/>
              </a:ext>
            </a:extLst>
          </p:cNvPr>
          <p:cNvSpPr txBox="1"/>
          <p:nvPr/>
        </p:nvSpPr>
        <p:spPr>
          <a:xfrm>
            <a:off x="999225" y="4797589"/>
            <a:ext cx="6096000" cy="461665"/>
          </a:xfrm>
          <a:prstGeom prst="rect">
            <a:avLst/>
          </a:prstGeom>
          <a:noFill/>
        </p:spPr>
        <p:txBody>
          <a:bodyPr wrap="square">
            <a:spAutoFit/>
          </a:bodyPr>
          <a:lstStyle/>
          <a:p>
            <a:r>
              <a:rPr lang="en-IN" sz="2400" b="1" i="1" dirty="0"/>
              <a:t>select * From IPL_BALL</a:t>
            </a:r>
            <a:r>
              <a:rPr lang="en-IN" sz="2400" dirty="0"/>
              <a:t>;</a:t>
            </a:r>
          </a:p>
        </p:txBody>
      </p:sp>
      <p:pic>
        <p:nvPicPr>
          <p:cNvPr id="14" name="Picture 13">
            <a:extLst>
              <a:ext uri="{FF2B5EF4-FFF2-40B4-BE49-F238E27FC236}">
                <a16:creationId xmlns:a16="http://schemas.microsoft.com/office/drawing/2014/main" id="{8915E493-BD9C-4F84-8540-712B7FBEBB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6286" y="1027906"/>
            <a:ext cx="4228092" cy="2642557"/>
          </a:xfrm>
          <a:prstGeom prst="rect">
            <a:avLst/>
          </a:prstGeom>
        </p:spPr>
      </p:pic>
    </p:spTree>
    <p:extLst>
      <p:ext uri="{BB962C8B-B14F-4D97-AF65-F5344CB8AC3E}">
        <p14:creationId xmlns:p14="http://schemas.microsoft.com/office/powerpoint/2010/main" val="1964186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D043A-79F2-49C9-55B2-488F210F3F4E}"/>
              </a:ext>
            </a:extLst>
          </p:cNvPr>
          <p:cNvSpPr>
            <a:spLocks noGrp="1"/>
          </p:cNvSpPr>
          <p:nvPr>
            <p:ph type="title"/>
          </p:nvPr>
        </p:nvSpPr>
        <p:spPr/>
        <p:txBody>
          <a:bodyPr>
            <a:normAutofit/>
          </a:bodyPr>
          <a:lstStyle/>
          <a:p>
            <a:pPr algn="ctr"/>
            <a:r>
              <a:rPr lang="en-IN" sz="2400" b="1" dirty="0">
                <a:highlight>
                  <a:srgbClr val="00FFFF"/>
                </a:highlight>
                <a:latin typeface="Algerian" panose="04020705040A02060702" pitchFamily="82" charset="0"/>
              </a:rPr>
              <a:t>ADDITIONAL QUESTION-3</a:t>
            </a:r>
            <a:br>
              <a:rPr lang="en-IN" sz="2400" b="1" dirty="0">
                <a:latin typeface="Algerian" panose="04020705040A02060702" pitchFamily="82" charset="0"/>
              </a:rPr>
            </a:br>
            <a:endParaRPr lang="en-IN" sz="2400" b="1" dirty="0">
              <a:latin typeface="Algerian" panose="04020705040A02060702" pitchFamily="82" charset="0"/>
            </a:endParaRPr>
          </a:p>
        </p:txBody>
      </p:sp>
      <p:pic>
        <p:nvPicPr>
          <p:cNvPr id="4" name="Picture 3">
            <a:extLst>
              <a:ext uri="{FF2B5EF4-FFF2-40B4-BE49-F238E27FC236}">
                <a16:creationId xmlns:a16="http://schemas.microsoft.com/office/drawing/2014/main" id="{58D8E8E7-C335-FED0-0F62-78057C7FCB83}"/>
              </a:ext>
            </a:extLst>
          </p:cNvPr>
          <p:cNvPicPr>
            <a:picLocks noChangeAspect="1"/>
          </p:cNvPicPr>
          <p:nvPr/>
        </p:nvPicPr>
        <p:blipFill>
          <a:blip r:embed="rId4"/>
          <a:stretch>
            <a:fillRect/>
          </a:stretch>
        </p:blipFill>
        <p:spPr>
          <a:xfrm>
            <a:off x="5980980" y="2838809"/>
            <a:ext cx="5676181" cy="3547613"/>
          </a:xfrm>
          <a:prstGeom prst="rect">
            <a:avLst/>
          </a:prstGeom>
        </p:spPr>
      </p:pic>
      <p:sp>
        <p:nvSpPr>
          <p:cNvPr id="6" name="TextBox 5">
            <a:extLst>
              <a:ext uri="{FF2B5EF4-FFF2-40B4-BE49-F238E27FC236}">
                <a16:creationId xmlns:a16="http://schemas.microsoft.com/office/drawing/2014/main" id="{A34772F1-75FD-83A3-37DF-4D4193DCC6BA}"/>
              </a:ext>
            </a:extLst>
          </p:cNvPr>
          <p:cNvSpPr txBox="1"/>
          <p:nvPr/>
        </p:nvSpPr>
        <p:spPr>
          <a:xfrm>
            <a:off x="442823" y="1228331"/>
            <a:ext cx="6096000" cy="1908215"/>
          </a:xfrm>
          <a:prstGeom prst="rect">
            <a:avLst/>
          </a:prstGeom>
          <a:noFill/>
        </p:spPr>
        <p:txBody>
          <a:bodyPr wrap="square">
            <a:spAutoFit/>
          </a:bodyPr>
          <a:lstStyle/>
          <a:p>
            <a:endParaRPr lang="en-IN" dirty="0"/>
          </a:p>
          <a:p>
            <a:r>
              <a:rPr lang="en-IN" sz="2000" b="1" i="1" dirty="0"/>
              <a:t>select count(case when </a:t>
            </a:r>
            <a:r>
              <a:rPr lang="en-IN" sz="2000" b="1" i="1" dirty="0" err="1"/>
              <a:t>ball_result</a:t>
            </a:r>
            <a:r>
              <a:rPr lang="en-IN" sz="2000" b="1" i="1" dirty="0"/>
              <a:t> ='boundary' then 1 end) as </a:t>
            </a:r>
            <a:r>
              <a:rPr lang="en-IN" sz="2000" b="1" i="1" dirty="0" err="1"/>
              <a:t>total_boundary</a:t>
            </a:r>
            <a:r>
              <a:rPr lang="en-IN" sz="2000" b="1" i="1" dirty="0"/>
              <a:t>,</a:t>
            </a:r>
          </a:p>
          <a:p>
            <a:r>
              <a:rPr lang="en-IN" sz="2000" b="1" i="1" dirty="0"/>
              <a:t>count(case when </a:t>
            </a:r>
            <a:r>
              <a:rPr lang="en-IN" sz="2000" b="1" i="1" dirty="0" err="1"/>
              <a:t>ball_result</a:t>
            </a:r>
            <a:r>
              <a:rPr lang="en-IN" sz="2000" b="1" i="1" dirty="0"/>
              <a:t> ='dot' then 1 end) as </a:t>
            </a:r>
            <a:r>
              <a:rPr lang="en-IN" sz="2000" b="1" i="1" dirty="0" err="1"/>
              <a:t>total_dot_balls</a:t>
            </a:r>
            <a:endParaRPr lang="en-IN" sz="2000" b="1" i="1" dirty="0"/>
          </a:p>
          <a:p>
            <a:r>
              <a:rPr lang="en-IN" sz="2000" b="1" i="1" dirty="0"/>
              <a:t>from deliveries_v02;</a:t>
            </a:r>
          </a:p>
        </p:txBody>
      </p:sp>
    </p:spTree>
    <p:extLst>
      <p:ext uri="{BB962C8B-B14F-4D97-AF65-F5344CB8AC3E}">
        <p14:creationId xmlns:p14="http://schemas.microsoft.com/office/powerpoint/2010/main" val="2767659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7810CFD-B281-3B1D-EEEF-3F401783A18F}"/>
              </a:ext>
            </a:extLst>
          </p:cNvPr>
          <p:cNvGraphicFramePr>
            <a:graphicFrameLocks noGrp="1"/>
          </p:cNvGraphicFramePr>
          <p:nvPr>
            <p:extLst>
              <p:ext uri="{D42A27DB-BD31-4B8C-83A1-F6EECF244321}">
                <p14:modId xmlns:p14="http://schemas.microsoft.com/office/powerpoint/2010/main" val="1618382844"/>
              </p:ext>
            </p:extLst>
          </p:nvPr>
        </p:nvGraphicFramePr>
        <p:xfrm>
          <a:off x="667110" y="608808"/>
          <a:ext cx="5237192" cy="731520"/>
        </p:xfrm>
        <a:graphic>
          <a:graphicData uri="http://schemas.openxmlformats.org/drawingml/2006/table">
            <a:tbl>
              <a:tblPr firstRow="1" bandRow="1">
                <a:tableStyleId>{5C22544A-7EE6-4342-B048-85BDC9FD1C3A}</a:tableStyleId>
              </a:tblPr>
              <a:tblGrid>
                <a:gridCol w="2618596">
                  <a:extLst>
                    <a:ext uri="{9D8B030D-6E8A-4147-A177-3AD203B41FA5}">
                      <a16:colId xmlns:a16="http://schemas.microsoft.com/office/drawing/2014/main" val="116712791"/>
                    </a:ext>
                  </a:extLst>
                </a:gridCol>
                <a:gridCol w="2618596">
                  <a:extLst>
                    <a:ext uri="{9D8B030D-6E8A-4147-A177-3AD203B41FA5}">
                      <a16:colId xmlns:a16="http://schemas.microsoft.com/office/drawing/2014/main" val="2542280899"/>
                    </a:ext>
                  </a:extLst>
                </a:gridCol>
              </a:tblGrid>
              <a:tr h="0">
                <a:tc>
                  <a:txBody>
                    <a:bodyPr/>
                    <a:lstStyle/>
                    <a:p>
                      <a:r>
                        <a:rPr lang="en-IN" dirty="0"/>
                        <a:t>TOTAL BOUNDARY</a:t>
                      </a:r>
                    </a:p>
                  </a:txBody>
                  <a:tcPr/>
                </a:tc>
                <a:tc>
                  <a:txBody>
                    <a:bodyPr/>
                    <a:lstStyle/>
                    <a:p>
                      <a:r>
                        <a:rPr lang="en-IN" dirty="0"/>
                        <a:t>TOTAL DOTS</a:t>
                      </a:r>
                    </a:p>
                  </a:txBody>
                  <a:tcPr/>
                </a:tc>
                <a:extLst>
                  <a:ext uri="{0D108BD9-81ED-4DB2-BD59-A6C34878D82A}">
                    <a16:rowId xmlns:a16="http://schemas.microsoft.com/office/drawing/2014/main" val="1545449968"/>
                  </a:ext>
                </a:extLst>
              </a:tr>
              <a:tr h="0">
                <a:tc>
                  <a:txBody>
                    <a:bodyPr/>
                    <a:lstStyle/>
                    <a:p>
                      <a:r>
                        <a:rPr lang="en-IN" dirty="0"/>
                        <a:t>94404</a:t>
                      </a:r>
                    </a:p>
                  </a:txBody>
                  <a:tcPr/>
                </a:tc>
                <a:tc>
                  <a:txBody>
                    <a:bodyPr/>
                    <a:lstStyle/>
                    <a:p>
                      <a:r>
                        <a:rPr lang="en-IN" dirty="0"/>
                        <a:t>203523</a:t>
                      </a:r>
                    </a:p>
                  </a:txBody>
                  <a:tcPr/>
                </a:tc>
                <a:extLst>
                  <a:ext uri="{0D108BD9-81ED-4DB2-BD59-A6C34878D82A}">
                    <a16:rowId xmlns:a16="http://schemas.microsoft.com/office/drawing/2014/main" val="1802515381"/>
                  </a:ext>
                </a:extLst>
              </a:tr>
            </a:tbl>
          </a:graphicData>
        </a:graphic>
      </p:graphicFrame>
      <p:graphicFrame>
        <p:nvGraphicFramePr>
          <p:cNvPr id="7" name="Chart 6">
            <a:extLst>
              <a:ext uri="{FF2B5EF4-FFF2-40B4-BE49-F238E27FC236}">
                <a16:creationId xmlns:a16="http://schemas.microsoft.com/office/drawing/2014/main" id="{FF7E75A7-F3F8-E547-CA96-A43149CB817E}"/>
              </a:ext>
            </a:extLst>
          </p:cNvPr>
          <p:cNvGraphicFramePr>
            <a:graphicFrameLocks/>
          </p:cNvGraphicFramePr>
          <p:nvPr>
            <p:extLst>
              <p:ext uri="{D42A27DB-BD31-4B8C-83A1-F6EECF244321}">
                <p14:modId xmlns:p14="http://schemas.microsoft.com/office/powerpoint/2010/main" val="639557657"/>
              </p:ext>
            </p:extLst>
          </p:nvPr>
        </p:nvGraphicFramePr>
        <p:xfrm>
          <a:off x="1181819" y="2109157"/>
          <a:ext cx="4477109" cy="322771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FF7E75A7-F3F8-E547-CA96-A43149CB817E}"/>
              </a:ext>
            </a:extLst>
          </p:cNvPr>
          <p:cNvGraphicFramePr>
            <a:graphicFrameLocks/>
          </p:cNvGraphicFramePr>
          <p:nvPr>
            <p:extLst>
              <p:ext uri="{D42A27DB-BD31-4B8C-83A1-F6EECF244321}">
                <p14:modId xmlns:p14="http://schemas.microsoft.com/office/powerpoint/2010/main" val="3829848591"/>
              </p:ext>
            </p:extLst>
          </p:nvPr>
        </p:nvGraphicFramePr>
        <p:xfrm>
          <a:off x="6438181" y="2275934"/>
          <a:ext cx="4572000" cy="312851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44878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E0CEA-3AF5-E85D-0912-8B49C6A4CB87}"/>
              </a:ext>
            </a:extLst>
          </p:cNvPr>
          <p:cNvSpPr>
            <a:spLocks noGrp="1"/>
          </p:cNvSpPr>
          <p:nvPr>
            <p:ph type="title"/>
          </p:nvPr>
        </p:nvSpPr>
        <p:spPr/>
        <p:txBody>
          <a:bodyPr>
            <a:normAutofit/>
          </a:bodyPr>
          <a:lstStyle/>
          <a:p>
            <a:pPr algn="ctr"/>
            <a:r>
              <a:rPr lang="en-IN" sz="2400" b="1" dirty="0">
                <a:highlight>
                  <a:srgbClr val="00FFFF"/>
                </a:highlight>
                <a:latin typeface="Algerian" panose="04020705040A02060702" pitchFamily="82" charset="0"/>
              </a:rPr>
              <a:t>ADDITIONAL QUESTION-4</a:t>
            </a:r>
          </a:p>
        </p:txBody>
      </p:sp>
      <p:sp>
        <p:nvSpPr>
          <p:cNvPr id="4" name="TextBox 3">
            <a:extLst>
              <a:ext uri="{FF2B5EF4-FFF2-40B4-BE49-F238E27FC236}">
                <a16:creationId xmlns:a16="http://schemas.microsoft.com/office/drawing/2014/main" id="{25761EE9-529A-DE14-26BF-E2AF1B11C47B}"/>
              </a:ext>
            </a:extLst>
          </p:cNvPr>
          <p:cNvSpPr txBox="1"/>
          <p:nvPr/>
        </p:nvSpPr>
        <p:spPr>
          <a:xfrm>
            <a:off x="557841" y="1674674"/>
            <a:ext cx="6096000" cy="1754326"/>
          </a:xfrm>
          <a:prstGeom prst="rect">
            <a:avLst/>
          </a:prstGeom>
          <a:noFill/>
        </p:spPr>
        <p:txBody>
          <a:bodyPr wrap="square">
            <a:spAutoFit/>
          </a:bodyPr>
          <a:lstStyle/>
          <a:p>
            <a:r>
              <a:rPr lang="en-IN" b="1" i="1" dirty="0"/>
              <a:t>select distinct </a:t>
            </a:r>
            <a:r>
              <a:rPr lang="en-IN" b="1" i="1" dirty="0" err="1"/>
              <a:t>batting_team</a:t>
            </a:r>
            <a:r>
              <a:rPr lang="en-IN" b="1" i="1" dirty="0"/>
              <a:t>,</a:t>
            </a:r>
          </a:p>
          <a:p>
            <a:r>
              <a:rPr lang="en-IN" b="1" i="1" dirty="0"/>
              <a:t>count (case when </a:t>
            </a:r>
            <a:r>
              <a:rPr lang="en-IN" b="1" i="1" dirty="0" err="1"/>
              <a:t>ball_result</a:t>
            </a:r>
            <a:r>
              <a:rPr lang="en-IN" b="1" i="1" dirty="0"/>
              <a:t> = 'boundary' then 1 end) as </a:t>
            </a:r>
            <a:r>
              <a:rPr lang="en-IN" b="1" i="1" dirty="0" err="1"/>
              <a:t>boundary_scored</a:t>
            </a:r>
            <a:endParaRPr lang="en-IN" b="1" i="1" dirty="0"/>
          </a:p>
          <a:p>
            <a:r>
              <a:rPr lang="en-IN" b="1" i="1" dirty="0"/>
              <a:t>from deliveries_v02</a:t>
            </a:r>
          </a:p>
          <a:p>
            <a:r>
              <a:rPr lang="en-IN" b="1" i="1" dirty="0"/>
              <a:t>group by </a:t>
            </a:r>
            <a:r>
              <a:rPr lang="en-IN" b="1" i="1" dirty="0" err="1"/>
              <a:t>batting_team</a:t>
            </a:r>
            <a:endParaRPr lang="en-IN" b="1" i="1" dirty="0"/>
          </a:p>
          <a:p>
            <a:r>
              <a:rPr lang="en-IN" b="1" i="1" dirty="0"/>
              <a:t>order by </a:t>
            </a:r>
            <a:r>
              <a:rPr lang="en-IN" b="1" i="1" dirty="0" err="1"/>
              <a:t>boundary_scored</a:t>
            </a:r>
            <a:r>
              <a:rPr lang="en-IN" b="1" i="1" dirty="0"/>
              <a:t> </a:t>
            </a:r>
            <a:r>
              <a:rPr lang="en-IN" b="1" i="1" dirty="0" err="1"/>
              <a:t>desc</a:t>
            </a:r>
            <a:r>
              <a:rPr lang="en-IN" b="1" i="1" dirty="0"/>
              <a:t>;</a:t>
            </a:r>
          </a:p>
        </p:txBody>
      </p:sp>
      <p:graphicFrame>
        <p:nvGraphicFramePr>
          <p:cNvPr id="5" name="Table 4">
            <a:extLst>
              <a:ext uri="{FF2B5EF4-FFF2-40B4-BE49-F238E27FC236}">
                <a16:creationId xmlns:a16="http://schemas.microsoft.com/office/drawing/2014/main" id="{A7576FF4-7C82-4F67-3C0E-F8D36793173C}"/>
              </a:ext>
            </a:extLst>
          </p:cNvPr>
          <p:cNvGraphicFramePr>
            <a:graphicFrameLocks noGrp="1"/>
          </p:cNvGraphicFramePr>
          <p:nvPr>
            <p:extLst>
              <p:ext uri="{D42A27DB-BD31-4B8C-83A1-F6EECF244321}">
                <p14:modId xmlns:p14="http://schemas.microsoft.com/office/powerpoint/2010/main" val="1406423260"/>
              </p:ext>
            </p:extLst>
          </p:nvPr>
        </p:nvGraphicFramePr>
        <p:xfrm>
          <a:off x="6544573" y="1512498"/>
          <a:ext cx="4290204" cy="5140608"/>
        </p:xfrm>
        <a:graphic>
          <a:graphicData uri="http://schemas.openxmlformats.org/drawingml/2006/table">
            <a:tbl>
              <a:tblPr firstRow="1" bandRow="1">
                <a:tableStyleId>{5C22544A-7EE6-4342-B048-85BDC9FD1C3A}</a:tableStyleId>
              </a:tblPr>
              <a:tblGrid>
                <a:gridCol w="2145102">
                  <a:extLst>
                    <a:ext uri="{9D8B030D-6E8A-4147-A177-3AD203B41FA5}">
                      <a16:colId xmlns:a16="http://schemas.microsoft.com/office/drawing/2014/main" val="3938622529"/>
                    </a:ext>
                  </a:extLst>
                </a:gridCol>
                <a:gridCol w="2145102">
                  <a:extLst>
                    <a:ext uri="{9D8B030D-6E8A-4147-A177-3AD203B41FA5}">
                      <a16:colId xmlns:a16="http://schemas.microsoft.com/office/drawing/2014/main" val="114069188"/>
                    </a:ext>
                  </a:extLst>
                </a:gridCol>
              </a:tblGrid>
              <a:tr h="321288">
                <a:tc>
                  <a:txBody>
                    <a:bodyPr/>
                    <a:lstStyle/>
                    <a:p>
                      <a:pPr algn="ctr" fontAlgn="b"/>
                      <a:r>
                        <a:rPr lang="en-IN" sz="1800" b="1" i="1" u="none" strike="noStrike" dirty="0">
                          <a:solidFill>
                            <a:srgbClr val="000000"/>
                          </a:solidFill>
                          <a:effectLst/>
                          <a:latin typeface="Calibri" panose="020F0502020204030204" pitchFamily="34" charset="0"/>
                        </a:rPr>
                        <a:t>Batting Team</a:t>
                      </a:r>
                    </a:p>
                  </a:txBody>
                  <a:tcPr marL="4763" marR="4763" marT="4763" marB="0" anchor="b"/>
                </a:tc>
                <a:tc>
                  <a:txBody>
                    <a:bodyPr/>
                    <a:lstStyle/>
                    <a:p>
                      <a:pPr algn="ctr" fontAlgn="b"/>
                      <a:r>
                        <a:rPr lang="en-IN" sz="1800" b="1" i="1" u="none" strike="noStrike" dirty="0" err="1">
                          <a:solidFill>
                            <a:srgbClr val="000000"/>
                          </a:solidFill>
                          <a:effectLst/>
                          <a:latin typeface="Calibri" panose="020F0502020204030204" pitchFamily="34" charset="0"/>
                        </a:rPr>
                        <a:t>BoundaryScored</a:t>
                      </a:r>
                      <a:endParaRPr lang="en-IN" sz="1800" b="1" i="1"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47607023"/>
                  </a:ext>
                </a:extLst>
              </a:tr>
              <a:tr h="321288">
                <a:tc>
                  <a:txBody>
                    <a:bodyPr/>
                    <a:lstStyle/>
                    <a:p>
                      <a:pPr algn="ctr" fontAlgn="b"/>
                      <a:r>
                        <a:rPr lang="en-IN" sz="1400" b="1" i="1" u="none" strike="noStrike" dirty="0">
                          <a:solidFill>
                            <a:srgbClr val="000000"/>
                          </a:solidFill>
                          <a:effectLst/>
                          <a:latin typeface="Calibri" panose="020F0502020204030204" pitchFamily="34" charset="0"/>
                        </a:rPr>
                        <a:t>Mumbai Indians</a:t>
                      </a:r>
                    </a:p>
                  </a:txBody>
                  <a:tcPr marL="4763" marR="4763" marT="4763" marB="0" anchor="b"/>
                </a:tc>
                <a:tc>
                  <a:txBody>
                    <a:bodyPr/>
                    <a:lstStyle/>
                    <a:p>
                      <a:pPr algn="ctr" fontAlgn="b"/>
                      <a:r>
                        <a:rPr lang="en-IN" sz="1400" b="1" i="1" u="none" strike="noStrike">
                          <a:solidFill>
                            <a:srgbClr val="000000"/>
                          </a:solidFill>
                          <a:effectLst/>
                          <a:latin typeface="Calibri" panose="020F0502020204030204" pitchFamily="34" charset="0"/>
                        </a:rPr>
                        <a:t>12354</a:t>
                      </a:r>
                    </a:p>
                  </a:txBody>
                  <a:tcPr marL="4763" marR="4763" marT="4763" marB="0" anchor="b"/>
                </a:tc>
                <a:extLst>
                  <a:ext uri="{0D108BD9-81ED-4DB2-BD59-A6C34878D82A}">
                    <a16:rowId xmlns:a16="http://schemas.microsoft.com/office/drawing/2014/main" val="2344022749"/>
                  </a:ext>
                </a:extLst>
              </a:tr>
              <a:tr h="321288">
                <a:tc>
                  <a:txBody>
                    <a:bodyPr/>
                    <a:lstStyle/>
                    <a:p>
                      <a:pPr algn="ctr" fontAlgn="b"/>
                      <a:r>
                        <a:rPr lang="en-IN" sz="1400" b="1" i="1" u="none" strike="noStrike" dirty="0">
                          <a:solidFill>
                            <a:srgbClr val="000000"/>
                          </a:solidFill>
                          <a:effectLst/>
                          <a:latin typeface="Calibri" panose="020F0502020204030204" pitchFamily="34" charset="0"/>
                        </a:rPr>
                        <a:t>Royal Challengers Bangalore</a:t>
                      </a:r>
                    </a:p>
                  </a:txBody>
                  <a:tcPr marL="4763" marR="4763" marT="4763" marB="0" anchor="b"/>
                </a:tc>
                <a:tc>
                  <a:txBody>
                    <a:bodyPr/>
                    <a:lstStyle/>
                    <a:p>
                      <a:pPr algn="ctr" fontAlgn="b"/>
                      <a:r>
                        <a:rPr lang="en-IN" sz="1400" b="1" i="1" u="none" strike="noStrike">
                          <a:solidFill>
                            <a:srgbClr val="000000"/>
                          </a:solidFill>
                          <a:effectLst/>
                          <a:latin typeface="Calibri" panose="020F0502020204030204" pitchFamily="34" charset="0"/>
                        </a:rPr>
                        <a:t>11400</a:t>
                      </a:r>
                    </a:p>
                  </a:txBody>
                  <a:tcPr marL="4763" marR="4763" marT="4763" marB="0" anchor="b"/>
                </a:tc>
                <a:extLst>
                  <a:ext uri="{0D108BD9-81ED-4DB2-BD59-A6C34878D82A}">
                    <a16:rowId xmlns:a16="http://schemas.microsoft.com/office/drawing/2014/main" val="2511187756"/>
                  </a:ext>
                </a:extLst>
              </a:tr>
              <a:tr h="321288">
                <a:tc>
                  <a:txBody>
                    <a:bodyPr/>
                    <a:lstStyle/>
                    <a:p>
                      <a:pPr algn="ctr" fontAlgn="b"/>
                      <a:r>
                        <a:rPr lang="en-IN" sz="1400" b="1" i="1" u="none" strike="noStrike" dirty="0">
                          <a:solidFill>
                            <a:srgbClr val="000000"/>
                          </a:solidFill>
                          <a:effectLst/>
                          <a:latin typeface="Calibri" panose="020F0502020204030204" pitchFamily="34" charset="0"/>
                        </a:rPr>
                        <a:t>Kings XI Punjab</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11340</a:t>
                      </a:r>
                    </a:p>
                  </a:txBody>
                  <a:tcPr marL="4763" marR="4763" marT="4763" marB="0" anchor="b"/>
                </a:tc>
                <a:extLst>
                  <a:ext uri="{0D108BD9-81ED-4DB2-BD59-A6C34878D82A}">
                    <a16:rowId xmlns:a16="http://schemas.microsoft.com/office/drawing/2014/main" val="2406439104"/>
                  </a:ext>
                </a:extLst>
              </a:tr>
              <a:tr h="321288">
                <a:tc>
                  <a:txBody>
                    <a:bodyPr/>
                    <a:lstStyle/>
                    <a:p>
                      <a:pPr algn="ctr" fontAlgn="b"/>
                      <a:r>
                        <a:rPr lang="en-IN" sz="1400" b="1" i="1" u="none" strike="noStrike">
                          <a:solidFill>
                            <a:srgbClr val="000000"/>
                          </a:solidFill>
                          <a:effectLst/>
                          <a:latin typeface="Calibri" panose="020F0502020204030204" pitchFamily="34" charset="0"/>
                        </a:rPr>
                        <a:t>Kolkata Knight Riders</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11217</a:t>
                      </a:r>
                    </a:p>
                  </a:txBody>
                  <a:tcPr marL="4763" marR="4763" marT="4763" marB="0" anchor="b"/>
                </a:tc>
                <a:extLst>
                  <a:ext uri="{0D108BD9-81ED-4DB2-BD59-A6C34878D82A}">
                    <a16:rowId xmlns:a16="http://schemas.microsoft.com/office/drawing/2014/main" val="607340794"/>
                  </a:ext>
                </a:extLst>
              </a:tr>
              <a:tr h="321288">
                <a:tc>
                  <a:txBody>
                    <a:bodyPr/>
                    <a:lstStyle/>
                    <a:p>
                      <a:pPr algn="ctr" fontAlgn="b"/>
                      <a:r>
                        <a:rPr lang="en-IN" sz="1400" b="1" i="1" u="none" strike="noStrike">
                          <a:solidFill>
                            <a:srgbClr val="000000"/>
                          </a:solidFill>
                          <a:effectLst/>
                          <a:latin typeface="Calibri" panose="020F0502020204030204" pitchFamily="34" charset="0"/>
                        </a:rPr>
                        <a:t>Chennai Super Kings</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10488</a:t>
                      </a:r>
                    </a:p>
                  </a:txBody>
                  <a:tcPr marL="4763" marR="4763" marT="4763" marB="0" anchor="b"/>
                </a:tc>
                <a:extLst>
                  <a:ext uri="{0D108BD9-81ED-4DB2-BD59-A6C34878D82A}">
                    <a16:rowId xmlns:a16="http://schemas.microsoft.com/office/drawing/2014/main" val="1142820907"/>
                  </a:ext>
                </a:extLst>
              </a:tr>
              <a:tr h="321288">
                <a:tc>
                  <a:txBody>
                    <a:bodyPr/>
                    <a:lstStyle/>
                    <a:p>
                      <a:pPr algn="ctr" fontAlgn="b"/>
                      <a:r>
                        <a:rPr lang="en-IN" sz="1400" b="1" i="1" u="none" strike="noStrike">
                          <a:solidFill>
                            <a:srgbClr val="000000"/>
                          </a:solidFill>
                          <a:effectLst/>
                          <a:latin typeface="Calibri" panose="020F0502020204030204" pitchFamily="34" charset="0"/>
                        </a:rPr>
                        <a:t>Rajasthan Royals</a:t>
                      </a:r>
                    </a:p>
                  </a:txBody>
                  <a:tcPr marL="4763" marR="4763" marT="4763" marB="0" anchor="b"/>
                </a:tc>
                <a:tc>
                  <a:txBody>
                    <a:bodyPr/>
                    <a:lstStyle/>
                    <a:p>
                      <a:pPr algn="ctr" fontAlgn="b"/>
                      <a:r>
                        <a:rPr lang="en-IN" sz="1400" b="1" i="1" u="none" strike="noStrike">
                          <a:solidFill>
                            <a:srgbClr val="000000"/>
                          </a:solidFill>
                          <a:effectLst/>
                          <a:latin typeface="Calibri" panose="020F0502020204030204" pitchFamily="34" charset="0"/>
                        </a:rPr>
                        <a:t>9123</a:t>
                      </a:r>
                    </a:p>
                  </a:txBody>
                  <a:tcPr marL="4763" marR="4763" marT="4763" marB="0" anchor="b"/>
                </a:tc>
                <a:extLst>
                  <a:ext uri="{0D108BD9-81ED-4DB2-BD59-A6C34878D82A}">
                    <a16:rowId xmlns:a16="http://schemas.microsoft.com/office/drawing/2014/main" val="2670026131"/>
                  </a:ext>
                </a:extLst>
              </a:tr>
              <a:tr h="321288">
                <a:tc>
                  <a:txBody>
                    <a:bodyPr/>
                    <a:lstStyle/>
                    <a:p>
                      <a:pPr algn="ctr" fontAlgn="b"/>
                      <a:r>
                        <a:rPr lang="en-IN" sz="1400" b="1" i="1" u="none" strike="noStrike" dirty="0">
                          <a:solidFill>
                            <a:srgbClr val="000000"/>
                          </a:solidFill>
                          <a:effectLst/>
                          <a:latin typeface="Calibri" panose="020F0502020204030204" pitchFamily="34" charset="0"/>
                        </a:rPr>
                        <a:t>Delhi Daredevils</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9066</a:t>
                      </a:r>
                    </a:p>
                  </a:txBody>
                  <a:tcPr marL="4763" marR="4763" marT="4763" marB="0" anchor="b"/>
                </a:tc>
                <a:extLst>
                  <a:ext uri="{0D108BD9-81ED-4DB2-BD59-A6C34878D82A}">
                    <a16:rowId xmlns:a16="http://schemas.microsoft.com/office/drawing/2014/main" val="3953463736"/>
                  </a:ext>
                </a:extLst>
              </a:tr>
              <a:tr h="321288">
                <a:tc>
                  <a:txBody>
                    <a:bodyPr/>
                    <a:lstStyle/>
                    <a:p>
                      <a:pPr algn="ctr" fontAlgn="b"/>
                      <a:r>
                        <a:rPr lang="en-IN" sz="1400" b="1" i="1" u="none" strike="noStrike">
                          <a:solidFill>
                            <a:srgbClr val="000000"/>
                          </a:solidFill>
                          <a:effectLst/>
                          <a:latin typeface="Calibri" panose="020F0502020204030204" pitchFamily="34" charset="0"/>
                        </a:rPr>
                        <a:t>Sunrisers Hyderabad</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6918</a:t>
                      </a:r>
                    </a:p>
                  </a:txBody>
                  <a:tcPr marL="4763" marR="4763" marT="4763" marB="0" anchor="b"/>
                </a:tc>
                <a:extLst>
                  <a:ext uri="{0D108BD9-81ED-4DB2-BD59-A6C34878D82A}">
                    <a16:rowId xmlns:a16="http://schemas.microsoft.com/office/drawing/2014/main" val="45115821"/>
                  </a:ext>
                </a:extLst>
              </a:tr>
              <a:tr h="321288">
                <a:tc>
                  <a:txBody>
                    <a:bodyPr/>
                    <a:lstStyle/>
                    <a:p>
                      <a:pPr algn="ctr" fontAlgn="b"/>
                      <a:r>
                        <a:rPr lang="en-IN" sz="1400" b="1" i="1" u="none" strike="noStrike">
                          <a:solidFill>
                            <a:srgbClr val="000000"/>
                          </a:solidFill>
                          <a:effectLst/>
                          <a:latin typeface="Calibri" panose="020F0502020204030204" pitchFamily="34" charset="0"/>
                        </a:rPr>
                        <a:t>Deccan Chargers</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4161</a:t>
                      </a:r>
                    </a:p>
                  </a:txBody>
                  <a:tcPr marL="4763" marR="4763" marT="4763" marB="0" anchor="b"/>
                </a:tc>
                <a:extLst>
                  <a:ext uri="{0D108BD9-81ED-4DB2-BD59-A6C34878D82A}">
                    <a16:rowId xmlns:a16="http://schemas.microsoft.com/office/drawing/2014/main" val="4071491149"/>
                  </a:ext>
                </a:extLst>
              </a:tr>
              <a:tr h="321288">
                <a:tc>
                  <a:txBody>
                    <a:bodyPr/>
                    <a:lstStyle/>
                    <a:p>
                      <a:pPr algn="ctr" fontAlgn="b"/>
                      <a:r>
                        <a:rPr lang="en-IN" sz="1400" b="1" i="1" u="none" strike="noStrike">
                          <a:solidFill>
                            <a:srgbClr val="000000"/>
                          </a:solidFill>
                          <a:effectLst/>
                          <a:latin typeface="Calibri" panose="020F0502020204030204" pitchFamily="34" charset="0"/>
                        </a:rPr>
                        <a:t>Pune Warriors</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2199</a:t>
                      </a:r>
                    </a:p>
                  </a:txBody>
                  <a:tcPr marL="4763" marR="4763" marT="4763" marB="0" anchor="b"/>
                </a:tc>
                <a:extLst>
                  <a:ext uri="{0D108BD9-81ED-4DB2-BD59-A6C34878D82A}">
                    <a16:rowId xmlns:a16="http://schemas.microsoft.com/office/drawing/2014/main" val="721010846"/>
                  </a:ext>
                </a:extLst>
              </a:tr>
              <a:tr h="321288">
                <a:tc>
                  <a:txBody>
                    <a:bodyPr/>
                    <a:lstStyle/>
                    <a:p>
                      <a:pPr algn="ctr" fontAlgn="b"/>
                      <a:r>
                        <a:rPr lang="en-IN" sz="1400" b="1" i="1" u="none" strike="noStrike">
                          <a:solidFill>
                            <a:srgbClr val="000000"/>
                          </a:solidFill>
                          <a:effectLst/>
                          <a:latin typeface="Calibri" panose="020F0502020204030204" pitchFamily="34" charset="0"/>
                        </a:rPr>
                        <a:t>Delhi Capitals</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1977</a:t>
                      </a:r>
                    </a:p>
                  </a:txBody>
                  <a:tcPr marL="4763" marR="4763" marT="4763" marB="0" anchor="b"/>
                </a:tc>
                <a:extLst>
                  <a:ext uri="{0D108BD9-81ED-4DB2-BD59-A6C34878D82A}">
                    <a16:rowId xmlns:a16="http://schemas.microsoft.com/office/drawing/2014/main" val="2128555453"/>
                  </a:ext>
                </a:extLst>
              </a:tr>
              <a:tr h="321288">
                <a:tc>
                  <a:txBody>
                    <a:bodyPr/>
                    <a:lstStyle/>
                    <a:p>
                      <a:pPr algn="ctr" fontAlgn="b"/>
                      <a:r>
                        <a:rPr lang="en-IN" sz="1400" b="1" i="1" u="none" strike="noStrike">
                          <a:solidFill>
                            <a:srgbClr val="000000"/>
                          </a:solidFill>
                          <a:effectLst/>
                          <a:latin typeface="Calibri" panose="020F0502020204030204" pitchFamily="34" charset="0"/>
                        </a:rPr>
                        <a:t>Gujarat Lions</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1872</a:t>
                      </a:r>
                    </a:p>
                  </a:txBody>
                  <a:tcPr marL="4763" marR="4763" marT="4763" marB="0" anchor="b"/>
                </a:tc>
                <a:extLst>
                  <a:ext uri="{0D108BD9-81ED-4DB2-BD59-A6C34878D82A}">
                    <a16:rowId xmlns:a16="http://schemas.microsoft.com/office/drawing/2014/main" val="655714804"/>
                  </a:ext>
                </a:extLst>
              </a:tr>
              <a:tr h="321288">
                <a:tc>
                  <a:txBody>
                    <a:bodyPr/>
                    <a:lstStyle/>
                    <a:p>
                      <a:pPr algn="ctr" fontAlgn="b"/>
                      <a:r>
                        <a:rPr lang="en-IN" sz="1400" b="1" i="1" u="none" strike="noStrike">
                          <a:solidFill>
                            <a:srgbClr val="000000"/>
                          </a:solidFill>
                          <a:effectLst/>
                          <a:latin typeface="Calibri" panose="020F0502020204030204" pitchFamily="34" charset="0"/>
                        </a:rPr>
                        <a:t>Rising Pune Supergiant</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870</a:t>
                      </a:r>
                    </a:p>
                  </a:txBody>
                  <a:tcPr marL="4763" marR="4763" marT="4763" marB="0" anchor="b"/>
                </a:tc>
                <a:extLst>
                  <a:ext uri="{0D108BD9-81ED-4DB2-BD59-A6C34878D82A}">
                    <a16:rowId xmlns:a16="http://schemas.microsoft.com/office/drawing/2014/main" val="3975830384"/>
                  </a:ext>
                </a:extLst>
              </a:tr>
              <a:tr h="321288">
                <a:tc>
                  <a:txBody>
                    <a:bodyPr/>
                    <a:lstStyle/>
                    <a:p>
                      <a:pPr algn="ctr" fontAlgn="b"/>
                      <a:r>
                        <a:rPr lang="en-IN" sz="1400" b="1" i="1" u="none" strike="noStrike">
                          <a:solidFill>
                            <a:srgbClr val="000000"/>
                          </a:solidFill>
                          <a:effectLst/>
                          <a:latin typeface="Calibri" panose="020F0502020204030204" pitchFamily="34" charset="0"/>
                        </a:rPr>
                        <a:t>Rising Pune Supergiants</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726</a:t>
                      </a:r>
                    </a:p>
                  </a:txBody>
                  <a:tcPr marL="4763" marR="4763" marT="4763" marB="0" anchor="b"/>
                </a:tc>
                <a:extLst>
                  <a:ext uri="{0D108BD9-81ED-4DB2-BD59-A6C34878D82A}">
                    <a16:rowId xmlns:a16="http://schemas.microsoft.com/office/drawing/2014/main" val="1791250265"/>
                  </a:ext>
                </a:extLst>
              </a:tr>
              <a:tr h="321288">
                <a:tc>
                  <a:txBody>
                    <a:bodyPr/>
                    <a:lstStyle/>
                    <a:p>
                      <a:pPr algn="ctr" fontAlgn="b"/>
                      <a:r>
                        <a:rPr lang="en-IN" sz="1400" b="1" i="1" u="none" strike="noStrike">
                          <a:solidFill>
                            <a:srgbClr val="000000"/>
                          </a:solidFill>
                          <a:effectLst/>
                          <a:latin typeface="Calibri" panose="020F0502020204030204" pitchFamily="34" charset="0"/>
                        </a:rPr>
                        <a:t>Kochi Tuskers Kerala</a:t>
                      </a:r>
                    </a:p>
                  </a:txBody>
                  <a:tcPr marL="4763" marR="4763" marT="4763" marB="0" anchor="b"/>
                </a:tc>
                <a:tc>
                  <a:txBody>
                    <a:bodyPr/>
                    <a:lstStyle/>
                    <a:p>
                      <a:pPr algn="ctr" fontAlgn="b"/>
                      <a:r>
                        <a:rPr lang="en-IN" sz="1400" b="1" i="1" u="none" strike="noStrike" dirty="0">
                          <a:solidFill>
                            <a:srgbClr val="000000"/>
                          </a:solidFill>
                          <a:effectLst/>
                          <a:latin typeface="Calibri" panose="020F0502020204030204" pitchFamily="34" charset="0"/>
                        </a:rPr>
                        <a:t>693</a:t>
                      </a:r>
                    </a:p>
                  </a:txBody>
                  <a:tcPr marL="4763" marR="4763" marT="4763" marB="0" anchor="b"/>
                </a:tc>
                <a:extLst>
                  <a:ext uri="{0D108BD9-81ED-4DB2-BD59-A6C34878D82A}">
                    <a16:rowId xmlns:a16="http://schemas.microsoft.com/office/drawing/2014/main" val="2318633729"/>
                  </a:ext>
                </a:extLst>
              </a:tr>
            </a:tbl>
          </a:graphicData>
        </a:graphic>
      </p:graphicFrame>
    </p:spTree>
    <p:extLst>
      <p:ext uri="{BB962C8B-B14F-4D97-AF65-F5344CB8AC3E}">
        <p14:creationId xmlns:p14="http://schemas.microsoft.com/office/powerpoint/2010/main" val="2220063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C714684-53EB-A383-9010-8C56901F231E}"/>
              </a:ext>
            </a:extLst>
          </p:cNvPr>
          <p:cNvGraphicFramePr>
            <a:graphicFrameLocks/>
          </p:cNvGraphicFramePr>
          <p:nvPr>
            <p:extLst>
              <p:ext uri="{D42A27DB-BD31-4B8C-83A1-F6EECF244321}">
                <p14:modId xmlns:p14="http://schemas.microsoft.com/office/powerpoint/2010/main" val="52266275"/>
              </p:ext>
            </p:extLst>
          </p:nvPr>
        </p:nvGraphicFramePr>
        <p:xfrm>
          <a:off x="339305" y="523336"/>
          <a:ext cx="5400137" cy="4606506"/>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8C714684-53EB-A383-9010-8C56901F231E}"/>
                  </a:ext>
                </a:extLst>
              </p:cNvPr>
              <p:cNvGraphicFramePr/>
              <p:nvPr>
                <p:extLst>
                  <p:ext uri="{D42A27DB-BD31-4B8C-83A1-F6EECF244321}">
                    <p14:modId xmlns:p14="http://schemas.microsoft.com/office/powerpoint/2010/main" val="663784983"/>
                  </p:ext>
                </p:extLst>
              </p:nvPr>
            </p:nvGraphicFramePr>
            <p:xfrm>
              <a:off x="6521570" y="793630"/>
              <a:ext cx="5026325" cy="3870834"/>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 name="Chart 3">
                <a:extLst>
                  <a:ext uri="{FF2B5EF4-FFF2-40B4-BE49-F238E27FC236}">
                    <a16:creationId xmlns:a16="http://schemas.microsoft.com/office/drawing/2014/main" id="{8C714684-53EB-A383-9010-8C56901F231E}"/>
                  </a:ext>
                </a:extLst>
              </p:cNvPr>
              <p:cNvPicPr>
                <a:picLocks noGrp="1" noRot="1" noChangeAspect="1" noMove="1" noResize="1" noEditPoints="1" noAdjustHandles="1" noChangeArrowheads="1" noChangeShapeType="1"/>
              </p:cNvPicPr>
              <p:nvPr/>
            </p:nvPicPr>
            <p:blipFill>
              <a:blip r:embed="rId6"/>
              <a:stretch>
                <a:fillRect/>
              </a:stretch>
            </p:blipFill>
            <p:spPr>
              <a:xfrm>
                <a:off x="6521570" y="793630"/>
                <a:ext cx="5026325" cy="3870834"/>
              </a:xfrm>
              <a:prstGeom prst="rect">
                <a:avLst/>
              </a:prstGeom>
            </p:spPr>
          </p:pic>
        </mc:Fallback>
      </mc:AlternateContent>
    </p:spTree>
    <p:extLst>
      <p:ext uri="{BB962C8B-B14F-4D97-AF65-F5344CB8AC3E}">
        <p14:creationId xmlns:p14="http://schemas.microsoft.com/office/powerpoint/2010/main" val="97655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41D02-858B-3E73-D8DD-5C01358F0A90}"/>
              </a:ext>
            </a:extLst>
          </p:cNvPr>
          <p:cNvSpPr>
            <a:spLocks noGrp="1"/>
          </p:cNvSpPr>
          <p:nvPr>
            <p:ph type="title"/>
          </p:nvPr>
        </p:nvSpPr>
        <p:spPr/>
        <p:txBody>
          <a:bodyPr>
            <a:normAutofit/>
          </a:bodyPr>
          <a:lstStyle/>
          <a:p>
            <a:pPr algn="ctr"/>
            <a:r>
              <a:rPr lang="en-IN" sz="2400" b="1" dirty="0">
                <a:highlight>
                  <a:srgbClr val="00FFFF"/>
                </a:highlight>
                <a:latin typeface="Algerian" panose="04020705040A02060702" pitchFamily="82" charset="0"/>
              </a:rPr>
              <a:t>ADDITIONAL QUESTION -5</a:t>
            </a:r>
          </a:p>
        </p:txBody>
      </p:sp>
      <p:sp>
        <p:nvSpPr>
          <p:cNvPr id="4" name="TextBox 3">
            <a:extLst>
              <a:ext uri="{FF2B5EF4-FFF2-40B4-BE49-F238E27FC236}">
                <a16:creationId xmlns:a16="http://schemas.microsoft.com/office/drawing/2014/main" id="{9D0F47F4-1CF9-417E-C84B-88AE28C21819}"/>
              </a:ext>
            </a:extLst>
          </p:cNvPr>
          <p:cNvSpPr txBox="1"/>
          <p:nvPr/>
        </p:nvSpPr>
        <p:spPr>
          <a:xfrm>
            <a:off x="293298" y="1690688"/>
            <a:ext cx="6096000" cy="1938992"/>
          </a:xfrm>
          <a:prstGeom prst="rect">
            <a:avLst/>
          </a:prstGeom>
          <a:noFill/>
        </p:spPr>
        <p:txBody>
          <a:bodyPr wrap="square">
            <a:spAutoFit/>
          </a:bodyPr>
          <a:lstStyle/>
          <a:p>
            <a:r>
              <a:rPr lang="en-IN" sz="2000" b="1" i="1" dirty="0"/>
              <a:t>select distinct </a:t>
            </a:r>
            <a:r>
              <a:rPr lang="en-IN" sz="2000" b="1" i="1" dirty="0" err="1"/>
              <a:t>bowling_team</a:t>
            </a:r>
            <a:r>
              <a:rPr lang="en-IN" sz="2000" b="1" i="1" dirty="0"/>
              <a:t>,</a:t>
            </a:r>
          </a:p>
          <a:p>
            <a:r>
              <a:rPr lang="en-IN" sz="2000" b="1" i="1" dirty="0"/>
              <a:t>count(case when </a:t>
            </a:r>
            <a:r>
              <a:rPr lang="en-IN" sz="2000" b="1" i="1" dirty="0" err="1"/>
              <a:t>ball_result</a:t>
            </a:r>
            <a:r>
              <a:rPr lang="en-IN" sz="2000" b="1" i="1" dirty="0"/>
              <a:t> = 'dot' then 1 end) as </a:t>
            </a:r>
          </a:p>
          <a:p>
            <a:r>
              <a:rPr lang="en-IN" sz="2000" b="1" i="1" dirty="0" err="1"/>
              <a:t>No_of_dot_balls</a:t>
            </a:r>
            <a:endParaRPr lang="en-IN" sz="2000" b="1" i="1" dirty="0"/>
          </a:p>
          <a:p>
            <a:r>
              <a:rPr lang="en-IN" sz="2000" b="1" i="1" dirty="0"/>
              <a:t>from deliveries_v02</a:t>
            </a:r>
          </a:p>
          <a:p>
            <a:r>
              <a:rPr lang="en-IN" sz="2000" b="1" i="1" dirty="0"/>
              <a:t>group by </a:t>
            </a:r>
            <a:r>
              <a:rPr lang="en-IN" sz="2000" b="1" i="1" dirty="0" err="1"/>
              <a:t>bowling_team</a:t>
            </a:r>
            <a:endParaRPr lang="en-IN" sz="2000" b="1" i="1" dirty="0"/>
          </a:p>
          <a:p>
            <a:r>
              <a:rPr lang="en-IN" sz="2000" b="1" i="1" dirty="0"/>
              <a:t>order by </a:t>
            </a:r>
            <a:r>
              <a:rPr lang="en-IN" sz="2000" b="1" i="1" dirty="0" err="1"/>
              <a:t>No_of_dot_balls</a:t>
            </a:r>
            <a:r>
              <a:rPr lang="en-IN" sz="2000" b="1" i="1" dirty="0"/>
              <a:t> </a:t>
            </a:r>
            <a:r>
              <a:rPr lang="en-IN" sz="2000" b="1" i="1" dirty="0" err="1"/>
              <a:t>desc</a:t>
            </a:r>
            <a:r>
              <a:rPr lang="en-IN" sz="2000" b="1" i="1" dirty="0"/>
              <a:t>;</a:t>
            </a:r>
          </a:p>
        </p:txBody>
      </p:sp>
      <p:graphicFrame>
        <p:nvGraphicFramePr>
          <p:cNvPr id="5" name="Table 4">
            <a:extLst>
              <a:ext uri="{FF2B5EF4-FFF2-40B4-BE49-F238E27FC236}">
                <a16:creationId xmlns:a16="http://schemas.microsoft.com/office/drawing/2014/main" id="{F45CAEC9-E01D-426B-B187-350495197E47}"/>
              </a:ext>
            </a:extLst>
          </p:cNvPr>
          <p:cNvGraphicFramePr>
            <a:graphicFrameLocks noGrp="1"/>
          </p:cNvGraphicFramePr>
          <p:nvPr>
            <p:extLst>
              <p:ext uri="{D42A27DB-BD31-4B8C-83A1-F6EECF244321}">
                <p14:modId xmlns:p14="http://schemas.microsoft.com/office/powerpoint/2010/main" val="1864578567"/>
              </p:ext>
            </p:extLst>
          </p:nvPr>
        </p:nvGraphicFramePr>
        <p:xfrm>
          <a:off x="5762445" y="1519142"/>
          <a:ext cx="4986068" cy="5057126"/>
        </p:xfrm>
        <a:graphic>
          <a:graphicData uri="http://schemas.openxmlformats.org/drawingml/2006/table">
            <a:tbl>
              <a:tblPr firstRow="1" bandRow="1">
                <a:tableStyleId>{5C22544A-7EE6-4342-B048-85BDC9FD1C3A}</a:tableStyleId>
              </a:tblPr>
              <a:tblGrid>
                <a:gridCol w="2493034">
                  <a:extLst>
                    <a:ext uri="{9D8B030D-6E8A-4147-A177-3AD203B41FA5}">
                      <a16:colId xmlns:a16="http://schemas.microsoft.com/office/drawing/2014/main" val="967225530"/>
                    </a:ext>
                  </a:extLst>
                </a:gridCol>
                <a:gridCol w="2493034">
                  <a:extLst>
                    <a:ext uri="{9D8B030D-6E8A-4147-A177-3AD203B41FA5}">
                      <a16:colId xmlns:a16="http://schemas.microsoft.com/office/drawing/2014/main" val="2922940505"/>
                    </a:ext>
                  </a:extLst>
                </a:gridCol>
              </a:tblGrid>
              <a:tr h="297478">
                <a:tc>
                  <a:txBody>
                    <a:bodyPr/>
                    <a:lstStyle/>
                    <a:p>
                      <a:pPr algn="ctr" fontAlgn="b"/>
                      <a:r>
                        <a:rPr lang="en-IN" sz="1600" b="1" i="0" u="none" strike="noStrike" dirty="0">
                          <a:solidFill>
                            <a:srgbClr val="000000"/>
                          </a:solidFill>
                          <a:effectLst/>
                          <a:latin typeface="Calibri" panose="020F0502020204030204" pitchFamily="34" charset="0"/>
                        </a:rPr>
                        <a:t>Bowling Team</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Number of Dot Balls</a:t>
                      </a:r>
                    </a:p>
                  </a:txBody>
                  <a:tcPr marL="4763" marR="4763" marT="4763" marB="0" anchor="b"/>
                </a:tc>
                <a:extLst>
                  <a:ext uri="{0D108BD9-81ED-4DB2-BD59-A6C34878D82A}">
                    <a16:rowId xmlns:a16="http://schemas.microsoft.com/office/drawing/2014/main" val="3163333842"/>
                  </a:ext>
                </a:extLst>
              </a:tr>
              <a:tr h="297478">
                <a:tc>
                  <a:txBody>
                    <a:bodyPr/>
                    <a:lstStyle/>
                    <a:p>
                      <a:pPr algn="ctr" fontAlgn="b"/>
                      <a:r>
                        <a:rPr lang="en-IN" sz="1600" b="1" i="0" u="none" strike="noStrike" dirty="0">
                          <a:solidFill>
                            <a:srgbClr val="000000"/>
                          </a:solidFill>
                          <a:effectLst/>
                          <a:latin typeface="Calibri" panose="020F0502020204030204" pitchFamily="34" charset="0"/>
                        </a:rPr>
                        <a:t>Mumbai Indians</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26142</a:t>
                      </a:r>
                    </a:p>
                  </a:txBody>
                  <a:tcPr marL="4763" marR="4763" marT="4763" marB="0" anchor="b"/>
                </a:tc>
                <a:extLst>
                  <a:ext uri="{0D108BD9-81ED-4DB2-BD59-A6C34878D82A}">
                    <a16:rowId xmlns:a16="http://schemas.microsoft.com/office/drawing/2014/main" val="491582054"/>
                  </a:ext>
                </a:extLst>
              </a:tr>
              <a:tr h="297478">
                <a:tc>
                  <a:txBody>
                    <a:bodyPr/>
                    <a:lstStyle/>
                    <a:p>
                      <a:pPr algn="ctr" fontAlgn="b"/>
                      <a:r>
                        <a:rPr lang="en-IN" sz="1600" b="1" i="0" u="none" strike="noStrike">
                          <a:solidFill>
                            <a:srgbClr val="000000"/>
                          </a:solidFill>
                          <a:effectLst/>
                          <a:latin typeface="Calibri" panose="020F0502020204030204" pitchFamily="34" charset="0"/>
                        </a:rPr>
                        <a:t>Royal Challengers Bangalore</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23865</a:t>
                      </a:r>
                    </a:p>
                  </a:txBody>
                  <a:tcPr marL="4763" marR="4763" marT="4763" marB="0" anchor="b"/>
                </a:tc>
                <a:extLst>
                  <a:ext uri="{0D108BD9-81ED-4DB2-BD59-A6C34878D82A}">
                    <a16:rowId xmlns:a16="http://schemas.microsoft.com/office/drawing/2014/main" val="3440574003"/>
                  </a:ext>
                </a:extLst>
              </a:tr>
              <a:tr h="297478">
                <a:tc>
                  <a:txBody>
                    <a:bodyPr/>
                    <a:lstStyle/>
                    <a:p>
                      <a:pPr algn="ctr" fontAlgn="b"/>
                      <a:r>
                        <a:rPr lang="en-IN" sz="1600" b="1" i="0" u="none" strike="noStrike">
                          <a:solidFill>
                            <a:srgbClr val="000000"/>
                          </a:solidFill>
                          <a:effectLst/>
                          <a:latin typeface="Calibri" panose="020F0502020204030204" pitchFamily="34" charset="0"/>
                        </a:rPr>
                        <a:t>Kolkata Knight Riders</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23682</a:t>
                      </a:r>
                    </a:p>
                  </a:txBody>
                  <a:tcPr marL="4763" marR="4763" marT="4763" marB="0" anchor="b"/>
                </a:tc>
                <a:extLst>
                  <a:ext uri="{0D108BD9-81ED-4DB2-BD59-A6C34878D82A}">
                    <a16:rowId xmlns:a16="http://schemas.microsoft.com/office/drawing/2014/main" val="2156330861"/>
                  </a:ext>
                </a:extLst>
              </a:tr>
              <a:tr h="297478">
                <a:tc>
                  <a:txBody>
                    <a:bodyPr/>
                    <a:lstStyle/>
                    <a:p>
                      <a:pPr algn="ctr" fontAlgn="b"/>
                      <a:r>
                        <a:rPr lang="en-IN" sz="1600" b="1" i="0" u="none" strike="noStrike">
                          <a:solidFill>
                            <a:srgbClr val="000000"/>
                          </a:solidFill>
                          <a:effectLst/>
                          <a:latin typeface="Calibri" panose="020F0502020204030204" pitchFamily="34" charset="0"/>
                        </a:rPr>
                        <a:t>Kings XI Punjab</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23037</a:t>
                      </a:r>
                    </a:p>
                  </a:txBody>
                  <a:tcPr marL="4763" marR="4763" marT="4763" marB="0" anchor="b"/>
                </a:tc>
                <a:extLst>
                  <a:ext uri="{0D108BD9-81ED-4DB2-BD59-A6C34878D82A}">
                    <a16:rowId xmlns:a16="http://schemas.microsoft.com/office/drawing/2014/main" val="3912446799"/>
                  </a:ext>
                </a:extLst>
              </a:tr>
              <a:tr h="297478">
                <a:tc>
                  <a:txBody>
                    <a:bodyPr/>
                    <a:lstStyle/>
                    <a:p>
                      <a:pPr algn="ctr" fontAlgn="b"/>
                      <a:r>
                        <a:rPr lang="en-IN" sz="1600" b="1" i="0" u="none" strike="noStrike">
                          <a:solidFill>
                            <a:srgbClr val="000000"/>
                          </a:solidFill>
                          <a:effectLst/>
                          <a:latin typeface="Calibri" panose="020F0502020204030204" pitchFamily="34" charset="0"/>
                        </a:rPr>
                        <a:t>Chennai Super Kings</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22779</a:t>
                      </a:r>
                    </a:p>
                  </a:txBody>
                  <a:tcPr marL="4763" marR="4763" marT="4763" marB="0" anchor="b"/>
                </a:tc>
                <a:extLst>
                  <a:ext uri="{0D108BD9-81ED-4DB2-BD59-A6C34878D82A}">
                    <a16:rowId xmlns:a16="http://schemas.microsoft.com/office/drawing/2014/main" val="1805799950"/>
                  </a:ext>
                </a:extLst>
              </a:tr>
              <a:tr h="297478">
                <a:tc>
                  <a:txBody>
                    <a:bodyPr/>
                    <a:lstStyle/>
                    <a:p>
                      <a:pPr algn="ctr" fontAlgn="b"/>
                      <a:r>
                        <a:rPr lang="en-IN" sz="1600" b="1" i="0" u="none" strike="noStrike" dirty="0">
                          <a:solidFill>
                            <a:srgbClr val="000000"/>
                          </a:solidFill>
                          <a:effectLst/>
                          <a:latin typeface="Calibri" panose="020F0502020204030204" pitchFamily="34" charset="0"/>
                        </a:rPr>
                        <a:t>Rajasthan Royals</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19995</a:t>
                      </a:r>
                    </a:p>
                  </a:txBody>
                  <a:tcPr marL="4763" marR="4763" marT="4763" marB="0" anchor="b"/>
                </a:tc>
                <a:extLst>
                  <a:ext uri="{0D108BD9-81ED-4DB2-BD59-A6C34878D82A}">
                    <a16:rowId xmlns:a16="http://schemas.microsoft.com/office/drawing/2014/main" val="1915706379"/>
                  </a:ext>
                </a:extLst>
              </a:tr>
              <a:tr h="297478">
                <a:tc>
                  <a:txBody>
                    <a:bodyPr/>
                    <a:lstStyle/>
                    <a:p>
                      <a:pPr algn="ctr" fontAlgn="b"/>
                      <a:r>
                        <a:rPr lang="en-IN" sz="1600" b="1" i="0" u="none" strike="noStrike">
                          <a:solidFill>
                            <a:srgbClr val="000000"/>
                          </a:solidFill>
                          <a:effectLst/>
                          <a:latin typeface="Calibri" panose="020F0502020204030204" pitchFamily="34" charset="0"/>
                        </a:rPr>
                        <a:t>Delhi Daredevils</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19560</a:t>
                      </a:r>
                    </a:p>
                  </a:txBody>
                  <a:tcPr marL="4763" marR="4763" marT="4763" marB="0" anchor="b"/>
                </a:tc>
                <a:extLst>
                  <a:ext uri="{0D108BD9-81ED-4DB2-BD59-A6C34878D82A}">
                    <a16:rowId xmlns:a16="http://schemas.microsoft.com/office/drawing/2014/main" val="2814600991"/>
                  </a:ext>
                </a:extLst>
              </a:tr>
              <a:tr h="297478">
                <a:tc>
                  <a:txBody>
                    <a:bodyPr/>
                    <a:lstStyle/>
                    <a:p>
                      <a:pPr algn="ctr" fontAlgn="b"/>
                      <a:r>
                        <a:rPr lang="en-IN" sz="1600" b="1" i="0" u="none" strike="noStrike">
                          <a:solidFill>
                            <a:srgbClr val="000000"/>
                          </a:solidFill>
                          <a:effectLst/>
                          <a:latin typeface="Calibri" panose="020F0502020204030204" pitchFamily="34" charset="0"/>
                        </a:rPr>
                        <a:t>Sunrisers Hyderabad</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15744</a:t>
                      </a:r>
                    </a:p>
                  </a:txBody>
                  <a:tcPr marL="4763" marR="4763" marT="4763" marB="0" anchor="b"/>
                </a:tc>
                <a:extLst>
                  <a:ext uri="{0D108BD9-81ED-4DB2-BD59-A6C34878D82A}">
                    <a16:rowId xmlns:a16="http://schemas.microsoft.com/office/drawing/2014/main" val="3932310976"/>
                  </a:ext>
                </a:extLst>
              </a:tr>
              <a:tr h="297478">
                <a:tc>
                  <a:txBody>
                    <a:bodyPr/>
                    <a:lstStyle/>
                    <a:p>
                      <a:pPr algn="ctr" fontAlgn="b"/>
                      <a:r>
                        <a:rPr lang="en-IN" sz="1600" b="1" i="0" u="none" strike="noStrike">
                          <a:solidFill>
                            <a:srgbClr val="000000"/>
                          </a:solidFill>
                          <a:effectLst/>
                          <a:latin typeface="Calibri" panose="020F0502020204030204" pitchFamily="34" charset="0"/>
                        </a:rPr>
                        <a:t>Deccan Chargers</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9918</a:t>
                      </a:r>
                    </a:p>
                  </a:txBody>
                  <a:tcPr marL="4763" marR="4763" marT="4763" marB="0" anchor="b"/>
                </a:tc>
                <a:extLst>
                  <a:ext uri="{0D108BD9-81ED-4DB2-BD59-A6C34878D82A}">
                    <a16:rowId xmlns:a16="http://schemas.microsoft.com/office/drawing/2014/main" val="3052322376"/>
                  </a:ext>
                </a:extLst>
              </a:tr>
              <a:tr h="297478">
                <a:tc>
                  <a:txBody>
                    <a:bodyPr/>
                    <a:lstStyle/>
                    <a:p>
                      <a:pPr algn="ctr" fontAlgn="b"/>
                      <a:r>
                        <a:rPr lang="en-IN" sz="1600" b="1" i="0" u="none" strike="noStrike">
                          <a:solidFill>
                            <a:srgbClr val="000000"/>
                          </a:solidFill>
                          <a:effectLst/>
                          <a:latin typeface="Calibri" panose="020F0502020204030204" pitchFamily="34" charset="0"/>
                        </a:rPr>
                        <a:t>Pune Warriors</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5700</a:t>
                      </a:r>
                    </a:p>
                  </a:txBody>
                  <a:tcPr marL="4763" marR="4763" marT="4763" marB="0" anchor="b"/>
                </a:tc>
                <a:extLst>
                  <a:ext uri="{0D108BD9-81ED-4DB2-BD59-A6C34878D82A}">
                    <a16:rowId xmlns:a16="http://schemas.microsoft.com/office/drawing/2014/main" val="1352106271"/>
                  </a:ext>
                </a:extLst>
              </a:tr>
              <a:tr h="297478">
                <a:tc>
                  <a:txBody>
                    <a:bodyPr/>
                    <a:lstStyle/>
                    <a:p>
                      <a:pPr algn="ctr" fontAlgn="b"/>
                      <a:r>
                        <a:rPr lang="en-IN" sz="1600" b="1" i="0" u="none" strike="noStrike">
                          <a:solidFill>
                            <a:srgbClr val="000000"/>
                          </a:solidFill>
                          <a:effectLst/>
                          <a:latin typeface="Calibri" panose="020F0502020204030204" pitchFamily="34" charset="0"/>
                        </a:rPr>
                        <a:t>Delhi Capitals</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4014</a:t>
                      </a:r>
                    </a:p>
                  </a:txBody>
                  <a:tcPr marL="4763" marR="4763" marT="4763" marB="0" anchor="b"/>
                </a:tc>
                <a:extLst>
                  <a:ext uri="{0D108BD9-81ED-4DB2-BD59-A6C34878D82A}">
                    <a16:rowId xmlns:a16="http://schemas.microsoft.com/office/drawing/2014/main" val="1731493716"/>
                  </a:ext>
                </a:extLst>
              </a:tr>
              <a:tr h="297478">
                <a:tc>
                  <a:txBody>
                    <a:bodyPr/>
                    <a:lstStyle/>
                    <a:p>
                      <a:pPr algn="ctr" fontAlgn="b"/>
                      <a:r>
                        <a:rPr lang="en-IN" sz="1600" b="1" i="0" u="none" strike="noStrike">
                          <a:solidFill>
                            <a:srgbClr val="000000"/>
                          </a:solidFill>
                          <a:effectLst/>
                          <a:latin typeface="Calibri" panose="020F0502020204030204" pitchFamily="34" charset="0"/>
                        </a:rPr>
                        <a:t>Gujarat Lions</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3285</a:t>
                      </a:r>
                    </a:p>
                  </a:txBody>
                  <a:tcPr marL="4763" marR="4763" marT="4763" marB="0" anchor="b"/>
                </a:tc>
                <a:extLst>
                  <a:ext uri="{0D108BD9-81ED-4DB2-BD59-A6C34878D82A}">
                    <a16:rowId xmlns:a16="http://schemas.microsoft.com/office/drawing/2014/main" val="1703710393"/>
                  </a:ext>
                </a:extLst>
              </a:tr>
              <a:tr h="297478">
                <a:tc>
                  <a:txBody>
                    <a:bodyPr/>
                    <a:lstStyle/>
                    <a:p>
                      <a:pPr algn="ctr" fontAlgn="b"/>
                      <a:r>
                        <a:rPr lang="en-IN" sz="1600" b="1" i="0" u="none" strike="noStrike">
                          <a:solidFill>
                            <a:srgbClr val="000000"/>
                          </a:solidFill>
                          <a:effectLst/>
                          <a:latin typeface="Calibri" panose="020F0502020204030204" pitchFamily="34" charset="0"/>
                        </a:rPr>
                        <a:t>Rising Pune Supergiant</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2094</a:t>
                      </a:r>
                    </a:p>
                  </a:txBody>
                  <a:tcPr marL="4763" marR="4763" marT="4763" marB="0" anchor="b"/>
                </a:tc>
                <a:extLst>
                  <a:ext uri="{0D108BD9-81ED-4DB2-BD59-A6C34878D82A}">
                    <a16:rowId xmlns:a16="http://schemas.microsoft.com/office/drawing/2014/main" val="86588649"/>
                  </a:ext>
                </a:extLst>
              </a:tr>
              <a:tr h="297478">
                <a:tc>
                  <a:txBody>
                    <a:bodyPr/>
                    <a:lstStyle/>
                    <a:p>
                      <a:pPr algn="ctr" fontAlgn="b"/>
                      <a:r>
                        <a:rPr lang="en-IN" sz="1600" b="1" i="0" u="none" strike="noStrike">
                          <a:solidFill>
                            <a:srgbClr val="000000"/>
                          </a:solidFill>
                          <a:effectLst/>
                          <a:latin typeface="Calibri" panose="020F0502020204030204" pitchFamily="34" charset="0"/>
                        </a:rPr>
                        <a:t>Kochi Tuskers Kerala</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1878</a:t>
                      </a:r>
                    </a:p>
                  </a:txBody>
                  <a:tcPr marL="4763" marR="4763" marT="4763" marB="0" anchor="b"/>
                </a:tc>
                <a:extLst>
                  <a:ext uri="{0D108BD9-81ED-4DB2-BD59-A6C34878D82A}">
                    <a16:rowId xmlns:a16="http://schemas.microsoft.com/office/drawing/2014/main" val="885075646"/>
                  </a:ext>
                </a:extLst>
              </a:tr>
              <a:tr h="297478">
                <a:tc>
                  <a:txBody>
                    <a:bodyPr/>
                    <a:lstStyle/>
                    <a:p>
                      <a:pPr algn="ctr" fontAlgn="b"/>
                      <a:r>
                        <a:rPr lang="en-IN" sz="1600" b="1" i="0" u="none" strike="noStrike">
                          <a:solidFill>
                            <a:srgbClr val="000000"/>
                          </a:solidFill>
                          <a:effectLst/>
                          <a:latin typeface="Calibri" panose="020F0502020204030204" pitchFamily="34" charset="0"/>
                        </a:rPr>
                        <a:t>Rising Pune Supergiants</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1617</a:t>
                      </a:r>
                    </a:p>
                  </a:txBody>
                  <a:tcPr marL="4763" marR="4763" marT="4763" marB="0" anchor="b"/>
                </a:tc>
                <a:extLst>
                  <a:ext uri="{0D108BD9-81ED-4DB2-BD59-A6C34878D82A}">
                    <a16:rowId xmlns:a16="http://schemas.microsoft.com/office/drawing/2014/main" val="2032599296"/>
                  </a:ext>
                </a:extLst>
              </a:tr>
              <a:tr h="297478">
                <a:tc>
                  <a:txBody>
                    <a:bodyPr/>
                    <a:lstStyle/>
                    <a:p>
                      <a:pPr algn="ctr" fontAlgn="b"/>
                      <a:r>
                        <a:rPr lang="en-IN" sz="1600" b="1" i="0" u="none" strike="noStrike">
                          <a:solidFill>
                            <a:srgbClr val="000000"/>
                          </a:solidFill>
                          <a:effectLst/>
                          <a:latin typeface="Calibri" panose="020F0502020204030204" pitchFamily="34" charset="0"/>
                        </a:rPr>
                        <a:t>NA</a:t>
                      </a:r>
                    </a:p>
                  </a:txBody>
                  <a:tcPr marL="4763" marR="4763" marT="4763" marB="0" anchor="b"/>
                </a:tc>
                <a:tc>
                  <a:txBody>
                    <a:bodyPr/>
                    <a:lstStyle/>
                    <a:p>
                      <a:pPr algn="ctr" fontAlgn="b"/>
                      <a:r>
                        <a:rPr lang="en-IN" sz="1600" b="1" i="0" u="none" strike="noStrike" dirty="0">
                          <a:solidFill>
                            <a:srgbClr val="000000"/>
                          </a:solidFill>
                          <a:effectLst/>
                          <a:latin typeface="Calibri" panose="020F0502020204030204" pitchFamily="34" charset="0"/>
                        </a:rPr>
                        <a:t>213</a:t>
                      </a:r>
                    </a:p>
                  </a:txBody>
                  <a:tcPr marL="4763" marR="4763" marT="4763" marB="0" anchor="b"/>
                </a:tc>
                <a:extLst>
                  <a:ext uri="{0D108BD9-81ED-4DB2-BD59-A6C34878D82A}">
                    <a16:rowId xmlns:a16="http://schemas.microsoft.com/office/drawing/2014/main" val="3468308219"/>
                  </a:ext>
                </a:extLst>
              </a:tr>
            </a:tbl>
          </a:graphicData>
        </a:graphic>
      </p:graphicFrame>
    </p:spTree>
    <p:extLst>
      <p:ext uri="{BB962C8B-B14F-4D97-AF65-F5344CB8AC3E}">
        <p14:creationId xmlns:p14="http://schemas.microsoft.com/office/powerpoint/2010/main" val="1318503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E7DADCF-14C3-BFC2-8345-96E21A933B47}"/>
              </a:ext>
            </a:extLst>
          </p:cNvPr>
          <p:cNvGraphicFramePr>
            <a:graphicFrameLocks/>
          </p:cNvGraphicFramePr>
          <p:nvPr>
            <p:extLst>
              <p:ext uri="{D42A27DB-BD31-4B8C-83A1-F6EECF244321}">
                <p14:modId xmlns:p14="http://schemas.microsoft.com/office/powerpoint/2010/main" val="776336166"/>
              </p:ext>
            </p:extLst>
          </p:nvPr>
        </p:nvGraphicFramePr>
        <p:xfrm>
          <a:off x="408698" y="348921"/>
          <a:ext cx="5808072" cy="4412860"/>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DE7DADCF-14C3-BFC2-8345-96E21A933B47}"/>
                  </a:ext>
                </a:extLst>
              </p:cNvPr>
              <p:cNvGraphicFramePr/>
              <p:nvPr>
                <p:extLst>
                  <p:ext uri="{D42A27DB-BD31-4B8C-83A1-F6EECF244321}">
                    <p14:modId xmlns:p14="http://schemas.microsoft.com/office/powerpoint/2010/main" val="2519008353"/>
                  </p:ext>
                </p:extLst>
              </p:nvPr>
            </p:nvGraphicFramePr>
            <p:xfrm>
              <a:off x="6809118" y="348921"/>
              <a:ext cx="4974184" cy="4246083"/>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5" name="Chart 4">
                <a:extLst>
                  <a:ext uri="{FF2B5EF4-FFF2-40B4-BE49-F238E27FC236}">
                    <a16:creationId xmlns:a16="http://schemas.microsoft.com/office/drawing/2014/main" id="{DE7DADCF-14C3-BFC2-8345-96E21A933B47}"/>
                  </a:ext>
                </a:extLst>
              </p:cNvPr>
              <p:cNvPicPr>
                <a:picLocks noGrp="1" noRot="1" noChangeAspect="1" noMove="1" noResize="1" noEditPoints="1" noAdjustHandles="1" noChangeArrowheads="1" noChangeShapeType="1"/>
              </p:cNvPicPr>
              <p:nvPr/>
            </p:nvPicPr>
            <p:blipFill>
              <a:blip r:embed="rId6"/>
              <a:stretch>
                <a:fillRect/>
              </a:stretch>
            </p:blipFill>
            <p:spPr>
              <a:xfrm>
                <a:off x="6809118" y="348921"/>
                <a:ext cx="4974184" cy="4246083"/>
              </a:xfrm>
              <a:prstGeom prst="rect">
                <a:avLst/>
              </a:prstGeom>
            </p:spPr>
          </p:pic>
        </mc:Fallback>
      </mc:AlternateContent>
    </p:spTree>
    <p:extLst>
      <p:ext uri="{BB962C8B-B14F-4D97-AF65-F5344CB8AC3E}">
        <p14:creationId xmlns:p14="http://schemas.microsoft.com/office/powerpoint/2010/main" val="2972033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6A3DD-1BEB-670D-92CC-3775E4BB6CC0}"/>
              </a:ext>
            </a:extLst>
          </p:cNvPr>
          <p:cNvSpPr>
            <a:spLocks noGrp="1"/>
          </p:cNvSpPr>
          <p:nvPr>
            <p:ph type="title"/>
          </p:nvPr>
        </p:nvSpPr>
        <p:spPr/>
        <p:txBody>
          <a:bodyPr>
            <a:normAutofit/>
          </a:bodyPr>
          <a:lstStyle/>
          <a:p>
            <a:pPr algn="ctr"/>
            <a:r>
              <a:rPr lang="en-IN" sz="2400" b="1" dirty="0">
                <a:highlight>
                  <a:srgbClr val="00FFFF"/>
                </a:highlight>
                <a:latin typeface="Algerian" panose="04020705040A02060702" pitchFamily="82" charset="0"/>
              </a:rPr>
              <a:t>ADDITIONAL QUESTION -6</a:t>
            </a:r>
          </a:p>
        </p:txBody>
      </p:sp>
      <p:sp>
        <p:nvSpPr>
          <p:cNvPr id="10" name="TextBox 9">
            <a:extLst>
              <a:ext uri="{FF2B5EF4-FFF2-40B4-BE49-F238E27FC236}">
                <a16:creationId xmlns:a16="http://schemas.microsoft.com/office/drawing/2014/main" id="{20BC525E-85A1-43AD-8AC9-3FA888EE714C}"/>
              </a:ext>
            </a:extLst>
          </p:cNvPr>
          <p:cNvSpPr txBox="1"/>
          <p:nvPr/>
        </p:nvSpPr>
        <p:spPr>
          <a:xfrm>
            <a:off x="1253705" y="1860776"/>
            <a:ext cx="6096000" cy="1200329"/>
          </a:xfrm>
          <a:prstGeom prst="rect">
            <a:avLst/>
          </a:prstGeom>
          <a:noFill/>
        </p:spPr>
        <p:txBody>
          <a:bodyPr wrap="square">
            <a:spAutoFit/>
          </a:bodyPr>
          <a:lstStyle/>
          <a:p>
            <a:r>
              <a:rPr lang="en-IN" sz="1800" b="1" i="1" dirty="0"/>
              <a:t>select DISTINCT DISMISSAL_KIND, count(case when </a:t>
            </a:r>
            <a:r>
              <a:rPr lang="en-IN" sz="1800" b="1" i="1" dirty="0" err="1"/>
              <a:t>dismissal_kind</a:t>
            </a:r>
            <a:r>
              <a:rPr lang="en-IN" sz="1800" b="1" i="1" dirty="0"/>
              <a:t> != 'NA' then 1 end) as </a:t>
            </a:r>
            <a:r>
              <a:rPr lang="en-IN" sz="1800" b="1" i="1" dirty="0" err="1"/>
              <a:t>total_dismissal</a:t>
            </a:r>
            <a:endParaRPr lang="en-IN" sz="1800" b="1" i="1" dirty="0"/>
          </a:p>
          <a:p>
            <a:r>
              <a:rPr lang="en-IN" sz="1800" b="1" i="1" dirty="0"/>
              <a:t>from deliveries_v02</a:t>
            </a:r>
          </a:p>
          <a:p>
            <a:r>
              <a:rPr lang="en-IN" sz="1800" b="1" i="1" dirty="0"/>
              <a:t>Group By DISMISSAL_KIND;</a:t>
            </a:r>
          </a:p>
        </p:txBody>
      </p:sp>
      <p:graphicFrame>
        <p:nvGraphicFramePr>
          <p:cNvPr id="11" name="Table 10">
            <a:extLst>
              <a:ext uri="{FF2B5EF4-FFF2-40B4-BE49-F238E27FC236}">
                <a16:creationId xmlns:a16="http://schemas.microsoft.com/office/drawing/2014/main" id="{A85BB373-EC9A-AFD9-8138-FA9CDE4E4DF7}"/>
              </a:ext>
            </a:extLst>
          </p:cNvPr>
          <p:cNvGraphicFramePr>
            <a:graphicFrameLocks noGrp="1"/>
          </p:cNvGraphicFramePr>
          <p:nvPr>
            <p:extLst>
              <p:ext uri="{D42A27DB-BD31-4B8C-83A1-F6EECF244321}">
                <p14:modId xmlns:p14="http://schemas.microsoft.com/office/powerpoint/2010/main" val="3285288631"/>
              </p:ext>
            </p:extLst>
          </p:nvPr>
        </p:nvGraphicFramePr>
        <p:xfrm>
          <a:off x="6136257" y="3151363"/>
          <a:ext cx="4802038" cy="3511630"/>
        </p:xfrm>
        <a:graphic>
          <a:graphicData uri="http://schemas.openxmlformats.org/drawingml/2006/table">
            <a:tbl>
              <a:tblPr firstRow="1" bandRow="1">
                <a:tableStyleId>{5C22544A-7EE6-4342-B048-85BDC9FD1C3A}</a:tableStyleId>
              </a:tblPr>
              <a:tblGrid>
                <a:gridCol w="2295585">
                  <a:extLst>
                    <a:ext uri="{9D8B030D-6E8A-4147-A177-3AD203B41FA5}">
                      <a16:colId xmlns:a16="http://schemas.microsoft.com/office/drawing/2014/main" val="3152145126"/>
                    </a:ext>
                  </a:extLst>
                </a:gridCol>
                <a:gridCol w="2506453">
                  <a:extLst>
                    <a:ext uri="{9D8B030D-6E8A-4147-A177-3AD203B41FA5}">
                      <a16:colId xmlns:a16="http://schemas.microsoft.com/office/drawing/2014/main" val="1985931778"/>
                    </a:ext>
                  </a:extLst>
                </a:gridCol>
              </a:tblGrid>
              <a:tr h="416000">
                <a:tc>
                  <a:txBody>
                    <a:bodyPr/>
                    <a:lstStyle/>
                    <a:p>
                      <a:pPr algn="ctr" fontAlgn="b"/>
                      <a:r>
                        <a:rPr lang="en-IN" sz="2000" b="1" i="0" u="none" strike="noStrike" dirty="0">
                          <a:solidFill>
                            <a:srgbClr val="000000"/>
                          </a:solidFill>
                          <a:effectLst/>
                          <a:latin typeface="Calibri" panose="020F0502020204030204" pitchFamily="34" charset="0"/>
                        </a:rPr>
                        <a:t>Dismissal Kind</a:t>
                      </a:r>
                    </a:p>
                  </a:txBody>
                  <a:tcPr marL="4763" marR="4763" marT="4763" marB="0" anchor="b"/>
                </a:tc>
                <a:tc>
                  <a:txBody>
                    <a:bodyPr/>
                    <a:lstStyle/>
                    <a:p>
                      <a:pPr algn="ctr" fontAlgn="b"/>
                      <a:r>
                        <a:rPr lang="en-IN" sz="2000" b="1" i="0" u="none" strike="noStrike" dirty="0">
                          <a:solidFill>
                            <a:srgbClr val="000000"/>
                          </a:solidFill>
                          <a:effectLst/>
                          <a:latin typeface="Calibri" panose="020F0502020204030204" pitchFamily="34" charset="0"/>
                        </a:rPr>
                        <a:t>Total Dismissal</a:t>
                      </a:r>
                    </a:p>
                  </a:txBody>
                  <a:tcPr marL="4763" marR="4763" marT="4763" marB="0" anchor="b"/>
                </a:tc>
                <a:extLst>
                  <a:ext uri="{0D108BD9-81ED-4DB2-BD59-A6C34878D82A}">
                    <a16:rowId xmlns:a16="http://schemas.microsoft.com/office/drawing/2014/main" val="838022373"/>
                  </a:ext>
                </a:extLst>
              </a:tr>
              <a:tr h="207824">
                <a:tc>
                  <a:txBody>
                    <a:bodyPr/>
                    <a:lstStyle/>
                    <a:p>
                      <a:pPr algn="ctr" fontAlgn="b"/>
                      <a:r>
                        <a:rPr lang="en-IN" sz="2000" b="0" i="1" u="none" strike="noStrike" dirty="0">
                          <a:solidFill>
                            <a:srgbClr val="000000"/>
                          </a:solidFill>
                          <a:effectLst/>
                          <a:latin typeface="Calibri" panose="020F0502020204030204" pitchFamily="34" charset="0"/>
                        </a:rPr>
                        <a:t>bowled</a:t>
                      </a:r>
                    </a:p>
                  </a:txBody>
                  <a:tcPr marL="4763" marR="4763" marT="4763" marB="0" anchor="b"/>
                </a:tc>
                <a:tc>
                  <a:txBody>
                    <a:bodyPr/>
                    <a:lstStyle/>
                    <a:p>
                      <a:pPr algn="ctr" fontAlgn="b"/>
                      <a:r>
                        <a:rPr lang="en-IN" sz="2000" b="0" i="1" u="none" strike="noStrike">
                          <a:solidFill>
                            <a:srgbClr val="000000"/>
                          </a:solidFill>
                          <a:effectLst/>
                          <a:latin typeface="Calibri" panose="020F0502020204030204" pitchFamily="34" charset="0"/>
                        </a:rPr>
                        <a:t>5100</a:t>
                      </a:r>
                    </a:p>
                  </a:txBody>
                  <a:tcPr marL="4763" marR="4763" marT="4763" marB="0" anchor="b"/>
                </a:tc>
                <a:extLst>
                  <a:ext uri="{0D108BD9-81ED-4DB2-BD59-A6C34878D82A}">
                    <a16:rowId xmlns:a16="http://schemas.microsoft.com/office/drawing/2014/main" val="952267950"/>
                  </a:ext>
                </a:extLst>
              </a:tr>
              <a:tr h="207824">
                <a:tc>
                  <a:txBody>
                    <a:bodyPr/>
                    <a:lstStyle/>
                    <a:p>
                      <a:pPr algn="ctr" fontAlgn="b"/>
                      <a:r>
                        <a:rPr lang="en-IN" sz="2000" b="0" i="1" u="none" strike="noStrike" dirty="0">
                          <a:solidFill>
                            <a:srgbClr val="000000"/>
                          </a:solidFill>
                          <a:effectLst/>
                          <a:latin typeface="Calibri" panose="020F0502020204030204" pitchFamily="34" charset="0"/>
                        </a:rPr>
                        <a:t>caught</a:t>
                      </a:r>
                    </a:p>
                  </a:txBody>
                  <a:tcPr marL="4763" marR="4763" marT="4763" marB="0" anchor="b"/>
                </a:tc>
                <a:tc>
                  <a:txBody>
                    <a:bodyPr/>
                    <a:lstStyle/>
                    <a:p>
                      <a:pPr algn="ctr" fontAlgn="b"/>
                      <a:r>
                        <a:rPr lang="en-IN" sz="2000" b="0" i="1" u="none" strike="noStrike">
                          <a:solidFill>
                            <a:srgbClr val="000000"/>
                          </a:solidFill>
                          <a:effectLst/>
                          <a:latin typeface="Calibri" panose="020F0502020204030204" pitchFamily="34" charset="0"/>
                        </a:rPr>
                        <a:t>17229</a:t>
                      </a:r>
                    </a:p>
                  </a:txBody>
                  <a:tcPr marL="4763" marR="4763" marT="4763" marB="0" anchor="b"/>
                </a:tc>
                <a:extLst>
                  <a:ext uri="{0D108BD9-81ED-4DB2-BD59-A6C34878D82A}">
                    <a16:rowId xmlns:a16="http://schemas.microsoft.com/office/drawing/2014/main" val="2867470347"/>
                  </a:ext>
                </a:extLst>
              </a:tr>
              <a:tr h="207824">
                <a:tc>
                  <a:txBody>
                    <a:bodyPr/>
                    <a:lstStyle/>
                    <a:p>
                      <a:pPr algn="ctr" fontAlgn="b"/>
                      <a:r>
                        <a:rPr lang="en-IN" sz="2000" b="0" i="1" u="none" strike="noStrike" dirty="0">
                          <a:solidFill>
                            <a:srgbClr val="000000"/>
                          </a:solidFill>
                          <a:effectLst/>
                          <a:latin typeface="Calibri" panose="020F0502020204030204" pitchFamily="34" charset="0"/>
                        </a:rPr>
                        <a:t>caught and bowled</a:t>
                      </a:r>
                    </a:p>
                  </a:txBody>
                  <a:tcPr marL="4763" marR="4763" marT="4763" marB="0" anchor="b"/>
                </a:tc>
                <a:tc>
                  <a:txBody>
                    <a:bodyPr/>
                    <a:lstStyle/>
                    <a:p>
                      <a:pPr algn="ctr" fontAlgn="b"/>
                      <a:r>
                        <a:rPr lang="en-IN" sz="2000" b="0" i="1" u="none" strike="noStrike">
                          <a:solidFill>
                            <a:srgbClr val="000000"/>
                          </a:solidFill>
                          <a:effectLst/>
                          <a:latin typeface="Calibri" panose="020F0502020204030204" pitchFamily="34" charset="0"/>
                        </a:rPr>
                        <a:t>807</a:t>
                      </a:r>
                    </a:p>
                  </a:txBody>
                  <a:tcPr marL="4763" marR="4763" marT="4763" marB="0" anchor="b"/>
                </a:tc>
                <a:extLst>
                  <a:ext uri="{0D108BD9-81ED-4DB2-BD59-A6C34878D82A}">
                    <a16:rowId xmlns:a16="http://schemas.microsoft.com/office/drawing/2014/main" val="978124344"/>
                  </a:ext>
                </a:extLst>
              </a:tr>
              <a:tr h="207824">
                <a:tc>
                  <a:txBody>
                    <a:bodyPr/>
                    <a:lstStyle/>
                    <a:p>
                      <a:pPr algn="ctr" fontAlgn="b"/>
                      <a:r>
                        <a:rPr lang="en-IN" sz="2000" b="0" i="1" u="none" strike="noStrike" dirty="0">
                          <a:solidFill>
                            <a:srgbClr val="000000"/>
                          </a:solidFill>
                          <a:effectLst/>
                          <a:latin typeface="Calibri" panose="020F0502020204030204" pitchFamily="34" charset="0"/>
                        </a:rPr>
                        <a:t>hit wicket</a:t>
                      </a:r>
                    </a:p>
                  </a:txBody>
                  <a:tcPr marL="4763" marR="4763" marT="4763" marB="0" anchor="b"/>
                </a:tc>
                <a:tc>
                  <a:txBody>
                    <a:bodyPr/>
                    <a:lstStyle/>
                    <a:p>
                      <a:pPr algn="ctr" fontAlgn="b"/>
                      <a:r>
                        <a:rPr lang="en-IN" sz="2000" b="0" i="1" u="none" strike="noStrike">
                          <a:solidFill>
                            <a:srgbClr val="000000"/>
                          </a:solidFill>
                          <a:effectLst/>
                          <a:latin typeface="Calibri" panose="020F0502020204030204" pitchFamily="34" charset="0"/>
                        </a:rPr>
                        <a:t>36</a:t>
                      </a:r>
                    </a:p>
                  </a:txBody>
                  <a:tcPr marL="4763" marR="4763" marT="4763" marB="0" anchor="b"/>
                </a:tc>
                <a:extLst>
                  <a:ext uri="{0D108BD9-81ED-4DB2-BD59-A6C34878D82A}">
                    <a16:rowId xmlns:a16="http://schemas.microsoft.com/office/drawing/2014/main" val="736331740"/>
                  </a:ext>
                </a:extLst>
              </a:tr>
              <a:tr h="207824">
                <a:tc>
                  <a:txBody>
                    <a:bodyPr/>
                    <a:lstStyle/>
                    <a:p>
                      <a:pPr algn="ctr" fontAlgn="b"/>
                      <a:r>
                        <a:rPr lang="en-IN" sz="2000" b="0" i="1" u="none" strike="noStrike" dirty="0">
                          <a:solidFill>
                            <a:srgbClr val="000000"/>
                          </a:solidFill>
                          <a:effectLst/>
                          <a:latin typeface="Calibri" panose="020F0502020204030204" pitchFamily="34" charset="0"/>
                        </a:rPr>
                        <a:t>lbw</a:t>
                      </a:r>
                    </a:p>
                  </a:txBody>
                  <a:tcPr marL="4763" marR="4763" marT="4763" marB="0" anchor="b"/>
                </a:tc>
                <a:tc>
                  <a:txBody>
                    <a:bodyPr/>
                    <a:lstStyle/>
                    <a:p>
                      <a:pPr algn="ctr" fontAlgn="b"/>
                      <a:r>
                        <a:rPr lang="en-IN" sz="2000" b="0" i="1" u="none" strike="noStrike">
                          <a:solidFill>
                            <a:srgbClr val="000000"/>
                          </a:solidFill>
                          <a:effectLst/>
                          <a:latin typeface="Calibri" panose="020F0502020204030204" pitchFamily="34" charset="0"/>
                        </a:rPr>
                        <a:t>1713</a:t>
                      </a:r>
                    </a:p>
                  </a:txBody>
                  <a:tcPr marL="4763" marR="4763" marT="4763" marB="0" anchor="b"/>
                </a:tc>
                <a:extLst>
                  <a:ext uri="{0D108BD9-81ED-4DB2-BD59-A6C34878D82A}">
                    <a16:rowId xmlns:a16="http://schemas.microsoft.com/office/drawing/2014/main" val="2010147087"/>
                  </a:ext>
                </a:extLst>
              </a:tr>
              <a:tr h="207824">
                <a:tc>
                  <a:txBody>
                    <a:bodyPr/>
                    <a:lstStyle/>
                    <a:p>
                      <a:pPr algn="ctr" fontAlgn="b"/>
                      <a:r>
                        <a:rPr lang="en-IN" sz="2000" b="0" i="1" u="none" strike="noStrike" dirty="0">
                          <a:solidFill>
                            <a:srgbClr val="000000"/>
                          </a:solidFill>
                          <a:effectLst/>
                          <a:latin typeface="Calibri" panose="020F0502020204030204" pitchFamily="34" charset="0"/>
                        </a:rPr>
                        <a:t>NA</a:t>
                      </a:r>
                    </a:p>
                  </a:txBody>
                  <a:tcPr marL="4763" marR="4763" marT="4763" marB="0" anchor="b"/>
                </a:tc>
                <a:tc>
                  <a:txBody>
                    <a:bodyPr/>
                    <a:lstStyle/>
                    <a:p>
                      <a:pPr algn="ctr" fontAlgn="b"/>
                      <a:r>
                        <a:rPr lang="en-IN" sz="2000" b="0" i="1" u="none" strike="noStrike">
                          <a:solidFill>
                            <a:srgbClr val="000000"/>
                          </a:solidFill>
                          <a:effectLst/>
                          <a:latin typeface="Calibri" panose="020F0502020204030204" pitchFamily="34" charset="0"/>
                        </a:rPr>
                        <a:t>0</a:t>
                      </a:r>
                    </a:p>
                  </a:txBody>
                  <a:tcPr marL="4763" marR="4763" marT="4763" marB="0" anchor="b"/>
                </a:tc>
                <a:extLst>
                  <a:ext uri="{0D108BD9-81ED-4DB2-BD59-A6C34878D82A}">
                    <a16:rowId xmlns:a16="http://schemas.microsoft.com/office/drawing/2014/main" val="3310842922"/>
                  </a:ext>
                </a:extLst>
              </a:tr>
              <a:tr h="207824">
                <a:tc>
                  <a:txBody>
                    <a:bodyPr/>
                    <a:lstStyle/>
                    <a:p>
                      <a:pPr algn="ctr" fontAlgn="b"/>
                      <a:r>
                        <a:rPr lang="en-IN" sz="2000" b="0" i="1" u="none" strike="noStrike">
                          <a:solidFill>
                            <a:srgbClr val="000000"/>
                          </a:solidFill>
                          <a:effectLst/>
                          <a:latin typeface="Calibri" panose="020F0502020204030204" pitchFamily="34" charset="0"/>
                        </a:rPr>
                        <a:t>obstructing the field</a:t>
                      </a:r>
                    </a:p>
                  </a:txBody>
                  <a:tcPr marL="4763" marR="4763" marT="4763" marB="0" anchor="b"/>
                </a:tc>
                <a:tc>
                  <a:txBody>
                    <a:bodyPr/>
                    <a:lstStyle/>
                    <a:p>
                      <a:pPr algn="ctr" fontAlgn="b"/>
                      <a:r>
                        <a:rPr lang="en-IN" sz="2000" b="0" i="1" u="none" strike="noStrike" dirty="0">
                          <a:solidFill>
                            <a:srgbClr val="000000"/>
                          </a:solidFill>
                          <a:effectLst/>
                          <a:latin typeface="Calibri" panose="020F0502020204030204" pitchFamily="34" charset="0"/>
                        </a:rPr>
                        <a:t>6</a:t>
                      </a:r>
                    </a:p>
                  </a:txBody>
                  <a:tcPr marL="4763" marR="4763" marT="4763" marB="0" anchor="b"/>
                </a:tc>
                <a:extLst>
                  <a:ext uri="{0D108BD9-81ED-4DB2-BD59-A6C34878D82A}">
                    <a16:rowId xmlns:a16="http://schemas.microsoft.com/office/drawing/2014/main" val="1627405998"/>
                  </a:ext>
                </a:extLst>
              </a:tr>
              <a:tr h="207824">
                <a:tc>
                  <a:txBody>
                    <a:bodyPr/>
                    <a:lstStyle/>
                    <a:p>
                      <a:pPr algn="ctr" fontAlgn="b"/>
                      <a:r>
                        <a:rPr lang="en-IN" sz="2000" b="0" i="1" u="none" strike="noStrike">
                          <a:solidFill>
                            <a:srgbClr val="000000"/>
                          </a:solidFill>
                          <a:effectLst/>
                          <a:latin typeface="Calibri" panose="020F0502020204030204" pitchFamily="34" charset="0"/>
                        </a:rPr>
                        <a:t>retired hurt</a:t>
                      </a:r>
                    </a:p>
                  </a:txBody>
                  <a:tcPr marL="4763" marR="4763" marT="4763" marB="0" anchor="b"/>
                </a:tc>
                <a:tc>
                  <a:txBody>
                    <a:bodyPr/>
                    <a:lstStyle/>
                    <a:p>
                      <a:pPr algn="ctr" fontAlgn="b"/>
                      <a:r>
                        <a:rPr lang="en-IN" sz="2000" b="0" i="1" u="none" strike="noStrike" dirty="0">
                          <a:solidFill>
                            <a:srgbClr val="000000"/>
                          </a:solidFill>
                          <a:effectLst/>
                          <a:latin typeface="Calibri" panose="020F0502020204030204" pitchFamily="34" charset="0"/>
                        </a:rPr>
                        <a:t>33</a:t>
                      </a:r>
                    </a:p>
                  </a:txBody>
                  <a:tcPr marL="4763" marR="4763" marT="4763" marB="0" anchor="b"/>
                </a:tc>
                <a:extLst>
                  <a:ext uri="{0D108BD9-81ED-4DB2-BD59-A6C34878D82A}">
                    <a16:rowId xmlns:a16="http://schemas.microsoft.com/office/drawing/2014/main" val="1716235417"/>
                  </a:ext>
                </a:extLst>
              </a:tr>
              <a:tr h="207824">
                <a:tc>
                  <a:txBody>
                    <a:bodyPr/>
                    <a:lstStyle/>
                    <a:p>
                      <a:pPr algn="ctr" fontAlgn="b"/>
                      <a:r>
                        <a:rPr lang="en-IN" sz="2000" b="0" i="1" u="none" strike="noStrike">
                          <a:solidFill>
                            <a:srgbClr val="000000"/>
                          </a:solidFill>
                          <a:effectLst/>
                          <a:latin typeface="Calibri" panose="020F0502020204030204" pitchFamily="34" charset="0"/>
                        </a:rPr>
                        <a:t>run out</a:t>
                      </a:r>
                    </a:p>
                  </a:txBody>
                  <a:tcPr marL="4763" marR="4763" marT="4763" marB="0" anchor="b"/>
                </a:tc>
                <a:tc>
                  <a:txBody>
                    <a:bodyPr/>
                    <a:lstStyle/>
                    <a:p>
                      <a:pPr algn="ctr" fontAlgn="b"/>
                      <a:r>
                        <a:rPr lang="en-IN" sz="2000" b="0" i="1" u="none" strike="noStrike" dirty="0">
                          <a:solidFill>
                            <a:srgbClr val="000000"/>
                          </a:solidFill>
                          <a:effectLst/>
                          <a:latin typeface="Calibri" panose="020F0502020204030204" pitchFamily="34" charset="0"/>
                        </a:rPr>
                        <a:t>2679</a:t>
                      </a:r>
                    </a:p>
                  </a:txBody>
                  <a:tcPr marL="4763" marR="4763" marT="4763" marB="0" anchor="b"/>
                </a:tc>
                <a:extLst>
                  <a:ext uri="{0D108BD9-81ED-4DB2-BD59-A6C34878D82A}">
                    <a16:rowId xmlns:a16="http://schemas.microsoft.com/office/drawing/2014/main" val="2492871104"/>
                  </a:ext>
                </a:extLst>
              </a:tr>
              <a:tr h="207824">
                <a:tc>
                  <a:txBody>
                    <a:bodyPr/>
                    <a:lstStyle/>
                    <a:p>
                      <a:pPr algn="ctr" fontAlgn="b"/>
                      <a:r>
                        <a:rPr lang="en-IN" sz="2000" b="0" i="1" u="none" strike="noStrike">
                          <a:solidFill>
                            <a:srgbClr val="000000"/>
                          </a:solidFill>
                          <a:effectLst/>
                          <a:latin typeface="Calibri" panose="020F0502020204030204" pitchFamily="34" charset="0"/>
                        </a:rPr>
                        <a:t>stumped</a:t>
                      </a:r>
                    </a:p>
                  </a:txBody>
                  <a:tcPr marL="4763" marR="4763" marT="4763" marB="0" anchor="b"/>
                </a:tc>
                <a:tc>
                  <a:txBody>
                    <a:bodyPr/>
                    <a:lstStyle/>
                    <a:p>
                      <a:pPr algn="ctr" fontAlgn="b"/>
                      <a:r>
                        <a:rPr lang="en-IN" sz="2000" b="0" i="1" u="none" strike="noStrike" dirty="0">
                          <a:solidFill>
                            <a:srgbClr val="000000"/>
                          </a:solidFill>
                          <a:effectLst/>
                          <a:latin typeface="Calibri" panose="020F0502020204030204" pitchFamily="34" charset="0"/>
                        </a:rPr>
                        <a:t>882</a:t>
                      </a:r>
                    </a:p>
                  </a:txBody>
                  <a:tcPr marL="4763" marR="4763" marT="4763" marB="0" anchor="b"/>
                </a:tc>
                <a:extLst>
                  <a:ext uri="{0D108BD9-81ED-4DB2-BD59-A6C34878D82A}">
                    <a16:rowId xmlns:a16="http://schemas.microsoft.com/office/drawing/2014/main" val="2711719444"/>
                  </a:ext>
                </a:extLst>
              </a:tr>
            </a:tbl>
          </a:graphicData>
        </a:graphic>
      </p:graphicFrame>
    </p:spTree>
    <p:extLst>
      <p:ext uri="{BB962C8B-B14F-4D97-AF65-F5344CB8AC3E}">
        <p14:creationId xmlns:p14="http://schemas.microsoft.com/office/powerpoint/2010/main" val="26105470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812D4CED-0F94-C5E9-A0EE-46BD57B0B595}"/>
                  </a:ext>
                </a:extLst>
              </p:cNvPr>
              <p:cNvGraphicFramePr/>
              <p:nvPr>
                <p:extLst>
                  <p:ext uri="{D42A27DB-BD31-4B8C-83A1-F6EECF244321}">
                    <p14:modId xmlns:p14="http://schemas.microsoft.com/office/powerpoint/2010/main" val="2173760567"/>
                  </p:ext>
                </p:extLst>
              </p:nvPr>
            </p:nvGraphicFramePr>
            <p:xfrm>
              <a:off x="2206587" y="1114649"/>
              <a:ext cx="6065045" cy="393858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 name="Chart 4">
                <a:extLst>
                  <a:ext uri="{FF2B5EF4-FFF2-40B4-BE49-F238E27FC236}">
                    <a16:creationId xmlns:a16="http://schemas.microsoft.com/office/drawing/2014/main" id="{812D4CED-0F94-C5E9-A0EE-46BD57B0B595}"/>
                  </a:ext>
                </a:extLst>
              </p:cNvPr>
              <p:cNvPicPr>
                <a:picLocks noGrp="1" noRot="1" noChangeAspect="1" noMove="1" noResize="1" noEditPoints="1" noAdjustHandles="1" noChangeArrowheads="1" noChangeShapeType="1"/>
              </p:cNvPicPr>
              <p:nvPr/>
            </p:nvPicPr>
            <p:blipFill>
              <a:blip r:embed="rId5"/>
              <a:stretch>
                <a:fillRect/>
              </a:stretch>
            </p:blipFill>
            <p:spPr>
              <a:xfrm>
                <a:off x="2206587" y="1114649"/>
                <a:ext cx="6065045" cy="3938588"/>
              </a:xfrm>
              <a:prstGeom prst="rect">
                <a:avLst/>
              </a:prstGeom>
            </p:spPr>
          </p:pic>
        </mc:Fallback>
      </mc:AlternateContent>
    </p:spTree>
    <p:extLst>
      <p:ext uri="{BB962C8B-B14F-4D97-AF65-F5344CB8AC3E}">
        <p14:creationId xmlns:p14="http://schemas.microsoft.com/office/powerpoint/2010/main" val="2619980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C130-9E03-879F-798B-FD31B202150B}"/>
              </a:ext>
            </a:extLst>
          </p:cNvPr>
          <p:cNvSpPr>
            <a:spLocks noGrp="1"/>
          </p:cNvSpPr>
          <p:nvPr>
            <p:ph type="title"/>
          </p:nvPr>
        </p:nvSpPr>
        <p:spPr/>
        <p:txBody>
          <a:bodyPr>
            <a:normAutofit/>
          </a:bodyPr>
          <a:lstStyle/>
          <a:p>
            <a:pPr algn="ctr"/>
            <a:r>
              <a:rPr lang="en-IN" sz="2400" b="1" dirty="0">
                <a:highlight>
                  <a:srgbClr val="00FFFF"/>
                </a:highlight>
                <a:latin typeface="Algerian" panose="04020705040A02060702" pitchFamily="82" charset="0"/>
              </a:rPr>
              <a:t>ADDITIONAL QUESTION-7</a:t>
            </a:r>
          </a:p>
        </p:txBody>
      </p:sp>
      <p:sp>
        <p:nvSpPr>
          <p:cNvPr id="4" name="TextBox 3">
            <a:extLst>
              <a:ext uri="{FF2B5EF4-FFF2-40B4-BE49-F238E27FC236}">
                <a16:creationId xmlns:a16="http://schemas.microsoft.com/office/drawing/2014/main" id="{F32C424E-375D-FA43-CFE6-5B6492652A38}"/>
              </a:ext>
            </a:extLst>
          </p:cNvPr>
          <p:cNvSpPr txBox="1"/>
          <p:nvPr/>
        </p:nvSpPr>
        <p:spPr>
          <a:xfrm>
            <a:off x="442823" y="1690688"/>
            <a:ext cx="6096000" cy="1631216"/>
          </a:xfrm>
          <a:prstGeom prst="rect">
            <a:avLst/>
          </a:prstGeom>
          <a:noFill/>
        </p:spPr>
        <p:txBody>
          <a:bodyPr wrap="square">
            <a:spAutoFit/>
          </a:bodyPr>
          <a:lstStyle/>
          <a:p>
            <a:r>
              <a:rPr lang="en-IN" sz="2000" b="1" i="1" dirty="0"/>
              <a:t>select </a:t>
            </a:r>
            <a:r>
              <a:rPr lang="en-IN" sz="2000" b="1" i="1" dirty="0" err="1"/>
              <a:t>bowler,sum</a:t>
            </a:r>
            <a:r>
              <a:rPr lang="en-IN" sz="2000" b="1" i="1" dirty="0"/>
              <a:t>(</a:t>
            </a:r>
            <a:r>
              <a:rPr lang="en-IN" sz="2000" b="1" i="1" dirty="0" err="1"/>
              <a:t>extra_runs</a:t>
            </a:r>
            <a:r>
              <a:rPr lang="en-IN" sz="2000" b="1" i="1" dirty="0"/>
              <a:t>) as </a:t>
            </a:r>
            <a:r>
              <a:rPr lang="en-IN" sz="2000" b="1" i="1" dirty="0" err="1"/>
              <a:t>max_extra_runs</a:t>
            </a:r>
            <a:r>
              <a:rPr lang="en-IN" sz="2000" b="1" i="1" dirty="0"/>
              <a:t> from deliveries_v02</a:t>
            </a:r>
          </a:p>
          <a:p>
            <a:r>
              <a:rPr lang="en-IN" sz="2000" b="1" i="1" dirty="0"/>
              <a:t>group by bowler</a:t>
            </a:r>
          </a:p>
          <a:p>
            <a:r>
              <a:rPr lang="en-IN" sz="2000" b="1" i="1" dirty="0"/>
              <a:t>order by </a:t>
            </a:r>
            <a:r>
              <a:rPr lang="en-IN" sz="2000" b="1" i="1" dirty="0" err="1"/>
              <a:t>max_extra_runs</a:t>
            </a:r>
            <a:r>
              <a:rPr lang="en-IN" sz="2000" b="1" i="1" dirty="0"/>
              <a:t> </a:t>
            </a:r>
            <a:r>
              <a:rPr lang="en-IN" sz="2000" b="1" i="1" dirty="0" err="1"/>
              <a:t>desc</a:t>
            </a:r>
            <a:endParaRPr lang="en-IN" sz="2000" b="1" i="1" dirty="0"/>
          </a:p>
          <a:p>
            <a:r>
              <a:rPr lang="en-IN" sz="2000" b="1" i="1" dirty="0"/>
              <a:t>limit 5;</a:t>
            </a:r>
          </a:p>
        </p:txBody>
      </p:sp>
      <p:graphicFrame>
        <p:nvGraphicFramePr>
          <p:cNvPr id="5" name="Table 4">
            <a:extLst>
              <a:ext uri="{FF2B5EF4-FFF2-40B4-BE49-F238E27FC236}">
                <a16:creationId xmlns:a16="http://schemas.microsoft.com/office/drawing/2014/main" id="{EFE470A1-ACBC-9512-3FC0-BCB99C44C9A9}"/>
              </a:ext>
            </a:extLst>
          </p:cNvPr>
          <p:cNvGraphicFramePr>
            <a:graphicFrameLocks noGrp="1"/>
          </p:cNvGraphicFramePr>
          <p:nvPr>
            <p:extLst>
              <p:ext uri="{D42A27DB-BD31-4B8C-83A1-F6EECF244321}">
                <p14:modId xmlns:p14="http://schemas.microsoft.com/office/powerpoint/2010/main" val="361522950"/>
              </p:ext>
            </p:extLst>
          </p:nvPr>
        </p:nvGraphicFramePr>
        <p:xfrm>
          <a:off x="6193766" y="2757223"/>
          <a:ext cx="4466566" cy="3079986"/>
        </p:xfrm>
        <a:graphic>
          <a:graphicData uri="http://schemas.openxmlformats.org/drawingml/2006/table">
            <a:tbl>
              <a:tblPr firstRow="1" bandRow="1">
                <a:tableStyleId>{5C22544A-7EE6-4342-B048-85BDC9FD1C3A}</a:tableStyleId>
              </a:tblPr>
              <a:tblGrid>
                <a:gridCol w="2233283">
                  <a:extLst>
                    <a:ext uri="{9D8B030D-6E8A-4147-A177-3AD203B41FA5}">
                      <a16:colId xmlns:a16="http://schemas.microsoft.com/office/drawing/2014/main" val="654627948"/>
                    </a:ext>
                  </a:extLst>
                </a:gridCol>
                <a:gridCol w="2233283">
                  <a:extLst>
                    <a:ext uri="{9D8B030D-6E8A-4147-A177-3AD203B41FA5}">
                      <a16:colId xmlns:a16="http://schemas.microsoft.com/office/drawing/2014/main" val="49239591"/>
                    </a:ext>
                  </a:extLst>
                </a:gridCol>
              </a:tblGrid>
              <a:tr h="513331">
                <a:tc>
                  <a:txBody>
                    <a:bodyPr/>
                    <a:lstStyle/>
                    <a:p>
                      <a:pPr algn="ctr" fontAlgn="b"/>
                      <a:r>
                        <a:rPr lang="en-IN" sz="2000" b="1" i="0" u="none" strike="noStrike" dirty="0">
                          <a:solidFill>
                            <a:srgbClr val="000000"/>
                          </a:solidFill>
                          <a:effectLst/>
                          <a:latin typeface="Calibri" panose="020F0502020204030204" pitchFamily="34" charset="0"/>
                        </a:rPr>
                        <a:t>Bowler</a:t>
                      </a:r>
                    </a:p>
                  </a:txBody>
                  <a:tcPr marL="4763" marR="4763" marT="4763" marB="0" anchor="b"/>
                </a:tc>
                <a:tc>
                  <a:txBody>
                    <a:bodyPr/>
                    <a:lstStyle/>
                    <a:p>
                      <a:pPr algn="ctr" fontAlgn="b"/>
                      <a:r>
                        <a:rPr lang="en-IN" sz="2000" b="1" i="0" u="none" strike="noStrike" dirty="0">
                          <a:solidFill>
                            <a:srgbClr val="000000"/>
                          </a:solidFill>
                          <a:effectLst/>
                          <a:latin typeface="Calibri" panose="020F0502020204030204" pitchFamily="34" charset="0"/>
                        </a:rPr>
                        <a:t>Max Extra Runs</a:t>
                      </a:r>
                    </a:p>
                  </a:txBody>
                  <a:tcPr marL="4763" marR="4763" marT="4763" marB="0" anchor="b"/>
                </a:tc>
                <a:extLst>
                  <a:ext uri="{0D108BD9-81ED-4DB2-BD59-A6C34878D82A}">
                    <a16:rowId xmlns:a16="http://schemas.microsoft.com/office/drawing/2014/main" val="3807854318"/>
                  </a:ext>
                </a:extLst>
              </a:tr>
              <a:tr h="513331">
                <a:tc>
                  <a:txBody>
                    <a:bodyPr/>
                    <a:lstStyle/>
                    <a:p>
                      <a:pPr algn="ctr" fontAlgn="b"/>
                      <a:r>
                        <a:rPr lang="en-IN" sz="2000" b="1" i="0" u="none" strike="noStrike" dirty="0">
                          <a:solidFill>
                            <a:srgbClr val="000000"/>
                          </a:solidFill>
                          <a:effectLst/>
                          <a:latin typeface="Calibri" panose="020F0502020204030204" pitchFamily="34" charset="0"/>
                        </a:rPr>
                        <a:t>SL Malinga</a:t>
                      </a:r>
                    </a:p>
                  </a:txBody>
                  <a:tcPr marL="4763" marR="4763" marT="4763" marB="0" anchor="b"/>
                </a:tc>
                <a:tc>
                  <a:txBody>
                    <a:bodyPr/>
                    <a:lstStyle/>
                    <a:p>
                      <a:pPr algn="ctr" fontAlgn="b"/>
                      <a:r>
                        <a:rPr lang="en-IN" sz="2000" b="1" i="0" u="none" strike="noStrike">
                          <a:solidFill>
                            <a:srgbClr val="000000"/>
                          </a:solidFill>
                          <a:effectLst/>
                          <a:latin typeface="Calibri" panose="020F0502020204030204" pitchFamily="34" charset="0"/>
                        </a:rPr>
                        <a:t>879</a:t>
                      </a:r>
                    </a:p>
                  </a:txBody>
                  <a:tcPr marL="4763" marR="4763" marT="4763" marB="0" anchor="b"/>
                </a:tc>
                <a:extLst>
                  <a:ext uri="{0D108BD9-81ED-4DB2-BD59-A6C34878D82A}">
                    <a16:rowId xmlns:a16="http://schemas.microsoft.com/office/drawing/2014/main" val="690656811"/>
                  </a:ext>
                </a:extLst>
              </a:tr>
              <a:tr h="513331">
                <a:tc>
                  <a:txBody>
                    <a:bodyPr/>
                    <a:lstStyle/>
                    <a:p>
                      <a:pPr algn="ctr" fontAlgn="b"/>
                      <a:r>
                        <a:rPr lang="en-IN" sz="2000" b="1" i="0" u="none" strike="noStrike" dirty="0">
                          <a:solidFill>
                            <a:srgbClr val="000000"/>
                          </a:solidFill>
                          <a:effectLst/>
                          <a:latin typeface="Calibri" panose="020F0502020204030204" pitchFamily="34" charset="0"/>
                        </a:rPr>
                        <a:t>P Kumar</a:t>
                      </a:r>
                    </a:p>
                  </a:txBody>
                  <a:tcPr marL="4763" marR="4763" marT="4763" marB="0" anchor="b"/>
                </a:tc>
                <a:tc>
                  <a:txBody>
                    <a:bodyPr/>
                    <a:lstStyle/>
                    <a:p>
                      <a:pPr algn="ctr" fontAlgn="b"/>
                      <a:r>
                        <a:rPr lang="en-IN" sz="2000" b="1" i="0" u="none" strike="noStrike" dirty="0">
                          <a:solidFill>
                            <a:srgbClr val="000000"/>
                          </a:solidFill>
                          <a:effectLst/>
                          <a:latin typeface="Calibri" panose="020F0502020204030204" pitchFamily="34" charset="0"/>
                        </a:rPr>
                        <a:t>708</a:t>
                      </a:r>
                    </a:p>
                  </a:txBody>
                  <a:tcPr marL="4763" marR="4763" marT="4763" marB="0" anchor="b"/>
                </a:tc>
                <a:extLst>
                  <a:ext uri="{0D108BD9-81ED-4DB2-BD59-A6C34878D82A}">
                    <a16:rowId xmlns:a16="http://schemas.microsoft.com/office/drawing/2014/main" val="2085688208"/>
                  </a:ext>
                </a:extLst>
              </a:tr>
              <a:tr h="513331">
                <a:tc>
                  <a:txBody>
                    <a:bodyPr/>
                    <a:lstStyle/>
                    <a:p>
                      <a:pPr algn="ctr" fontAlgn="b"/>
                      <a:r>
                        <a:rPr lang="en-IN" sz="2000" b="1" i="0" u="none" strike="noStrike">
                          <a:solidFill>
                            <a:srgbClr val="000000"/>
                          </a:solidFill>
                          <a:effectLst/>
                          <a:latin typeface="Calibri" panose="020F0502020204030204" pitchFamily="34" charset="0"/>
                        </a:rPr>
                        <a:t>UT Yadav</a:t>
                      </a:r>
                    </a:p>
                  </a:txBody>
                  <a:tcPr marL="4763" marR="4763" marT="4763" marB="0" anchor="b"/>
                </a:tc>
                <a:tc>
                  <a:txBody>
                    <a:bodyPr/>
                    <a:lstStyle/>
                    <a:p>
                      <a:pPr algn="ctr" fontAlgn="b"/>
                      <a:r>
                        <a:rPr lang="en-IN" sz="2000" b="1" i="0" u="none" strike="noStrike" dirty="0">
                          <a:solidFill>
                            <a:srgbClr val="000000"/>
                          </a:solidFill>
                          <a:effectLst/>
                          <a:latin typeface="Calibri" panose="020F0502020204030204" pitchFamily="34" charset="0"/>
                        </a:rPr>
                        <a:t>678</a:t>
                      </a:r>
                    </a:p>
                  </a:txBody>
                  <a:tcPr marL="4763" marR="4763" marT="4763" marB="0" anchor="b"/>
                </a:tc>
                <a:extLst>
                  <a:ext uri="{0D108BD9-81ED-4DB2-BD59-A6C34878D82A}">
                    <a16:rowId xmlns:a16="http://schemas.microsoft.com/office/drawing/2014/main" val="2101462055"/>
                  </a:ext>
                </a:extLst>
              </a:tr>
              <a:tr h="513331">
                <a:tc>
                  <a:txBody>
                    <a:bodyPr/>
                    <a:lstStyle/>
                    <a:p>
                      <a:pPr algn="ctr" fontAlgn="b"/>
                      <a:r>
                        <a:rPr lang="en-IN" sz="2000" b="1" i="0" u="none" strike="noStrike">
                          <a:solidFill>
                            <a:srgbClr val="000000"/>
                          </a:solidFill>
                          <a:effectLst/>
                          <a:latin typeface="Calibri" panose="020F0502020204030204" pitchFamily="34" charset="0"/>
                        </a:rPr>
                        <a:t>DJ Bravo</a:t>
                      </a:r>
                    </a:p>
                  </a:txBody>
                  <a:tcPr marL="4763" marR="4763" marT="4763" marB="0" anchor="b"/>
                </a:tc>
                <a:tc>
                  <a:txBody>
                    <a:bodyPr/>
                    <a:lstStyle/>
                    <a:p>
                      <a:pPr algn="ctr" fontAlgn="b"/>
                      <a:r>
                        <a:rPr lang="en-IN" sz="2000" b="1" i="0" u="none" strike="noStrike" dirty="0">
                          <a:solidFill>
                            <a:srgbClr val="000000"/>
                          </a:solidFill>
                          <a:effectLst/>
                          <a:latin typeface="Calibri" panose="020F0502020204030204" pitchFamily="34" charset="0"/>
                        </a:rPr>
                        <a:t>630</a:t>
                      </a:r>
                    </a:p>
                  </a:txBody>
                  <a:tcPr marL="4763" marR="4763" marT="4763" marB="0" anchor="b"/>
                </a:tc>
                <a:extLst>
                  <a:ext uri="{0D108BD9-81ED-4DB2-BD59-A6C34878D82A}">
                    <a16:rowId xmlns:a16="http://schemas.microsoft.com/office/drawing/2014/main" val="218790529"/>
                  </a:ext>
                </a:extLst>
              </a:tr>
              <a:tr h="513331">
                <a:tc>
                  <a:txBody>
                    <a:bodyPr/>
                    <a:lstStyle/>
                    <a:p>
                      <a:pPr algn="ctr" fontAlgn="b"/>
                      <a:r>
                        <a:rPr lang="en-IN" sz="2000" b="1" i="0" u="none" strike="noStrike">
                          <a:solidFill>
                            <a:srgbClr val="000000"/>
                          </a:solidFill>
                          <a:effectLst/>
                          <a:latin typeface="Calibri" panose="020F0502020204030204" pitchFamily="34" charset="0"/>
                        </a:rPr>
                        <a:t>B Kumar</a:t>
                      </a:r>
                    </a:p>
                  </a:txBody>
                  <a:tcPr marL="4763" marR="4763" marT="4763" marB="0" anchor="b"/>
                </a:tc>
                <a:tc>
                  <a:txBody>
                    <a:bodyPr/>
                    <a:lstStyle/>
                    <a:p>
                      <a:pPr algn="ctr" fontAlgn="b"/>
                      <a:r>
                        <a:rPr lang="en-IN" sz="2000" b="1" i="0" u="none" strike="noStrike" dirty="0">
                          <a:solidFill>
                            <a:srgbClr val="000000"/>
                          </a:solidFill>
                          <a:effectLst/>
                          <a:latin typeface="Calibri" panose="020F0502020204030204" pitchFamily="34" charset="0"/>
                        </a:rPr>
                        <a:t>603</a:t>
                      </a:r>
                    </a:p>
                  </a:txBody>
                  <a:tcPr marL="4763" marR="4763" marT="4763" marB="0" anchor="b"/>
                </a:tc>
                <a:extLst>
                  <a:ext uri="{0D108BD9-81ED-4DB2-BD59-A6C34878D82A}">
                    <a16:rowId xmlns:a16="http://schemas.microsoft.com/office/drawing/2014/main" val="3812181559"/>
                  </a:ext>
                </a:extLst>
              </a:tr>
            </a:tbl>
          </a:graphicData>
        </a:graphic>
      </p:graphicFrame>
    </p:spTree>
    <p:extLst>
      <p:ext uri="{BB962C8B-B14F-4D97-AF65-F5344CB8AC3E}">
        <p14:creationId xmlns:p14="http://schemas.microsoft.com/office/powerpoint/2010/main" val="19331091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23F89AD6-8CE2-E826-4697-E9CEBB325CCE}"/>
              </a:ext>
            </a:extLst>
          </p:cNvPr>
          <p:cNvGraphicFramePr>
            <a:graphicFrameLocks/>
          </p:cNvGraphicFramePr>
          <p:nvPr>
            <p:extLst>
              <p:ext uri="{D42A27DB-BD31-4B8C-83A1-F6EECF244321}">
                <p14:modId xmlns:p14="http://schemas.microsoft.com/office/powerpoint/2010/main" val="991003124"/>
              </p:ext>
            </p:extLst>
          </p:nvPr>
        </p:nvGraphicFramePr>
        <p:xfrm>
          <a:off x="115019" y="498895"/>
          <a:ext cx="5472022" cy="390632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23F89AD6-8CE2-E826-4697-E9CEBB325CCE}"/>
              </a:ext>
            </a:extLst>
          </p:cNvPr>
          <p:cNvGraphicFramePr>
            <a:graphicFrameLocks/>
          </p:cNvGraphicFramePr>
          <p:nvPr>
            <p:extLst>
              <p:ext uri="{D42A27DB-BD31-4B8C-83A1-F6EECF244321}">
                <p14:modId xmlns:p14="http://schemas.microsoft.com/office/powerpoint/2010/main" val="2558002279"/>
              </p:ext>
            </p:extLst>
          </p:nvPr>
        </p:nvGraphicFramePr>
        <p:xfrm>
          <a:off x="6096000" y="1870494"/>
          <a:ext cx="5279366" cy="439803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8487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DBEE-30AE-24CD-2E42-BDBD39F88DCD}"/>
              </a:ext>
            </a:extLst>
          </p:cNvPr>
          <p:cNvSpPr>
            <a:spLocks noGrp="1"/>
          </p:cNvSpPr>
          <p:nvPr>
            <p:ph type="title"/>
          </p:nvPr>
        </p:nvSpPr>
        <p:spPr>
          <a:xfrm>
            <a:off x="918713" y="60325"/>
            <a:ext cx="10515600" cy="1325563"/>
          </a:xfrm>
        </p:spPr>
        <p:txBody>
          <a:bodyPr>
            <a:normAutofit/>
          </a:bodyPr>
          <a:lstStyle/>
          <a:p>
            <a:pPr algn="ctr"/>
            <a:r>
              <a:rPr lang="en-IN" sz="2400" b="1" dirty="0">
                <a:solidFill>
                  <a:srgbClr val="FF0000"/>
                </a:solidFill>
                <a:latin typeface="Algerian" panose="04020705040A02060702" pitchFamily="82" charset="0"/>
              </a:rPr>
              <a:t>QUERY TO CREATE THE TABLE IPL_MATCHES</a:t>
            </a:r>
          </a:p>
        </p:txBody>
      </p:sp>
      <p:sp>
        <p:nvSpPr>
          <p:cNvPr id="6" name="TextBox 5">
            <a:extLst>
              <a:ext uri="{FF2B5EF4-FFF2-40B4-BE49-F238E27FC236}">
                <a16:creationId xmlns:a16="http://schemas.microsoft.com/office/drawing/2014/main" id="{BA8C7C1E-59D6-16C2-74A0-30F0B2478FC0}"/>
              </a:ext>
            </a:extLst>
          </p:cNvPr>
          <p:cNvSpPr txBox="1"/>
          <p:nvPr/>
        </p:nvSpPr>
        <p:spPr>
          <a:xfrm>
            <a:off x="1305464" y="1575138"/>
            <a:ext cx="6096000" cy="5078313"/>
          </a:xfrm>
          <a:prstGeom prst="rect">
            <a:avLst/>
          </a:prstGeom>
          <a:noFill/>
        </p:spPr>
        <p:txBody>
          <a:bodyPr wrap="square">
            <a:spAutoFit/>
          </a:bodyPr>
          <a:lstStyle/>
          <a:p>
            <a:r>
              <a:rPr lang="en-IN" b="1" dirty="0"/>
              <a:t>create table </a:t>
            </a:r>
            <a:r>
              <a:rPr lang="en-IN" b="1" dirty="0" err="1"/>
              <a:t>ipl_matches</a:t>
            </a:r>
            <a:r>
              <a:rPr lang="en-IN" b="1" dirty="0"/>
              <a:t>(</a:t>
            </a:r>
          </a:p>
          <a:p>
            <a:r>
              <a:rPr lang="en-IN" b="1" dirty="0"/>
              <a:t>id int,</a:t>
            </a:r>
          </a:p>
          <a:p>
            <a:r>
              <a:rPr lang="en-IN" b="1" dirty="0"/>
              <a:t>city varchar,</a:t>
            </a:r>
          </a:p>
          <a:p>
            <a:r>
              <a:rPr lang="en-IN" b="1" dirty="0"/>
              <a:t>date </a:t>
            </a:r>
            <a:r>
              <a:rPr lang="en-IN" b="1" dirty="0" err="1"/>
              <a:t>date</a:t>
            </a:r>
            <a:r>
              <a:rPr lang="en-IN" b="1" dirty="0"/>
              <a:t>,</a:t>
            </a:r>
          </a:p>
          <a:p>
            <a:r>
              <a:rPr lang="en-IN" b="1" dirty="0" err="1"/>
              <a:t>player_of_match</a:t>
            </a:r>
            <a:r>
              <a:rPr lang="en-IN" b="1" dirty="0"/>
              <a:t> varchar,</a:t>
            </a:r>
          </a:p>
          <a:p>
            <a:r>
              <a:rPr lang="en-IN" b="1" dirty="0"/>
              <a:t>venue varchar,</a:t>
            </a:r>
          </a:p>
          <a:p>
            <a:r>
              <a:rPr lang="en-IN" b="1" dirty="0" err="1"/>
              <a:t>neutral_venue</a:t>
            </a:r>
            <a:r>
              <a:rPr lang="en-IN" b="1" dirty="0"/>
              <a:t> int,</a:t>
            </a:r>
          </a:p>
          <a:p>
            <a:r>
              <a:rPr lang="en-IN" b="1" dirty="0"/>
              <a:t>team1 varchar,</a:t>
            </a:r>
          </a:p>
          <a:p>
            <a:r>
              <a:rPr lang="en-IN" b="1" dirty="0"/>
              <a:t>team2 varchar,</a:t>
            </a:r>
          </a:p>
          <a:p>
            <a:r>
              <a:rPr lang="en-IN" b="1" dirty="0" err="1"/>
              <a:t>toss_winner</a:t>
            </a:r>
            <a:r>
              <a:rPr lang="en-IN" b="1" dirty="0"/>
              <a:t> varchar,</a:t>
            </a:r>
          </a:p>
          <a:p>
            <a:r>
              <a:rPr lang="en-IN" b="1" dirty="0" err="1"/>
              <a:t>toss_decision</a:t>
            </a:r>
            <a:r>
              <a:rPr lang="en-IN" b="1" dirty="0"/>
              <a:t> varchar,</a:t>
            </a:r>
          </a:p>
          <a:p>
            <a:r>
              <a:rPr lang="en-IN" b="1" dirty="0"/>
              <a:t>winner varchar,</a:t>
            </a:r>
          </a:p>
          <a:p>
            <a:r>
              <a:rPr lang="en-IN" b="1" dirty="0"/>
              <a:t>result varchar,</a:t>
            </a:r>
          </a:p>
          <a:p>
            <a:r>
              <a:rPr lang="en-IN" b="1" dirty="0" err="1"/>
              <a:t>result_margin</a:t>
            </a:r>
            <a:r>
              <a:rPr lang="en-IN" b="1" dirty="0"/>
              <a:t> int,</a:t>
            </a:r>
          </a:p>
          <a:p>
            <a:r>
              <a:rPr lang="en-IN" b="1" dirty="0"/>
              <a:t>eliminator varchar,</a:t>
            </a:r>
          </a:p>
          <a:p>
            <a:r>
              <a:rPr lang="en-IN" b="1" dirty="0"/>
              <a:t>method varchar,</a:t>
            </a:r>
          </a:p>
          <a:p>
            <a:r>
              <a:rPr lang="en-IN" b="1" dirty="0"/>
              <a:t>umpire1 varchar,</a:t>
            </a:r>
          </a:p>
          <a:p>
            <a:r>
              <a:rPr lang="en-IN" b="1" dirty="0"/>
              <a:t>umpire2 varchar);</a:t>
            </a:r>
          </a:p>
        </p:txBody>
      </p:sp>
      <p:pic>
        <p:nvPicPr>
          <p:cNvPr id="8" name="Picture 7">
            <a:extLst>
              <a:ext uri="{FF2B5EF4-FFF2-40B4-BE49-F238E27FC236}">
                <a16:creationId xmlns:a16="http://schemas.microsoft.com/office/drawing/2014/main" id="{4CB39473-8366-D0AC-0D10-CB0033B282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8542" y="1385888"/>
            <a:ext cx="7135771" cy="4459857"/>
          </a:xfrm>
          <a:prstGeom prst="rect">
            <a:avLst/>
          </a:prstGeom>
        </p:spPr>
      </p:pic>
    </p:spTree>
    <p:extLst>
      <p:ext uri="{BB962C8B-B14F-4D97-AF65-F5344CB8AC3E}">
        <p14:creationId xmlns:p14="http://schemas.microsoft.com/office/powerpoint/2010/main" val="500232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B4C0-6E8A-B01F-66F4-58EDB98F0979}"/>
              </a:ext>
            </a:extLst>
          </p:cNvPr>
          <p:cNvSpPr>
            <a:spLocks noGrp="1"/>
          </p:cNvSpPr>
          <p:nvPr>
            <p:ph type="title"/>
          </p:nvPr>
        </p:nvSpPr>
        <p:spPr/>
        <p:txBody>
          <a:bodyPr>
            <a:normAutofit/>
          </a:bodyPr>
          <a:lstStyle/>
          <a:p>
            <a:pPr algn="ctr"/>
            <a:r>
              <a:rPr lang="en-IN" sz="2400" b="1" dirty="0">
                <a:highlight>
                  <a:srgbClr val="00FFFF"/>
                </a:highlight>
                <a:latin typeface="Algerian" panose="04020705040A02060702" pitchFamily="82" charset="0"/>
              </a:rPr>
              <a:t>ADDITIONAL QUESTION-8</a:t>
            </a:r>
          </a:p>
        </p:txBody>
      </p:sp>
      <p:sp>
        <p:nvSpPr>
          <p:cNvPr id="4" name="TextBox 3">
            <a:extLst>
              <a:ext uri="{FF2B5EF4-FFF2-40B4-BE49-F238E27FC236}">
                <a16:creationId xmlns:a16="http://schemas.microsoft.com/office/drawing/2014/main" id="{48F17ECE-D86A-E8D4-9BCF-F3922AD6A110}"/>
              </a:ext>
            </a:extLst>
          </p:cNvPr>
          <p:cNvSpPr txBox="1"/>
          <p:nvPr/>
        </p:nvSpPr>
        <p:spPr>
          <a:xfrm>
            <a:off x="644106" y="1690688"/>
            <a:ext cx="6096000" cy="1938992"/>
          </a:xfrm>
          <a:prstGeom prst="rect">
            <a:avLst/>
          </a:prstGeom>
          <a:noFill/>
        </p:spPr>
        <p:txBody>
          <a:bodyPr wrap="square">
            <a:spAutoFit/>
          </a:bodyPr>
          <a:lstStyle/>
          <a:p>
            <a:r>
              <a:rPr lang="en-IN" sz="2000" b="1" i="1" dirty="0"/>
              <a:t>create table deliveries_v03 as</a:t>
            </a:r>
          </a:p>
          <a:p>
            <a:r>
              <a:rPr lang="en-IN" sz="2000" b="1" i="1" dirty="0"/>
              <a:t>(select a.*,</a:t>
            </a:r>
            <a:r>
              <a:rPr lang="en-IN" sz="2000" b="1" i="1" dirty="0" err="1"/>
              <a:t>b.venue,b.date</a:t>
            </a:r>
            <a:r>
              <a:rPr lang="en-IN" sz="2000" b="1" i="1" dirty="0"/>
              <a:t> as </a:t>
            </a:r>
            <a:r>
              <a:rPr lang="en-IN" sz="2000" b="1" i="1" dirty="0" err="1"/>
              <a:t>match_date</a:t>
            </a:r>
            <a:endParaRPr lang="en-IN" sz="2000" b="1" i="1" dirty="0"/>
          </a:p>
          <a:p>
            <a:r>
              <a:rPr lang="en-IN" sz="2000" b="1" i="1" dirty="0"/>
              <a:t>from deliveries_v02 as a</a:t>
            </a:r>
          </a:p>
          <a:p>
            <a:r>
              <a:rPr lang="en-IN" sz="2000" b="1" i="1" dirty="0"/>
              <a:t>left join </a:t>
            </a:r>
            <a:r>
              <a:rPr lang="en-IN" sz="2000" b="1" i="1" dirty="0" err="1"/>
              <a:t>ipl_matches</a:t>
            </a:r>
            <a:r>
              <a:rPr lang="en-IN" sz="2000" b="1" i="1" dirty="0"/>
              <a:t> as b</a:t>
            </a:r>
          </a:p>
          <a:p>
            <a:r>
              <a:rPr lang="en-IN" sz="2000" b="1" i="1" dirty="0"/>
              <a:t>on a.id=b.id);</a:t>
            </a:r>
          </a:p>
          <a:p>
            <a:r>
              <a:rPr lang="en-IN" sz="2000" b="1" i="1" dirty="0"/>
              <a:t>select * from deliveries_v03;</a:t>
            </a:r>
          </a:p>
        </p:txBody>
      </p:sp>
      <p:pic>
        <p:nvPicPr>
          <p:cNvPr id="6" name="Picture 5">
            <a:extLst>
              <a:ext uri="{FF2B5EF4-FFF2-40B4-BE49-F238E27FC236}">
                <a16:creationId xmlns:a16="http://schemas.microsoft.com/office/drawing/2014/main" id="{623082FD-719D-5A55-EB94-5685D935B147}"/>
              </a:ext>
            </a:extLst>
          </p:cNvPr>
          <p:cNvPicPr>
            <a:picLocks noChangeAspect="1"/>
          </p:cNvPicPr>
          <p:nvPr/>
        </p:nvPicPr>
        <p:blipFill>
          <a:blip r:embed="rId4"/>
          <a:stretch>
            <a:fillRect/>
          </a:stretch>
        </p:blipFill>
        <p:spPr>
          <a:xfrm>
            <a:off x="4756031" y="2359529"/>
            <a:ext cx="6866626" cy="4291641"/>
          </a:xfrm>
          <a:prstGeom prst="rect">
            <a:avLst/>
          </a:prstGeom>
        </p:spPr>
      </p:pic>
    </p:spTree>
    <p:extLst>
      <p:ext uri="{BB962C8B-B14F-4D97-AF65-F5344CB8AC3E}">
        <p14:creationId xmlns:p14="http://schemas.microsoft.com/office/powerpoint/2010/main" val="1393457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BF454-E85F-68CD-B601-675EA6C211FE}"/>
              </a:ext>
            </a:extLst>
          </p:cNvPr>
          <p:cNvSpPr>
            <a:spLocks noGrp="1"/>
          </p:cNvSpPr>
          <p:nvPr>
            <p:ph type="title"/>
          </p:nvPr>
        </p:nvSpPr>
        <p:spPr/>
        <p:txBody>
          <a:bodyPr>
            <a:normAutofit/>
          </a:bodyPr>
          <a:lstStyle/>
          <a:p>
            <a:pPr algn="ctr"/>
            <a:r>
              <a:rPr lang="en-IN" sz="2400" b="1" dirty="0">
                <a:highlight>
                  <a:srgbClr val="00FFFF"/>
                </a:highlight>
                <a:latin typeface="Algerian" panose="04020705040A02060702" pitchFamily="82" charset="0"/>
              </a:rPr>
              <a:t>ADDITIONAL QUESTION-9</a:t>
            </a:r>
          </a:p>
        </p:txBody>
      </p:sp>
      <p:sp>
        <p:nvSpPr>
          <p:cNvPr id="4" name="TextBox 3">
            <a:extLst>
              <a:ext uri="{FF2B5EF4-FFF2-40B4-BE49-F238E27FC236}">
                <a16:creationId xmlns:a16="http://schemas.microsoft.com/office/drawing/2014/main" id="{38E1FF16-E26B-08F3-624F-74DD384CC46C}"/>
              </a:ext>
            </a:extLst>
          </p:cNvPr>
          <p:cNvSpPr txBox="1"/>
          <p:nvPr/>
        </p:nvSpPr>
        <p:spPr>
          <a:xfrm>
            <a:off x="247290" y="1777851"/>
            <a:ext cx="6096000" cy="1323439"/>
          </a:xfrm>
          <a:prstGeom prst="rect">
            <a:avLst/>
          </a:prstGeom>
          <a:noFill/>
        </p:spPr>
        <p:txBody>
          <a:bodyPr wrap="square">
            <a:spAutoFit/>
          </a:bodyPr>
          <a:lstStyle/>
          <a:p>
            <a:r>
              <a:rPr lang="en-IN" sz="2000" b="1" dirty="0"/>
              <a:t>select </a:t>
            </a:r>
            <a:r>
              <a:rPr lang="en-IN" sz="2000" b="1" dirty="0" err="1"/>
              <a:t>venue,count</a:t>
            </a:r>
            <a:r>
              <a:rPr lang="en-IN" sz="2000" b="1" dirty="0"/>
              <a:t>(</a:t>
            </a:r>
            <a:r>
              <a:rPr lang="en-IN" sz="2000" b="1" dirty="0" err="1"/>
              <a:t>total_runs</a:t>
            </a:r>
            <a:r>
              <a:rPr lang="en-IN" sz="2000" b="1" dirty="0"/>
              <a:t>) as </a:t>
            </a:r>
            <a:r>
              <a:rPr lang="en-IN" sz="2000" b="1" dirty="0" err="1"/>
              <a:t>total_runs_in_venue</a:t>
            </a:r>
            <a:endParaRPr lang="en-IN" sz="2000" b="1" dirty="0"/>
          </a:p>
          <a:p>
            <a:r>
              <a:rPr lang="en-IN" sz="2000" b="1" dirty="0"/>
              <a:t>from deliveries_v03</a:t>
            </a:r>
          </a:p>
          <a:p>
            <a:r>
              <a:rPr lang="en-IN" sz="2000" b="1" dirty="0"/>
              <a:t>group by venue</a:t>
            </a:r>
          </a:p>
          <a:p>
            <a:r>
              <a:rPr lang="en-IN" sz="2000" b="1" dirty="0"/>
              <a:t>order by count(</a:t>
            </a:r>
            <a:r>
              <a:rPr lang="en-IN" sz="2000" b="1" dirty="0" err="1"/>
              <a:t>total_runs</a:t>
            </a:r>
            <a:r>
              <a:rPr lang="en-IN" sz="2000" b="1" dirty="0"/>
              <a:t>) </a:t>
            </a:r>
            <a:r>
              <a:rPr lang="en-IN" sz="2000" b="1" dirty="0" err="1"/>
              <a:t>desc</a:t>
            </a:r>
            <a:r>
              <a:rPr lang="en-IN" sz="2000" b="1" dirty="0"/>
              <a:t>;</a:t>
            </a:r>
          </a:p>
        </p:txBody>
      </p:sp>
      <p:pic>
        <p:nvPicPr>
          <p:cNvPr id="6" name="Picture 5">
            <a:extLst>
              <a:ext uri="{FF2B5EF4-FFF2-40B4-BE49-F238E27FC236}">
                <a16:creationId xmlns:a16="http://schemas.microsoft.com/office/drawing/2014/main" id="{E58F957A-C039-3220-28EE-647495F0CB2D}"/>
              </a:ext>
            </a:extLst>
          </p:cNvPr>
          <p:cNvPicPr>
            <a:picLocks noChangeAspect="1"/>
          </p:cNvPicPr>
          <p:nvPr/>
        </p:nvPicPr>
        <p:blipFill>
          <a:blip r:embed="rId4"/>
          <a:stretch>
            <a:fillRect/>
          </a:stretch>
        </p:blipFill>
        <p:spPr>
          <a:xfrm>
            <a:off x="4624910" y="2116347"/>
            <a:ext cx="7319800" cy="4574875"/>
          </a:xfrm>
          <a:prstGeom prst="rect">
            <a:avLst/>
          </a:prstGeom>
        </p:spPr>
      </p:pic>
    </p:spTree>
    <p:extLst>
      <p:ext uri="{BB962C8B-B14F-4D97-AF65-F5344CB8AC3E}">
        <p14:creationId xmlns:p14="http://schemas.microsoft.com/office/powerpoint/2010/main" val="40671356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D388A81-1A64-155B-D445-DAB25EC639CD}"/>
              </a:ext>
            </a:extLst>
          </p:cNvPr>
          <p:cNvGraphicFramePr>
            <a:graphicFrameLocks/>
          </p:cNvGraphicFramePr>
          <p:nvPr>
            <p:extLst>
              <p:ext uri="{D42A27DB-BD31-4B8C-83A1-F6EECF244321}">
                <p14:modId xmlns:p14="http://schemas.microsoft.com/office/powerpoint/2010/main" val="358277216"/>
              </p:ext>
            </p:extLst>
          </p:nvPr>
        </p:nvGraphicFramePr>
        <p:xfrm>
          <a:off x="2493765" y="836815"/>
          <a:ext cx="6927326" cy="483800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96461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3A308-2D51-BA35-9EFD-E54B80A06020}"/>
              </a:ext>
            </a:extLst>
          </p:cNvPr>
          <p:cNvSpPr>
            <a:spLocks noGrp="1"/>
          </p:cNvSpPr>
          <p:nvPr>
            <p:ph type="title"/>
          </p:nvPr>
        </p:nvSpPr>
        <p:spPr/>
        <p:txBody>
          <a:bodyPr>
            <a:normAutofit/>
          </a:bodyPr>
          <a:lstStyle/>
          <a:p>
            <a:pPr algn="ctr"/>
            <a:r>
              <a:rPr lang="en-IN" sz="2400" b="1" dirty="0">
                <a:highlight>
                  <a:srgbClr val="00FFFF"/>
                </a:highlight>
                <a:latin typeface="Algerian" panose="04020705040A02060702" pitchFamily="82" charset="0"/>
              </a:rPr>
              <a:t>ADDITIONAL QUESTION-10</a:t>
            </a:r>
          </a:p>
        </p:txBody>
      </p:sp>
      <p:sp>
        <p:nvSpPr>
          <p:cNvPr id="5" name="TextBox 4">
            <a:extLst>
              <a:ext uri="{FF2B5EF4-FFF2-40B4-BE49-F238E27FC236}">
                <a16:creationId xmlns:a16="http://schemas.microsoft.com/office/drawing/2014/main" id="{D81BC086-1244-44AC-8E2F-55BD81B9B3E9}"/>
              </a:ext>
            </a:extLst>
          </p:cNvPr>
          <p:cNvSpPr txBox="1"/>
          <p:nvPr/>
        </p:nvSpPr>
        <p:spPr>
          <a:xfrm>
            <a:off x="592347" y="1840157"/>
            <a:ext cx="6096000" cy="1754326"/>
          </a:xfrm>
          <a:prstGeom prst="rect">
            <a:avLst/>
          </a:prstGeom>
          <a:noFill/>
        </p:spPr>
        <p:txBody>
          <a:bodyPr wrap="square">
            <a:spAutoFit/>
          </a:bodyPr>
          <a:lstStyle/>
          <a:p>
            <a:r>
              <a:rPr lang="en-IN" b="1" i="1" dirty="0"/>
              <a:t>select distinct extract(year from </a:t>
            </a:r>
            <a:r>
              <a:rPr lang="en-IN" b="1" i="1" dirty="0" err="1"/>
              <a:t>match_date</a:t>
            </a:r>
            <a:r>
              <a:rPr lang="en-IN" b="1" i="1" dirty="0"/>
              <a:t>) as year,</a:t>
            </a:r>
          </a:p>
          <a:p>
            <a:r>
              <a:rPr lang="en-IN" b="1" i="1" dirty="0"/>
              <a:t>count(</a:t>
            </a:r>
            <a:r>
              <a:rPr lang="en-IN" b="1" i="1" dirty="0" err="1"/>
              <a:t>total_runs</a:t>
            </a:r>
            <a:r>
              <a:rPr lang="en-IN" b="1" i="1" dirty="0"/>
              <a:t>) as </a:t>
            </a:r>
            <a:r>
              <a:rPr lang="en-IN" b="1" i="1" dirty="0" err="1"/>
              <a:t>total_runs</a:t>
            </a:r>
            <a:endParaRPr lang="en-IN" b="1" i="1" dirty="0"/>
          </a:p>
          <a:p>
            <a:r>
              <a:rPr lang="en-IN" b="1" i="1" dirty="0"/>
              <a:t>from deliveries_v03</a:t>
            </a:r>
          </a:p>
          <a:p>
            <a:r>
              <a:rPr lang="en-IN" b="1" i="1" dirty="0"/>
              <a:t>where venue='Eden Gardens'</a:t>
            </a:r>
          </a:p>
          <a:p>
            <a:r>
              <a:rPr lang="en-IN" b="1" i="1" dirty="0"/>
              <a:t>group by year</a:t>
            </a:r>
          </a:p>
          <a:p>
            <a:r>
              <a:rPr lang="en-IN" b="1" i="1" dirty="0"/>
              <a:t>order by  count(</a:t>
            </a:r>
            <a:r>
              <a:rPr lang="en-IN" b="1" i="1" dirty="0" err="1"/>
              <a:t>total_runs</a:t>
            </a:r>
            <a:r>
              <a:rPr lang="en-IN" b="1" i="1" dirty="0"/>
              <a:t>) </a:t>
            </a:r>
            <a:r>
              <a:rPr lang="en-IN" b="1" i="1" dirty="0" err="1"/>
              <a:t>desc</a:t>
            </a:r>
            <a:r>
              <a:rPr lang="en-IN" b="1" i="1" dirty="0"/>
              <a:t>;</a:t>
            </a:r>
          </a:p>
        </p:txBody>
      </p:sp>
      <p:graphicFrame>
        <p:nvGraphicFramePr>
          <p:cNvPr id="6" name="Table 5">
            <a:extLst>
              <a:ext uri="{FF2B5EF4-FFF2-40B4-BE49-F238E27FC236}">
                <a16:creationId xmlns:a16="http://schemas.microsoft.com/office/drawing/2014/main" id="{51311BB5-E62A-E987-EB6E-F25A7F6F198C}"/>
              </a:ext>
            </a:extLst>
          </p:cNvPr>
          <p:cNvGraphicFramePr>
            <a:graphicFrameLocks noGrp="1"/>
          </p:cNvGraphicFramePr>
          <p:nvPr>
            <p:extLst>
              <p:ext uri="{D42A27DB-BD31-4B8C-83A1-F6EECF244321}">
                <p14:modId xmlns:p14="http://schemas.microsoft.com/office/powerpoint/2010/main" val="1014269992"/>
              </p:ext>
            </p:extLst>
          </p:nvPr>
        </p:nvGraphicFramePr>
        <p:xfrm>
          <a:off x="6211018" y="1627356"/>
          <a:ext cx="4460816" cy="5026488"/>
        </p:xfrm>
        <a:graphic>
          <a:graphicData uri="http://schemas.openxmlformats.org/drawingml/2006/table">
            <a:tbl>
              <a:tblPr firstRow="1" bandRow="1">
                <a:tableStyleId>{5C22544A-7EE6-4342-B048-85BDC9FD1C3A}</a:tableStyleId>
              </a:tblPr>
              <a:tblGrid>
                <a:gridCol w="2230408">
                  <a:extLst>
                    <a:ext uri="{9D8B030D-6E8A-4147-A177-3AD203B41FA5}">
                      <a16:colId xmlns:a16="http://schemas.microsoft.com/office/drawing/2014/main" val="2075982583"/>
                    </a:ext>
                  </a:extLst>
                </a:gridCol>
                <a:gridCol w="2230408">
                  <a:extLst>
                    <a:ext uri="{9D8B030D-6E8A-4147-A177-3AD203B41FA5}">
                      <a16:colId xmlns:a16="http://schemas.microsoft.com/office/drawing/2014/main" val="3732545882"/>
                    </a:ext>
                  </a:extLst>
                </a:gridCol>
              </a:tblGrid>
              <a:tr h="418874">
                <a:tc>
                  <a:txBody>
                    <a:bodyPr/>
                    <a:lstStyle/>
                    <a:p>
                      <a:pPr algn="ctr" fontAlgn="b"/>
                      <a:r>
                        <a:rPr lang="en-IN" sz="2000" b="1" i="1" u="none" strike="noStrike" dirty="0">
                          <a:solidFill>
                            <a:srgbClr val="000000"/>
                          </a:solidFill>
                          <a:effectLst/>
                          <a:latin typeface="Calibri" panose="020F0502020204030204" pitchFamily="34" charset="0"/>
                        </a:rPr>
                        <a:t>Year</a:t>
                      </a:r>
                    </a:p>
                  </a:txBody>
                  <a:tcPr marL="4763" marR="4763" marT="4763" marB="0" anchor="b"/>
                </a:tc>
                <a:tc>
                  <a:txBody>
                    <a:bodyPr/>
                    <a:lstStyle/>
                    <a:p>
                      <a:pPr algn="ctr" fontAlgn="b"/>
                      <a:r>
                        <a:rPr lang="en-IN" sz="2000" b="1" i="1" u="none" strike="noStrike" dirty="0">
                          <a:solidFill>
                            <a:srgbClr val="000000"/>
                          </a:solidFill>
                          <a:effectLst/>
                          <a:latin typeface="Calibri" panose="020F0502020204030204" pitchFamily="34" charset="0"/>
                        </a:rPr>
                        <a:t>Total Runs</a:t>
                      </a:r>
                    </a:p>
                  </a:txBody>
                  <a:tcPr marL="4763" marR="4763" marT="4763" marB="0" anchor="b"/>
                </a:tc>
                <a:extLst>
                  <a:ext uri="{0D108BD9-81ED-4DB2-BD59-A6C34878D82A}">
                    <a16:rowId xmlns:a16="http://schemas.microsoft.com/office/drawing/2014/main" val="2036738808"/>
                  </a:ext>
                </a:extLst>
              </a:tr>
              <a:tr h="418874">
                <a:tc>
                  <a:txBody>
                    <a:bodyPr/>
                    <a:lstStyle/>
                    <a:p>
                      <a:pPr algn="ctr" fontAlgn="b"/>
                      <a:r>
                        <a:rPr lang="en-IN" sz="2000" b="1" i="1" u="none" strike="noStrike" dirty="0">
                          <a:solidFill>
                            <a:srgbClr val="000000"/>
                          </a:solidFill>
                          <a:effectLst/>
                          <a:latin typeface="Calibri" panose="020F0502020204030204" pitchFamily="34" charset="0"/>
                        </a:rPr>
                        <a:t>2018</a:t>
                      </a:r>
                    </a:p>
                  </a:txBody>
                  <a:tcPr marL="4763" marR="4763" marT="4763" marB="0" anchor="b"/>
                </a:tc>
                <a:tc>
                  <a:txBody>
                    <a:bodyPr/>
                    <a:lstStyle/>
                    <a:p>
                      <a:pPr algn="ctr" fontAlgn="b"/>
                      <a:r>
                        <a:rPr lang="en-IN" sz="2000" b="1" i="1" u="none" strike="noStrike">
                          <a:solidFill>
                            <a:srgbClr val="000000"/>
                          </a:solidFill>
                          <a:effectLst/>
                          <a:latin typeface="Calibri" panose="020F0502020204030204" pitchFamily="34" charset="0"/>
                        </a:rPr>
                        <a:t>2082</a:t>
                      </a:r>
                    </a:p>
                  </a:txBody>
                  <a:tcPr marL="4763" marR="4763" marT="4763" marB="0" anchor="b"/>
                </a:tc>
                <a:extLst>
                  <a:ext uri="{0D108BD9-81ED-4DB2-BD59-A6C34878D82A}">
                    <a16:rowId xmlns:a16="http://schemas.microsoft.com/office/drawing/2014/main" val="3782134678"/>
                  </a:ext>
                </a:extLst>
              </a:tr>
              <a:tr h="418874">
                <a:tc>
                  <a:txBody>
                    <a:bodyPr/>
                    <a:lstStyle/>
                    <a:p>
                      <a:pPr algn="ctr" fontAlgn="b"/>
                      <a:r>
                        <a:rPr lang="en-IN" sz="2000" b="1" i="1" u="none" strike="noStrike">
                          <a:solidFill>
                            <a:srgbClr val="000000"/>
                          </a:solidFill>
                          <a:effectLst/>
                          <a:latin typeface="Calibri" panose="020F0502020204030204" pitchFamily="34" charset="0"/>
                        </a:rPr>
                        <a:t>2013</a:t>
                      </a:r>
                    </a:p>
                  </a:txBody>
                  <a:tcPr marL="4763" marR="4763" marT="4763" marB="0" anchor="b"/>
                </a:tc>
                <a:tc>
                  <a:txBody>
                    <a:bodyPr/>
                    <a:lstStyle/>
                    <a:p>
                      <a:pPr algn="ctr" fontAlgn="b"/>
                      <a:r>
                        <a:rPr lang="en-IN" sz="2000" b="1" i="1" u="none" strike="noStrike" dirty="0">
                          <a:solidFill>
                            <a:srgbClr val="000000"/>
                          </a:solidFill>
                          <a:effectLst/>
                          <a:latin typeface="Calibri" panose="020F0502020204030204" pitchFamily="34" charset="0"/>
                        </a:rPr>
                        <a:t>1929</a:t>
                      </a:r>
                    </a:p>
                  </a:txBody>
                  <a:tcPr marL="4763" marR="4763" marT="4763" marB="0" anchor="b"/>
                </a:tc>
                <a:extLst>
                  <a:ext uri="{0D108BD9-81ED-4DB2-BD59-A6C34878D82A}">
                    <a16:rowId xmlns:a16="http://schemas.microsoft.com/office/drawing/2014/main" val="3352201539"/>
                  </a:ext>
                </a:extLst>
              </a:tr>
              <a:tr h="418874">
                <a:tc>
                  <a:txBody>
                    <a:bodyPr/>
                    <a:lstStyle/>
                    <a:p>
                      <a:pPr algn="ctr" fontAlgn="b"/>
                      <a:r>
                        <a:rPr lang="en-IN" sz="2000" b="1" i="1" u="none" strike="noStrike">
                          <a:solidFill>
                            <a:srgbClr val="000000"/>
                          </a:solidFill>
                          <a:effectLst/>
                          <a:latin typeface="Calibri" panose="020F0502020204030204" pitchFamily="34" charset="0"/>
                        </a:rPr>
                        <a:t>2019</a:t>
                      </a:r>
                    </a:p>
                  </a:txBody>
                  <a:tcPr marL="4763" marR="4763" marT="4763" marB="0" anchor="b"/>
                </a:tc>
                <a:tc>
                  <a:txBody>
                    <a:bodyPr/>
                    <a:lstStyle/>
                    <a:p>
                      <a:pPr algn="ctr" fontAlgn="b"/>
                      <a:r>
                        <a:rPr lang="en-IN" sz="2000" b="1" i="1" u="none" strike="noStrike" dirty="0">
                          <a:solidFill>
                            <a:srgbClr val="000000"/>
                          </a:solidFill>
                          <a:effectLst/>
                          <a:latin typeface="Calibri" panose="020F0502020204030204" pitchFamily="34" charset="0"/>
                        </a:rPr>
                        <a:t>1720</a:t>
                      </a:r>
                    </a:p>
                  </a:txBody>
                  <a:tcPr marL="4763" marR="4763" marT="4763" marB="0" anchor="b"/>
                </a:tc>
                <a:extLst>
                  <a:ext uri="{0D108BD9-81ED-4DB2-BD59-A6C34878D82A}">
                    <a16:rowId xmlns:a16="http://schemas.microsoft.com/office/drawing/2014/main" val="3068073572"/>
                  </a:ext>
                </a:extLst>
              </a:tr>
              <a:tr h="418874">
                <a:tc>
                  <a:txBody>
                    <a:bodyPr/>
                    <a:lstStyle/>
                    <a:p>
                      <a:pPr algn="ctr" fontAlgn="b"/>
                      <a:r>
                        <a:rPr lang="en-IN" sz="2000" b="1" i="1" u="none" strike="noStrike">
                          <a:solidFill>
                            <a:srgbClr val="000000"/>
                          </a:solidFill>
                          <a:effectLst/>
                          <a:latin typeface="Calibri" panose="020F0502020204030204" pitchFamily="34" charset="0"/>
                        </a:rPr>
                        <a:t>2015</a:t>
                      </a:r>
                    </a:p>
                  </a:txBody>
                  <a:tcPr marL="4763" marR="4763" marT="4763" marB="0" anchor="b"/>
                </a:tc>
                <a:tc>
                  <a:txBody>
                    <a:bodyPr/>
                    <a:lstStyle/>
                    <a:p>
                      <a:pPr algn="ctr" fontAlgn="b"/>
                      <a:r>
                        <a:rPr lang="en-IN" sz="2000" b="1" i="1" u="none" strike="noStrike">
                          <a:solidFill>
                            <a:srgbClr val="000000"/>
                          </a:solidFill>
                          <a:effectLst/>
                          <a:latin typeface="Calibri" panose="020F0502020204030204" pitchFamily="34" charset="0"/>
                        </a:rPr>
                        <a:t>1706</a:t>
                      </a:r>
                    </a:p>
                  </a:txBody>
                  <a:tcPr marL="4763" marR="4763" marT="4763" marB="0" anchor="b"/>
                </a:tc>
                <a:extLst>
                  <a:ext uri="{0D108BD9-81ED-4DB2-BD59-A6C34878D82A}">
                    <a16:rowId xmlns:a16="http://schemas.microsoft.com/office/drawing/2014/main" val="3194690045"/>
                  </a:ext>
                </a:extLst>
              </a:tr>
              <a:tr h="418874">
                <a:tc>
                  <a:txBody>
                    <a:bodyPr/>
                    <a:lstStyle/>
                    <a:p>
                      <a:pPr algn="ctr" fontAlgn="b"/>
                      <a:r>
                        <a:rPr lang="en-IN" sz="2000" b="1" i="1" u="none" strike="noStrike">
                          <a:solidFill>
                            <a:srgbClr val="000000"/>
                          </a:solidFill>
                          <a:effectLst/>
                          <a:latin typeface="Calibri" panose="020F0502020204030204" pitchFamily="34" charset="0"/>
                        </a:rPr>
                        <a:t>2010</a:t>
                      </a:r>
                    </a:p>
                  </a:txBody>
                  <a:tcPr marL="4763" marR="4763" marT="4763" marB="0" anchor="b"/>
                </a:tc>
                <a:tc>
                  <a:txBody>
                    <a:bodyPr/>
                    <a:lstStyle/>
                    <a:p>
                      <a:pPr algn="ctr" fontAlgn="b"/>
                      <a:r>
                        <a:rPr lang="en-IN" sz="2000" b="1" i="1" u="none" strike="noStrike" dirty="0">
                          <a:solidFill>
                            <a:srgbClr val="000000"/>
                          </a:solidFill>
                          <a:effectLst/>
                          <a:latin typeface="Calibri" panose="020F0502020204030204" pitchFamily="34" charset="0"/>
                        </a:rPr>
                        <a:t>1681</a:t>
                      </a:r>
                    </a:p>
                  </a:txBody>
                  <a:tcPr marL="4763" marR="4763" marT="4763" marB="0" anchor="b"/>
                </a:tc>
                <a:extLst>
                  <a:ext uri="{0D108BD9-81ED-4DB2-BD59-A6C34878D82A}">
                    <a16:rowId xmlns:a16="http://schemas.microsoft.com/office/drawing/2014/main" val="3221304816"/>
                  </a:ext>
                </a:extLst>
              </a:tr>
              <a:tr h="418874">
                <a:tc>
                  <a:txBody>
                    <a:bodyPr/>
                    <a:lstStyle/>
                    <a:p>
                      <a:pPr algn="ctr" fontAlgn="b"/>
                      <a:r>
                        <a:rPr lang="en-IN" sz="2000" b="1" i="1" u="none" strike="noStrike">
                          <a:solidFill>
                            <a:srgbClr val="000000"/>
                          </a:solidFill>
                          <a:effectLst/>
                          <a:latin typeface="Calibri" panose="020F0502020204030204" pitchFamily="34" charset="0"/>
                        </a:rPr>
                        <a:t>2012</a:t>
                      </a:r>
                    </a:p>
                  </a:txBody>
                  <a:tcPr marL="4763" marR="4763" marT="4763" marB="0" anchor="b"/>
                </a:tc>
                <a:tc>
                  <a:txBody>
                    <a:bodyPr/>
                    <a:lstStyle/>
                    <a:p>
                      <a:pPr algn="ctr" fontAlgn="b"/>
                      <a:r>
                        <a:rPr lang="en-IN" sz="2000" b="1" i="1" u="none" strike="noStrike" dirty="0">
                          <a:solidFill>
                            <a:srgbClr val="000000"/>
                          </a:solidFill>
                          <a:effectLst/>
                          <a:latin typeface="Calibri" panose="020F0502020204030204" pitchFamily="34" charset="0"/>
                        </a:rPr>
                        <a:t>1620</a:t>
                      </a:r>
                    </a:p>
                  </a:txBody>
                  <a:tcPr marL="4763" marR="4763" marT="4763" marB="0" anchor="b"/>
                </a:tc>
                <a:extLst>
                  <a:ext uri="{0D108BD9-81ED-4DB2-BD59-A6C34878D82A}">
                    <a16:rowId xmlns:a16="http://schemas.microsoft.com/office/drawing/2014/main" val="4140059352"/>
                  </a:ext>
                </a:extLst>
              </a:tr>
              <a:tr h="418874">
                <a:tc>
                  <a:txBody>
                    <a:bodyPr/>
                    <a:lstStyle/>
                    <a:p>
                      <a:pPr algn="ctr" fontAlgn="b"/>
                      <a:r>
                        <a:rPr lang="en-IN" sz="2000" b="1" i="1" u="none" strike="noStrike">
                          <a:solidFill>
                            <a:srgbClr val="000000"/>
                          </a:solidFill>
                          <a:effectLst/>
                          <a:latin typeface="Calibri" panose="020F0502020204030204" pitchFamily="34" charset="0"/>
                        </a:rPr>
                        <a:t>2017</a:t>
                      </a:r>
                    </a:p>
                  </a:txBody>
                  <a:tcPr marL="4763" marR="4763" marT="4763" marB="0" anchor="b"/>
                </a:tc>
                <a:tc>
                  <a:txBody>
                    <a:bodyPr/>
                    <a:lstStyle/>
                    <a:p>
                      <a:pPr algn="ctr" fontAlgn="b"/>
                      <a:r>
                        <a:rPr lang="en-IN" sz="2000" b="1" i="1" u="none" strike="noStrike" dirty="0">
                          <a:solidFill>
                            <a:srgbClr val="000000"/>
                          </a:solidFill>
                          <a:effectLst/>
                          <a:latin typeface="Calibri" panose="020F0502020204030204" pitchFamily="34" charset="0"/>
                        </a:rPr>
                        <a:t>1608</a:t>
                      </a:r>
                    </a:p>
                  </a:txBody>
                  <a:tcPr marL="4763" marR="4763" marT="4763" marB="0" anchor="b"/>
                </a:tc>
                <a:extLst>
                  <a:ext uri="{0D108BD9-81ED-4DB2-BD59-A6C34878D82A}">
                    <a16:rowId xmlns:a16="http://schemas.microsoft.com/office/drawing/2014/main" val="1947750034"/>
                  </a:ext>
                </a:extLst>
              </a:tr>
              <a:tr h="418874">
                <a:tc>
                  <a:txBody>
                    <a:bodyPr/>
                    <a:lstStyle/>
                    <a:p>
                      <a:pPr algn="ctr" fontAlgn="b"/>
                      <a:r>
                        <a:rPr lang="en-IN" sz="2000" b="1" i="1" u="none" strike="noStrike">
                          <a:solidFill>
                            <a:srgbClr val="000000"/>
                          </a:solidFill>
                          <a:effectLst/>
                          <a:latin typeface="Calibri" panose="020F0502020204030204" pitchFamily="34" charset="0"/>
                        </a:rPr>
                        <a:t>2011</a:t>
                      </a:r>
                    </a:p>
                  </a:txBody>
                  <a:tcPr marL="4763" marR="4763" marT="4763" marB="0" anchor="b"/>
                </a:tc>
                <a:tc>
                  <a:txBody>
                    <a:bodyPr/>
                    <a:lstStyle/>
                    <a:p>
                      <a:pPr algn="ctr" fontAlgn="b"/>
                      <a:r>
                        <a:rPr lang="en-IN" sz="2000" b="1" i="1" u="none" strike="noStrike" dirty="0">
                          <a:solidFill>
                            <a:srgbClr val="000000"/>
                          </a:solidFill>
                          <a:effectLst/>
                          <a:latin typeface="Calibri" panose="020F0502020204030204" pitchFamily="34" charset="0"/>
                        </a:rPr>
                        <a:t>1586</a:t>
                      </a:r>
                    </a:p>
                  </a:txBody>
                  <a:tcPr marL="4763" marR="4763" marT="4763" marB="0" anchor="b"/>
                </a:tc>
                <a:extLst>
                  <a:ext uri="{0D108BD9-81ED-4DB2-BD59-A6C34878D82A}">
                    <a16:rowId xmlns:a16="http://schemas.microsoft.com/office/drawing/2014/main" val="154918191"/>
                  </a:ext>
                </a:extLst>
              </a:tr>
              <a:tr h="418874">
                <a:tc>
                  <a:txBody>
                    <a:bodyPr/>
                    <a:lstStyle/>
                    <a:p>
                      <a:pPr algn="ctr" fontAlgn="b"/>
                      <a:r>
                        <a:rPr lang="en-IN" sz="2000" b="1" i="1" u="none" strike="noStrike">
                          <a:solidFill>
                            <a:srgbClr val="000000"/>
                          </a:solidFill>
                          <a:effectLst/>
                          <a:latin typeface="Calibri" panose="020F0502020204030204" pitchFamily="34" charset="0"/>
                        </a:rPr>
                        <a:t>2008</a:t>
                      </a:r>
                    </a:p>
                  </a:txBody>
                  <a:tcPr marL="4763" marR="4763" marT="4763" marB="0" anchor="b"/>
                </a:tc>
                <a:tc>
                  <a:txBody>
                    <a:bodyPr/>
                    <a:lstStyle/>
                    <a:p>
                      <a:pPr algn="ctr" fontAlgn="b"/>
                      <a:r>
                        <a:rPr lang="en-IN" sz="2000" b="1" i="1" u="none" strike="noStrike" dirty="0">
                          <a:solidFill>
                            <a:srgbClr val="000000"/>
                          </a:solidFill>
                          <a:effectLst/>
                          <a:latin typeface="Calibri" panose="020F0502020204030204" pitchFamily="34" charset="0"/>
                        </a:rPr>
                        <a:t>1565</a:t>
                      </a:r>
                    </a:p>
                  </a:txBody>
                  <a:tcPr marL="4763" marR="4763" marT="4763" marB="0" anchor="b"/>
                </a:tc>
                <a:extLst>
                  <a:ext uri="{0D108BD9-81ED-4DB2-BD59-A6C34878D82A}">
                    <a16:rowId xmlns:a16="http://schemas.microsoft.com/office/drawing/2014/main" val="3330227379"/>
                  </a:ext>
                </a:extLst>
              </a:tr>
              <a:tr h="418874">
                <a:tc>
                  <a:txBody>
                    <a:bodyPr/>
                    <a:lstStyle/>
                    <a:p>
                      <a:pPr algn="ctr" fontAlgn="b"/>
                      <a:r>
                        <a:rPr lang="en-IN" sz="2000" b="1" i="1" u="none" strike="noStrike">
                          <a:solidFill>
                            <a:srgbClr val="000000"/>
                          </a:solidFill>
                          <a:effectLst/>
                          <a:latin typeface="Calibri" panose="020F0502020204030204" pitchFamily="34" charset="0"/>
                        </a:rPr>
                        <a:t>2016</a:t>
                      </a:r>
                    </a:p>
                  </a:txBody>
                  <a:tcPr marL="4763" marR="4763" marT="4763" marB="0" anchor="b"/>
                </a:tc>
                <a:tc>
                  <a:txBody>
                    <a:bodyPr/>
                    <a:lstStyle/>
                    <a:p>
                      <a:pPr algn="ctr" fontAlgn="b"/>
                      <a:r>
                        <a:rPr lang="en-IN" sz="2000" b="1" i="1" u="none" strike="noStrike" dirty="0">
                          <a:solidFill>
                            <a:srgbClr val="000000"/>
                          </a:solidFill>
                          <a:effectLst/>
                          <a:latin typeface="Calibri" panose="020F0502020204030204" pitchFamily="34" charset="0"/>
                        </a:rPr>
                        <a:t>1553</a:t>
                      </a:r>
                    </a:p>
                  </a:txBody>
                  <a:tcPr marL="4763" marR="4763" marT="4763" marB="0" anchor="b"/>
                </a:tc>
                <a:extLst>
                  <a:ext uri="{0D108BD9-81ED-4DB2-BD59-A6C34878D82A}">
                    <a16:rowId xmlns:a16="http://schemas.microsoft.com/office/drawing/2014/main" val="407192158"/>
                  </a:ext>
                </a:extLst>
              </a:tr>
              <a:tr h="418874">
                <a:tc>
                  <a:txBody>
                    <a:bodyPr/>
                    <a:lstStyle/>
                    <a:p>
                      <a:pPr algn="ctr" fontAlgn="b"/>
                      <a:r>
                        <a:rPr lang="en-IN" sz="2000" b="1" i="1" u="none" strike="noStrike">
                          <a:solidFill>
                            <a:srgbClr val="000000"/>
                          </a:solidFill>
                          <a:effectLst/>
                          <a:latin typeface="Calibri" panose="020F0502020204030204" pitchFamily="34" charset="0"/>
                        </a:rPr>
                        <a:t>2014</a:t>
                      </a:r>
                    </a:p>
                  </a:txBody>
                  <a:tcPr marL="4763" marR="4763" marT="4763" marB="0" anchor="b"/>
                </a:tc>
                <a:tc>
                  <a:txBody>
                    <a:bodyPr/>
                    <a:lstStyle/>
                    <a:p>
                      <a:pPr algn="ctr" fontAlgn="b"/>
                      <a:r>
                        <a:rPr lang="en-IN" sz="2000" b="1" i="1" u="none" strike="noStrike" dirty="0">
                          <a:solidFill>
                            <a:srgbClr val="000000"/>
                          </a:solidFill>
                          <a:effectLst/>
                          <a:latin typeface="Calibri" panose="020F0502020204030204" pitchFamily="34" charset="0"/>
                        </a:rPr>
                        <a:t>938</a:t>
                      </a:r>
                    </a:p>
                  </a:txBody>
                  <a:tcPr marL="4763" marR="4763" marT="4763" marB="0" anchor="b"/>
                </a:tc>
                <a:extLst>
                  <a:ext uri="{0D108BD9-81ED-4DB2-BD59-A6C34878D82A}">
                    <a16:rowId xmlns:a16="http://schemas.microsoft.com/office/drawing/2014/main" val="500071325"/>
                  </a:ext>
                </a:extLst>
              </a:tr>
            </a:tbl>
          </a:graphicData>
        </a:graphic>
      </p:graphicFrame>
    </p:spTree>
    <p:extLst>
      <p:ext uri="{BB962C8B-B14F-4D97-AF65-F5344CB8AC3E}">
        <p14:creationId xmlns:p14="http://schemas.microsoft.com/office/powerpoint/2010/main" val="3665389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5F84D90-D954-6FFC-CD4C-6FC117C0B505}"/>
              </a:ext>
            </a:extLst>
          </p:cNvPr>
          <p:cNvGraphicFramePr>
            <a:graphicFrameLocks/>
          </p:cNvGraphicFramePr>
          <p:nvPr>
            <p:extLst>
              <p:ext uri="{D42A27DB-BD31-4B8C-83A1-F6EECF244321}">
                <p14:modId xmlns:p14="http://schemas.microsoft.com/office/powerpoint/2010/main" val="164944580"/>
              </p:ext>
            </p:extLst>
          </p:nvPr>
        </p:nvGraphicFramePr>
        <p:xfrm>
          <a:off x="2960051" y="1278147"/>
          <a:ext cx="5447828" cy="33111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696257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78B28-F7BD-F4CC-9D5D-306658104C97}"/>
              </a:ext>
            </a:extLst>
          </p:cNvPr>
          <p:cNvSpPr>
            <a:spLocks noGrp="1"/>
          </p:cNvSpPr>
          <p:nvPr>
            <p:ph type="title"/>
          </p:nvPr>
        </p:nvSpPr>
        <p:spPr>
          <a:xfrm>
            <a:off x="523737" y="169172"/>
            <a:ext cx="10515600" cy="2852737"/>
          </a:xfrm>
        </p:spPr>
        <p:txBody>
          <a:bodyPr/>
          <a:lstStyle/>
          <a:p>
            <a:pPr algn="ctr"/>
            <a:r>
              <a:rPr lang="en-IN" dirty="0">
                <a:highlight>
                  <a:srgbClr val="FFFF00"/>
                </a:highlight>
                <a:latin typeface="Algerian" panose="04020705040A02060702" pitchFamily="82" charset="0"/>
              </a:rPr>
              <a:t>THANK YOU</a:t>
            </a:r>
          </a:p>
        </p:txBody>
      </p:sp>
      <p:sp>
        <p:nvSpPr>
          <p:cNvPr id="3" name="Text Placeholder 2">
            <a:extLst>
              <a:ext uri="{FF2B5EF4-FFF2-40B4-BE49-F238E27FC236}">
                <a16:creationId xmlns:a16="http://schemas.microsoft.com/office/drawing/2014/main" id="{2045656F-251A-414B-C5D7-FFF3F29D7E9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12274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B63B5-07C3-8ED9-F44A-2CC88A5F0295}"/>
              </a:ext>
            </a:extLst>
          </p:cNvPr>
          <p:cNvSpPr>
            <a:spLocks noGrp="1"/>
          </p:cNvSpPr>
          <p:nvPr>
            <p:ph type="title"/>
          </p:nvPr>
        </p:nvSpPr>
        <p:spPr/>
        <p:txBody>
          <a:bodyPr>
            <a:normAutofit/>
          </a:bodyPr>
          <a:lstStyle/>
          <a:p>
            <a:r>
              <a:rPr lang="en-IN" sz="2400" b="1" dirty="0">
                <a:solidFill>
                  <a:srgbClr val="FF0000"/>
                </a:solidFill>
                <a:latin typeface="Algerian" panose="04020705040A02060702" pitchFamily="82" charset="0"/>
              </a:rPr>
              <a:t>Query  to copy the data into table from csv file and check the data in table</a:t>
            </a:r>
          </a:p>
        </p:txBody>
      </p:sp>
      <p:sp>
        <p:nvSpPr>
          <p:cNvPr id="4" name="TextBox 3">
            <a:extLst>
              <a:ext uri="{FF2B5EF4-FFF2-40B4-BE49-F238E27FC236}">
                <a16:creationId xmlns:a16="http://schemas.microsoft.com/office/drawing/2014/main" id="{B24DE9F4-8516-646E-8FA8-107FDBF8C5DE}"/>
              </a:ext>
            </a:extLst>
          </p:cNvPr>
          <p:cNvSpPr txBox="1"/>
          <p:nvPr/>
        </p:nvSpPr>
        <p:spPr>
          <a:xfrm>
            <a:off x="920151" y="1864115"/>
            <a:ext cx="6096000" cy="1631216"/>
          </a:xfrm>
          <a:prstGeom prst="rect">
            <a:avLst/>
          </a:prstGeom>
          <a:noFill/>
        </p:spPr>
        <p:txBody>
          <a:bodyPr wrap="square">
            <a:spAutoFit/>
          </a:bodyPr>
          <a:lstStyle/>
          <a:p>
            <a:r>
              <a:rPr lang="en-IN" sz="2000" b="1" i="1" dirty="0"/>
              <a:t>copy </a:t>
            </a:r>
            <a:r>
              <a:rPr lang="en-IN" sz="2000" b="1" i="1" dirty="0" err="1"/>
              <a:t>ipl_matches</a:t>
            </a:r>
            <a:r>
              <a:rPr lang="en-IN" sz="2000" b="1" i="1" dirty="0"/>
              <a:t> </a:t>
            </a:r>
            <a:r>
              <a:rPr lang="en-IN" sz="2000" b="1" i="1" dirty="0" err="1"/>
              <a:t>from'C</a:t>
            </a:r>
            <a:r>
              <a:rPr lang="en-IN" sz="2000" b="1" i="1" dirty="0"/>
              <a:t>:\Program Files\PostgreSQL\16\data\FILES\IPL Dataset\IPL_matches.csv'</a:t>
            </a:r>
          </a:p>
          <a:p>
            <a:r>
              <a:rPr lang="en-IN" sz="2000" b="1" i="1" dirty="0"/>
              <a:t>delimiter ','</a:t>
            </a:r>
          </a:p>
          <a:p>
            <a:r>
              <a:rPr lang="en-IN" sz="2000" b="1" i="1" dirty="0"/>
              <a:t>csv header;</a:t>
            </a:r>
          </a:p>
        </p:txBody>
      </p:sp>
      <p:sp>
        <p:nvSpPr>
          <p:cNvPr id="6" name="TextBox 5">
            <a:extLst>
              <a:ext uri="{FF2B5EF4-FFF2-40B4-BE49-F238E27FC236}">
                <a16:creationId xmlns:a16="http://schemas.microsoft.com/office/drawing/2014/main" id="{F9638AD8-5A1F-0CD6-5948-816926DC3B96}"/>
              </a:ext>
            </a:extLst>
          </p:cNvPr>
          <p:cNvSpPr txBox="1"/>
          <p:nvPr/>
        </p:nvSpPr>
        <p:spPr>
          <a:xfrm>
            <a:off x="753155" y="4579427"/>
            <a:ext cx="6096000" cy="400110"/>
          </a:xfrm>
          <a:prstGeom prst="rect">
            <a:avLst/>
          </a:prstGeom>
          <a:noFill/>
        </p:spPr>
        <p:txBody>
          <a:bodyPr wrap="square">
            <a:spAutoFit/>
          </a:bodyPr>
          <a:lstStyle/>
          <a:p>
            <a:r>
              <a:rPr lang="en-IN" sz="2000" b="1" i="1" dirty="0"/>
              <a:t>SELECT * From IPL_MATCHES</a:t>
            </a:r>
            <a:r>
              <a:rPr lang="en-IN" dirty="0"/>
              <a:t>;</a:t>
            </a:r>
          </a:p>
        </p:txBody>
      </p:sp>
      <p:pic>
        <p:nvPicPr>
          <p:cNvPr id="12" name="Picture 11">
            <a:extLst>
              <a:ext uri="{FF2B5EF4-FFF2-40B4-BE49-F238E27FC236}">
                <a16:creationId xmlns:a16="http://schemas.microsoft.com/office/drawing/2014/main" id="{AD861818-C69C-0DAB-C778-6E567A7DD9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7490" y="1021511"/>
            <a:ext cx="4096854" cy="2560534"/>
          </a:xfrm>
          <a:prstGeom prst="rect">
            <a:avLst/>
          </a:prstGeom>
        </p:spPr>
      </p:pic>
      <p:pic>
        <p:nvPicPr>
          <p:cNvPr id="14" name="Picture 13">
            <a:extLst>
              <a:ext uri="{FF2B5EF4-FFF2-40B4-BE49-F238E27FC236}">
                <a16:creationId xmlns:a16="http://schemas.microsoft.com/office/drawing/2014/main" id="{B6C6D71B-96DB-F37D-DC35-86BBBCF12D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914611"/>
            <a:ext cx="4359215" cy="2724509"/>
          </a:xfrm>
          <a:prstGeom prst="rect">
            <a:avLst/>
          </a:prstGeom>
        </p:spPr>
      </p:pic>
    </p:spTree>
    <p:extLst>
      <p:ext uri="{BB962C8B-B14F-4D97-AF65-F5344CB8AC3E}">
        <p14:creationId xmlns:p14="http://schemas.microsoft.com/office/powerpoint/2010/main" val="4132889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3BC7-3239-BBAD-1FAA-35DA43C64CDF}"/>
              </a:ext>
            </a:extLst>
          </p:cNvPr>
          <p:cNvSpPr>
            <a:spLocks noGrp="1"/>
          </p:cNvSpPr>
          <p:nvPr>
            <p:ph type="title"/>
          </p:nvPr>
        </p:nvSpPr>
        <p:spPr>
          <a:xfrm>
            <a:off x="688676" y="192597"/>
            <a:ext cx="10709694" cy="767811"/>
          </a:xfrm>
        </p:spPr>
        <p:txBody>
          <a:bodyPr>
            <a:normAutofit/>
          </a:bodyPr>
          <a:lstStyle/>
          <a:p>
            <a:r>
              <a:rPr lang="en-IN" sz="2400" b="1" dirty="0">
                <a:solidFill>
                  <a:srgbClr val="7030A0"/>
                </a:solidFill>
                <a:latin typeface="Algerian" panose="04020705040A02060702" pitchFamily="82" charset="0"/>
              </a:rPr>
              <a:t>TASK-1 Query to get the top 10 Aggressive Batsman with high Strike Rate</a:t>
            </a:r>
          </a:p>
        </p:txBody>
      </p:sp>
      <p:sp>
        <p:nvSpPr>
          <p:cNvPr id="3" name="Content Placeholder 2">
            <a:extLst>
              <a:ext uri="{FF2B5EF4-FFF2-40B4-BE49-F238E27FC236}">
                <a16:creationId xmlns:a16="http://schemas.microsoft.com/office/drawing/2014/main" id="{24044C84-BA5C-9465-C264-6C47A6F05217}"/>
              </a:ext>
            </a:extLst>
          </p:cNvPr>
          <p:cNvSpPr>
            <a:spLocks noGrp="1"/>
          </p:cNvSpPr>
          <p:nvPr>
            <p:ph idx="1"/>
          </p:nvPr>
        </p:nvSpPr>
        <p:spPr>
          <a:xfrm>
            <a:off x="4144535" y="1339714"/>
            <a:ext cx="10515600" cy="4351338"/>
          </a:xfrm>
        </p:spPr>
        <p:txBody>
          <a:bodyPr>
            <a:noAutofit/>
          </a:bodyPr>
          <a:lstStyle/>
          <a:p>
            <a:pPr marL="0" indent="0">
              <a:buNone/>
            </a:pPr>
            <a:r>
              <a:rPr lang="en-GB" sz="1800" b="1" i="1" dirty="0"/>
              <a:t>select * </a:t>
            </a:r>
          </a:p>
          <a:p>
            <a:pPr marL="0" indent="0">
              <a:buNone/>
            </a:pPr>
            <a:r>
              <a:rPr lang="en-GB" sz="1800" b="1" i="1" dirty="0"/>
              <a:t>from (select batsman,</a:t>
            </a:r>
          </a:p>
          <a:p>
            <a:pPr marL="0" indent="0">
              <a:buNone/>
            </a:pPr>
            <a:r>
              <a:rPr lang="en-GB" sz="1800" b="1" i="1" dirty="0"/>
              <a:t>	  sum(</a:t>
            </a:r>
            <a:r>
              <a:rPr lang="en-GB" sz="1800" b="1" i="1" dirty="0" err="1"/>
              <a:t>batsman_runs</a:t>
            </a:r>
            <a:r>
              <a:rPr lang="en-GB" sz="1800" b="1" i="1" dirty="0"/>
              <a:t>) as </a:t>
            </a:r>
            <a:r>
              <a:rPr lang="en-GB" sz="1800" b="1" i="1" dirty="0" err="1"/>
              <a:t>total_runs_scored</a:t>
            </a:r>
            <a:r>
              <a:rPr lang="en-GB" sz="1800" b="1" i="1" dirty="0"/>
              <a:t>,</a:t>
            </a:r>
          </a:p>
          <a:p>
            <a:pPr marL="0" indent="0">
              <a:buNone/>
            </a:pPr>
            <a:r>
              <a:rPr lang="en-GB" sz="1800" b="1" i="1" dirty="0"/>
              <a:t>	  count(ball) as </a:t>
            </a:r>
            <a:r>
              <a:rPr lang="en-GB" sz="1800" b="1" i="1" dirty="0" err="1"/>
              <a:t>balls_faced</a:t>
            </a:r>
            <a:r>
              <a:rPr lang="en-GB" sz="1800" b="1" i="1" dirty="0"/>
              <a:t>,</a:t>
            </a:r>
          </a:p>
          <a:p>
            <a:pPr marL="0" indent="0">
              <a:buNone/>
            </a:pPr>
            <a:r>
              <a:rPr lang="en-GB" sz="1800" b="1" i="1" dirty="0"/>
              <a:t>	  (sum(</a:t>
            </a:r>
            <a:r>
              <a:rPr lang="en-GB" sz="1800" b="1" i="1" dirty="0" err="1"/>
              <a:t>batsman_runs</a:t>
            </a:r>
            <a:r>
              <a:rPr lang="en-GB" sz="1800" b="1" i="1" dirty="0"/>
              <a:t>)::decimal/count(ball))*100 as </a:t>
            </a:r>
            <a:r>
              <a:rPr lang="en-GB" sz="1800" b="1" i="1" dirty="0" err="1"/>
              <a:t>strike_rate</a:t>
            </a:r>
            <a:endParaRPr lang="en-GB" sz="1800" b="1" i="1" dirty="0"/>
          </a:p>
          <a:p>
            <a:pPr marL="0" indent="0">
              <a:buNone/>
            </a:pPr>
            <a:r>
              <a:rPr lang="en-GB" sz="1800" b="1" i="1" dirty="0"/>
              <a:t>from </a:t>
            </a:r>
            <a:r>
              <a:rPr lang="en-GB" sz="1800" b="1" i="1" dirty="0" err="1"/>
              <a:t>ipl_ball</a:t>
            </a:r>
            <a:endParaRPr lang="en-GB" sz="1800" b="1" i="1" dirty="0"/>
          </a:p>
          <a:p>
            <a:pPr marL="0" indent="0">
              <a:buNone/>
            </a:pPr>
            <a:r>
              <a:rPr lang="en-GB" sz="1800" b="1" i="1" dirty="0"/>
              <a:t>where </a:t>
            </a:r>
            <a:r>
              <a:rPr lang="en-GB" sz="1800" b="1" i="1" dirty="0" err="1"/>
              <a:t>extras_type</a:t>
            </a:r>
            <a:r>
              <a:rPr lang="en-GB" sz="1800" b="1" i="1" dirty="0"/>
              <a:t>!='wides'</a:t>
            </a:r>
          </a:p>
          <a:p>
            <a:pPr marL="0" indent="0">
              <a:buNone/>
            </a:pPr>
            <a:r>
              <a:rPr lang="en-GB" sz="1800" b="1" i="1" dirty="0"/>
              <a:t>group by batsman) as a </a:t>
            </a:r>
          </a:p>
          <a:p>
            <a:pPr marL="0" indent="0">
              <a:buNone/>
            </a:pPr>
            <a:r>
              <a:rPr lang="en-GB" sz="1800" b="1" i="1" dirty="0"/>
              <a:t>where </a:t>
            </a:r>
            <a:r>
              <a:rPr lang="en-GB" sz="1800" b="1" i="1" dirty="0" err="1"/>
              <a:t>a.balls_faced</a:t>
            </a:r>
            <a:r>
              <a:rPr lang="en-GB" sz="1800" b="1" i="1" dirty="0"/>
              <a:t>&gt;=500</a:t>
            </a:r>
          </a:p>
          <a:p>
            <a:pPr marL="0" indent="0">
              <a:buNone/>
            </a:pPr>
            <a:r>
              <a:rPr lang="en-GB" sz="1800" b="1" i="1" dirty="0"/>
              <a:t>order by </a:t>
            </a:r>
            <a:r>
              <a:rPr lang="en-GB" sz="1800" b="1" i="1" dirty="0" err="1"/>
              <a:t>a.strike_rate</a:t>
            </a:r>
            <a:r>
              <a:rPr lang="en-GB" sz="1800" b="1" i="1" dirty="0"/>
              <a:t> </a:t>
            </a:r>
            <a:r>
              <a:rPr lang="en-GB" sz="1800" b="1" i="1" dirty="0" err="1"/>
              <a:t>desc</a:t>
            </a:r>
            <a:endParaRPr lang="en-GB" sz="1800" b="1" i="1" dirty="0"/>
          </a:p>
          <a:p>
            <a:pPr marL="0" indent="0">
              <a:buNone/>
            </a:pPr>
            <a:r>
              <a:rPr lang="en-GB" sz="1800" b="1" i="1" dirty="0"/>
              <a:t>limit 10;</a:t>
            </a:r>
            <a:endParaRPr lang="en-IN" sz="1800" b="1" i="1" dirty="0"/>
          </a:p>
        </p:txBody>
      </p:sp>
      <p:pic>
        <p:nvPicPr>
          <p:cNvPr id="5" name="Picture 4">
            <a:extLst>
              <a:ext uri="{FF2B5EF4-FFF2-40B4-BE49-F238E27FC236}">
                <a16:creationId xmlns:a16="http://schemas.microsoft.com/office/drawing/2014/main" id="{87202696-5AC5-EE26-BE57-4DF34D54CAD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44415" y="1207633"/>
            <a:ext cx="2448048" cy="4351339"/>
          </a:xfrm>
          <a:prstGeom prst="rect">
            <a:avLst/>
          </a:prstGeom>
        </p:spPr>
      </p:pic>
    </p:spTree>
    <p:extLst>
      <p:ext uri="{BB962C8B-B14F-4D97-AF65-F5344CB8AC3E}">
        <p14:creationId xmlns:p14="http://schemas.microsoft.com/office/powerpoint/2010/main" val="308568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24FD1BD-845B-07FB-4073-3C2DCA87A9E5}"/>
              </a:ext>
            </a:extLst>
          </p:cNvPr>
          <p:cNvGraphicFramePr>
            <a:graphicFrameLocks noGrp="1"/>
          </p:cNvGraphicFramePr>
          <p:nvPr>
            <p:extLst>
              <p:ext uri="{D42A27DB-BD31-4B8C-83A1-F6EECF244321}">
                <p14:modId xmlns:p14="http://schemas.microsoft.com/office/powerpoint/2010/main" val="4087648788"/>
              </p:ext>
            </p:extLst>
          </p:nvPr>
        </p:nvGraphicFramePr>
        <p:xfrm>
          <a:off x="1562819" y="1999567"/>
          <a:ext cx="8072408" cy="4079240"/>
        </p:xfrm>
        <a:graphic>
          <a:graphicData uri="http://schemas.openxmlformats.org/drawingml/2006/table">
            <a:tbl>
              <a:tblPr firstRow="1" bandRow="1">
                <a:tableStyleId>{5C22544A-7EE6-4342-B048-85BDC9FD1C3A}</a:tableStyleId>
              </a:tblPr>
              <a:tblGrid>
                <a:gridCol w="1976408">
                  <a:extLst>
                    <a:ext uri="{9D8B030D-6E8A-4147-A177-3AD203B41FA5}">
                      <a16:colId xmlns:a16="http://schemas.microsoft.com/office/drawing/2014/main" val="278660886"/>
                    </a:ext>
                  </a:extLst>
                </a:gridCol>
                <a:gridCol w="1997494">
                  <a:extLst>
                    <a:ext uri="{9D8B030D-6E8A-4147-A177-3AD203B41FA5}">
                      <a16:colId xmlns:a16="http://schemas.microsoft.com/office/drawing/2014/main" val="2635183864"/>
                    </a:ext>
                  </a:extLst>
                </a:gridCol>
                <a:gridCol w="2066506">
                  <a:extLst>
                    <a:ext uri="{9D8B030D-6E8A-4147-A177-3AD203B41FA5}">
                      <a16:colId xmlns:a16="http://schemas.microsoft.com/office/drawing/2014/main" val="196267174"/>
                    </a:ext>
                  </a:extLst>
                </a:gridCol>
                <a:gridCol w="2032000">
                  <a:extLst>
                    <a:ext uri="{9D8B030D-6E8A-4147-A177-3AD203B41FA5}">
                      <a16:colId xmlns:a16="http://schemas.microsoft.com/office/drawing/2014/main" val="1237414547"/>
                    </a:ext>
                  </a:extLst>
                </a:gridCol>
              </a:tblGrid>
              <a:tr h="370840">
                <a:tc>
                  <a:txBody>
                    <a:bodyPr/>
                    <a:lstStyle/>
                    <a:p>
                      <a:pPr algn="ctr" fontAlgn="b"/>
                      <a:r>
                        <a:rPr lang="en-IN" sz="1800" b="1" i="0" u="none" strike="noStrike" dirty="0">
                          <a:solidFill>
                            <a:schemeClr val="bg2"/>
                          </a:solidFill>
                          <a:effectLst/>
                          <a:latin typeface="Bahnschrift SemiBold SemiConden" panose="020B0502040204020203" pitchFamily="34" charset="0"/>
                        </a:rPr>
                        <a:t>Batsman</a:t>
                      </a:r>
                    </a:p>
                  </a:txBody>
                  <a:tcPr marL="4763" marR="4763" marT="4763" marB="0" anchor="b"/>
                </a:tc>
                <a:tc>
                  <a:txBody>
                    <a:bodyPr/>
                    <a:lstStyle/>
                    <a:p>
                      <a:pPr algn="ctr" fontAlgn="b"/>
                      <a:r>
                        <a:rPr lang="en-IN" sz="1800" b="1" i="0" u="none" strike="noStrike" dirty="0">
                          <a:solidFill>
                            <a:schemeClr val="bg2"/>
                          </a:solidFill>
                          <a:effectLst/>
                          <a:latin typeface="Bahnschrift SemiBold SemiConden" panose="020B0502040204020203" pitchFamily="34" charset="0"/>
                        </a:rPr>
                        <a:t>Total runs Scored</a:t>
                      </a:r>
                    </a:p>
                  </a:txBody>
                  <a:tcPr marL="4763" marR="4763" marT="4763" marB="0" anchor="b"/>
                </a:tc>
                <a:tc>
                  <a:txBody>
                    <a:bodyPr/>
                    <a:lstStyle/>
                    <a:p>
                      <a:pPr algn="ctr" fontAlgn="b"/>
                      <a:r>
                        <a:rPr lang="en-IN" sz="1800" b="1" i="0" u="none" strike="noStrike" dirty="0">
                          <a:solidFill>
                            <a:schemeClr val="bg2"/>
                          </a:solidFill>
                          <a:effectLst/>
                          <a:latin typeface="Bahnschrift SemiBold SemiConden" panose="020B0502040204020203" pitchFamily="34" charset="0"/>
                        </a:rPr>
                        <a:t>Balls faced</a:t>
                      </a:r>
                    </a:p>
                  </a:txBody>
                  <a:tcPr marL="4763" marR="4763" marT="4763" marB="0" anchor="b"/>
                </a:tc>
                <a:tc>
                  <a:txBody>
                    <a:bodyPr/>
                    <a:lstStyle/>
                    <a:p>
                      <a:pPr algn="ctr" fontAlgn="b"/>
                      <a:r>
                        <a:rPr lang="en-IN" sz="1800" b="1" i="0" u="none" strike="noStrike" dirty="0">
                          <a:solidFill>
                            <a:schemeClr val="bg2"/>
                          </a:solidFill>
                          <a:effectLst/>
                          <a:latin typeface="Bahnschrift SemiBold SemiConden" panose="020B0502040204020203" pitchFamily="34" charset="0"/>
                        </a:rPr>
                        <a:t>Strike Rate</a:t>
                      </a:r>
                    </a:p>
                  </a:txBody>
                  <a:tcPr marL="4763" marR="4763" marT="4763" marB="0" anchor="b"/>
                </a:tc>
                <a:extLst>
                  <a:ext uri="{0D108BD9-81ED-4DB2-BD59-A6C34878D82A}">
                    <a16:rowId xmlns:a16="http://schemas.microsoft.com/office/drawing/2014/main" val="1143704718"/>
                  </a:ext>
                </a:extLst>
              </a:tr>
              <a:tr h="370840">
                <a:tc>
                  <a:txBody>
                    <a:bodyPr/>
                    <a:lstStyle/>
                    <a:p>
                      <a:pPr algn="ctr" fontAlgn="b"/>
                      <a:r>
                        <a:rPr lang="en-IN" sz="1600" b="0" i="1" u="none" strike="noStrike" dirty="0">
                          <a:solidFill>
                            <a:srgbClr val="000000"/>
                          </a:solidFill>
                          <a:effectLst/>
                          <a:latin typeface="Calibri" panose="020F0502020204030204" pitchFamily="34" charset="0"/>
                        </a:rPr>
                        <a:t>AD Russell</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1517</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832</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182.3317</a:t>
                      </a:r>
                    </a:p>
                  </a:txBody>
                  <a:tcPr marL="4763" marR="4763" marT="4763" marB="0" anchor="b"/>
                </a:tc>
                <a:extLst>
                  <a:ext uri="{0D108BD9-81ED-4DB2-BD59-A6C34878D82A}">
                    <a16:rowId xmlns:a16="http://schemas.microsoft.com/office/drawing/2014/main" val="856186396"/>
                  </a:ext>
                </a:extLst>
              </a:tr>
              <a:tr h="370840">
                <a:tc>
                  <a:txBody>
                    <a:bodyPr/>
                    <a:lstStyle/>
                    <a:p>
                      <a:pPr algn="ctr" fontAlgn="b"/>
                      <a:r>
                        <a:rPr lang="en-IN" sz="1600" b="0" i="1" u="none" strike="noStrike">
                          <a:solidFill>
                            <a:srgbClr val="000000"/>
                          </a:solidFill>
                          <a:effectLst/>
                          <a:latin typeface="Calibri" panose="020F0502020204030204" pitchFamily="34" charset="0"/>
                        </a:rPr>
                        <a:t>SP Narine</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892</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543</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164.2726</a:t>
                      </a:r>
                    </a:p>
                  </a:txBody>
                  <a:tcPr marL="4763" marR="4763" marT="4763" marB="0" anchor="b"/>
                </a:tc>
                <a:extLst>
                  <a:ext uri="{0D108BD9-81ED-4DB2-BD59-A6C34878D82A}">
                    <a16:rowId xmlns:a16="http://schemas.microsoft.com/office/drawing/2014/main" val="808321727"/>
                  </a:ext>
                </a:extLst>
              </a:tr>
              <a:tr h="370840">
                <a:tc>
                  <a:txBody>
                    <a:bodyPr/>
                    <a:lstStyle/>
                    <a:p>
                      <a:pPr algn="ctr" fontAlgn="b"/>
                      <a:r>
                        <a:rPr lang="en-IN" sz="1600" b="0" i="1" u="none" strike="noStrike">
                          <a:solidFill>
                            <a:srgbClr val="000000"/>
                          </a:solidFill>
                          <a:effectLst/>
                          <a:latin typeface="Calibri" panose="020F0502020204030204" pitchFamily="34" charset="0"/>
                        </a:rPr>
                        <a:t>HH Pandya</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1349</a:t>
                      </a:r>
                    </a:p>
                  </a:txBody>
                  <a:tcPr marL="4763" marR="4763" marT="4763" marB="0" anchor="b"/>
                </a:tc>
                <a:tc>
                  <a:txBody>
                    <a:bodyPr/>
                    <a:lstStyle/>
                    <a:p>
                      <a:pPr algn="ctr" fontAlgn="b"/>
                      <a:r>
                        <a:rPr lang="en-IN" sz="1600" b="0" i="1" u="none" strike="noStrike">
                          <a:solidFill>
                            <a:srgbClr val="000000"/>
                          </a:solidFill>
                          <a:effectLst/>
                          <a:latin typeface="Calibri" panose="020F0502020204030204" pitchFamily="34" charset="0"/>
                        </a:rPr>
                        <a:t>847</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159.268</a:t>
                      </a:r>
                    </a:p>
                  </a:txBody>
                  <a:tcPr marL="4763" marR="4763" marT="4763" marB="0" anchor="b"/>
                </a:tc>
                <a:extLst>
                  <a:ext uri="{0D108BD9-81ED-4DB2-BD59-A6C34878D82A}">
                    <a16:rowId xmlns:a16="http://schemas.microsoft.com/office/drawing/2014/main" val="3581200519"/>
                  </a:ext>
                </a:extLst>
              </a:tr>
              <a:tr h="370840">
                <a:tc>
                  <a:txBody>
                    <a:bodyPr/>
                    <a:lstStyle/>
                    <a:p>
                      <a:pPr algn="ctr" fontAlgn="b"/>
                      <a:r>
                        <a:rPr lang="en-IN" sz="1600" b="0" i="1" u="none" strike="noStrike">
                          <a:solidFill>
                            <a:srgbClr val="000000"/>
                          </a:solidFill>
                          <a:effectLst/>
                          <a:latin typeface="Calibri" panose="020F0502020204030204" pitchFamily="34" charset="0"/>
                        </a:rPr>
                        <a:t>V Sehwag</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2728</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1755</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155.4416</a:t>
                      </a:r>
                    </a:p>
                  </a:txBody>
                  <a:tcPr marL="4763" marR="4763" marT="4763" marB="0" anchor="b"/>
                </a:tc>
                <a:extLst>
                  <a:ext uri="{0D108BD9-81ED-4DB2-BD59-A6C34878D82A}">
                    <a16:rowId xmlns:a16="http://schemas.microsoft.com/office/drawing/2014/main" val="2480249154"/>
                  </a:ext>
                </a:extLst>
              </a:tr>
              <a:tr h="370840">
                <a:tc>
                  <a:txBody>
                    <a:bodyPr/>
                    <a:lstStyle/>
                    <a:p>
                      <a:pPr algn="ctr" fontAlgn="b"/>
                      <a:r>
                        <a:rPr lang="en-IN" sz="1600" b="0" i="1" u="none" strike="noStrike">
                          <a:solidFill>
                            <a:srgbClr val="000000"/>
                          </a:solidFill>
                          <a:effectLst/>
                          <a:latin typeface="Calibri" panose="020F0502020204030204" pitchFamily="34" charset="0"/>
                        </a:rPr>
                        <a:t>GJ Maxwell</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1505</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973</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154.6763</a:t>
                      </a:r>
                    </a:p>
                  </a:txBody>
                  <a:tcPr marL="4763" marR="4763" marT="4763" marB="0" anchor="b"/>
                </a:tc>
                <a:extLst>
                  <a:ext uri="{0D108BD9-81ED-4DB2-BD59-A6C34878D82A}">
                    <a16:rowId xmlns:a16="http://schemas.microsoft.com/office/drawing/2014/main" val="2918610875"/>
                  </a:ext>
                </a:extLst>
              </a:tr>
              <a:tr h="370840">
                <a:tc>
                  <a:txBody>
                    <a:bodyPr/>
                    <a:lstStyle/>
                    <a:p>
                      <a:pPr algn="ctr" fontAlgn="b"/>
                      <a:r>
                        <a:rPr lang="en-IN" sz="1600" b="0" i="1" u="none" strike="noStrike">
                          <a:solidFill>
                            <a:srgbClr val="000000"/>
                          </a:solidFill>
                          <a:effectLst/>
                          <a:latin typeface="Calibri" panose="020F0502020204030204" pitchFamily="34" charset="0"/>
                        </a:rPr>
                        <a:t>RR Pant</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2079</a:t>
                      </a:r>
                    </a:p>
                  </a:txBody>
                  <a:tcPr marL="4763" marR="4763" marT="4763" marB="0" anchor="b"/>
                </a:tc>
                <a:tc>
                  <a:txBody>
                    <a:bodyPr/>
                    <a:lstStyle/>
                    <a:p>
                      <a:pPr algn="ctr" fontAlgn="b"/>
                      <a:r>
                        <a:rPr lang="en-IN" sz="1600" b="0" i="1" u="none" strike="noStrike">
                          <a:solidFill>
                            <a:srgbClr val="000000"/>
                          </a:solidFill>
                          <a:effectLst/>
                          <a:latin typeface="Calibri" panose="020F0502020204030204" pitchFamily="34" charset="0"/>
                        </a:rPr>
                        <a:t>1368</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151.9737</a:t>
                      </a:r>
                    </a:p>
                  </a:txBody>
                  <a:tcPr marL="4763" marR="4763" marT="4763" marB="0" anchor="b"/>
                </a:tc>
                <a:extLst>
                  <a:ext uri="{0D108BD9-81ED-4DB2-BD59-A6C34878D82A}">
                    <a16:rowId xmlns:a16="http://schemas.microsoft.com/office/drawing/2014/main" val="1300887648"/>
                  </a:ext>
                </a:extLst>
              </a:tr>
              <a:tr h="370840">
                <a:tc>
                  <a:txBody>
                    <a:bodyPr/>
                    <a:lstStyle/>
                    <a:p>
                      <a:pPr algn="ctr" fontAlgn="b"/>
                      <a:r>
                        <a:rPr lang="en-IN" sz="1600" b="0" i="1" u="none" strike="noStrike">
                          <a:solidFill>
                            <a:srgbClr val="000000"/>
                          </a:solidFill>
                          <a:effectLst/>
                          <a:latin typeface="Calibri" panose="020F0502020204030204" pitchFamily="34" charset="0"/>
                        </a:rPr>
                        <a:t>AB de Villiers</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4849</a:t>
                      </a:r>
                    </a:p>
                  </a:txBody>
                  <a:tcPr marL="4763" marR="4763" marT="4763" marB="0" anchor="b"/>
                </a:tc>
                <a:tc>
                  <a:txBody>
                    <a:bodyPr/>
                    <a:lstStyle/>
                    <a:p>
                      <a:pPr algn="ctr" fontAlgn="b"/>
                      <a:r>
                        <a:rPr lang="en-IN" sz="1600" b="0" i="1" u="none" strike="noStrike">
                          <a:solidFill>
                            <a:srgbClr val="000000"/>
                          </a:solidFill>
                          <a:effectLst/>
                          <a:latin typeface="Calibri" panose="020F0502020204030204" pitchFamily="34" charset="0"/>
                        </a:rPr>
                        <a:t>3192</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151.911</a:t>
                      </a:r>
                    </a:p>
                  </a:txBody>
                  <a:tcPr marL="4763" marR="4763" marT="4763" marB="0" anchor="b"/>
                </a:tc>
                <a:extLst>
                  <a:ext uri="{0D108BD9-81ED-4DB2-BD59-A6C34878D82A}">
                    <a16:rowId xmlns:a16="http://schemas.microsoft.com/office/drawing/2014/main" val="3908872711"/>
                  </a:ext>
                </a:extLst>
              </a:tr>
              <a:tr h="370840">
                <a:tc>
                  <a:txBody>
                    <a:bodyPr/>
                    <a:lstStyle/>
                    <a:p>
                      <a:pPr algn="ctr" fontAlgn="b"/>
                      <a:r>
                        <a:rPr lang="en-IN" sz="1600" b="0" i="1" u="none" strike="noStrike">
                          <a:solidFill>
                            <a:srgbClr val="000000"/>
                          </a:solidFill>
                          <a:effectLst/>
                          <a:latin typeface="Calibri" panose="020F0502020204030204" pitchFamily="34" charset="0"/>
                        </a:rPr>
                        <a:t>CH Gayle</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4772</a:t>
                      </a:r>
                    </a:p>
                  </a:txBody>
                  <a:tcPr marL="4763" marR="4763" marT="4763" marB="0" anchor="b"/>
                </a:tc>
                <a:tc>
                  <a:txBody>
                    <a:bodyPr/>
                    <a:lstStyle/>
                    <a:p>
                      <a:pPr algn="ctr" fontAlgn="b"/>
                      <a:r>
                        <a:rPr lang="en-IN" sz="1600" b="0" i="1" u="none" strike="noStrike">
                          <a:solidFill>
                            <a:srgbClr val="000000"/>
                          </a:solidFill>
                          <a:effectLst/>
                          <a:latin typeface="Calibri" panose="020F0502020204030204" pitchFamily="34" charset="0"/>
                        </a:rPr>
                        <a:t>3179</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150.1101</a:t>
                      </a:r>
                    </a:p>
                  </a:txBody>
                  <a:tcPr marL="4763" marR="4763" marT="4763" marB="0" anchor="b"/>
                </a:tc>
                <a:extLst>
                  <a:ext uri="{0D108BD9-81ED-4DB2-BD59-A6C34878D82A}">
                    <a16:rowId xmlns:a16="http://schemas.microsoft.com/office/drawing/2014/main" val="4246233398"/>
                  </a:ext>
                </a:extLst>
              </a:tr>
              <a:tr h="370840">
                <a:tc>
                  <a:txBody>
                    <a:bodyPr/>
                    <a:lstStyle/>
                    <a:p>
                      <a:pPr algn="ctr" fontAlgn="b"/>
                      <a:r>
                        <a:rPr lang="en-IN" sz="1600" b="0" i="1" u="none" strike="noStrike">
                          <a:solidFill>
                            <a:srgbClr val="000000"/>
                          </a:solidFill>
                          <a:effectLst/>
                          <a:latin typeface="Calibri" panose="020F0502020204030204" pitchFamily="34" charset="0"/>
                        </a:rPr>
                        <a:t>KA Pollard</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3023</a:t>
                      </a:r>
                    </a:p>
                  </a:txBody>
                  <a:tcPr marL="4763" marR="4763" marT="4763" marB="0" anchor="b"/>
                </a:tc>
                <a:tc>
                  <a:txBody>
                    <a:bodyPr/>
                    <a:lstStyle/>
                    <a:p>
                      <a:pPr algn="ctr" fontAlgn="b"/>
                      <a:r>
                        <a:rPr lang="en-IN" sz="1600" b="0" i="1" u="none" strike="noStrike">
                          <a:solidFill>
                            <a:srgbClr val="000000"/>
                          </a:solidFill>
                          <a:effectLst/>
                          <a:latin typeface="Calibri" panose="020F0502020204030204" pitchFamily="34" charset="0"/>
                        </a:rPr>
                        <a:t>2017</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149.8761</a:t>
                      </a:r>
                    </a:p>
                  </a:txBody>
                  <a:tcPr marL="4763" marR="4763" marT="4763" marB="0" anchor="b"/>
                </a:tc>
                <a:extLst>
                  <a:ext uri="{0D108BD9-81ED-4DB2-BD59-A6C34878D82A}">
                    <a16:rowId xmlns:a16="http://schemas.microsoft.com/office/drawing/2014/main" val="1023280846"/>
                  </a:ext>
                </a:extLst>
              </a:tr>
              <a:tr h="370840">
                <a:tc>
                  <a:txBody>
                    <a:bodyPr/>
                    <a:lstStyle/>
                    <a:p>
                      <a:pPr algn="ctr" fontAlgn="b"/>
                      <a:r>
                        <a:rPr lang="en-IN" sz="1600" b="0" i="1" u="none" strike="noStrike" dirty="0">
                          <a:solidFill>
                            <a:srgbClr val="000000"/>
                          </a:solidFill>
                          <a:effectLst/>
                          <a:latin typeface="Calibri" panose="020F0502020204030204" pitchFamily="34" charset="0"/>
                        </a:rPr>
                        <a:t>JC </a:t>
                      </a:r>
                      <a:r>
                        <a:rPr lang="en-IN" sz="1600" b="0" i="1" u="none" strike="noStrike" dirty="0" err="1">
                          <a:solidFill>
                            <a:srgbClr val="000000"/>
                          </a:solidFill>
                          <a:effectLst/>
                          <a:latin typeface="Calibri" panose="020F0502020204030204" pitchFamily="34" charset="0"/>
                        </a:rPr>
                        <a:t>Buttler</a:t>
                      </a:r>
                      <a:endParaRPr lang="en-IN" sz="1600" b="0" i="1" u="none" strike="noStrike" dirty="0">
                        <a:solidFill>
                          <a:srgbClr val="000000"/>
                        </a:solidFill>
                        <a:effectLst/>
                        <a:latin typeface="Calibri" panose="020F0502020204030204" pitchFamily="34" charset="0"/>
                      </a:endParaRP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1714</a:t>
                      </a:r>
                    </a:p>
                  </a:txBody>
                  <a:tcPr marL="4763" marR="4763" marT="4763" marB="0" anchor="b"/>
                </a:tc>
                <a:tc>
                  <a:txBody>
                    <a:bodyPr/>
                    <a:lstStyle/>
                    <a:p>
                      <a:pPr algn="ctr" fontAlgn="b"/>
                      <a:r>
                        <a:rPr lang="en-IN" sz="1600" b="0" i="1" u="none" strike="noStrike">
                          <a:solidFill>
                            <a:srgbClr val="000000"/>
                          </a:solidFill>
                          <a:effectLst/>
                          <a:latin typeface="Calibri" panose="020F0502020204030204" pitchFamily="34" charset="0"/>
                        </a:rPr>
                        <a:t>1146</a:t>
                      </a:r>
                    </a:p>
                  </a:txBody>
                  <a:tcPr marL="4763" marR="4763" marT="4763" marB="0" anchor="b"/>
                </a:tc>
                <a:tc>
                  <a:txBody>
                    <a:bodyPr/>
                    <a:lstStyle/>
                    <a:p>
                      <a:pPr algn="ctr" fontAlgn="b"/>
                      <a:r>
                        <a:rPr lang="en-IN" sz="1600" b="0" i="1" u="none" strike="noStrike" dirty="0">
                          <a:solidFill>
                            <a:srgbClr val="000000"/>
                          </a:solidFill>
                          <a:effectLst/>
                          <a:latin typeface="Calibri" panose="020F0502020204030204" pitchFamily="34" charset="0"/>
                        </a:rPr>
                        <a:t>149.5637</a:t>
                      </a:r>
                    </a:p>
                  </a:txBody>
                  <a:tcPr marL="4763" marR="4763" marT="4763" marB="0" anchor="b"/>
                </a:tc>
                <a:extLst>
                  <a:ext uri="{0D108BD9-81ED-4DB2-BD59-A6C34878D82A}">
                    <a16:rowId xmlns:a16="http://schemas.microsoft.com/office/drawing/2014/main" val="3589650017"/>
                  </a:ext>
                </a:extLst>
              </a:tr>
            </a:tbl>
          </a:graphicData>
        </a:graphic>
      </p:graphicFrame>
      <p:sp>
        <p:nvSpPr>
          <p:cNvPr id="11" name="Title 10">
            <a:extLst>
              <a:ext uri="{FF2B5EF4-FFF2-40B4-BE49-F238E27FC236}">
                <a16:creationId xmlns:a16="http://schemas.microsoft.com/office/drawing/2014/main" id="{01E38E13-ACAF-849B-970B-46FA29C21243}"/>
              </a:ext>
            </a:extLst>
          </p:cNvPr>
          <p:cNvSpPr>
            <a:spLocks noGrp="1"/>
          </p:cNvSpPr>
          <p:nvPr>
            <p:ph type="title"/>
          </p:nvPr>
        </p:nvSpPr>
        <p:spPr>
          <a:xfrm>
            <a:off x="1022230" y="616495"/>
            <a:ext cx="10515600" cy="1325563"/>
          </a:xfrm>
        </p:spPr>
        <p:txBody>
          <a:bodyPr>
            <a:normAutofit/>
          </a:bodyPr>
          <a:lstStyle/>
          <a:p>
            <a:r>
              <a:rPr lang="en-IN" sz="2000" b="1" i="1" dirty="0">
                <a:latin typeface="+mn-lt"/>
              </a:rPr>
              <a:t>These are the top 10 batsman with highest strike rate who has faced </a:t>
            </a:r>
            <a:r>
              <a:rPr lang="en-IN" sz="2000" b="1" i="1" dirty="0" err="1">
                <a:latin typeface="+mn-lt"/>
              </a:rPr>
              <a:t>atleast</a:t>
            </a:r>
            <a:r>
              <a:rPr lang="en-IN" sz="2000" b="1" i="1" dirty="0">
                <a:latin typeface="+mn-lt"/>
              </a:rPr>
              <a:t> 500 balls.</a:t>
            </a:r>
            <a:br>
              <a:rPr lang="en-IN" sz="2000" b="1" i="1" dirty="0">
                <a:latin typeface="+mn-lt"/>
              </a:rPr>
            </a:br>
            <a:r>
              <a:rPr lang="en-IN" sz="2000" b="1" i="1" dirty="0">
                <a:latin typeface="+mn-lt"/>
              </a:rPr>
              <a:t>AD RUSSELL And SP NARINE are at the top of the table with leading strike rate</a:t>
            </a:r>
          </a:p>
        </p:txBody>
      </p:sp>
      <p:sp>
        <p:nvSpPr>
          <p:cNvPr id="13" name="TextBox 12">
            <a:extLst>
              <a:ext uri="{FF2B5EF4-FFF2-40B4-BE49-F238E27FC236}">
                <a16:creationId xmlns:a16="http://schemas.microsoft.com/office/drawing/2014/main" id="{1E2CC034-9132-095E-B77F-B7F7BAB244B4}"/>
              </a:ext>
            </a:extLst>
          </p:cNvPr>
          <p:cNvSpPr txBox="1"/>
          <p:nvPr/>
        </p:nvSpPr>
        <p:spPr>
          <a:xfrm>
            <a:off x="2219865" y="431829"/>
            <a:ext cx="6096000" cy="369332"/>
          </a:xfrm>
          <a:prstGeom prst="rect">
            <a:avLst/>
          </a:prstGeom>
          <a:noFill/>
        </p:spPr>
        <p:txBody>
          <a:bodyPr wrap="square">
            <a:spAutoFit/>
          </a:bodyPr>
          <a:lstStyle/>
          <a:p>
            <a:pPr algn="ctr"/>
            <a:r>
              <a:rPr lang="en-IN" sz="1800" b="1" i="1" dirty="0">
                <a:solidFill>
                  <a:srgbClr val="7030A0"/>
                </a:solidFill>
                <a:highlight>
                  <a:srgbClr val="FFFF00"/>
                </a:highlight>
                <a:latin typeface="+mn-lt"/>
              </a:rPr>
              <a:t>The resultant table for above query.</a:t>
            </a:r>
            <a:endParaRPr lang="en-IN" dirty="0"/>
          </a:p>
        </p:txBody>
      </p:sp>
    </p:spTree>
    <p:extLst>
      <p:ext uri="{BB962C8B-B14F-4D97-AF65-F5344CB8AC3E}">
        <p14:creationId xmlns:p14="http://schemas.microsoft.com/office/powerpoint/2010/main" val="54370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extLst>
              <a:ext uri="{BEBA8EAE-BF5A-486C-A8C5-ECC9F3942E4B}">
                <a14:imgProps xmlns:a14="http://schemas.microsoft.com/office/drawing/2010/main">
                  <a14:imgLayer r:embed="rId3">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C570AF7F-F2D4-96CC-97FF-C35287A4FB2C}"/>
              </a:ext>
            </a:extLst>
          </p:cNvPr>
          <p:cNvGraphicFramePr/>
          <p:nvPr>
            <p:extLst>
              <p:ext uri="{D42A27DB-BD31-4B8C-83A1-F6EECF244321}">
                <p14:modId xmlns:p14="http://schemas.microsoft.com/office/powerpoint/2010/main" val="1166101260"/>
              </p:ext>
            </p:extLst>
          </p:nvPr>
        </p:nvGraphicFramePr>
        <p:xfrm>
          <a:off x="110538" y="88362"/>
          <a:ext cx="6195840" cy="34300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0" name="Chart 29">
            <a:extLst>
              <a:ext uri="{FF2B5EF4-FFF2-40B4-BE49-F238E27FC236}">
                <a16:creationId xmlns:a16="http://schemas.microsoft.com/office/drawing/2014/main" id="{D955AA1B-8CA6-811E-BFE9-F15547B95506}"/>
              </a:ext>
            </a:extLst>
          </p:cNvPr>
          <p:cNvGraphicFramePr/>
          <p:nvPr>
            <p:extLst>
              <p:ext uri="{D42A27DB-BD31-4B8C-83A1-F6EECF244321}">
                <p14:modId xmlns:p14="http://schemas.microsoft.com/office/powerpoint/2010/main" val="623892192"/>
              </p:ext>
            </p:extLst>
          </p:nvPr>
        </p:nvGraphicFramePr>
        <p:xfrm>
          <a:off x="6655759" y="103518"/>
          <a:ext cx="5030159" cy="31170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1" name="Chart 30">
            <a:extLst>
              <a:ext uri="{FF2B5EF4-FFF2-40B4-BE49-F238E27FC236}">
                <a16:creationId xmlns:a16="http://schemas.microsoft.com/office/drawing/2014/main" id="{BAC72394-974A-ED2B-381C-661B4588555E}"/>
              </a:ext>
            </a:extLst>
          </p:cNvPr>
          <p:cNvGraphicFramePr/>
          <p:nvPr>
            <p:extLst>
              <p:ext uri="{D42A27DB-BD31-4B8C-83A1-F6EECF244321}">
                <p14:modId xmlns:p14="http://schemas.microsoft.com/office/powerpoint/2010/main" val="3739527157"/>
              </p:ext>
            </p:extLst>
          </p:nvPr>
        </p:nvGraphicFramePr>
        <p:xfrm>
          <a:off x="3575169" y="3574210"/>
          <a:ext cx="5595669" cy="318027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9764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51000"/>
            <a:lum/>
            <a:extLst>
              <a:ext uri="{BEBA8EAE-BF5A-486C-A8C5-ECC9F3942E4B}">
                <a14:imgProps xmlns:a14="http://schemas.microsoft.com/office/drawing/2010/main">
                  <a14:imgLayer r:embed="rId4">
                    <a14:imgEffect>
                      <a14:saturation sat="166000"/>
                    </a14:imgEffect>
                  </a14:imgLayer>
                </a14:imgProps>
              </a:ext>
            </a:extLst>
          </a:blip>
          <a:srcRect/>
          <a:stretch>
            <a:fillRect/>
          </a:stretch>
        </a:blipFill>
        <a:effectLst/>
      </p:bgPr>
    </p:bg>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9E6071D2-9EC6-9372-832A-31E755D85487}"/>
                  </a:ext>
                </a:extLst>
              </p:cNvPr>
              <p:cNvGraphicFramePr/>
              <p:nvPr>
                <p:extLst>
                  <p:ext uri="{D42A27DB-BD31-4B8C-83A1-F6EECF244321}">
                    <p14:modId xmlns:p14="http://schemas.microsoft.com/office/powerpoint/2010/main" val="194531254"/>
                  </p:ext>
                </p:extLst>
              </p:nvPr>
            </p:nvGraphicFramePr>
            <p:xfrm>
              <a:off x="299048" y="69011"/>
              <a:ext cx="5037827" cy="3180272"/>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 name="Chart 3">
                <a:extLst>
                  <a:ext uri="{FF2B5EF4-FFF2-40B4-BE49-F238E27FC236}">
                    <a16:creationId xmlns:a16="http://schemas.microsoft.com/office/drawing/2014/main" id="{9E6071D2-9EC6-9372-832A-31E755D85487}"/>
                  </a:ext>
                </a:extLst>
              </p:cNvPr>
              <p:cNvPicPr>
                <a:picLocks noGrp="1" noRot="1" noChangeAspect="1" noMove="1" noResize="1" noEditPoints="1" noAdjustHandles="1" noChangeArrowheads="1" noChangeShapeType="1"/>
              </p:cNvPicPr>
              <p:nvPr/>
            </p:nvPicPr>
            <p:blipFill>
              <a:blip r:embed="rId6"/>
              <a:stretch>
                <a:fillRect/>
              </a:stretch>
            </p:blipFill>
            <p:spPr>
              <a:xfrm>
                <a:off x="299048" y="69011"/>
                <a:ext cx="5037827" cy="3180272"/>
              </a:xfrm>
              <a:prstGeom prst="rect">
                <a:avLst/>
              </a:prstGeom>
            </p:spPr>
          </p:pic>
        </mc:Fallback>
      </mc:AlternateContent>
      <p:graphicFrame>
        <p:nvGraphicFramePr>
          <p:cNvPr id="7" name="Chart 6">
            <a:extLst>
              <a:ext uri="{FF2B5EF4-FFF2-40B4-BE49-F238E27FC236}">
                <a16:creationId xmlns:a16="http://schemas.microsoft.com/office/drawing/2014/main" id="{FBCFB228-433F-1422-A985-ECEF504DBEB3}"/>
              </a:ext>
            </a:extLst>
          </p:cNvPr>
          <p:cNvGraphicFramePr/>
          <p:nvPr>
            <p:extLst>
              <p:ext uri="{D42A27DB-BD31-4B8C-83A1-F6EECF244321}">
                <p14:modId xmlns:p14="http://schemas.microsoft.com/office/powerpoint/2010/main" val="3154497568"/>
              </p:ext>
            </p:extLst>
          </p:nvPr>
        </p:nvGraphicFramePr>
        <p:xfrm>
          <a:off x="5658929" y="1650521"/>
          <a:ext cx="6055744" cy="482504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06784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8688</TotalTime>
  <Words>2799</Words>
  <Application>Microsoft Office PowerPoint</Application>
  <PresentationFormat>Widescreen</PresentationFormat>
  <Paragraphs>711</Paragraphs>
  <Slides>45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Algerian</vt:lpstr>
      <vt:lpstr>Arial</vt:lpstr>
      <vt:lpstr>Arial Black</vt:lpstr>
      <vt:lpstr>Bahnschrift SemiBold SemiConden</vt:lpstr>
      <vt:lpstr>Calibri</vt:lpstr>
      <vt:lpstr>Calibri Light</vt:lpstr>
      <vt:lpstr>Office Theme</vt:lpstr>
      <vt:lpstr>ANALYZING IPL DATA USING  SQL</vt:lpstr>
      <vt:lpstr>QUERY TO CREATE THE TABLE IPL_BALL </vt:lpstr>
      <vt:lpstr>QUERY TO COPY THE DATA INTO TABLE FROM CSV FILE AND CHECK THE DATA IN TABLE</vt:lpstr>
      <vt:lpstr>QUERY TO CREATE THE TABLE IPL_MATCHES</vt:lpstr>
      <vt:lpstr>Query  to copy the data into table from csv file and check the data in table</vt:lpstr>
      <vt:lpstr>TASK-1 Query to get the top 10 Aggressive Batsman with high Strike Rate</vt:lpstr>
      <vt:lpstr>These are the top 10 batsman with highest strike rate who has faced atleast 500 balls. AD RUSSELL And SP NARINE are at the top of the table with leading strike rate</vt:lpstr>
      <vt:lpstr>PowerPoint Presentation</vt:lpstr>
      <vt:lpstr>PowerPoint Presentation</vt:lpstr>
      <vt:lpstr>Task 2 – query to get the top 10 anchor batsmen with good average and played 2 seasons</vt:lpstr>
      <vt:lpstr>The resultant table for above query. These are the top 10 batsmen with good average and played atleast 2 seasons IQBAL ABDULLA has the highest average and played 8 seasons in ipl.</vt:lpstr>
      <vt:lpstr>PowerPoint Presentation</vt:lpstr>
      <vt:lpstr>TASK 3- QUERY TO GET TOP 10 HARD-HITTING BATSMAN WHO SCORED MORE RUNS IN BOUNDARIES AND PLAYED 2 IPL SEASONS </vt:lpstr>
      <vt:lpstr>THE RESULTANT RABLE OF ABOVE QUERY These are the top 10 Anchor Batsman who have most runs in boundaries and played atleast 2 seasons SP NARINE,AD RUSSELL are at the top of the table.</vt:lpstr>
      <vt:lpstr>PowerPoint Presentation</vt:lpstr>
      <vt:lpstr>PowerPoint Presentation</vt:lpstr>
      <vt:lpstr>Task 4- query  to get the top 10  economical bowlers with good economy and bowled atleast 500 balls in ipl </vt:lpstr>
      <vt:lpstr>THE RESULTANT TABLE FOR THE ABOVE QUERY These are the top 10 Economical bowlers who has good economy and bowled atleast 500 balls in IPL.</vt:lpstr>
      <vt:lpstr>PowerPoint Presentation</vt:lpstr>
      <vt:lpstr>Task 5- query to get the top 10 wicket-taking bowlers with good strike rate and bowled atlest 500 balls in ipl</vt:lpstr>
      <vt:lpstr>THE RESULTANT TABLE FOR THE ABOVE QUERY. These are the top 10  Wicket-Taking bowlers with good Strike Rate and bowled atleast 500 balls in IPL.</vt:lpstr>
      <vt:lpstr>PowerPoint Presentation</vt:lpstr>
      <vt:lpstr>Task 6-query to get the top 10 all rounders with best batting as well as bowling strike rate who has faced atleast 500 balls and bowled minimum 300 balls in ipl</vt:lpstr>
      <vt:lpstr>THE RESULTANT TABLE FOR THE ABOVE QUERY. These are the top 10 All Rounders with good batting and bowling strike rate and face atleast 500 balls and bowled minimum 300 balls in IPL.</vt:lpstr>
      <vt:lpstr>PowerPoint Presentation</vt:lpstr>
      <vt:lpstr>PowerPoint Presentation</vt:lpstr>
      <vt:lpstr>TASK 7-WICKET KEEEPER CRITERIA</vt:lpstr>
      <vt:lpstr>ADDITIONAL QUESTION -1 </vt:lpstr>
      <vt:lpstr>ADDITIONAL QUESTION 2</vt:lpstr>
      <vt:lpstr>ADDITIONAL QUESTION-3 </vt:lpstr>
      <vt:lpstr>PowerPoint Presentation</vt:lpstr>
      <vt:lpstr>ADDITIONAL QUESTION-4</vt:lpstr>
      <vt:lpstr>PowerPoint Presentation</vt:lpstr>
      <vt:lpstr>ADDITIONAL QUESTION -5</vt:lpstr>
      <vt:lpstr>PowerPoint Presentation</vt:lpstr>
      <vt:lpstr>ADDITIONAL QUESTION -6</vt:lpstr>
      <vt:lpstr>PowerPoint Presentation</vt:lpstr>
      <vt:lpstr>ADDITIONAL QUESTION-7</vt:lpstr>
      <vt:lpstr>PowerPoint Presentation</vt:lpstr>
      <vt:lpstr>ADDITIONAL QUESTION-8</vt:lpstr>
      <vt:lpstr>ADDITIONAL QUESTION-9</vt:lpstr>
      <vt:lpstr>PowerPoint Presentation</vt:lpstr>
      <vt:lpstr>ADDITIONAL QUESTION-10</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IPL DATA USING  SQL</dc:title>
  <dc:creator>Archana Kunur</dc:creator>
  <cp:lastModifiedBy>Archana Kunur</cp:lastModifiedBy>
  <cp:revision>3</cp:revision>
  <dcterms:created xsi:type="dcterms:W3CDTF">2024-05-08T10:03:17Z</dcterms:created>
  <dcterms:modified xsi:type="dcterms:W3CDTF">2025-02-16T10:07:11Z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3787770</vt:lpwstr>
  </property>
  <property fmtid="{D5CDD505-2E9C-101B-9397-08002B2CF9AE}" pid="3" name="NXPowerLiteSettings">
    <vt:lpwstr>F7000400038000</vt:lpwstr>
  </property>
  <property fmtid="{D5CDD505-2E9C-101B-9397-08002B2CF9AE}" pid="4" name="NXPowerLiteVersion">
    <vt:lpwstr>S10.2.0</vt:lpwstr>
  </property>
</Properties>
</file>