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8" r:id="rId4"/>
    <p:sldId id="262" r:id="rId5"/>
    <p:sldId id="259" r:id="rId6"/>
    <p:sldId id="272" r:id="rId7"/>
    <p:sldId id="264" r:id="rId8"/>
    <p:sldId id="268" r:id="rId9"/>
    <p:sldId id="261" r:id="rId10"/>
    <p:sldId id="265" r:id="rId11"/>
    <p:sldId id="266" r:id="rId12"/>
    <p:sldId id="267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EBA"/>
    <a:srgbClr val="F7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21476-0087-411C-80CA-EB9D8914F38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FADF-405D-4B94-A9D4-5B24FC97D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86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5B98-E256-43C7-A0E2-17F79577AC32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AA49-CF9E-4D48-9CD5-6E47CA638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75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5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3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64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77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7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D65-CB91-4054-A473-8303AA585750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0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5B41-0231-4317-A3C1-80E85B604335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34C-374F-4637-AFDF-6BE9C229AF74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7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43A-41EE-41F6-B148-CF42FAC7F484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118683" y="319200"/>
            <a:ext cx="12429366" cy="991709"/>
          </a:xfrm>
          <a:prstGeom prst="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1369984" y="6315889"/>
            <a:ext cx="730980" cy="439611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932" y="319200"/>
            <a:ext cx="12022067" cy="99170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2741" y="1510035"/>
            <a:ext cx="10986962" cy="4583267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Wingdings" panose="05000000000000000000" pitchFamily="2" charset="2"/>
              <a:buChar char="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"/>
              <a:defRPr/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B965-9F6E-466C-A79E-6E1BF5D9CA93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69984" y="6320975"/>
            <a:ext cx="730980" cy="434525"/>
          </a:xfrm>
        </p:spPr>
        <p:txBody>
          <a:bodyPr/>
          <a:lstStyle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fld id="{F34A96CC-00DD-4755-9141-8D779F28C12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9933" y="6320975"/>
            <a:ext cx="11037536" cy="439611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2000" dirty="0" smtClean="0">
                <a:solidFill>
                  <a:schemeClr val="bg2"/>
                </a:solidFill>
              </a:rPr>
              <a:t>KUPC2016</a:t>
            </a:r>
            <a:r>
              <a:rPr kumimoji="1" lang="en-US" altLang="ja-JP" sz="2000" baseline="0" dirty="0" smtClean="0">
                <a:solidFill>
                  <a:schemeClr val="bg2"/>
                </a:solidFill>
              </a:rPr>
              <a:t> C</a:t>
            </a:r>
            <a:r>
              <a:rPr kumimoji="1" lang="ja-JP" altLang="en-US" sz="2000" baseline="0" dirty="0" smtClean="0">
                <a:solidFill>
                  <a:schemeClr val="bg2"/>
                </a:solidFill>
              </a:rPr>
              <a:t>問題 クッキー☆増殖装置</a:t>
            </a:r>
            <a:r>
              <a:rPr kumimoji="1" lang="en-US" altLang="ja-JP" sz="2000" baseline="0" dirty="0" smtClean="0">
                <a:solidFill>
                  <a:schemeClr val="bg2"/>
                </a:solidFill>
              </a:rPr>
              <a:t> </a:t>
            </a:r>
            <a:r>
              <a:rPr kumimoji="1" lang="ja-JP" altLang="en-US" sz="2000" baseline="0" dirty="0" smtClean="0">
                <a:solidFill>
                  <a:schemeClr val="bg2"/>
                </a:solidFill>
              </a:rPr>
              <a:t>解説</a:t>
            </a:r>
            <a:endParaRPr kumimoji="1" lang="ja-JP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3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6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198407" y="172529"/>
            <a:ext cx="336433" cy="336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715991" y="172529"/>
            <a:ext cx="336433" cy="336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233575" y="172528"/>
            <a:ext cx="336433" cy="336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4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9525-A935-49EA-8594-84E540C9A231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6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F88B-6AF9-4D8C-9B86-5156B7183FEE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6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2C76-7FAF-4EAB-9C56-3F5E266ED3DA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E190-E561-4B1D-B466-5ACFDA73BED6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021-A0ED-4812-AD19-8A1AEFC4BE29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7F73-C6EE-4801-BA44-491232E6A6C5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85DC-1F3D-4712-83A3-C396E670118F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783660" y="4294968"/>
            <a:ext cx="6433168" cy="1677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2145" y="4442156"/>
            <a:ext cx="5996199" cy="1415024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bg2"/>
                </a:solidFill>
              </a:rPr>
              <a:t>問題</a:t>
            </a:r>
            <a:r>
              <a:rPr kumimoji="1" lang="en-US" altLang="ja-JP" dirty="0" smtClean="0">
                <a:solidFill>
                  <a:schemeClr val="bg2"/>
                </a:solidFill>
              </a:rPr>
              <a:t>: </a:t>
            </a:r>
            <a:r>
              <a:rPr kumimoji="1" lang="en-US" altLang="ja-JP" dirty="0" err="1" smtClean="0">
                <a:solidFill>
                  <a:schemeClr val="bg2"/>
                </a:solidFill>
              </a:rPr>
              <a:t>drafear</a:t>
            </a:r>
            <a:endParaRPr kumimoji="1" lang="en-US" altLang="ja-JP" dirty="0" smtClean="0">
              <a:solidFill>
                <a:schemeClr val="bg2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bg2"/>
                </a:solidFill>
              </a:rPr>
              <a:t>解答</a:t>
            </a:r>
            <a:r>
              <a:rPr lang="en-US" altLang="ja-JP" dirty="0" smtClean="0">
                <a:solidFill>
                  <a:schemeClr val="bg2"/>
                </a:solidFill>
              </a:rPr>
              <a:t>: </a:t>
            </a:r>
            <a:r>
              <a:rPr lang="en-US" altLang="ja-JP" dirty="0" err="1" smtClean="0">
                <a:solidFill>
                  <a:schemeClr val="bg2"/>
                </a:solidFill>
              </a:rPr>
              <a:t>drafear</a:t>
            </a:r>
            <a:r>
              <a:rPr lang="en-US" altLang="ja-JP" dirty="0" smtClean="0">
                <a:solidFill>
                  <a:schemeClr val="bg2"/>
                </a:solidFill>
              </a:rPr>
              <a:t>, asi1024, </a:t>
            </a:r>
            <a:r>
              <a:rPr lang="en-US" altLang="ja-JP" dirty="0" err="1" smtClean="0">
                <a:solidFill>
                  <a:schemeClr val="bg2"/>
                </a:solidFill>
              </a:rPr>
              <a:t>n_knuu</a:t>
            </a:r>
            <a:r>
              <a:rPr lang="en-US" altLang="ja-JP" dirty="0" smtClean="0">
                <a:solidFill>
                  <a:schemeClr val="bg2"/>
                </a:solidFill>
              </a:rPr>
              <a:t>, </a:t>
            </a:r>
            <a:r>
              <a:rPr lang="en-US" altLang="ja-JP" dirty="0" err="1" smtClean="0">
                <a:solidFill>
                  <a:schemeClr val="bg2"/>
                </a:solidFill>
              </a:rPr>
              <a:t>amano</a:t>
            </a:r>
            <a:endParaRPr lang="en-US" altLang="ja-JP" dirty="0" smtClean="0">
              <a:solidFill>
                <a:schemeClr val="bg2"/>
              </a:solidFill>
            </a:endParaRPr>
          </a:p>
          <a:p>
            <a:pPr algn="l"/>
            <a:r>
              <a:rPr kumimoji="1" lang="ja-JP" altLang="en-US" dirty="0" smtClean="0">
                <a:solidFill>
                  <a:schemeClr val="bg2"/>
                </a:solidFill>
              </a:rPr>
              <a:t>解説</a:t>
            </a:r>
            <a:r>
              <a:rPr kumimoji="1" lang="en-US" altLang="ja-JP" dirty="0" smtClean="0">
                <a:solidFill>
                  <a:schemeClr val="bg2"/>
                </a:solidFill>
              </a:rPr>
              <a:t>: </a:t>
            </a:r>
            <a:r>
              <a:rPr kumimoji="1" lang="en-US" altLang="ja-JP" dirty="0" err="1" smtClean="0">
                <a:solidFill>
                  <a:schemeClr val="bg2"/>
                </a:solidFill>
              </a:rPr>
              <a:t>drafear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3" y="791197"/>
            <a:ext cx="11091484" cy="1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21912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例の場合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endParaRPr lang="en-US" altLang="ja-JP" dirty="0" smtClean="0"/>
              </a:p>
              <a:p>
                <a:endParaRPr lang="en-US" altLang="ja-JP" dirty="0"/>
              </a:p>
              <a:p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計算量</a:t>
                </a:r>
                <a:r>
                  <a:rPr lang="ja-JP" altLang="en-US" dirty="0"/>
                  <a:t>は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データセット数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 smtClean="0"/>
                  <a:t>を考慮すると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𝑙𝑜𝑔𝐷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219126"/>
              </a:xfrm>
              <a:blipFill rotWithShape="0">
                <a:blip r:embed="rId3"/>
                <a:stretch>
                  <a:fillRect l="-943" t="-26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28100"/>
              </p:ext>
            </p:extLst>
          </p:nvPr>
        </p:nvGraphicFramePr>
        <p:xfrm>
          <a:off x="2408642" y="2224785"/>
          <a:ext cx="754464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5980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おいしさ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進数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おいしさ</a:t>
                      </a:r>
                      <a:r>
                        <a:rPr kumimoji="1" lang="en-US" altLang="ja-JP" dirty="0" smtClean="0"/>
                        <a:t>(10</a:t>
                      </a:r>
                      <a:r>
                        <a:rPr kumimoji="1" lang="ja-JP" altLang="en-US" dirty="0" smtClean="0"/>
                        <a:t>進数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元となるクッキー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0000001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最終生成物 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枚目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1111111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最終生成物 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枚目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1111111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最終生成物 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枚目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0000001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4"/>
                <a:ext cx="11508223" cy="350702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127</a:t>
                </a:r>
                <a:r>
                  <a:rPr lang="ja-JP" altLang="en-US" dirty="0" smtClean="0"/>
                  <a:t>が実際大半を占める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実は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次のようにしても良い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ja-JP" altLang="en-US" dirty="0" smtClean="0"/>
                  <a:t>奇数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場合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127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が偶数の場合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127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127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=127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時間計算量は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4"/>
                <a:ext cx="11508223" cy="3507028"/>
              </a:xfrm>
              <a:blipFill rotWithShape="0">
                <a:blip r:embed="rId3"/>
                <a:stretch>
                  <a:fillRect l="-900" t="-3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91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4"/>
                <a:ext cx="11508223" cy="3507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…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なる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ときの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最大値</m:t>
                        </m:r>
                      </m:e>
                    </m:d>
                  </m:oMath>
                </a14:m>
                <a:r>
                  <a:rPr lang="en-US" altLang="ja-JP" b="0" dirty="0" smtClean="0"/>
                  <a:t/>
                </a:r>
                <a:br>
                  <a:rPr lang="en-US" altLang="ja-JP" b="0" dirty="0" smtClean="0"/>
                </a:br>
                <a:r>
                  <a:rPr lang="ja-JP" altLang="en-US" b="0" dirty="0" smtClean="0"/>
                  <a:t>とした</a:t>
                </a:r>
                <a:r>
                  <a:rPr lang="en-US" altLang="ja-JP" b="0" dirty="0" smtClean="0"/>
                  <a:t>DP</a:t>
                </a:r>
                <a:r>
                  <a:rPr lang="ja-JP" altLang="en-US" b="0" dirty="0" smtClean="0"/>
                  <a:t>でも解ける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前処理しておけば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各クエリに対して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ja-JP" altLang="en-US" dirty="0" smtClean="0"/>
                  <a:t>で答えられるので</a:t>
                </a:r>
                <a:r>
                  <a:rPr lang="en-US" altLang="ja-JP" dirty="0" smtClean="0"/>
                  <a:t>,</a:t>
                </a:r>
                <a:br>
                  <a:rPr lang="en-US" altLang="ja-JP" dirty="0" smtClean="0"/>
                </a:br>
                <a:r>
                  <a:rPr lang="ja-JP" altLang="en-US" dirty="0" smtClean="0"/>
                  <a:t>計算量は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4"/>
                <a:ext cx="11508223" cy="3507028"/>
              </a:xfrm>
              <a:blipFill rotWithShape="0"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83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統計・ジャッジ解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94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</a:t>
            </a:r>
          </a:p>
          <a:p>
            <a:pPr lvl="1"/>
            <a:r>
              <a:rPr lang="en-US" altLang="ja-JP" dirty="0" smtClean="0"/>
              <a:t>ALL           </a:t>
            </a:r>
            <a:r>
              <a:rPr lang="ja-JP" altLang="en-US" dirty="0" smtClean="0"/>
              <a:t>✌</a:t>
            </a:r>
            <a:r>
              <a:rPr lang="en-US" altLang="ja-JP" dirty="0"/>
              <a:t>(^^)✌←</a:t>
            </a:r>
            <a:r>
              <a:rPr lang="ja-JP" altLang="en-US" dirty="0"/>
              <a:t>寿司をにぎっています</a:t>
            </a:r>
            <a:r>
              <a:rPr kumimoji="1" lang="en-US" altLang="ja-JP" dirty="0" smtClean="0"/>
              <a:t> (05:36)</a:t>
            </a:r>
          </a:p>
          <a:p>
            <a:pPr lvl="1"/>
            <a:r>
              <a:rPr lang="en-US" altLang="ja-JP" dirty="0" smtClean="0"/>
              <a:t>Onsite(</a:t>
            </a:r>
            <a:r>
              <a:rPr lang="ja-JP" altLang="en-US" dirty="0" smtClean="0"/>
              <a:t>東京</a:t>
            </a:r>
            <a:r>
              <a:rPr lang="en-US" altLang="ja-JP" dirty="0" smtClean="0"/>
              <a:t>)  </a:t>
            </a:r>
            <a:r>
              <a:rPr lang="ja-JP" altLang="en-US" dirty="0"/>
              <a:t>✌</a:t>
            </a:r>
            <a:r>
              <a:rPr lang="en-US" altLang="ja-JP" dirty="0"/>
              <a:t>(^^)✌←</a:t>
            </a:r>
            <a:r>
              <a:rPr lang="ja-JP" altLang="en-US" dirty="0"/>
              <a:t>寿司をにぎっています</a:t>
            </a:r>
            <a:r>
              <a:rPr lang="en-US" altLang="ja-JP" dirty="0" smtClean="0"/>
              <a:t> (05:36)</a:t>
            </a:r>
          </a:p>
          <a:p>
            <a:pPr lvl="1"/>
            <a:r>
              <a:rPr kumimoji="1" lang="en-US" altLang="ja-JP" dirty="0" smtClean="0"/>
              <a:t>Onsite(</a:t>
            </a:r>
            <a:r>
              <a:rPr kumimoji="1" lang="ja-JP" altLang="en-US" dirty="0" smtClean="0"/>
              <a:t>京都</a:t>
            </a:r>
            <a:r>
              <a:rPr lang="en-US" altLang="ja-JP" dirty="0"/>
              <a:t>)  </a:t>
            </a:r>
            <a:r>
              <a:rPr lang="en-US" altLang="ja-JP" dirty="0" err="1" smtClean="0"/>
              <a:t>ixmel</a:t>
            </a:r>
            <a:r>
              <a:rPr lang="en-US" altLang="ja-JP" dirty="0" smtClean="0"/>
              <a:t> (24:46)</a:t>
            </a:r>
            <a:endParaRPr kumimoji="1" lang="en-US" altLang="ja-JP" dirty="0" smtClean="0"/>
          </a:p>
          <a:p>
            <a:r>
              <a:rPr lang="en-US" altLang="ja-JP" dirty="0" smtClean="0"/>
              <a:t>Accept   </a:t>
            </a:r>
            <a:r>
              <a:rPr lang="en-US" altLang="ja-JP" dirty="0" smtClean="0"/>
              <a:t>152 / </a:t>
            </a:r>
            <a:r>
              <a:rPr lang="en-US" altLang="ja-JP" smtClean="0"/>
              <a:t>184</a:t>
            </a:r>
            <a:r>
              <a:rPr lang="en-US" altLang="ja-JP" smtClean="0"/>
              <a:t> (83%)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278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ジャッジ解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2741" y="1410472"/>
            <a:ext cx="10986962" cy="481094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drafear</a:t>
            </a:r>
            <a:endParaRPr lang="en-US" altLang="ja-JP" dirty="0"/>
          </a:p>
          <a:p>
            <a:pPr lvl="1"/>
            <a:r>
              <a:rPr lang="en-US" altLang="ja-JP" dirty="0" smtClean="0"/>
              <a:t>O(T),     C</a:t>
            </a:r>
            <a:r>
              <a:rPr lang="en-US" altLang="ja-JP" dirty="0"/>
              <a:t>++, </a:t>
            </a:r>
            <a:r>
              <a:rPr lang="en-US" altLang="ja-JP" dirty="0" smtClean="0"/>
              <a:t>23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431B</a:t>
            </a:r>
          </a:p>
          <a:p>
            <a:pPr lvl="1"/>
            <a:r>
              <a:rPr lang="en-US" altLang="ja-JP" dirty="0" smtClean="0"/>
              <a:t>O(</a:t>
            </a:r>
            <a:r>
              <a:rPr lang="en-US" altLang="ja-JP" dirty="0" err="1" smtClean="0"/>
              <a:t>TlogD</a:t>
            </a:r>
            <a:r>
              <a:rPr lang="en-US" altLang="ja-JP" dirty="0" smtClean="0"/>
              <a:t>), C++, 31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579B</a:t>
            </a:r>
          </a:p>
          <a:p>
            <a:pPr lvl="1"/>
            <a:r>
              <a:rPr lang="en-US" altLang="ja-JP" dirty="0" err="1" smtClean="0"/>
              <a:t>dp</a:t>
            </a:r>
            <a:r>
              <a:rPr lang="en-US" altLang="ja-JP" dirty="0" smtClean="0"/>
              <a:t>,       C++, 50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1034B</a:t>
            </a:r>
            <a:endParaRPr lang="ja-JP" altLang="en-US" dirty="0"/>
          </a:p>
          <a:p>
            <a:pPr lvl="1"/>
            <a:r>
              <a:rPr kumimoji="1" lang="en-US" altLang="ja-JP" dirty="0" err="1" smtClean="0"/>
              <a:t>dp</a:t>
            </a:r>
            <a:r>
              <a:rPr lang="en-US" altLang="ja-JP" dirty="0" smtClean="0"/>
              <a:t>,       </a:t>
            </a:r>
            <a:r>
              <a:rPr lang="en-US" altLang="ja-JP" dirty="0" err="1" smtClean="0"/>
              <a:t>js</a:t>
            </a:r>
            <a:r>
              <a:rPr kumimoji="1" lang="en-US" altLang="ja-JP" dirty="0" smtClean="0"/>
              <a:t>,  74</a:t>
            </a:r>
            <a:r>
              <a:rPr kumimoji="1" lang="ja-JP" altLang="en-US" dirty="0" smtClean="0"/>
              <a:t>行 </a:t>
            </a:r>
            <a:r>
              <a:rPr kumimoji="1" lang="en-US" altLang="ja-JP" dirty="0" smtClean="0"/>
              <a:t>1958B</a:t>
            </a:r>
          </a:p>
          <a:p>
            <a:r>
              <a:rPr kumimoji="1" lang="en-US" altLang="ja-JP" dirty="0" err="1" smtClean="0"/>
              <a:t>n_knuu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O(T),     Python, 15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309B</a:t>
            </a:r>
            <a:endParaRPr kumimoji="1" lang="en-US" altLang="ja-JP" dirty="0" smtClean="0"/>
          </a:p>
          <a:p>
            <a:r>
              <a:rPr lang="en-US" altLang="ja-JP" dirty="0" err="1" smtClean="0"/>
              <a:t>amano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O(T),     C++, 29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429B</a:t>
            </a:r>
          </a:p>
          <a:p>
            <a:r>
              <a:rPr kumimoji="1" lang="en-US" altLang="ja-JP" dirty="0" smtClean="0"/>
              <a:t>asi1024</a:t>
            </a:r>
          </a:p>
          <a:p>
            <a:pPr lvl="1"/>
            <a:r>
              <a:rPr lang="en-US" altLang="ja-JP" dirty="0" err="1" smtClean="0"/>
              <a:t>dp</a:t>
            </a:r>
            <a:r>
              <a:rPr lang="en-US" altLang="ja-JP" dirty="0" smtClean="0"/>
              <a:t>,       C++, 33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609B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2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341801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最初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美味しさ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e>
                    </m:d>
                  </m:oMath>
                </a14:m>
                <a:r>
                  <a:rPr lang="ja-JP" altLang="en-US" dirty="0" smtClean="0"/>
                  <a:t>のクッキーが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枚ある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クッキー☆</a:t>
                </a:r>
                <a:r>
                  <a:rPr lang="ja-JP" altLang="en-US" dirty="0"/>
                  <a:t>増殖</a:t>
                </a:r>
                <a:r>
                  <a:rPr lang="ja-JP" altLang="en-US" dirty="0" smtClean="0"/>
                  <a:t>装置にクッキーを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枚入れて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>
                    <a:solidFill>
                      <a:schemeClr val="tx2"/>
                    </a:solidFill>
                  </a:rPr>
                  <a:t>美味しさを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dirty="0" smtClean="0"/>
                  <a:t>とする</a:t>
                </a:r>
                <a:r>
                  <a:rPr lang="en-US" altLang="ja-JP" dirty="0" smtClean="0"/>
                  <a:t>)</a:t>
                </a:r>
                <a:br>
                  <a:rPr lang="en-US" altLang="ja-JP" dirty="0" smtClean="0"/>
                </a:br>
                <a:r>
                  <a:rPr lang="ja-JP" altLang="en-US" dirty="0" smtClean="0">
                    <a:solidFill>
                      <a:schemeClr val="tx2"/>
                    </a:solidFill>
                  </a:rPr>
                  <a:t>数字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e>
                    </m:d>
                  </m:oMath>
                </a14:m>
                <a:r>
                  <a:rPr lang="ja-JP" altLang="en-US" dirty="0" smtClean="0"/>
                  <a:t>を入力すると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美味しさ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のクッキーと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美味しさ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𝑋𝑂𝑅</m:t>
                        </m:r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ja-JP" altLang="en-US" dirty="0" smtClean="0"/>
                  <a:t>のクッキーになる</a:t>
                </a:r>
                <a:endParaRPr lang="en-US" altLang="ja-JP" dirty="0"/>
              </a:p>
              <a:p>
                <a:r>
                  <a:rPr lang="ja-JP" altLang="en-US" dirty="0" smtClean="0"/>
                  <a:t>クッキー☆増殖装置をちょうど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 smtClean="0">
                    <a:solidFill>
                      <a:schemeClr val="tx2"/>
                    </a:solidFill>
                  </a:rPr>
                  <a:t>回使用</a:t>
                </a:r>
                <a:r>
                  <a:rPr lang="ja-JP" altLang="en-US" dirty="0" smtClean="0"/>
                  <a:t>して生成された</a:t>
                </a:r>
                <a:r>
                  <a:rPr lang="en-US" altLang="ja-JP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ja-JP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 smtClean="0"/>
                  <a:t>枚のクッキーの</a:t>
                </a:r>
                <a:r>
                  <a:rPr lang="ja-JP" altLang="en-US" dirty="0" smtClean="0">
                    <a:solidFill>
                      <a:schemeClr val="tx2"/>
                    </a:solidFill>
                  </a:rPr>
                  <a:t>美味しさの和を最大化したい</a:t>
                </a:r>
                <a:endParaRPr lang="en-US" altLang="ja-JP" dirty="0" smtClean="0">
                  <a:solidFill>
                    <a:schemeClr val="tx2"/>
                  </a:solidFill>
                </a:endParaRPr>
              </a:p>
              <a:p>
                <a:endParaRPr lang="en-US" altLang="ja-JP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3418015"/>
              </a:xfrm>
              <a:blipFill rotWithShape="0">
                <a:blip r:embed="rId3"/>
                <a:stretch>
                  <a:fillRect l="-943" t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995698" y="4819491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62796" y="4726296"/>
            <a:ext cx="4151215" cy="1092425"/>
          </a:xfrm>
          <a:prstGeom prst="rect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96" y="5090643"/>
            <a:ext cx="3572414" cy="35591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4" idx="6"/>
            <a:endCxn id="6" idx="1"/>
          </p:cNvCxnSpPr>
          <p:nvPr/>
        </p:nvCxnSpPr>
        <p:spPr>
          <a:xfrm>
            <a:off x="2893914" y="5268599"/>
            <a:ext cx="868882" cy="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8921132" y="4277188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8921132" y="5313055"/>
            <a:ext cx="1541870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 XOR 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endCxn id="11" idx="2"/>
          </p:cNvCxnSpPr>
          <p:nvPr/>
        </p:nvCxnSpPr>
        <p:spPr>
          <a:xfrm flipV="1">
            <a:off x="7914011" y="4726296"/>
            <a:ext cx="1007121" cy="54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3"/>
            <a:endCxn id="12" idx="2"/>
          </p:cNvCxnSpPr>
          <p:nvPr/>
        </p:nvCxnSpPr>
        <p:spPr>
          <a:xfrm>
            <a:off x="7914011" y="5272509"/>
            <a:ext cx="1007121" cy="489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450027" y="4321608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入力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4321608"/>
                <a:ext cx="7767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299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61817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美味しさ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 smtClean="0"/>
                  <a:t>のクッキーから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ja-JP" altLang="en-US" dirty="0" smtClean="0"/>
                  <a:t>枚のクッキーを作る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618170"/>
              </a:xfrm>
              <a:blipFill rotWithShape="0">
                <a:blip r:embed="rId3"/>
                <a:stretch>
                  <a:fillRect l="-943" t="-17822"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66070" y="2327331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89235" y="3693537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409188" y="3693537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4787451" y="5059743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134775" y="5059743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8" idx="4"/>
            <a:endCxn id="19" idx="0"/>
          </p:cNvCxnSpPr>
          <p:nvPr/>
        </p:nvCxnSpPr>
        <p:spPr>
          <a:xfrm flipH="1">
            <a:off x="4338343" y="3225547"/>
            <a:ext cx="776835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8" idx="4"/>
            <a:endCxn id="21" idx="0"/>
          </p:cNvCxnSpPr>
          <p:nvPr/>
        </p:nvCxnSpPr>
        <p:spPr>
          <a:xfrm>
            <a:off x="5115178" y="3225547"/>
            <a:ext cx="743118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4"/>
            <a:endCxn id="22" idx="0"/>
          </p:cNvCxnSpPr>
          <p:nvPr/>
        </p:nvCxnSpPr>
        <p:spPr>
          <a:xfrm flipH="1">
            <a:off x="5236559" y="4591753"/>
            <a:ext cx="62173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4"/>
            <a:endCxn id="23" idx="0"/>
          </p:cNvCxnSpPr>
          <p:nvPr/>
        </p:nvCxnSpPr>
        <p:spPr>
          <a:xfrm>
            <a:off x="5858296" y="4591753"/>
            <a:ext cx="72558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685667" y="329345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70264" y="3354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0241" y="4735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99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4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61817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この場合が最大で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60+95+99=255</m:t>
                    </m:r>
                  </m:oMath>
                </a14:m>
                <a:r>
                  <a:rPr lang="ja-JP" altLang="en-US" dirty="0" smtClean="0"/>
                  <a:t>を出力する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618170"/>
              </a:xfrm>
              <a:blipFill rotWithShape="0">
                <a:blip r:embed="rId3"/>
                <a:stretch>
                  <a:fillRect l="-943" t="-17822"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66070" y="2327331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89235" y="3693537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409188" y="3693537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4787451" y="5059743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134775" y="5059743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8" idx="4"/>
            <a:endCxn id="19" idx="0"/>
          </p:cNvCxnSpPr>
          <p:nvPr/>
        </p:nvCxnSpPr>
        <p:spPr>
          <a:xfrm flipH="1">
            <a:off x="4338343" y="3225547"/>
            <a:ext cx="776835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8" idx="4"/>
            <a:endCxn id="21" idx="0"/>
          </p:cNvCxnSpPr>
          <p:nvPr/>
        </p:nvCxnSpPr>
        <p:spPr>
          <a:xfrm>
            <a:off x="5115178" y="3225547"/>
            <a:ext cx="743118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4"/>
            <a:endCxn id="22" idx="0"/>
          </p:cNvCxnSpPr>
          <p:nvPr/>
        </p:nvCxnSpPr>
        <p:spPr>
          <a:xfrm flipH="1">
            <a:off x="5236559" y="4591753"/>
            <a:ext cx="62173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4"/>
            <a:endCxn id="23" idx="0"/>
          </p:cNvCxnSpPr>
          <p:nvPr/>
        </p:nvCxnSpPr>
        <p:spPr>
          <a:xfrm>
            <a:off x="5858296" y="4591753"/>
            <a:ext cx="72558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685667" y="329345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70264" y="3354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0241" y="4735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99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08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5"/>
                <a:ext cx="11508223" cy="102961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二分木</a:t>
                </a:r>
                <a:r>
                  <a:rPr lang="ja-JP" altLang="en-US" dirty="0"/>
                  <a:t>になって</a:t>
                </a:r>
                <a:r>
                  <a:rPr lang="ja-JP" altLang="en-US" dirty="0" smtClean="0"/>
                  <a:t>いて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左の子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右の子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親</m:t>
                        </m:r>
                      </m:e>
                    </m:d>
                  </m:oMath>
                </a14:m>
                <a:endParaRPr lang="en-US" altLang="ja-JP" b="0" dirty="0" smtClean="0">
                  <a:solidFill>
                    <a:schemeClr val="tx2"/>
                  </a:solidFill>
                </a:endParaRPr>
              </a:p>
              <a:p>
                <a:r>
                  <a:rPr lang="ja-JP" altLang="en-US" dirty="0"/>
                  <a:t>これを根まで辿ると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ja-JP" altLang="en-US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根</m:t>
                    </m:r>
                    <m:d>
                      <m:dPr>
                        <m:ctrlPr>
                          <a:rPr lang="en-US" altLang="ja-JP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ja-JP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葉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葉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葉</m:t>
                    </m:r>
                    <m:r>
                      <a:rPr lang="en-US" altLang="ja-JP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5"/>
                <a:ext cx="11508223" cy="1029610"/>
              </a:xfrm>
              <a:blipFill rotWithShape="0">
                <a:blip r:embed="rId3"/>
                <a:stretch>
                  <a:fillRect l="-900" t="-10651" b="-1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666070" y="2570092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889235" y="3936298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409188" y="3936298"/>
            <a:ext cx="898216" cy="898216"/>
          </a:xfrm>
          <a:prstGeom prst="ellipse">
            <a:avLst/>
          </a:prstGeom>
          <a:solidFill>
            <a:srgbClr val="F6EEB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61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787451" y="5302504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134775" y="5302504"/>
            <a:ext cx="898216" cy="8982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95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6" idx="4"/>
            <a:endCxn id="7" idx="0"/>
          </p:cNvCxnSpPr>
          <p:nvPr/>
        </p:nvCxnSpPr>
        <p:spPr>
          <a:xfrm flipH="1">
            <a:off x="4338343" y="3468308"/>
            <a:ext cx="776835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4"/>
            <a:endCxn id="8" idx="0"/>
          </p:cNvCxnSpPr>
          <p:nvPr/>
        </p:nvCxnSpPr>
        <p:spPr>
          <a:xfrm>
            <a:off x="5115178" y="3468308"/>
            <a:ext cx="743118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4"/>
            <a:endCxn id="9" idx="0"/>
          </p:cNvCxnSpPr>
          <p:nvPr/>
        </p:nvCxnSpPr>
        <p:spPr>
          <a:xfrm flipH="1">
            <a:off x="5236559" y="4834514"/>
            <a:ext cx="62173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4"/>
            <a:endCxn id="10" idx="0"/>
          </p:cNvCxnSpPr>
          <p:nvPr/>
        </p:nvCxnSpPr>
        <p:spPr>
          <a:xfrm>
            <a:off x="5858296" y="4834514"/>
            <a:ext cx="725587" cy="46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685667" y="35362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0264" y="3597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0241" y="497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99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5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4"/>
                <a:ext cx="11245907" cy="452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つまり</a:t>
                </a:r>
                <a:r>
                  <a:rPr lang="en-US" altLang="ja-JP" dirty="0" smtClean="0"/>
                  <a:t>, </a:t>
                </a:r>
                <a:r>
                  <a:rPr lang="ja-JP" altLang="en-US" u="sng" dirty="0" smtClean="0"/>
                  <a:t>次の問題と等価である</a:t>
                </a:r>
                <a:endParaRPr lang="en-US" altLang="ja-JP" u="sng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chemeClr val="tx2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2"/>
                    </a:solidFill>
                  </a:rPr>
                  <a:t>を最大化したい</a:t>
                </a:r>
                <a:endParaRPr lang="en-US" altLang="ja-JP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ja-JP" altLang="en-US" dirty="0" smtClean="0">
                    <a:solidFill>
                      <a:schemeClr val="tx2"/>
                    </a:solidFill>
                  </a:rPr>
                  <a:t>ただし</a:t>
                </a:r>
                <a:r>
                  <a:rPr lang="en-US" altLang="ja-JP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ja-JP" dirty="0" smtClean="0">
                    <a:solidFill>
                      <a:schemeClr val="tx2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2"/>
                    </a:solidFill>
                  </a:rPr>
                  <a:t>であって</a:t>
                </a:r>
                <a:r>
                  <a:rPr lang="en-US" altLang="ja-JP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≤127 (1≤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を決めれば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これらを葉とし</a:t>
                </a:r>
                <a:r>
                  <a:rPr lang="en-US" altLang="ja-JP" dirty="0" smtClean="0"/>
                  <a:t>,</a:t>
                </a:r>
                <a:br>
                  <a:rPr lang="en-US" altLang="ja-JP" dirty="0" smtClean="0"/>
                </a:br>
                <a:r>
                  <a:rPr lang="ja-JP" altLang="en-US" dirty="0" smtClean="0"/>
                  <a:t>適当に繋げれば装置の使用手順が復元できる</a:t>
                </a:r>
                <a:endParaRPr lang="en-US" altLang="ja-JP" dirty="0" smtClean="0"/>
              </a:p>
              <a:p>
                <a:r>
                  <a:rPr lang="en-US" altLang="ja-JP" dirty="0"/>
                  <a:t>XOR</a:t>
                </a:r>
                <a:r>
                  <a:rPr lang="ja-JP" altLang="en-US" dirty="0"/>
                  <a:t>はビットごとなので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ビットごとに独立して考えて良い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4"/>
                <a:ext cx="11245907" cy="4526624"/>
              </a:xfrm>
              <a:blipFill rotWithShape="0">
                <a:blip r:embed="rId3"/>
                <a:stretch>
                  <a:fillRect l="-921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20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534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6237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u="sng" dirty="0" smtClean="0"/>
                  <a:t>奇数</a:t>
                </a:r>
                <a:r>
                  <a:rPr lang="ja-JP" altLang="en-US" dirty="0" smtClean="0"/>
                  <a:t>の場合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最後</a:t>
                </a:r>
                <a:r>
                  <a:rPr lang="ja-JP" altLang="en-US" dirty="0" smtClean="0"/>
                  <a:t>のビットが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なら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 smtClean="0"/>
                  <a:t>回立てる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最後のビットが</a:t>
                </a:r>
                <a:r>
                  <a:rPr lang="en-US" altLang="ja-JP" dirty="0" smtClean="0"/>
                  <a:t>0</a:t>
                </a:r>
                <a:r>
                  <a:rPr lang="ja-JP" altLang="en-US" dirty="0" smtClean="0"/>
                  <a:t>なら</a:t>
                </a:r>
                <a:r>
                  <a:rPr lang="en-US" altLang="ja-JP" dirty="0"/>
                  <a:t>1</a:t>
                </a:r>
                <a:r>
                  <a:rPr lang="ja-JP" altLang="en-US" dirty="0" smtClean="0"/>
                  <a:t>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 smtClean="0"/>
                  <a:t>回立てる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u="sng" dirty="0" smtClean="0"/>
                  <a:t>偶数</a:t>
                </a:r>
                <a:r>
                  <a:rPr lang="ja-JP" altLang="en-US" dirty="0" smtClean="0"/>
                  <a:t>の場合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最後のビットが</a:t>
                </a:r>
                <a:r>
                  <a:rPr lang="en-US" altLang="ja-JP" dirty="0"/>
                  <a:t>1</a:t>
                </a:r>
                <a:r>
                  <a:rPr lang="ja-JP" altLang="en-US" dirty="0" smtClean="0"/>
                  <a:t>なら</a:t>
                </a:r>
                <a:r>
                  <a:rPr lang="en-US" altLang="ja-JP" dirty="0"/>
                  <a:t>1</a:t>
                </a:r>
                <a:r>
                  <a:rPr lang="ja-JP" altLang="en-US" dirty="0" smtClean="0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/>
                  <a:t>回立てる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最後のビットが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なら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回立てる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623728"/>
              </a:xfrm>
              <a:blipFill rotWithShape="0">
                <a:blip r:embed="rId3"/>
                <a:stretch>
                  <a:fillRect t="-2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76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343640"/>
      </a:dk1>
      <a:lt1>
        <a:srgbClr val="F7F3F7"/>
      </a:lt1>
      <a:dk2>
        <a:srgbClr val="0086B5"/>
      </a:dk2>
      <a:lt2>
        <a:srgbClr val="E7E6E6"/>
      </a:lt2>
      <a:accent1>
        <a:srgbClr val="BD92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Ricty Diminished"/>
        <a:ea typeface="Ricty Diminished"/>
        <a:cs typeface=""/>
      </a:majorFont>
      <a:minorFont>
        <a:latin typeface="Ricty Diminished"/>
        <a:ea typeface="Ricty Diminish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EEBA"/>
        </a:solidFill>
        <a:ln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358</Words>
  <Application>Microsoft Office PowerPoint</Application>
  <PresentationFormat>ワイド画面</PresentationFormat>
  <Paragraphs>127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Ricty Diminished</vt:lpstr>
      <vt:lpstr>Arial</vt:lpstr>
      <vt:lpstr>Calibri</vt:lpstr>
      <vt:lpstr>Cambria Math</vt:lpstr>
      <vt:lpstr>Wingdings</vt:lpstr>
      <vt:lpstr>Office テーマ</vt:lpstr>
      <vt:lpstr>PowerPoint プレゼンテーション</vt:lpstr>
      <vt:lpstr>問題概要</vt:lpstr>
      <vt:lpstr>例</vt:lpstr>
      <vt:lpstr>例</vt:lpstr>
      <vt:lpstr>考察</vt:lpstr>
      <vt:lpstr>考察</vt:lpstr>
      <vt:lpstr>考察</vt:lpstr>
      <vt:lpstr>解法</vt:lpstr>
      <vt:lpstr>解法</vt:lpstr>
      <vt:lpstr>解法</vt:lpstr>
      <vt:lpstr>解法</vt:lpstr>
      <vt:lpstr>解法</vt:lpstr>
      <vt:lpstr>統計・ジャッジ解</vt:lpstr>
      <vt:lpstr>統計</vt:lpstr>
      <vt:lpstr>ジャッジ解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Drafear</dc:creator>
  <cp:lastModifiedBy>Drafear</cp:lastModifiedBy>
  <cp:revision>162</cp:revision>
  <dcterms:created xsi:type="dcterms:W3CDTF">2016-07-05T00:57:30Z</dcterms:created>
  <dcterms:modified xsi:type="dcterms:W3CDTF">2016-10-02T09:06:32Z</dcterms:modified>
</cp:coreProperties>
</file>