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56" r:id="rId3"/>
    <p:sldId id="281" r:id="rId4"/>
    <p:sldId id="258" r:id="rId5"/>
    <p:sldId id="257" r:id="rId6"/>
    <p:sldId id="263" r:id="rId7"/>
    <p:sldId id="260" r:id="rId8"/>
    <p:sldId id="259" r:id="rId9"/>
    <p:sldId id="261" r:id="rId10"/>
    <p:sldId id="262" r:id="rId11"/>
    <p:sldId id="264" r:id="rId12"/>
    <p:sldId id="265" r:id="rId13"/>
    <p:sldId id="267" r:id="rId14"/>
    <p:sldId id="266" r:id="rId15"/>
    <p:sldId id="268" r:id="rId16"/>
    <p:sldId id="284" r:id="rId17"/>
    <p:sldId id="269" r:id="rId18"/>
    <p:sldId id="285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6" r:id="rId30"/>
    <p:sldId id="287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21476-0087-411C-80CA-EB9D8914F38F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7FADF-405D-4B94-A9D4-5B24FC97D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861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A5B98-E256-43C7-A0E2-17F79577AC32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AA49-CF9E-4D48-9CD5-6E47CA638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75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83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776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537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206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932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827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98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93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155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1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5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469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8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56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94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9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3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84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DAA49-CF9E-4D48-9CD5-6E47CA63860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0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D65-CB91-4054-A473-8303AA585750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9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5B41-0231-4317-A3C1-80E85B604335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34C-374F-4637-AFDF-6BE9C229AF74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67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43A-41EE-41F6-B148-CF42FAC7F484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5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118683" y="319200"/>
            <a:ext cx="12429366" cy="9917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1369984" y="6315889"/>
            <a:ext cx="730980" cy="4396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932" y="319200"/>
            <a:ext cx="12022067" cy="991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2741" y="1510035"/>
            <a:ext cx="10986962" cy="4583267"/>
          </a:xfrm>
        </p:spPr>
        <p:txBody>
          <a:bodyPr/>
          <a:lstStyle>
            <a:lvl1pPr marL="228600" indent="-228600">
              <a:buClr>
                <a:schemeClr val="tx1"/>
              </a:buClr>
              <a:buFont typeface="Wingdings" panose="05000000000000000000" pitchFamily="2" charset="2"/>
              <a:buChar char=""/>
              <a:defRPr/>
            </a:lvl1pPr>
            <a:lvl2pPr marL="685800" indent="-228600">
              <a:buClr>
                <a:schemeClr val="tx1"/>
              </a:buClr>
              <a:buFont typeface="Wingdings" panose="05000000000000000000" pitchFamily="2" charset="2"/>
              <a:buChar char=""/>
              <a:defRPr/>
            </a:lvl2pPr>
            <a:lvl3pPr marL="1143000" indent="-22860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B965-9F6E-466C-A79E-6E1BF5D9CA93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369984" y="6320975"/>
            <a:ext cx="730980" cy="4345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F34A96CC-00DD-4755-9141-8D779F28C12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69933" y="6320975"/>
            <a:ext cx="11037536" cy="4396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2000" dirty="0" smtClean="0"/>
              <a:t>KUPC2016</a:t>
            </a:r>
            <a:r>
              <a:rPr kumimoji="1" lang="en-US" altLang="ja-JP" sz="2000" baseline="0" dirty="0" smtClean="0"/>
              <a:t> H</a:t>
            </a:r>
            <a:r>
              <a:rPr kumimoji="1" lang="ja-JP" altLang="en-US" sz="2000" baseline="0" dirty="0" smtClean="0"/>
              <a:t>問題 壁</a:t>
            </a:r>
            <a:r>
              <a:rPr kumimoji="1" lang="en-US" altLang="ja-JP" sz="2000" baseline="0" dirty="0" smtClean="0"/>
              <a:t> </a:t>
            </a:r>
            <a:r>
              <a:rPr kumimoji="1" lang="ja-JP" altLang="en-US" sz="2000" baseline="0" dirty="0" smtClean="0"/>
              <a:t>解説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813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198407" y="172529"/>
            <a:ext cx="336433" cy="336433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715991" y="172529"/>
            <a:ext cx="336433" cy="336433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233575" y="172528"/>
            <a:ext cx="336433" cy="336433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04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9525-A935-49EA-8594-84E540C9A231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68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F88B-6AF9-4D8C-9B86-5156B7183FEE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6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2C76-7FAF-4EAB-9C56-3F5E266ED3DA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89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E190-E561-4B1D-B466-5ACFDA73BED6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3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A021-A0ED-4812-AD19-8A1AEFC4BE29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2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7F73-C6EE-4801-BA44-491232E6A6C5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48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85DC-1F3D-4712-83A3-C396E670118F}" type="datetime1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96CC-00DD-4755-9141-8D779F28C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18" Type="http://schemas.openxmlformats.org/officeDocument/2006/relationships/image" Target="../media/image2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10" Type="http://schemas.openxmlformats.org/officeDocument/2006/relationships/image" Target="../media/image200.png"/><Relationship Id="rId19" Type="http://schemas.openxmlformats.org/officeDocument/2006/relationships/image" Target="../media/image29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57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58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image" Target="../media/image350.png"/><Relationship Id="rId18" Type="http://schemas.openxmlformats.org/officeDocument/2006/relationships/image" Target="../media/image63.png"/><Relationship Id="rId3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60.png"/><Relationship Id="rId10" Type="http://schemas.openxmlformats.org/officeDocument/2006/relationships/image" Target="../media/image320.png"/><Relationship Id="rId4" Type="http://schemas.openxmlformats.org/officeDocument/2006/relationships/image" Target="../media/image59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3" Type="http://schemas.openxmlformats.org/officeDocument/2006/relationships/image" Target="../media/image64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>
            <p:custDataLst>
              <p:custData r:id="rId1"/>
            </p:custDataLst>
          </p:nvPr>
        </p:nvGrpSpPr>
        <p:grpSpPr>
          <a:xfrm>
            <a:off x="2988834" y="3749930"/>
            <a:ext cx="5532866" cy="2003170"/>
            <a:chOff x="1908000" y="2643825"/>
            <a:chExt cx="5532866" cy="2003170"/>
          </a:xfrm>
        </p:grpSpPr>
        <p:sp>
          <p:nvSpPr>
            <p:cNvPr id="28" name="正方形/長方形 27"/>
            <p:cNvSpPr/>
            <p:nvPr/>
          </p:nvSpPr>
          <p:spPr>
            <a:xfrm>
              <a:off x="1908000" y="2872037"/>
              <a:ext cx="5532866" cy="1774958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16000" tIns="288000" rtlCol="0" anchor="t"/>
            <a:lstStyle/>
            <a:p>
              <a:r>
                <a:rPr lang="ja-JP" altLang="en-US" sz="2800" dirty="0"/>
                <a:t>問題</a:t>
              </a:r>
              <a:r>
                <a:rPr lang="en-US" altLang="ja-JP" sz="2800" dirty="0"/>
                <a:t> </a:t>
              </a:r>
              <a:r>
                <a:rPr lang="en-US" altLang="ja-JP" sz="2800" dirty="0" err="1"/>
                <a:t>drafear</a:t>
              </a:r>
              <a:endParaRPr lang="en-US" altLang="ja-JP" sz="2800" dirty="0"/>
            </a:p>
            <a:p>
              <a:r>
                <a:rPr lang="ja-JP" altLang="en-US" sz="2800" dirty="0"/>
                <a:t>解答 </a:t>
              </a:r>
              <a:r>
                <a:rPr lang="en-US" altLang="ja-JP" sz="2800" dirty="0" err="1"/>
                <a:t>drafear</a:t>
              </a:r>
              <a:r>
                <a:rPr lang="en-US" altLang="ja-JP" sz="2800" dirty="0"/>
                <a:t>, </a:t>
              </a:r>
              <a:r>
                <a:rPr lang="en-US" altLang="ja-JP" sz="2800" dirty="0" err="1"/>
                <a:t>takise</a:t>
              </a:r>
              <a:endParaRPr lang="en-US" altLang="ja-JP" sz="2800" dirty="0"/>
            </a:p>
            <a:p>
              <a:r>
                <a:rPr lang="ja-JP" altLang="en-US" sz="2800" dirty="0"/>
                <a:t>解説 </a:t>
              </a:r>
              <a:r>
                <a:rPr lang="en-US" altLang="ja-JP" sz="2800" dirty="0" err="1"/>
                <a:t>drafear</a:t>
              </a:r>
              <a:endParaRPr lang="ja-JP" altLang="en-US" sz="2800" dirty="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2172534" y="2643825"/>
              <a:ext cx="1839332" cy="4564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KUPC2016 H</a:t>
              </a:r>
              <a:endParaRPr kumimoji="1" lang="ja-JP" altLang="en-US" sz="2000" dirty="0"/>
            </a:p>
          </p:txBody>
        </p:sp>
      </p:grpSp>
      <p:pic>
        <p:nvPicPr>
          <p:cNvPr id="33" name="図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9" y="837614"/>
            <a:ext cx="10793650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フロー解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0" y="1510035"/>
                <a:ext cx="11351103" cy="4478071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補強材を移動させる操作は</a:t>
                </a:r>
                <a:r>
                  <a:rPr kumimoji="1"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から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の代わりに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次の</a:t>
                </a: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種類と考えることができる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再掲</a:t>
                </a:r>
                <a:r>
                  <a:rPr lang="en-US" altLang="ja-JP" dirty="0" smtClean="0"/>
                  <a:t>)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ja-JP" altLang="en-US" dirty="0" smtClean="0"/>
                  <a:t>コスト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で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 smtClean="0"/>
                  <a:t> から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に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個移動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ja-JP" altLang="en-US" dirty="0" smtClean="0"/>
                  <a:t>コスト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で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から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 smtClean="0"/>
                  <a:t> に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個移動</a:t>
                </a:r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0" y="1510035"/>
                <a:ext cx="11351103" cy="4478071"/>
              </a:xfrm>
              <a:blipFill rotWithShape="0">
                <a:blip r:embed="rId3"/>
                <a:stretch>
                  <a:fillRect l="-913" t="-2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59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フロー解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6"/>
                <a:ext cx="10986962" cy="185625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以下のグラフで</a:t>
                </a:r>
                <a:r>
                  <a:rPr lang="en-US" altLang="ja-JP" dirty="0" smtClean="0"/>
                  <a:t>s-t</a:t>
                </a:r>
                <a:r>
                  <a:rPr lang="ja-JP" altLang="en-US" dirty="0" smtClean="0"/>
                  <a:t>間流量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の最小費用流を求める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6"/>
                <a:ext cx="10986962" cy="1856252"/>
              </a:xfrm>
              <a:blipFill rotWithShape="0">
                <a:blip r:embed="rId3"/>
                <a:stretch>
                  <a:fillRect l="-943" t="-49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5000878" y="2132797"/>
            <a:ext cx="655455" cy="6554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5000878" y="5465367"/>
            <a:ext cx="655455" cy="6554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766128" y="3760372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719640" y="3760372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4673152" y="3760371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7103457" y="3760371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85038" y="39034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4" idx="4"/>
            <a:endCxn id="7" idx="0"/>
          </p:cNvCxnSpPr>
          <p:nvPr/>
        </p:nvCxnSpPr>
        <p:spPr>
          <a:xfrm flipH="1">
            <a:off x="3093856" y="2788252"/>
            <a:ext cx="2234750" cy="972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4"/>
            <a:endCxn id="9" idx="0"/>
          </p:cNvCxnSpPr>
          <p:nvPr/>
        </p:nvCxnSpPr>
        <p:spPr>
          <a:xfrm flipH="1">
            <a:off x="5000880" y="2788252"/>
            <a:ext cx="327726" cy="97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4"/>
            <a:endCxn id="6" idx="0"/>
          </p:cNvCxnSpPr>
          <p:nvPr/>
        </p:nvCxnSpPr>
        <p:spPr>
          <a:xfrm>
            <a:off x="4047368" y="4415827"/>
            <a:ext cx="1281238" cy="104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4"/>
            <a:endCxn id="6" idx="0"/>
          </p:cNvCxnSpPr>
          <p:nvPr/>
        </p:nvCxnSpPr>
        <p:spPr>
          <a:xfrm flipH="1">
            <a:off x="5328606" y="4415826"/>
            <a:ext cx="2102579" cy="1049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585640" y="3021707"/>
                <a:ext cx="2163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40" y="3021707"/>
                <a:ext cx="216304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6555309" y="4704963"/>
                <a:ext cx="661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309" y="4704963"/>
                <a:ext cx="6616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7243819" y="2442957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流量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コスト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5626662" y="3765204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4" idx="4"/>
            <a:endCxn id="31" idx="0"/>
          </p:cNvCxnSpPr>
          <p:nvPr/>
        </p:nvCxnSpPr>
        <p:spPr>
          <a:xfrm>
            <a:off x="5328606" y="2788252"/>
            <a:ext cx="625784" cy="976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7" idx="7"/>
            <a:endCxn id="8" idx="1"/>
          </p:cNvCxnSpPr>
          <p:nvPr/>
        </p:nvCxnSpPr>
        <p:spPr>
          <a:xfrm>
            <a:off x="3325594" y="3856361"/>
            <a:ext cx="490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8" idx="7"/>
            <a:endCxn id="9" idx="1"/>
          </p:cNvCxnSpPr>
          <p:nvPr/>
        </p:nvCxnSpPr>
        <p:spPr>
          <a:xfrm flipV="1">
            <a:off x="4279106" y="3856360"/>
            <a:ext cx="4900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3"/>
            <a:endCxn id="7" idx="5"/>
          </p:cNvCxnSpPr>
          <p:nvPr/>
        </p:nvCxnSpPr>
        <p:spPr>
          <a:xfrm flipH="1">
            <a:off x="3325594" y="4319838"/>
            <a:ext cx="490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9" idx="3"/>
            <a:endCxn id="8" idx="5"/>
          </p:cNvCxnSpPr>
          <p:nvPr/>
        </p:nvCxnSpPr>
        <p:spPr>
          <a:xfrm flipH="1">
            <a:off x="4279106" y="4319837"/>
            <a:ext cx="4900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9" idx="7"/>
            <a:endCxn id="31" idx="1"/>
          </p:cNvCxnSpPr>
          <p:nvPr/>
        </p:nvCxnSpPr>
        <p:spPr>
          <a:xfrm>
            <a:off x="5232618" y="3856360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1" idx="3"/>
            <a:endCxn id="9" idx="5"/>
          </p:cNvCxnSpPr>
          <p:nvPr/>
        </p:nvCxnSpPr>
        <p:spPr>
          <a:xfrm flipH="1" flipV="1">
            <a:off x="5232618" y="4319837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6189677" y="3861192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 flipV="1">
            <a:off x="6189677" y="4324669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6712463" y="3861668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H="1" flipV="1">
            <a:off x="6712463" y="4325145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206583" y="353410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583" y="3534100"/>
                <a:ext cx="7104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3235456" y="4272764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56" y="4272764"/>
                <a:ext cx="71045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158131" y="3536425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131" y="3536425"/>
                <a:ext cx="71045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187004" y="427508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004" y="4275089"/>
                <a:ext cx="71045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5111351" y="3528913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51" y="3528913"/>
                <a:ext cx="71045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140224" y="4267577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24" y="4267577"/>
                <a:ext cx="710451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>
            <a:stCxn id="4" idx="4"/>
            <a:endCxn id="8" idx="0"/>
          </p:cNvCxnSpPr>
          <p:nvPr/>
        </p:nvCxnSpPr>
        <p:spPr>
          <a:xfrm flipH="1">
            <a:off x="4047368" y="2788252"/>
            <a:ext cx="1281238" cy="972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4"/>
            <a:endCxn id="10" idx="0"/>
          </p:cNvCxnSpPr>
          <p:nvPr/>
        </p:nvCxnSpPr>
        <p:spPr>
          <a:xfrm>
            <a:off x="5328606" y="2788252"/>
            <a:ext cx="2102579" cy="97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4"/>
            <a:endCxn id="6" idx="0"/>
          </p:cNvCxnSpPr>
          <p:nvPr/>
        </p:nvCxnSpPr>
        <p:spPr>
          <a:xfrm>
            <a:off x="3093856" y="4415827"/>
            <a:ext cx="2234750" cy="104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4"/>
            <a:endCxn id="6" idx="0"/>
          </p:cNvCxnSpPr>
          <p:nvPr/>
        </p:nvCxnSpPr>
        <p:spPr>
          <a:xfrm>
            <a:off x="5000880" y="4415826"/>
            <a:ext cx="327726" cy="1049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1" idx="4"/>
            <a:endCxn id="6" idx="0"/>
          </p:cNvCxnSpPr>
          <p:nvPr/>
        </p:nvCxnSpPr>
        <p:spPr>
          <a:xfrm flipH="1">
            <a:off x="5328606" y="4420659"/>
            <a:ext cx="625784" cy="104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74774" y="3051632"/>
                <a:ext cx="503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74" y="3051632"/>
                <a:ext cx="50316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969200" y="3228475"/>
                <a:ext cx="503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200" y="3228475"/>
                <a:ext cx="50316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703397" y="3234600"/>
                <a:ext cx="503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397" y="3234600"/>
                <a:ext cx="50316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5338856" y="3238713"/>
                <a:ext cx="503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856" y="3238713"/>
                <a:ext cx="503161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537940" y="4704963"/>
                <a:ext cx="503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40" y="4704963"/>
                <a:ext cx="503161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3959022" y="4520297"/>
                <a:ext cx="503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022" y="4520297"/>
                <a:ext cx="503161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4708854" y="4493384"/>
                <a:ext cx="503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854" y="4493384"/>
                <a:ext cx="503161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5733865" y="4498318"/>
                <a:ext cx="503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65" y="4498318"/>
                <a:ext cx="503161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9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フロー解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0" y="1510035"/>
                <a:ext cx="11181171" cy="508088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出力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計算量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増大パスを見つけるのに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𝑑𝑖𝑗𝑘𝑠𝑡𝑟𝑎</m:t>
                    </m:r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で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𝑁𝑙𝑜𝑔𝑁</m:t>
                        </m:r>
                      </m:e>
                    </m:d>
                  </m:oMath>
                </a14:m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 smtClean="0">
                    <a:solidFill>
                      <a:schemeClr val="tx1"/>
                    </a:solidFill>
                  </a:rPr>
                  <a:t>フローを流す回数は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altLang="ja-JP" dirty="0" smtClean="0">
                    <a:solidFill>
                      <a:schemeClr val="tx1"/>
                    </a:solidFill>
                  </a:rPr>
                  <a:t> ???</a:t>
                </a:r>
              </a:p>
              <a:p>
                <a:pPr lvl="2"/>
                <a:r>
                  <a:rPr lang="ja-JP" altLang="en-US" dirty="0" smtClean="0">
                    <a:solidFill>
                      <a:schemeClr val="tx1"/>
                    </a:solidFill>
                  </a:rPr>
                  <a:t>一度押し戻したところにまた流れることはなく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ja-JP" dirty="0" smtClean="0">
                    <a:solidFill>
                      <a:schemeClr val="tx1"/>
                    </a:solidFill>
                  </a:rPr>
                </a:br>
                <a:r>
                  <a:rPr lang="ja-JP" altLang="en-US" dirty="0" smtClean="0">
                    <a:solidFill>
                      <a:schemeClr val="tx1"/>
                    </a:solidFill>
                  </a:rPr>
                  <a:t>押し戻すときにはそのパス上でどこか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>1</a:t>
                </a:r>
                <a:r>
                  <a:rPr lang="ja-JP" altLang="en-US" dirty="0" err="1" smtClean="0">
                    <a:solidFill>
                      <a:schemeClr val="tx1"/>
                    </a:solidFill>
                  </a:rPr>
                  <a:t>つの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辺が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ja-JP" dirty="0" smtClean="0">
                    <a:solidFill>
                      <a:schemeClr val="tx1"/>
                    </a:solidFill>
                  </a:rPr>
                </a:br>
                <a:r>
                  <a:rPr lang="ja-JP" altLang="en-US" dirty="0" smtClean="0">
                    <a:solidFill>
                      <a:schemeClr val="tx1"/>
                    </a:solidFill>
                  </a:rPr>
                  <a:t>目一杯満たされるか全て押し戻されるので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/>
                  <a:t>なぜ</a:t>
                </a:r>
                <a:r>
                  <a:rPr lang="ja-JP" altLang="en-US" dirty="0" smtClean="0"/>
                  <a:t>なら各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 smtClean="0"/>
                  <a:t>辺に流れるものは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 smtClean="0"/>
                  <a:t>に近い所からもらってくる</a:t>
                </a:r>
                <a:r>
                  <a:rPr lang="ja-JP" altLang="en-US" dirty="0"/>
                  <a:t>から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クロスしない</a:t>
                </a:r>
                <a:r>
                  <a:rPr lang="en-US" altLang="ja-JP" dirty="0"/>
                  <a:t>)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 smtClean="0"/>
                  <a:t>より左側の最も近い頂点から順に合計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右側から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というように</a:t>
                </a:r>
                <a:r>
                  <a:rPr lang="en-US" altLang="ja-JP" dirty="0" smtClean="0"/>
                  <a:t>)</a:t>
                </a:r>
              </a:p>
              <a:p>
                <a:pPr lvl="1"/>
                <a:r>
                  <a:rPr lang="ja-JP" altLang="en-US" dirty="0" smtClean="0"/>
                  <a:t>あわせて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ja-JP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𝑙𝑜𝑔𝑁</m:t>
                        </m:r>
                      </m:e>
                    </m:d>
                  </m:oMath>
                </a14:m>
                <a:r>
                  <a:rPr lang="ja-JP" altLang="en-US" dirty="0" smtClean="0"/>
                  <a:t> となり部分点</a:t>
                </a: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を取れる</a:t>
                </a:r>
                <a:endParaRPr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0" y="1510035"/>
                <a:ext cx="11181171" cy="5080888"/>
              </a:xfrm>
              <a:blipFill rotWithShape="0">
                <a:blip r:embed="rId3"/>
                <a:stretch>
                  <a:fillRect l="-927" t="-2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34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フロー解</a:t>
            </a:r>
            <a:r>
              <a:rPr kumimoji="1" lang="en-US" altLang="ja-JP" dirty="0" smtClean="0"/>
              <a:t>2 (</a:t>
            </a:r>
            <a:r>
              <a:rPr kumimoji="1" lang="ja-JP" altLang="en-US" dirty="0" smtClean="0"/>
              <a:t>部分点</a:t>
            </a:r>
            <a:r>
              <a:rPr kumimoji="1" lang="en-US" altLang="ja-JP" dirty="0" smtClean="0"/>
              <a:t>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321425"/>
            <a:ext cx="731837" cy="433388"/>
          </a:xfrm>
        </p:spPr>
        <p:txBody>
          <a:bodyPr/>
          <a:lstStyle/>
          <a:p>
            <a:fld id="{F34A96CC-00DD-4755-9141-8D779F28C122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28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フロー</a:t>
            </a:r>
            <a:r>
              <a:rPr lang="ja-JP" altLang="en-US" dirty="0" smtClean="0"/>
              <a:t>解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447807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これまでの解法は</a:t>
                </a:r>
                <a:r>
                  <a:rPr lang="en-US" altLang="ja-JP" dirty="0" smtClean="0"/>
                  <a:t>,</a:t>
                </a:r>
                <a:r>
                  <a:rPr lang="ja-JP" altLang="en-US" dirty="0" smtClean="0"/>
                  <a:t>初め</a:t>
                </a:r>
                <a:r>
                  <a:rPr lang="en-US" altLang="ja-JP" dirty="0" smtClean="0"/>
                  <a:t>,</a:t>
                </a:r>
                <a:r>
                  <a:rPr lang="ja-JP" altLang="en-US" dirty="0" smtClean="0"/>
                  <a:t>各位置に置かれる補強材の数を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として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制約を満たすように変形してきた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考えを変えて</a:t>
                </a:r>
                <a:r>
                  <a:rPr lang="en-US" altLang="ja-JP" dirty="0" smtClean="0"/>
                  <a:t>,</a:t>
                </a:r>
                <a:r>
                  <a:rPr lang="ja-JP" altLang="en-US" dirty="0" smtClean="0"/>
                  <a:t>実行可能解である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から始めることにする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つまり</a:t>
                </a:r>
                <a:r>
                  <a:rPr lang="en-US" altLang="ja-JP" dirty="0" smtClean="0"/>
                  <a:t>,</a:t>
                </a:r>
                <a:r>
                  <a:rPr lang="ja-JP" altLang="en-US" dirty="0" smtClean="0"/>
                  <a:t>初め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各位置に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個ずつ置かれていて</a:t>
                </a:r>
                <a:r>
                  <a:rPr lang="en-US" altLang="ja-JP" dirty="0" smtClean="0"/>
                  <a:t>,</a:t>
                </a:r>
                <a:br>
                  <a:rPr lang="en-US" altLang="ja-JP" dirty="0" smtClean="0"/>
                </a:br>
                <a:r>
                  <a:rPr lang="ja-JP" altLang="en-US" dirty="0" smtClean="0"/>
                  <a:t>後から残りの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dirty="0" smtClean="0"/>
                  <a:t> 個を配ることにする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4478071"/>
              </a:xfrm>
              <a:blipFill rotWithShape="0">
                <a:blip r:embed="rId3"/>
                <a:stretch>
                  <a:fillRect l="-943" t="-2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466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フロー</a:t>
            </a:r>
            <a:r>
              <a:rPr lang="ja-JP" altLang="en-US" dirty="0" smtClean="0"/>
              <a:t>解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61352" y="1509093"/>
                <a:ext cx="11885178" cy="71527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ある位置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 smtClean="0"/>
                  <a:t>に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配ると</a:t>
                </a:r>
                <a:r>
                  <a:rPr lang="en-US" altLang="ja-JP" dirty="0" smtClean="0"/>
                  <a:t>,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 err="1" smtClean="0"/>
                  <a:t>での</a:t>
                </a:r>
                <a:r>
                  <a:rPr lang="ja-JP" altLang="en-US" dirty="0" smtClean="0"/>
                  <a:t>累積和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増える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以下の例では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ja-JP" dirty="0" smtClean="0"/>
                  <a:t>)</a:t>
                </a:r>
              </a:p>
              <a:p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352" y="1509093"/>
                <a:ext cx="11885178" cy="715275"/>
              </a:xfrm>
              <a:blipFill rotWithShape="0">
                <a:blip r:embed="rId3"/>
                <a:stretch>
                  <a:fillRect l="-872" t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095838" y="2435158"/>
            <a:ext cx="7954470" cy="55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881677" y="300796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677" y="3007969"/>
                <a:ext cx="42832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836147" y="2993509"/>
                <a:ext cx="428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47" y="2993509"/>
                <a:ext cx="42825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コネクタ 33"/>
          <p:cNvCxnSpPr/>
          <p:nvPr/>
        </p:nvCxnSpPr>
        <p:spPr>
          <a:xfrm>
            <a:off x="3626337" y="2435158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467679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79" y="2529667"/>
                <a:ext cx="78681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490557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57" y="2529667"/>
                <a:ext cx="7868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/>
          <p:cNvCxnSpPr/>
          <p:nvPr/>
        </p:nvCxnSpPr>
        <p:spPr>
          <a:xfrm>
            <a:off x="6147865" y="2426844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7481654" y="2435157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400874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74" y="2529667"/>
                <a:ext cx="78681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8372573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73" y="2529667"/>
                <a:ext cx="78681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364694" y="2985195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94" y="2985195"/>
                <a:ext cx="52328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903674" y="3007969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74" y="3007969"/>
                <a:ext cx="530273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216517" y="3007969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17" y="3007969"/>
                <a:ext cx="53027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/>
          <p:cNvCxnSpPr/>
          <p:nvPr/>
        </p:nvCxnSpPr>
        <p:spPr>
          <a:xfrm>
            <a:off x="3887979" y="2189328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626336" y="3377301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336" y="3377301"/>
                <a:ext cx="52328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/>
          <p:cNvCxnSpPr/>
          <p:nvPr/>
        </p:nvCxnSpPr>
        <p:spPr>
          <a:xfrm>
            <a:off x="5389119" y="2197642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123112" y="3370071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112" y="3370071"/>
                <a:ext cx="528606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9159390" y="3350370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90" y="3350370"/>
                <a:ext cx="528606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矢印コネクタ 49"/>
          <p:cNvCxnSpPr/>
          <p:nvPr/>
        </p:nvCxnSpPr>
        <p:spPr>
          <a:xfrm>
            <a:off x="3626336" y="2539139"/>
            <a:ext cx="261642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5390076" y="2529667"/>
            <a:ext cx="757789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448887" y="2138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459424" y="2113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120806" y="2101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095838" y="4820959"/>
            <a:ext cx="7954470" cy="55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881677" y="53937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677" y="5393770"/>
                <a:ext cx="42832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9836147" y="5379310"/>
                <a:ext cx="428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47" y="5379310"/>
                <a:ext cx="428258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/>
          <p:cNvCxnSpPr/>
          <p:nvPr/>
        </p:nvCxnSpPr>
        <p:spPr>
          <a:xfrm>
            <a:off x="3626337" y="4820959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467679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79" y="4915468"/>
                <a:ext cx="78681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490557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57" y="4915468"/>
                <a:ext cx="78681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コネクタ 61"/>
          <p:cNvCxnSpPr/>
          <p:nvPr/>
        </p:nvCxnSpPr>
        <p:spPr>
          <a:xfrm>
            <a:off x="6342074" y="4812645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7727127" y="4820958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400874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74" y="4915468"/>
                <a:ext cx="78681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372573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73" y="4915468"/>
                <a:ext cx="78681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3364694" y="5370996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94" y="5370996"/>
                <a:ext cx="523285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3073" y="5370996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73" y="5370996"/>
                <a:ext cx="530273" cy="369332"/>
              </a:xfrm>
              <a:prstGeom prst="rect">
                <a:avLst/>
              </a:prstGeom>
              <a:blipFill rotWithShape="0">
                <a:blip r:embed="rId2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7487513" y="5370323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13" y="5370323"/>
                <a:ext cx="530273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コネクタ 68"/>
          <p:cNvCxnSpPr/>
          <p:nvPr/>
        </p:nvCxnSpPr>
        <p:spPr>
          <a:xfrm>
            <a:off x="3887979" y="4575129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3626336" y="5763102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336" y="5763102"/>
                <a:ext cx="52328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/>
          <p:cNvCxnSpPr/>
          <p:nvPr/>
        </p:nvCxnSpPr>
        <p:spPr>
          <a:xfrm>
            <a:off x="5389119" y="4583443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123112" y="5755872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112" y="5755872"/>
                <a:ext cx="528606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9159390" y="5736171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90" y="5736171"/>
                <a:ext cx="528606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>
            <a:off x="3626336" y="4924940"/>
            <a:ext cx="261642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5390076" y="4915468"/>
            <a:ext cx="9519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7746790" y="4933439"/>
            <a:ext cx="1635209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448887" y="4524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32179" y="44988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242351" y="44875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9249196" y="2435157"/>
            <a:ext cx="801112" cy="56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余り</a:t>
            </a:r>
            <a:endParaRPr kumimoji="1" lang="ja-JP" altLang="en-US" dirty="0"/>
          </a:p>
        </p:txBody>
      </p:sp>
      <p:cxnSp>
        <p:nvCxnSpPr>
          <p:cNvPr id="48" name="直線コネクタ 47"/>
          <p:cNvCxnSpPr/>
          <p:nvPr/>
        </p:nvCxnSpPr>
        <p:spPr>
          <a:xfrm>
            <a:off x="9381999" y="2189328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7481653" y="2547638"/>
            <a:ext cx="1900346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下矢印 81"/>
          <p:cNvSpPr/>
          <p:nvPr/>
        </p:nvSpPr>
        <p:spPr>
          <a:xfrm>
            <a:off x="5306926" y="3829235"/>
            <a:ext cx="1748077" cy="6965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9370577" y="4820958"/>
            <a:ext cx="689561" cy="56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余り</a:t>
            </a:r>
            <a:endParaRPr kumimoji="1" lang="ja-JP" altLang="en-US" dirty="0"/>
          </a:p>
        </p:txBody>
      </p:sp>
      <p:cxnSp>
        <p:nvCxnSpPr>
          <p:cNvPr id="73" name="直線コネクタ 72"/>
          <p:cNvCxnSpPr/>
          <p:nvPr/>
        </p:nvCxnSpPr>
        <p:spPr>
          <a:xfrm>
            <a:off x="9381999" y="4575129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爆発 1 87"/>
          <p:cNvSpPr/>
          <p:nvPr/>
        </p:nvSpPr>
        <p:spPr>
          <a:xfrm>
            <a:off x="5500865" y="5576488"/>
            <a:ext cx="1606153" cy="89132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cost</a:t>
            </a:r>
            <a:r>
              <a:rPr kumimoji="1" lang="ja-JP" altLang="en-US" dirty="0" smtClean="0"/>
              <a:t>増</a:t>
            </a:r>
            <a:endParaRPr kumimoji="1" lang="ja-JP" altLang="en-US" dirty="0"/>
          </a:p>
        </p:txBody>
      </p:sp>
      <p:sp>
        <p:nvSpPr>
          <p:cNvPr id="89" name="爆発 1 88"/>
          <p:cNvSpPr/>
          <p:nvPr/>
        </p:nvSpPr>
        <p:spPr>
          <a:xfrm>
            <a:off x="7553237" y="5614347"/>
            <a:ext cx="1606153" cy="89132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cost</a:t>
            </a:r>
            <a:r>
              <a:rPr kumimoji="1" lang="ja-JP" altLang="en-US" dirty="0" smtClean="0"/>
              <a:t>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フロー</a:t>
            </a:r>
            <a:r>
              <a:rPr lang="ja-JP" altLang="en-US" dirty="0" smtClean="0"/>
              <a:t>解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715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dirty="0"/>
                  <a:t>なる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について</a:t>
                </a:r>
                <a:r>
                  <a:rPr lang="ja-JP" altLang="en-US" dirty="0" smtClean="0"/>
                  <a:t>はコスト</a:t>
                </a:r>
                <a:r>
                  <a:rPr lang="en-US" altLang="ja-JP" dirty="0" smtClean="0"/>
                  <a:t>-</a:t>
                </a:r>
                <a:r>
                  <a:rPr lang="en-US" altLang="ja-JP" dirty="0"/>
                  <a:t>1</a:t>
                </a:r>
              </a:p>
              <a:p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715275"/>
              </a:xfrm>
              <a:blipFill rotWithShape="0">
                <a:blip r:embed="rId3"/>
                <a:stretch>
                  <a:fillRect t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095838" y="2435158"/>
            <a:ext cx="7954470" cy="55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881677" y="300796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677" y="3007969"/>
                <a:ext cx="42832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836147" y="2993509"/>
                <a:ext cx="428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47" y="2993509"/>
                <a:ext cx="42825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コネクタ 33"/>
          <p:cNvCxnSpPr/>
          <p:nvPr/>
        </p:nvCxnSpPr>
        <p:spPr>
          <a:xfrm>
            <a:off x="3626337" y="2435158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467679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79" y="2529667"/>
                <a:ext cx="78681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490557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57" y="2529667"/>
                <a:ext cx="7868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/>
          <p:cNvCxnSpPr/>
          <p:nvPr/>
        </p:nvCxnSpPr>
        <p:spPr>
          <a:xfrm>
            <a:off x="6147865" y="2426844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7481654" y="2435157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400874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74" y="2529667"/>
                <a:ext cx="78681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8372573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73" y="2529667"/>
                <a:ext cx="78681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364694" y="2985195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94" y="2985195"/>
                <a:ext cx="52328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903674" y="3007969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74" y="3007969"/>
                <a:ext cx="530273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216517" y="3007969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17" y="3007969"/>
                <a:ext cx="53027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/>
          <p:cNvCxnSpPr/>
          <p:nvPr/>
        </p:nvCxnSpPr>
        <p:spPr>
          <a:xfrm>
            <a:off x="3887979" y="2189328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626336" y="3377301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336" y="3377301"/>
                <a:ext cx="52328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/>
          <p:cNvCxnSpPr/>
          <p:nvPr/>
        </p:nvCxnSpPr>
        <p:spPr>
          <a:xfrm>
            <a:off x="5389119" y="2197642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123112" y="3370071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112" y="3370071"/>
                <a:ext cx="528606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9159390" y="3350370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90" y="3350370"/>
                <a:ext cx="528606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矢印コネクタ 49"/>
          <p:cNvCxnSpPr/>
          <p:nvPr/>
        </p:nvCxnSpPr>
        <p:spPr>
          <a:xfrm>
            <a:off x="3626336" y="2539139"/>
            <a:ext cx="261642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5390076" y="2529667"/>
            <a:ext cx="757789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448887" y="2138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459424" y="2113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120806" y="2101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095838" y="4820959"/>
            <a:ext cx="7954470" cy="55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881677" y="53937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677" y="5393770"/>
                <a:ext cx="42832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9836147" y="5379310"/>
                <a:ext cx="428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47" y="5379310"/>
                <a:ext cx="428258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/>
          <p:cNvCxnSpPr/>
          <p:nvPr/>
        </p:nvCxnSpPr>
        <p:spPr>
          <a:xfrm>
            <a:off x="3626337" y="4820959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467679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79" y="4915468"/>
                <a:ext cx="78681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490557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57" y="4915468"/>
                <a:ext cx="78681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コネクタ 61"/>
          <p:cNvCxnSpPr/>
          <p:nvPr/>
        </p:nvCxnSpPr>
        <p:spPr>
          <a:xfrm>
            <a:off x="6342074" y="4812645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7727127" y="4820958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400874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74" y="4915468"/>
                <a:ext cx="78681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372573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73" y="4915468"/>
                <a:ext cx="78681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3364694" y="5370996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94" y="5370996"/>
                <a:ext cx="523285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3073" y="5370996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73" y="5370996"/>
                <a:ext cx="530273" cy="369332"/>
              </a:xfrm>
              <a:prstGeom prst="rect">
                <a:avLst/>
              </a:prstGeom>
              <a:blipFill rotWithShape="0">
                <a:blip r:embed="rId2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7487513" y="5370323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13" y="5370323"/>
                <a:ext cx="530273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コネクタ 68"/>
          <p:cNvCxnSpPr/>
          <p:nvPr/>
        </p:nvCxnSpPr>
        <p:spPr>
          <a:xfrm>
            <a:off x="3887979" y="4575129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3626336" y="5763102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336" y="5763102"/>
                <a:ext cx="52328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/>
          <p:cNvCxnSpPr/>
          <p:nvPr/>
        </p:nvCxnSpPr>
        <p:spPr>
          <a:xfrm>
            <a:off x="5389119" y="4583443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123112" y="5755872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112" y="5755872"/>
                <a:ext cx="528606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9159390" y="5736171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90" y="5736171"/>
                <a:ext cx="528606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>
            <a:off x="3626336" y="4924940"/>
            <a:ext cx="261642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5390076" y="4915468"/>
            <a:ext cx="9519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7746790" y="4933439"/>
            <a:ext cx="1635209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448887" y="4524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32179" y="44988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242351" y="44875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9249196" y="2435157"/>
            <a:ext cx="801112" cy="56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余り</a:t>
            </a:r>
            <a:endParaRPr kumimoji="1" lang="ja-JP" altLang="en-US" dirty="0"/>
          </a:p>
        </p:txBody>
      </p:sp>
      <p:cxnSp>
        <p:nvCxnSpPr>
          <p:cNvPr id="48" name="直線コネクタ 47"/>
          <p:cNvCxnSpPr/>
          <p:nvPr/>
        </p:nvCxnSpPr>
        <p:spPr>
          <a:xfrm>
            <a:off x="9381999" y="2189328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7481653" y="2547638"/>
            <a:ext cx="1900346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下矢印 81"/>
          <p:cNvSpPr/>
          <p:nvPr/>
        </p:nvSpPr>
        <p:spPr>
          <a:xfrm>
            <a:off x="5306926" y="3829235"/>
            <a:ext cx="1748077" cy="6965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9370577" y="4820958"/>
            <a:ext cx="689561" cy="56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余り</a:t>
            </a:r>
            <a:endParaRPr kumimoji="1" lang="ja-JP" altLang="en-US" dirty="0"/>
          </a:p>
        </p:txBody>
      </p:sp>
      <p:cxnSp>
        <p:nvCxnSpPr>
          <p:cNvPr id="73" name="直線コネクタ 72"/>
          <p:cNvCxnSpPr/>
          <p:nvPr/>
        </p:nvCxnSpPr>
        <p:spPr>
          <a:xfrm>
            <a:off x="9381999" y="4575129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爆発 1 87"/>
          <p:cNvSpPr/>
          <p:nvPr/>
        </p:nvSpPr>
        <p:spPr>
          <a:xfrm>
            <a:off x="5500865" y="5576488"/>
            <a:ext cx="1606153" cy="89132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cost</a:t>
            </a:r>
            <a:r>
              <a:rPr kumimoji="1" lang="ja-JP" altLang="en-US" dirty="0" smtClean="0"/>
              <a:t>増</a:t>
            </a:r>
            <a:endParaRPr kumimoji="1" lang="ja-JP" altLang="en-US" dirty="0"/>
          </a:p>
        </p:txBody>
      </p:sp>
      <p:sp>
        <p:nvSpPr>
          <p:cNvPr id="89" name="爆発 1 88"/>
          <p:cNvSpPr/>
          <p:nvPr/>
        </p:nvSpPr>
        <p:spPr>
          <a:xfrm>
            <a:off x="7553237" y="5614347"/>
            <a:ext cx="1606153" cy="89132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cost</a:t>
            </a:r>
            <a:r>
              <a:rPr kumimoji="1" lang="ja-JP" altLang="en-US" dirty="0" smtClean="0"/>
              <a:t>減</a:t>
            </a:r>
            <a:endParaRPr kumimoji="1" lang="ja-JP" altLang="en-US" dirty="0"/>
          </a:p>
        </p:txBody>
      </p:sp>
      <p:sp>
        <p:nvSpPr>
          <p:cNvPr id="90" name="円/楕円 89"/>
          <p:cNvSpPr/>
          <p:nvPr/>
        </p:nvSpPr>
        <p:spPr>
          <a:xfrm>
            <a:off x="7332271" y="4134307"/>
            <a:ext cx="2451887" cy="206346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8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フロー</a:t>
            </a:r>
            <a:r>
              <a:rPr lang="ja-JP" altLang="en-US" dirty="0" smtClean="0"/>
              <a:t>解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715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dirty="0"/>
                  <a:t>なる</a:t>
                </a:r>
                <a:r>
                  <a:rPr lang="en-US" altLang="ja-JP" dirty="0"/>
                  <a:t>k</a:t>
                </a:r>
                <a:r>
                  <a:rPr lang="ja-JP" altLang="en-US" dirty="0" smtClean="0"/>
                  <a:t>についてはコスト</a:t>
                </a:r>
                <a:r>
                  <a:rPr lang="en-US" altLang="ja-JP" dirty="0" smtClean="0"/>
                  <a:t>+</a:t>
                </a:r>
                <a:r>
                  <a:rPr lang="en-US" altLang="ja-JP" dirty="0"/>
                  <a:t>1</a:t>
                </a:r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715275"/>
              </a:xfrm>
              <a:blipFill rotWithShape="0">
                <a:blip r:embed="rId3"/>
                <a:stretch>
                  <a:fillRect t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095838" y="2435158"/>
            <a:ext cx="7954470" cy="55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881677" y="300796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677" y="3007969"/>
                <a:ext cx="42832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836147" y="2993509"/>
                <a:ext cx="428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47" y="2993509"/>
                <a:ext cx="42825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コネクタ 33"/>
          <p:cNvCxnSpPr/>
          <p:nvPr/>
        </p:nvCxnSpPr>
        <p:spPr>
          <a:xfrm>
            <a:off x="3626337" y="2435158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467679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79" y="2529667"/>
                <a:ext cx="78681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490557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57" y="2529667"/>
                <a:ext cx="7868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/>
          <p:cNvCxnSpPr/>
          <p:nvPr/>
        </p:nvCxnSpPr>
        <p:spPr>
          <a:xfrm>
            <a:off x="6147865" y="2426844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7481654" y="2435157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400874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74" y="2529667"/>
                <a:ext cx="78681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8372573" y="2529667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73" y="2529667"/>
                <a:ext cx="78681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364694" y="2985195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94" y="2985195"/>
                <a:ext cx="52328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903674" y="3007969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74" y="3007969"/>
                <a:ext cx="530273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216517" y="3007969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17" y="3007969"/>
                <a:ext cx="53027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/>
          <p:cNvCxnSpPr/>
          <p:nvPr/>
        </p:nvCxnSpPr>
        <p:spPr>
          <a:xfrm>
            <a:off x="3887979" y="2189328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626336" y="3377301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336" y="3377301"/>
                <a:ext cx="52328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/>
          <p:cNvCxnSpPr/>
          <p:nvPr/>
        </p:nvCxnSpPr>
        <p:spPr>
          <a:xfrm>
            <a:off x="5389119" y="2197642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123112" y="3370071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112" y="3370071"/>
                <a:ext cx="528606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9159390" y="3350370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90" y="3350370"/>
                <a:ext cx="528606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矢印コネクタ 49"/>
          <p:cNvCxnSpPr/>
          <p:nvPr/>
        </p:nvCxnSpPr>
        <p:spPr>
          <a:xfrm>
            <a:off x="3626336" y="2539139"/>
            <a:ext cx="261642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5390076" y="2529667"/>
            <a:ext cx="757789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448887" y="2138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459424" y="2113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120806" y="2101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095838" y="4820959"/>
            <a:ext cx="7954470" cy="55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881677" y="53937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677" y="5393770"/>
                <a:ext cx="42832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9836147" y="5379310"/>
                <a:ext cx="428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47" y="5379310"/>
                <a:ext cx="428258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/>
          <p:cNvCxnSpPr/>
          <p:nvPr/>
        </p:nvCxnSpPr>
        <p:spPr>
          <a:xfrm>
            <a:off x="3626337" y="4820959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467679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79" y="4915468"/>
                <a:ext cx="78681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490557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57" y="4915468"/>
                <a:ext cx="78681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コネクタ 61"/>
          <p:cNvCxnSpPr/>
          <p:nvPr/>
        </p:nvCxnSpPr>
        <p:spPr>
          <a:xfrm>
            <a:off x="6342074" y="4812645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7727127" y="4820958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400874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74" y="4915468"/>
                <a:ext cx="78681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372573" y="4915468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73" y="4915468"/>
                <a:ext cx="78681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3364694" y="5370996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94" y="5370996"/>
                <a:ext cx="523285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3073" y="5370996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73" y="5370996"/>
                <a:ext cx="530273" cy="369332"/>
              </a:xfrm>
              <a:prstGeom prst="rect">
                <a:avLst/>
              </a:prstGeom>
              <a:blipFill rotWithShape="0">
                <a:blip r:embed="rId2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7487513" y="5370323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13" y="5370323"/>
                <a:ext cx="530273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コネクタ 68"/>
          <p:cNvCxnSpPr/>
          <p:nvPr/>
        </p:nvCxnSpPr>
        <p:spPr>
          <a:xfrm>
            <a:off x="3887979" y="4575129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3626336" y="5763102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336" y="5763102"/>
                <a:ext cx="52328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/>
          <p:cNvCxnSpPr/>
          <p:nvPr/>
        </p:nvCxnSpPr>
        <p:spPr>
          <a:xfrm>
            <a:off x="5389119" y="4583443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123112" y="5755872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112" y="5755872"/>
                <a:ext cx="528606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9159390" y="5736171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90" y="5736171"/>
                <a:ext cx="528606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>
            <a:off x="3626336" y="4924940"/>
            <a:ext cx="261642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5390076" y="4915468"/>
            <a:ext cx="9519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7746790" y="4933439"/>
            <a:ext cx="1635209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448887" y="4524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32179" y="44988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242351" y="44875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9249196" y="2435157"/>
            <a:ext cx="801112" cy="56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余り</a:t>
            </a:r>
            <a:endParaRPr kumimoji="1" lang="ja-JP" altLang="en-US" dirty="0"/>
          </a:p>
        </p:txBody>
      </p:sp>
      <p:cxnSp>
        <p:nvCxnSpPr>
          <p:cNvPr id="48" name="直線コネクタ 47"/>
          <p:cNvCxnSpPr/>
          <p:nvPr/>
        </p:nvCxnSpPr>
        <p:spPr>
          <a:xfrm>
            <a:off x="9381999" y="2189328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7481653" y="2547638"/>
            <a:ext cx="1900346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下矢印 81"/>
          <p:cNvSpPr/>
          <p:nvPr/>
        </p:nvSpPr>
        <p:spPr>
          <a:xfrm>
            <a:off x="5306926" y="3829235"/>
            <a:ext cx="1748077" cy="6965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9370577" y="4820958"/>
            <a:ext cx="689561" cy="56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余り</a:t>
            </a:r>
            <a:endParaRPr kumimoji="1" lang="ja-JP" altLang="en-US" dirty="0"/>
          </a:p>
        </p:txBody>
      </p:sp>
      <p:cxnSp>
        <p:nvCxnSpPr>
          <p:cNvPr id="73" name="直線コネクタ 72"/>
          <p:cNvCxnSpPr/>
          <p:nvPr/>
        </p:nvCxnSpPr>
        <p:spPr>
          <a:xfrm>
            <a:off x="9381999" y="4575129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爆発 1 87"/>
          <p:cNvSpPr/>
          <p:nvPr/>
        </p:nvSpPr>
        <p:spPr>
          <a:xfrm>
            <a:off x="5500865" y="5576488"/>
            <a:ext cx="1606153" cy="89132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cost</a:t>
            </a:r>
            <a:r>
              <a:rPr kumimoji="1" lang="ja-JP" altLang="en-US" dirty="0" smtClean="0"/>
              <a:t>増</a:t>
            </a:r>
            <a:endParaRPr kumimoji="1" lang="ja-JP" altLang="en-US" dirty="0"/>
          </a:p>
        </p:txBody>
      </p:sp>
      <p:sp>
        <p:nvSpPr>
          <p:cNvPr id="89" name="爆発 1 88"/>
          <p:cNvSpPr/>
          <p:nvPr/>
        </p:nvSpPr>
        <p:spPr>
          <a:xfrm>
            <a:off x="7553237" y="5614347"/>
            <a:ext cx="1606153" cy="89132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cost</a:t>
            </a:r>
            <a:r>
              <a:rPr kumimoji="1" lang="ja-JP" altLang="en-US" dirty="0" smtClean="0"/>
              <a:t>減</a:t>
            </a:r>
            <a:endParaRPr kumimoji="1" lang="ja-JP" altLang="en-US" dirty="0"/>
          </a:p>
        </p:txBody>
      </p:sp>
      <p:sp>
        <p:nvSpPr>
          <p:cNvPr id="90" name="円/楕円 89"/>
          <p:cNvSpPr/>
          <p:nvPr/>
        </p:nvSpPr>
        <p:spPr>
          <a:xfrm>
            <a:off x="4854691" y="4329815"/>
            <a:ext cx="2451887" cy="206346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8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フロー</a:t>
            </a:r>
            <a:r>
              <a:rPr lang="ja-JP" altLang="en-US" dirty="0" smtClean="0"/>
              <a:t>解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412931"/>
                <a:ext cx="10986962" cy="136342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よって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以下のグラフで流量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dirty="0" smtClean="0"/>
                  <a:t> の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最小費用流を求めれば良い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412931"/>
                <a:ext cx="10986962" cy="1363423"/>
              </a:xfrm>
              <a:blipFill rotWithShape="0">
                <a:blip r:embed="rId3"/>
                <a:stretch>
                  <a:fillRect l="-943" t="-67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593472" y="2375197"/>
            <a:ext cx="655455" cy="6554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358722" y="4002772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312234" y="4002772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4265746" y="4002771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6696051" y="4002771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77632" y="41458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4"/>
            <a:endCxn id="7" idx="0"/>
          </p:cNvCxnSpPr>
          <p:nvPr/>
        </p:nvCxnSpPr>
        <p:spPr>
          <a:xfrm flipH="1">
            <a:off x="2686450" y="3030652"/>
            <a:ext cx="2234750" cy="972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6" idx="4"/>
            <a:endCxn id="9" idx="0"/>
          </p:cNvCxnSpPr>
          <p:nvPr/>
        </p:nvCxnSpPr>
        <p:spPr>
          <a:xfrm flipH="1">
            <a:off x="4593474" y="3030652"/>
            <a:ext cx="327726" cy="97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5613881" y="3156140"/>
                <a:ext cx="826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81" y="3156140"/>
                <a:ext cx="82681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6493130" y="2554248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流量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コスト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5219256" y="4007604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6" idx="4"/>
            <a:endCxn id="16" idx="0"/>
          </p:cNvCxnSpPr>
          <p:nvPr/>
        </p:nvCxnSpPr>
        <p:spPr>
          <a:xfrm>
            <a:off x="4921200" y="3030652"/>
            <a:ext cx="625784" cy="976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7"/>
            <a:endCxn id="8" idx="1"/>
          </p:cNvCxnSpPr>
          <p:nvPr/>
        </p:nvCxnSpPr>
        <p:spPr>
          <a:xfrm>
            <a:off x="2918188" y="4098761"/>
            <a:ext cx="490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7"/>
            <a:endCxn id="9" idx="1"/>
          </p:cNvCxnSpPr>
          <p:nvPr/>
        </p:nvCxnSpPr>
        <p:spPr>
          <a:xfrm flipV="1">
            <a:off x="3871700" y="4098760"/>
            <a:ext cx="4900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7"/>
            <a:endCxn id="16" idx="1"/>
          </p:cNvCxnSpPr>
          <p:nvPr/>
        </p:nvCxnSpPr>
        <p:spPr>
          <a:xfrm>
            <a:off x="4825212" y="4098760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3"/>
            <a:endCxn id="9" idx="5"/>
          </p:cNvCxnSpPr>
          <p:nvPr/>
        </p:nvCxnSpPr>
        <p:spPr>
          <a:xfrm flipH="1" flipV="1">
            <a:off x="4825212" y="4562237"/>
            <a:ext cx="490033" cy="4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782271" y="4103592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5782271" y="4567069"/>
            <a:ext cx="490033" cy="4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6305057" y="4104068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6305057" y="4567545"/>
            <a:ext cx="490033" cy="4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799177" y="377650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77" y="3776500"/>
                <a:ext cx="71045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750725" y="3778825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725" y="3778825"/>
                <a:ext cx="7104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703945" y="3771313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945" y="3771313"/>
                <a:ext cx="71045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/>
          <p:cNvSpPr/>
          <p:nvPr/>
        </p:nvSpPr>
        <p:spPr>
          <a:xfrm>
            <a:off x="8078660" y="4004113"/>
            <a:ext cx="655455" cy="6554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10" idx="6"/>
            <a:endCxn id="34" idx="2"/>
          </p:cNvCxnSpPr>
          <p:nvPr/>
        </p:nvCxnSpPr>
        <p:spPr>
          <a:xfrm>
            <a:off x="7351506" y="4330499"/>
            <a:ext cx="727154" cy="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7" idx="5"/>
            <a:endCxn id="8" idx="3"/>
          </p:cNvCxnSpPr>
          <p:nvPr/>
        </p:nvCxnSpPr>
        <p:spPr>
          <a:xfrm>
            <a:off x="2918188" y="4562238"/>
            <a:ext cx="490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68016" y="5097132"/>
                <a:ext cx="3225114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𝑎𝑥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16" y="5097132"/>
                <a:ext cx="3225114" cy="9840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720124" y="4562237"/>
                <a:ext cx="86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24" y="4562237"/>
                <a:ext cx="8605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/>
          <p:cNvCxnSpPr>
            <a:stCxn id="8" idx="5"/>
            <a:endCxn id="9" idx="3"/>
          </p:cNvCxnSpPr>
          <p:nvPr/>
        </p:nvCxnSpPr>
        <p:spPr>
          <a:xfrm flipV="1">
            <a:off x="3871700" y="4562237"/>
            <a:ext cx="4900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704195" y="4562237"/>
                <a:ext cx="86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195" y="4562237"/>
                <a:ext cx="86055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643132" y="4558766"/>
                <a:ext cx="86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132" y="4558766"/>
                <a:ext cx="86055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5548204" y="4559264"/>
                <a:ext cx="86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204" y="4559264"/>
                <a:ext cx="860557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208092" y="4568317"/>
                <a:ext cx="1118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092" y="4568317"/>
                <a:ext cx="111825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/>
          <p:cNvCxnSpPr>
            <a:stCxn id="6" idx="4"/>
            <a:endCxn id="8" idx="0"/>
          </p:cNvCxnSpPr>
          <p:nvPr/>
        </p:nvCxnSpPr>
        <p:spPr>
          <a:xfrm flipH="1">
            <a:off x="3639962" y="3030652"/>
            <a:ext cx="1281238" cy="972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6" idx="4"/>
            <a:endCxn id="10" idx="0"/>
          </p:cNvCxnSpPr>
          <p:nvPr/>
        </p:nvCxnSpPr>
        <p:spPr>
          <a:xfrm>
            <a:off x="4921200" y="3030652"/>
            <a:ext cx="2102579" cy="97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7265761" y="4368636"/>
                <a:ext cx="898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61" y="4368636"/>
                <a:ext cx="898644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133578" y="3300319"/>
                <a:ext cx="826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78" y="3300319"/>
                <a:ext cx="826812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554166" y="3405612"/>
                <a:ext cx="826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66" y="3405612"/>
                <a:ext cx="82681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075619" y="3411398"/>
                <a:ext cx="826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619" y="3411398"/>
                <a:ext cx="82681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490777" y="3400237"/>
                <a:ext cx="826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77" y="3400237"/>
                <a:ext cx="826812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フロー</a:t>
            </a:r>
            <a:r>
              <a:rPr lang="ja-JP" altLang="en-US" dirty="0" smtClean="0"/>
              <a:t>解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434755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出力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i="1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計算量</a:t>
                </a:r>
                <a:endParaRPr lang="en-US" altLang="ja-JP" dirty="0" smtClean="0"/>
              </a:p>
              <a:p>
                <a:pPr lvl="1"/>
                <a:r>
                  <a:rPr lang="ja-JP" altLang="en-US" dirty="0"/>
                  <a:t>明らか</a:t>
                </a:r>
                <a:r>
                  <a:rPr lang="ja-JP" altLang="en-US" dirty="0" smtClean="0"/>
                  <a:t>に押し戻すことはないので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つまり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辺に流すときに逆辺の</a:t>
                </a:r>
                <a:r>
                  <a:rPr lang="en-US" altLang="ja-JP" dirty="0" smtClean="0"/>
                  <a:t>cap</a:t>
                </a:r>
                <a:r>
                  <a:rPr lang="ja-JP" altLang="en-US" dirty="0" smtClean="0"/>
                  <a:t>を増やす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逆辺を張る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必要がない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これでも部分点</a:t>
                </a: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を取れる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4347557"/>
              </a:xfrm>
              <a:blipFill rotWithShape="0">
                <a:blip r:embed="rId3"/>
                <a:stretch>
                  <a:fillRect l="-943" t="-25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19518" y="24195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57799" y="241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差分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41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321425"/>
            <a:ext cx="731837" cy="433388"/>
          </a:xfrm>
        </p:spPr>
        <p:txBody>
          <a:bodyPr/>
          <a:lstStyle/>
          <a:p>
            <a:fld id="{F34A96CC-00DD-4755-9141-8D779F28C122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1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満点解法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321425"/>
            <a:ext cx="731837" cy="433388"/>
          </a:xfrm>
        </p:spPr>
        <p:txBody>
          <a:bodyPr/>
          <a:lstStyle/>
          <a:p>
            <a:fld id="{F34A96CC-00DD-4755-9141-8D779F28C122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472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満点解法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434755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フロー解</a:t>
                </a: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を高速化する</a:t>
                </a:r>
                <a:endParaRPr lang="en-US" altLang="ja-JP" dirty="0" smtClean="0"/>
              </a:p>
              <a:p>
                <a:r>
                  <a:rPr lang="ja-JP" altLang="en-US" dirty="0" smtClean="0"/>
                  <a:t>一度流した</a:t>
                </a:r>
                <a:r>
                  <a:rPr lang="ja-JP" altLang="en-US" dirty="0"/>
                  <a:t>もの</a:t>
                </a:r>
                <a:r>
                  <a:rPr lang="ja-JP" altLang="en-US" dirty="0" smtClean="0"/>
                  <a:t>を押し戻すことはないので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鎖状の</a:t>
                </a:r>
                <a:r>
                  <a:rPr lang="en-US" altLang="ja-JP" dirty="0" smtClean="0"/>
                  <a:t>DAG</a:t>
                </a:r>
                <a:r>
                  <a:rPr lang="ja-JP" altLang="en-US" dirty="0" smtClean="0"/>
                  <a:t>となり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𝑑𝑖𝑗𝑘𝑠𝑡𝑟𝑎</m:t>
                    </m:r>
                  </m:oMath>
                </a14:m>
                <a:r>
                  <a:rPr lang="ja-JP" altLang="en-US" u="sng" dirty="0" smtClean="0"/>
                  <a:t>の代わりに</a:t>
                </a:r>
                <a:r>
                  <a:rPr lang="ja-JP" altLang="en-US" dirty="0" smtClean="0"/>
                  <a:t>簡単な</a:t>
                </a:r>
                <a:r>
                  <a:rPr lang="en-US" altLang="ja-JP" dirty="0" smtClean="0"/>
                  <a:t>DP</a:t>
                </a:r>
                <a:r>
                  <a:rPr lang="ja-JP" altLang="en-US" dirty="0" err="1" smtClean="0"/>
                  <a:t>で</a:t>
                </a:r>
                <a:r>
                  <a:rPr lang="ja-JP" altLang="en-US" dirty="0" smtClean="0"/>
                  <a:t>できる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具体的には</a:t>
                </a:r>
                <a:r>
                  <a:rPr lang="en-US" altLang="ja-JP" dirty="0" smtClean="0"/>
                  <a:t>, </a:t>
                </a:r>
                <a:r>
                  <a:rPr lang="ja-JP" altLang="en-US" u="sng" dirty="0" smtClean="0"/>
                  <a:t>単に</a:t>
                </a:r>
                <a:r>
                  <a:rPr lang="en-US" altLang="ja-JP" u="sng" dirty="0" smtClean="0"/>
                  <a:t>t</a:t>
                </a:r>
                <a:r>
                  <a:rPr lang="ja-JP" altLang="en-US" u="sng" dirty="0" smtClean="0"/>
                  <a:t>から順に累積和を取れば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u="sng" dirty="0" smtClean="0"/>
                  <a:t>最短路が求まる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4347557"/>
              </a:xfrm>
              <a:blipFill rotWithShape="0">
                <a:blip r:embed="rId3"/>
                <a:stretch>
                  <a:fillRect l="-943" t="-25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783595" y="3570254"/>
            <a:ext cx="655455" cy="6554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548845" y="5197829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502357" y="5197829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4455869" y="5197828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6886174" y="5197828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67755" y="5340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4"/>
            <a:endCxn id="7" idx="0"/>
          </p:cNvCxnSpPr>
          <p:nvPr/>
        </p:nvCxnSpPr>
        <p:spPr>
          <a:xfrm flipH="1">
            <a:off x="2876573" y="4225709"/>
            <a:ext cx="2234750" cy="972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6" idx="4"/>
            <a:endCxn id="9" idx="0"/>
          </p:cNvCxnSpPr>
          <p:nvPr/>
        </p:nvCxnSpPr>
        <p:spPr>
          <a:xfrm flipH="1">
            <a:off x="4783597" y="4225709"/>
            <a:ext cx="327726" cy="97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5277828" y="4495376"/>
                <a:ext cx="826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28" y="4495376"/>
                <a:ext cx="82681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6683253" y="3749305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流量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コスト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5409379" y="5202661"/>
            <a:ext cx="655455" cy="6554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6" idx="4"/>
            <a:endCxn id="16" idx="0"/>
          </p:cNvCxnSpPr>
          <p:nvPr/>
        </p:nvCxnSpPr>
        <p:spPr>
          <a:xfrm>
            <a:off x="5111323" y="4225709"/>
            <a:ext cx="625784" cy="976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7"/>
            <a:endCxn id="8" idx="1"/>
          </p:cNvCxnSpPr>
          <p:nvPr/>
        </p:nvCxnSpPr>
        <p:spPr>
          <a:xfrm>
            <a:off x="3108311" y="5293818"/>
            <a:ext cx="490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7"/>
            <a:endCxn id="9" idx="1"/>
          </p:cNvCxnSpPr>
          <p:nvPr/>
        </p:nvCxnSpPr>
        <p:spPr>
          <a:xfrm flipV="1">
            <a:off x="4061823" y="5293817"/>
            <a:ext cx="4900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7"/>
            <a:endCxn id="16" idx="1"/>
          </p:cNvCxnSpPr>
          <p:nvPr/>
        </p:nvCxnSpPr>
        <p:spPr>
          <a:xfrm>
            <a:off x="5015335" y="5293817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6" idx="3"/>
            <a:endCxn id="9" idx="5"/>
          </p:cNvCxnSpPr>
          <p:nvPr/>
        </p:nvCxnSpPr>
        <p:spPr>
          <a:xfrm flipH="1" flipV="1">
            <a:off x="5015335" y="5757294"/>
            <a:ext cx="490033" cy="4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5972394" y="5298649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5972394" y="5762126"/>
            <a:ext cx="490033" cy="4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495180" y="5299125"/>
            <a:ext cx="490033" cy="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6495180" y="5762602"/>
            <a:ext cx="490033" cy="4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2989300" y="4971557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00" y="4971557"/>
                <a:ext cx="71045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940848" y="4973882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848" y="4973882"/>
                <a:ext cx="7104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894068" y="496637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068" y="4966370"/>
                <a:ext cx="71045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円/楕円 28"/>
          <p:cNvSpPr/>
          <p:nvPr/>
        </p:nvSpPr>
        <p:spPr>
          <a:xfrm>
            <a:off x="8268783" y="5199170"/>
            <a:ext cx="655455" cy="6554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10" idx="6"/>
            <a:endCxn id="29" idx="2"/>
          </p:cNvCxnSpPr>
          <p:nvPr/>
        </p:nvCxnSpPr>
        <p:spPr>
          <a:xfrm>
            <a:off x="7541629" y="5525556"/>
            <a:ext cx="727154" cy="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5"/>
            <a:endCxn id="8" idx="3"/>
          </p:cNvCxnSpPr>
          <p:nvPr/>
        </p:nvCxnSpPr>
        <p:spPr>
          <a:xfrm>
            <a:off x="3108311" y="5757295"/>
            <a:ext cx="490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910247" y="5757294"/>
                <a:ext cx="86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47" y="5757294"/>
                <a:ext cx="86055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>
            <a:stCxn id="8" idx="5"/>
            <a:endCxn id="9" idx="3"/>
          </p:cNvCxnSpPr>
          <p:nvPr/>
        </p:nvCxnSpPr>
        <p:spPr>
          <a:xfrm flipV="1">
            <a:off x="4061823" y="5757294"/>
            <a:ext cx="4900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894318" y="5757294"/>
                <a:ext cx="86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18" y="5757294"/>
                <a:ext cx="8605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833255" y="5753823"/>
                <a:ext cx="86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55" y="5753823"/>
                <a:ext cx="860557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5738327" y="5754321"/>
                <a:ext cx="86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27" y="5754321"/>
                <a:ext cx="86055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6398215" y="5763374"/>
                <a:ext cx="1118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215" y="5763374"/>
                <a:ext cx="111825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>
            <a:stCxn id="6" idx="4"/>
            <a:endCxn id="8" idx="0"/>
          </p:cNvCxnSpPr>
          <p:nvPr/>
        </p:nvCxnSpPr>
        <p:spPr>
          <a:xfrm flipH="1">
            <a:off x="3830085" y="4225709"/>
            <a:ext cx="1281238" cy="972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6" idx="4"/>
            <a:endCxn id="10" idx="0"/>
          </p:cNvCxnSpPr>
          <p:nvPr/>
        </p:nvCxnSpPr>
        <p:spPr>
          <a:xfrm>
            <a:off x="5111323" y="4225709"/>
            <a:ext cx="2102579" cy="97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7455884" y="5563693"/>
                <a:ext cx="898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−1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884" y="5563693"/>
                <a:ext cx="89864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6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満点解法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481094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つまり以下を行う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後でじっくり見て下さい</a:t>
                </a:r>
                <a:r>
                  <a:rPr lang="en-US" altLang="ja-JP" dirty="0" smtClean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とする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i="1" dirty="0"/>
                  <a:t> </a:t>
                </a:r>
                <a:r>
                  <a:rPr lang="ja-JP" altLang="en-US" dirty="0"/>
                  <a:t>とする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流す合計量</a:t>
                </a:r>
                <a:r>
                  <a:rPr lang="en-US" altLang="ja-JP" dirty="0"/>
                  <a:t>)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+1   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−1   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ja-JP" altLang="en-US" dirty="0" smtClean="0"/>
                  <a:t> として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を計算する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を求める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i="1" dirty="0" smtClean="0"/>
                  <a:t> </a:t>
                </a:r>
                <a:r>
                  <a:rPr lang="ja-JP" altLang="en-US" dirty="0" smtClean="0"/>
                  <a:t>を求める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とする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とする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なら</a:t>
                </a:r>
                <a:r>
                  <a:rPr lang="en-US" altLang="ja-JP" dirty="0"/>
                  <a:t>3</a:t>
                </a:r>
                <a:r>
                  <a:rPr lang="ja-JP" altLang="en-US" dirty="0" smtClean="0"/>
                  <a:t>に戻る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ja-JP" altLang="en-US" dirty="0" smtClean="0"/>
                  <a:t>を出力する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4810940"/>
              </a:xfrm>
              <a:blipFill rotWithShape="0">
                <a:blip r:embed="rId3"/>
                <a:stretch>
                  <a:fillRect l="-943" t="-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076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満点解法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434755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このアルゴリズムだと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で間に合わない</a:t>
                </a:r>
                <a:endParaRPr lang="en-US" altLang="ja-JP" dirty="0" smtClean="0"/>
              </a:p>
              <a:p>
                <a:r>
                  <a:rPr lang="en-US" altLang="ja-JP" dirty="0" err="1" smtClean="0"/>
                  <a:t>StarrySkyTree</a:t>
                </a:r>
                <a:r>
                  <a:rPr lang="ja-JP" altLang="en-US" dirty="0" smtClean="0"/>
                  <a:t>を用いて高速化する</a:t>
                </a:r>
                <a:endParaRPr lang="en-US" altLang="ja-JP" dirty="0" smtClean="0"/>
              </a:p>
              <a:p>
                <a:r>
                  <a:rPr lang="en-US" altLang="ja-JP" dirty="0" err="1" smtClean="0"/>
                  <a:t>StarrySkyTree</a:t>
                </a:r>
                <a:r>
                  <a:rPr lang="ja-JP" altLang="en-US" dirty="0" smtClean="0"/>
                  <a:t>とは</a:t>
                </a:r>
                <a:r>
                  <a:rPr lang="en-US" altLang="ja-JP" dirty="0" smtClean="0"/>
                  <a:t>,</a:t>
                </a:r>
                <a:br>
                  <a:rPr lang="en-US" altLang="ja-JP" dirty="0" smtClean="0"/>
                </a:br>
                <a:r>
                  <a:rPr lang="ja-JP" altLang="en-US" dirty="0" smtClean="0"/>
                  <a:t>以下の各クエリに対し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e>
                    </m:d>
                  </m:oMath>
                </a14:m>
                <a:r>
                  <a:rPr lang="ja-JP" altLang="en-US" dirty="0" smtClean="0"/>
                  <a:t>で処理できるデータ構造</a:t>
                </a:r>
                <a:endParaRPr lang="en-US" altLang="ja-JP" dirty="0" smtClean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に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を加算する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区間加算</a:t>
                </a:r>
                <a:r>
                  <a:rPr lang="en-US" altLang="ja-JP" dirty="0" smtClean="0"/>
                  <a:t>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の最小値を求める 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区間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altLang="ja-JP" dirty="0" smtClean="0"/>
                  <a:t>)</a:t>
                </a:r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4347557"/>
              </a:xfrm>
              <a:blipFill rotWithShape="0">
                <a:blip r:embed="rId3"/>
                <a:stretch>
                  <a:fillRect l="-943" t="-25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88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満点解法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481094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もう一度見てみる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とする </a:t>
                </a:r>
                <a:r>
                  <a:rPr lang="en-US" altLang="ja-JP" dirty="0"/>
                  <a:t>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i="1" dirty="0"/>
                  <a:t> </a:t>
                </a:r>
                <a:r>
                  <a:rPr lang="ja-JP" altLang="en-US" dirty="0"/>
                  <a:t>とする </a:t>
                </a:r>
                <a:r>
                  <a:rPr lang="en-US" altLang="ja-JP" dirty="0" smtClean="0"/>
                  <a:t>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ja-JP" altLang="en-US" dirty="0" smtClean="0"/>
                  <a:t> として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を計算する </a:t>
                </a:r>
                <a:r>
                  <a:rPr lang="en-US" altLang="ja-JP" dirty="0" smtClean="0"/>
                  <a:t>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を求める </a:t>
                </a:r>
                <a:r>
                  <a:rPr lang="en-US" altLang="ja-JP" dirty="0" smtClean="0"/>
                  <a:t>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ja-JP" altLang="en-US" dirty="0" smtClean="0"/>
                  <a:t>を求める </a:t>
                </a:r>
                <a:r>
                  <a:rPr lang="en-US" altLang="ja-JP" dirty="0" smtClean="0"/>
                  <a:t>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</a:t>
                </a:r>
                <a:r>
                  <a:rPr lang="ja-JP" altLang="en-US" dirty="0" smtClean="0"/>
                  <a:t>する </a:t>
                </a:r>
                <a:r>
                  <a:rPr lang="en-US" altLang="ja-JP" dirty="0" smtClean="0"/>
                  <a:t>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とする </a:t>
                </a:r>
                <a:r>
                  <a:rPr lang="en-US" altLang="ja-JP" dirty="0" smtClean="0"/>
                  <a:t>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なら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に戻る </a:t>
                </a:r>
                <a:r>
                  <a:rPr lang="en-US" altLang="ja-JP" dirty="0"/>
                  <a:t>…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ja-JP" altLang="en-US" dirty="0"/>
                  <a:t>を出力する </a:t>
                </a:r>
                <a:r>
                  <a:rPr lang="en-US" altLang="ja-JP" dirty="0"/>
                  <a:t>…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4810940"/>
              </a:xfrm>
              <a:blipFill rotWithShape="0">
                <a:blip r:embed="rId3"/>
                <a:stretch>
                  <a:fillRect l="-943" t="-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56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満点解法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481094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ボトルネック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繰り返し回数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ja-JP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ja-JP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ja-JP" altLang="en-US" dirty="0" smtClean="0"/>
                  <a:t> として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を計算する</a:t>
                </a:r>
                <a:endParaRPr lang="en-US" altLang="ja-JP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を求める</a:t>
                </a:r>
                <a:endParaRPr lang="en-US" altLang="ja-JP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ja-JP" i="1" dirty="0"/>
                      <m:t> </m:t>
                    </m:r>
                  </m:oMath>
                </a14:m>
                <a:r>
                  <a:rPr lang="ja-JP" altLang="en-US" dirty="0" smtClean="0"/>
                  <a:t>を求める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4810940"/>
              </a:xfrm>
              <a:blipFill rotWithShape="0">
                <a:blip r:embed="rId3"/>
                <a:stretch>
                  <a:fillRect l="-943" t="-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01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満点解法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48109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ja-JP" altLang="en-US" dirty="0" smtClean="0"/>
                  <a:t> として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を計算する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</a:t>
                </a:r>
                <a:r>
                  <a:rPr lang="en-US" altLang="ja-JP" dirty="0" err="1" smtClean="0"/>
                  <a:t>StarrySkyTree</a:t>
                </a: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を持つ</a:t>
                </a:r>
                <a:endParaRPr lang="en-US" altLang="ja-JP" dirty="0" smtClean="0"/>
              </a:p>
              <a:p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を求める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/>
                  <a:t>から求める</a:t>
                </a:r>
                <a:endParaRPr lang="en-US" altLang="ja-JP" dirty="0" smtClean="0"/>
              </a:p>
              <a:p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ja-JP" altLang="en-US" dirty="0" smtClean="0"/>
                  <a:t>を求める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</a:t>
                </a:r>
                <a:r>
                  <a:rPr lang="en-US" altLang="ja-JP" dirty="0" err="1" smtClean="0"/>
                  <a:t>StarrySkyTree</a:t>
                </a: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を持つ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ただし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のところは </a:t>
                </a:r>
                <a14:m>
                  <m:oMath xmlns:m="http://schemas.openxmlformats.org/officeDocument/2006/math">
                    <m:r>
                      <a:rPr lang="ja-JP" altLang="en-US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とする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481094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39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満点解法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48109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</a:t>
                </a:r>
                <a:r>
                  <a:rPr lang="ja-JP" altLang="en-US" dirty="0" smtClean="0"/>
                  <a:t>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/>
                  <a:t>に対する処理でできる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これに</a:t>
                </a:r>
                <a:r>
                  <a:rPr lang="ja-JP" altLang="en-US" dirty="0" smtClean="0"/>
                  <a:t>よって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+1   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−1   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が変化するため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も変化するので次の処理も行う</a:t>
                </a:r>
                <a:endParaRPr lang="en-US" altLang="ja-JP" dirty="0"/>
              </a:p>
              <a:p>
                <a:endParaRPr lang="en-US" altLang="ja-JP" dirty="0" smtClean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なる全ての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について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クエリで探す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>)</a:t>
                </a:r>
                <a:br>
                  <a:rPr lang="en-US" altLang="ja-JP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ja-JP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に更新し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+=2 (0≤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を行う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/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endParaRPr lang="en-US" altLang="ja-JP" dirty="0" smtClean="0"/>
              </a:p>
              <a:p>
                <a:r>
                  <a:rPr lang="ja-JP" altLang="en-US" dirty="0" smtClean="0"/>
                  <a:t>以上を行えば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𝑁𝑙𝑜𝑔𝑁</m:t>
                        </m:r>
                      </m:e>
                    </m:d>
                  </m:oMath>
                </a14:m>
                <a:r>
                  <a:rPr lang="en-US" altLang="ja-JP" dirty="0" smtClean="0">
                    <a:solidFill>
                      <a:schemeClr val="tx2"/>
                    </a:solidFill>
                  </a:rPr>
                  <a:t> </a:t>
                </a:r>
                <a:r>
                  <a:rPr lang="ja-JP" altLang="en-US" dirty="0" smtClean="0"/>
                  <a:t>で答えを導ける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4810940"/>
              </a:xfrm>
              <a:blipFill rotWithShape="0">
                <a:blip r:embed="rId3"/>
                <a:stretch>
                  <a:fillRect l="-943" t="-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56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321425"/>
            <a:ext cx="731837" cy="433388"/>
          </a:xfrm>
        </p:spPr>
        <p:txBody>
          <a:bodyPr/>
          <a:lstStyle/>
          <a:p>
            <a:fld id="{F34A96CC-00DD-4755-9141-8D779F28C122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73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 Accept</a:t>
            </a:r>
          </a:p>
          <a:p>
            <a:pPr lvl="1"/>
            <a:r>
              <a:rPr lang="en-US" altLang="ja-JP" dirty="0"/>
              <a:t>ALL           </a:t>
            </a:r>
            <a:r>
              <a:rPr lang="en-US" altLang="ja-JP" dirty="0" smtClean="0"/>
              <a:t>yokozuna57 (167:10)</a:t>
            </a:r>
          </a:p>
          <a:p>
            <a:pPr lvl="1"/>
            <a:r>
              <a:rPr kumimoji="1" lang="en-US" altLang="ja-JP" dirty="0" smtClean="0"/>
              <a:t>Onsite(</a:t>
            </a:r>
            <a:r>
              <a:rPr kumimoji="1" lang="ja-JP" altLang="en-US" dirty="0" smtClean="0"/>
              <a:t>東京</a:t>
            </a:r>
            <a:r>
              <a:rPr kumimoji="1" lang="en-US" altLang="ja-JP" dirty="0" smtClean="0"/>
              <a:t>)  </a:t>
            </a:r>
            <a:r>
              <a:rPr lang="lo-LA" altLang="ja-JP" dirty="0"/>
              <a:t>ຣ</a:t>
            </a:r>
            <a:r>
              <a:rPr lang="ml-IN" altLang="ja-JP" dirty="0"/>
              <a:t>സ</a:t>
            </a:r>
            <a:r>
              <a:rPr lang="ar-AE" altLang="ja-JP" dirty="0"/>
              <a:t>ں</a:t>
            </a:r>
            <a:r>
              <a:rPr lang="en-US" altLang="ja-JP" dirty="0"/>
              <a:t>ƙ</a:t>
            </a:r>
            <a:r>
              <a:rPr lang="iu-Cans-CA" altLang="ja-JP" dirty="0" smtClean="0"/>
              <a:t>ᘓ</a:t>
            </a:r>
            <a:r>
              <a:rPr lang="en-US" altLang="ja-JP" dirty="0" smtClean="0"/>
              <a:t> (173:45)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Onsite(</a:t>
            </a:r>
            <a:r>
              <a:rPr lang="ja-JP" altLang="en-US" dirty="0" smtClean="0"/>
              <a:t>京都</a:t>
            </a:r>
            <a:r>
              <a:rPr lang="en-US" altLang="ja-JP" dirty="0" smtClean="0"/>
              <a:t>)  --</a:t>
            </a:r>
            <a:endParaRPr kumimoji="1" lang="en-US" altLang="ja-JP" dirty="0" smtClean="0"/>
          </a:p>
          <a:p>
            <a:r>
              <a:rPr lang="en-US" altLang="ja-JP" dirty="0" smtClean="0"/>
              <a:t>Accept   </a:t>
            </a:r>
            <a:r>
              <a:rPr lang="en-US" altLang="ja-JP" dirty="0" smtClean="0"/>
              <a:t>6 / 86 (7%)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01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513352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補強材の合計は変わらない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とする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補強材を移動させる操作は</a:t>
                </a:r>
                <a:r>
                  <a:rPr kumimoji="1"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から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の代わりに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次の</a:t>
                </a: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種類だけと考えても良い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ja-JP" altLang="en-US" dirty="0" smtClean="0"/>
                  <a:t>コスト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で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 smtClean="0"/>
                  <a:t> から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に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個移動</a:t>
                </a:r>
                <a:endParaRPr lang="en-US" altLang="ja-JP" dirty="0" smtClean="0"/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ja-JP" altLang="en-US" dirty="0" smtClean="0"/>
                  <a:t>コスト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で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から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 smtClean="0"/>
                  <a:t> に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個移動</a:t>
                </a:r>
                <a:endParaRPr lang="en-US" altLang="ja-JP" dirty="0" smtClean="0"/>
              </a:p>
              <a:p>
                <a:pPr lvl="1"/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5133526"/>
              </a:xfrm>
              <a:blipFill rotWithShape="0">
                <a:blip r:embed="rId3"/>
                <a:stretch>
                  <a:fillRect l="-943" t="-21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44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下矢印 27"/>
          <p:cNvSpPr/>
          <p:nvPr/>
        </p:nvSpPr>
        <p:spPr>
          <a:xfrm>
            <a:off x="2922574" y="4078406"/>
            <a:ext cx="704008" cy="82538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0986962" cy="1346453"/>
              </a:xfrm>
            </p:spPr>
            <p:txBody>
              <a:bodyPr/>
              <a:lstStyle/>
              <a:p>
                <a:r>
                  <a:rPr lang="ja-JP" altLang="en-US" dirty="0" smtClean="0"/>
                  <a:t>累積和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dirty="0" smtClean="0"/>
                  <a:t> を考えると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 dirty="0" smtClean="0"/>
                  <a:t> は操作</a:t>
                </a:r>
                <a:r>
                  <a:rPr lang="en-US" altLang="ja-JP" dirty="0" smtClean="0"/>
                  <a:t>a</a:t>
                </a:r>
                <a:r>
                  <a:rPr lang="ja-JP" altLang="en-US" dirty="0" smtClean="0"/>
                  <a:t>または操作</a:t>
                </a:r>
                <a:r>
                  <a:rPr lang="en-US" altLang="ja-JP" dirty="0" smtClean="0"/>
                  <a:t>b</a:t>
                </a:r>
                <a:r>
                  <a:rPr lang="ja-JP" altLang="en-US" dirty="0" smtClean="0"/>
                  <a:t>を 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回 行うごとに </a:t>
                </a:r>
                <a:r>
                  <a:rPr lang="en-US" altLang="ja-JP" dirty="0" smtClean="0"/>
                  <a:t>1 </a:t>
                </a:r>
                <a:r>
                  <a:rPr lang="ja-JP" altLang="en-US" dirty="0" smtClean="0"/>
                  <a:t>ずれる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他の操作では変化しない</a:t>
                </a:r>
                <a:r>
                  <a:rPr lang="en-US" altLang="ja-JP" dirty="0" smtClean="0"/>
                  <a:t>)</a:t>
                </a:r>
              </a:p>
              <a:p>
                <a:endParaRPr lang="en-US" altLang="ja-JP" dirty="0"/>
              </a:p>
              <a:p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0986962" cy="1346453"/>
              </a:xfrm>
              <a:blipFill rotWithShape="0">
                <a:blip r:embed="rId3"/>
                <a:stretch>
                  <a:fillRect l="-943" t="-8597" b="-4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12100" y="3055614"/>
            <a:ext cx="5316468" cy="55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780249" y="3055614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724401" y="3055614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274578" y="3055614"/>
            <a:ext cx="0" cy="55835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422491" y="3598858"/>
                <a:ext cx="715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91" y="3598858"/>
                <a:ext cx="71551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366642" y="3600906"/>
                <a:ext cx="715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42" y="3600906"/>
                <a:ext cx="71551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026625" y="3598858"/>
                <a:ext cx="49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25" y="3598858"/>
                <a:ext cx="4959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712100" y="5105721"/>
            <a:ext cx="5316468" cy="55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1780249" y="5105721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724401" y="5105721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274578" y="2739278"/>
            <a:ext cx="0" cy="3279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422491" y="5648965"/>
                <a:ext cx="715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91" y="5648965"/>
                <a:ext cx="71551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366642" y="5651013"/>
                <a:ext cx="715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42" y="5651013"/>
                <a:ext cx="71551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/>
          <p:nvPr/>
        </p:nvCxnSpPr>
        <p:spPr>
          <a:xfrm>
            <a:off x="3004372" y="5105721"/>
            <a:ext cx="0" cy="55835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756419" y="5648965"/>
                <a:ext cx="555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19" y="5648965"/>
                <a:ext cx="55521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6620477" y="3624388"/>
                <a:ext cx="5110276" cy="140076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14400" lvl="1" indent="-457200">
                  <a:buFont typeface="+mj-lt"/>
                  <a:buAutoNum type="alphaLcPeriod"/>
                </a:pPr>
                <a:r>
                  <a:rPr lang="ja-JP" altLang="en-US" dirty="0"/>
                  <a:t>コスト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で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 から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個移動</a:t>
                </a:r>
                <a:endParaRPr lang="en-US" altLang="ja-JP" dirty="0"/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ja-JP" altLang="en-US" dirty="0"/>
                  <a:t>コスト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で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から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 に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個移動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477" y="3624388"/>
                <a:ext cx="5110276" cy="1400766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0" y="1510036"/>
                <a:ext cx="11270183" cy="2362601"/>
              </a:xfrm>
            </p:spPr>
            <p:txBody>
              <a:bodyPr/>
              <a:lstStyle/>
              <a:p>
                <a:r>
                  <a:rPr lang="ja-JP" altLang="en-US" dirty="0" smtClean="0"/>
                  <a:t>無駄な操作</a:t>
                </a:r>
                <a:r>
                  <a:rPr lang="en-US" altLang="ja-JP" dirty="0" smtClean="0"/>
                  <a:t>(a</a:t>
                </a:r>
                <a:r>
                  <a:rPr lang="ja-JP" altLang="en-US" dirty="0" smtClean="0"/>
                  <a:t>も</a:t>
                </a:r>
                <a:r>
                  <a:rPr lang="en-US" altLang="ja-JP" dirty="0" smtClean="0"/>
                  <a:t>b</a:t>
                </a:r>
                <a:r>
                  <a:rPr lang="ja-JP" altLang="en-US" dirty="0" smtClean="0"/>
                  <a:t>も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回以上するような操作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はしないので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err="1" smtClean="0"/>
                  <a:t>のように</a:t>
                </a:r>
                <a:r>
                  <a:rPr lang="ja-JP" altLang="en-US" dirty="0"/>
                  <a:t>置く</a:t>
                </a:r>
                <a:r>
                  <a:rPr lang="ja-JP" altLang="en-US" dirty="0" smtClean="0"/>
                  <a:t>と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合計コストは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となる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つまり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全ての補強材を取り去って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>
                    <a:solidFill>
                      <a:schemeClr val="tx2"/>
                    </a:solidFill>
                  </a:rPr>
                  <a:t>配置しなおした</a:t>
                </a:r>
                <a:r>
                  <a:rPr lang="ja-JP" altLang="en-US" dirty="0" smtClean="0"/>
                  <a:t>ときに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u="sng" dirty="0" smtClean="0"/>
                  <a:t>配置後の累積和</a:t>
                </a:r>
                <a:r>
                  <a:rPr lang="ja-JP" altLang="en-US" dirty="0" smtClean="0"/>
                  <a:t>と</a:t>
                </a:r>
                <a:r>
                  <a:rPr lang="ja-JP" altLang="en-US" u="sng" dirty="0" smtClean="0"/>
                  <a:t>元の累積和</a:t>
                </a:r>
                <a:r>
                  <a:rPr lang="ja-JP" altLang="en-US" dirty="0" smtClean="0"/>
                  <a:t>との</a:t>
                </a:r>
                <a:r>
                  <a:rPr lang="ja-JP" altLang="en-US" u="sng" dirty="0" smtClean="0"/>
                  <a:t>差</a:t>
                </a:r>
                <a:r>
                  <a:rPr lang="ja-JP" altLang="en-US" dirty="0" smtClean="0"/>
                  <a:t>の合計の最小値を求めれば良い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0" y="1510036"/>
                <a:ext cx="11270183" cy="2362601"/>
              </a:xfrm>
              <a:blipFill rotWithShape="0">
                <a:blip r:embed="rId3"/>
                <a:stretch>
                  <a:fillRect l="-919" t="-4651" b="-41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28801" y="4615530"/>
            <a:ext cx="7954470" cy="55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614640" y="518834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640" y="5188341"/>
                <a:ext cx="42832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9569110" y="5173881"/>
                <a:ext cx="428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110" y="5173881"/>
                <a:ext cx="42825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/>
          <p:cNvCxnSpPr/>
          <p:nvPr/>
        </p:nvCxnSpPr>
        <p:spPr>
          <a:xfrm>
            <a:off x="3359300" y="4615530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200642" y="4710039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42" y="4710039"/>
                <a:ext cx="78681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223520" y="4710039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520" y="4710039"/>
                <a:ext cx="78681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/>
          <p:cNvCxnSpPr/>
          <p:nvPr/>
        </p:nvCxnSpPr>
        <p:spPr>
          <a:xfrm>
            <a:off x="5880828" y="4607216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7214617" y="4615529"/>
            <a:ext cx="0" cy="5583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6133837" y="4710039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37" y="4710039"/>
                <a:ext cx="78681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105536" y="4710039"/>
                <a:ext cx="7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36" y="4710039"/>
                <a:ext cx="78681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097657" y="5165567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57" y="5165567"/>
                <a:ext cx="52328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636637" y="5188341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37" y="5188341"/>
                <a:ext cx="530273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949480" y="5188341"/>
                <a:ext cx="53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80" y="5188341"/>
                <a:ext cx="53027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/>
          <p:nvPr/>
        </p:nvCxnSpPr>
        <p:spPr>
          <a:xfrm>
            <a:off x="3620942" y="4369700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359299" y="5557673"/>
                <a:ext cx="523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99" y="5557673"/>
                <a:ext cx="523285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/>
          <p:nvPr/>
        </p:nvCxnSpPr>
        <p:spPr>
          <a:xfrm>
            <a:off x="5122082" y="4378014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856075" y="5550443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075" y="5550443"/>
                <a:ext cx="528606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/>
          <p:cNvCxnSpPr/>
          <p:nvPr/>
        </p:nvCxnSpPr>
        <p:spPr>
          <a:xfrm>
            <a:off x="9114962" y="4369700"/>
            <a:ext cx="0" cy="1165199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8892353" y="5530742"/>
                <a:ext cx="52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353" y="5530742"/>
                <a:ext cx="528606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/>
          <p:cNvCxnSpPr/>
          <p:nvPr/>
        </p:nvCxnSpPr>
        <p:spPr>
          <a:xfrm>
            <a:off x="3359299" y="4719511"/>
            <a:ext cx="261642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5123039" y="4710039"/>
            <a:ext cx="757789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214616" y="4728010"/>
            <a:ext cx="1900346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181850" y="4318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192387" y="4293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853769" y="4282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cost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解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部分点</a:t>
            </a:r>
            <a:r>
              <a:rPr kumimoji="1" lang="en-US" altLang="ja-JP" dirty="0" smtClean="0"/>
              <a:t>1)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321425"/>
            <a:ext cx="731837" cy="433388"/>
          </a:xfrm>
        </p:spPr>
        <p:txBody>
          <a:bodyPr/>
          <a:lstStyle/>
          <a:p>
            <a:fld id="{F34A96CC-00DD-4755-9141-8D779F28C122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18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解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2597543"/>
                <a:ext cx="11440116" cy="390845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初期値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altLang="ja-JP" dirty="0"/>
              </a:p>
              <a:p>
                <a:r>
                  <a:rPr lang="ja-JP" altLang="en-US" dirty="0" smtClean="0"/>
                  <a:t>遷移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}+</m:t>
                    </m:r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出力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2597543"/>
                <a:ext cx="11440116" cy="3908453"/>
              </a:xfrm>
              <a:blipFill rotWithShape="0">
                <a:blip r:embed="rId3"/>
                <a:stretch>
                  <a:fillRect l="-906" t="-26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7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868066"/>
                  </p:ext>
                </p:extLst>
              </p:nvPr>
            </p:nvGraphicFramePr>
            <p:xfrm>
              <a:off x="1394975" y="1599390"/>
              <a:ext cx="9571979" cy="8229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66588"/>
                    <a:gridCol w="7605391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ja-JP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番目</m:t>
                                </m:r>
                                <m:r>
                                  <a:rPr lang="ja-JP" alt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の</m:t>
                                </m:r>
                                <m:r>
                                  <a:rPr lang="ja-JP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補強位置</m:t>
                                </m:r>
                                <m:r>
                                  <a:rPr lang="ja-JP" altLang="en-U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までで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altLang="ja-JP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ja-JP" alt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個</m:t>
                                </m:r>
                                <m:r>
                                  <a:rPr lang="ja-JP" alt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の</m:t>
                                </m:r>
                                <m:r>
                                  <a:rPr lang="ja-JP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補強材</m:t>
                                </m:r>
                                <m:r>
                                  <a:rPr lang="ja-JP" alt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を</m:t>
                                </m:r>
                                <m:r>
                                  <a:rPr lang="ja-JP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使</m:t>
                                </m:r>
                                <m:r>
                                  <a:rPr lang="ja-JP" altLang="en-U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った</m:t>
                                </m:r>
                                <m:r>
                                  <a:rPr lang="ja-JP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ときの</m:t>
                                </m:r>
                                <m:r>
                                  <a:rPr lang="ja-JP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合計</m:t>
                                </m:r>
                                <m:r>
                                  <a:rPr lang="ja-JP" altLang="en-U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コスト</m:t>
                                </m:r>
                                <m:r>
                                  <a:rPr lang="ja-JP" alt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の</m:t>
                                </m:r>
                                <m:r>
                                  <a:rPr lang="ja-JP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最小値</m:t>
                                </m:r>
                              </m:oMath>
                            </m:oMathPara>
                          </a14:m>
                          <a:endParaRPr lang="en-US" altLang="ja-JP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868066"/>
                  </p:ext>
                </p:extLst>
              </p:nvPr>
            </p:nvGraphicFramePr>
            <p:xfrm>
              <a:off x="1394975" y="1599390"/>
              <a:ext cx="9571979" cy="8229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66588"/>
                    <a:gridCol w="7605391"/>
                  </a:tblGrid>
                  <a:tr h="8229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10" t="-735" r="-387307" b="-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5941" t="-735" r="-160" b="-102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04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解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92741" y="1510035"/>
                <a:ext cx="11440116" cy="458326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計算量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lang="ja-JP" altLang="en-US" dirty="0" smtClean="0"/>
                  <a:t>部分点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の制約なら間に合う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400</m:t>
                    </m:r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41" y="1510035"/>
                <a:ext cx="11440116" cy="4583267"/>
              </a:xfrm>
              <a:blipFill rotWithShape="0">
                <a:blip r:embed="rId3"/>
                <a:stretch>
                  <a:fillRect l="-906" t="-23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96CC-00DD-4755-9141-8D779F28C122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918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フロー解</a:t>
            </a:r>
            <a:r>
              <a:rPr kumimoji="1" lang="en-US" altLang="ja-JP" dirty="0" smtClean="0"/>
              <a:t>1 (</a:t>
            </a:r>
            <a:r>
              <a:rPr kumimoji="1" lang="ja-JP" altLang="en-US" dirty="0" smtClean="0"/>
              <a:t>部分点</a:t>
            </a:r>
            <a:r>
              <a:rPr kumimoji="1" lang="en-US" altLang="ja-JP" dirty="0" smtClean="0"/>
              <a:t>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1460163" y="6321425"/>
            <a:ext cx="731837" cy="433388"/>
          </a:xfrm>
        </p:spPr>
        <p:txBody>
          <a:bodyPr/>
          <a:lstStyle/>
          <a:p>
            <a:fld id="{F34A96CC-00DD-4755-9141-8D779F28C122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96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gekimon">
      <a:dk1>
        <a:srgbClr val="4A4D4A"/>
      </a:dk1>
      <a:lt1>
        <a:srgbClr val="F7F3F7"/>
      </a:lt1>
      <a:dk2>
        <a:srgbClr val="0086B5"/>
      </a:dk2>
      <a:lt2>
        <a:srgbClr val="E7E6E6"/>
      </a:lt2>
      <a:accent1>
        <a:srgbClr val="BD92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Ricty Diminished"/>
        <a:ea typeface="Ricty Diminished"/>
        <a:cs typeface=""/>
      </a:majorFont>
      <a:minorFont>
        <a:latin typeface="Ricty Diminished"/>
        <a:ea typeface="Ricty Diminish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e3ede97-6b4b-4dfc-95b4-fcee3b972c55" Revision="2" Stencil="System.MyShapes" StencilVersion="1.0"/>
</Control>
</file>

<file path=customXml/itemProps1.xml><?xml version="1.0" encoding="utf-8"?>
<ds:datastoreItem xmlns:ds="http://schemas.openxmlformats.org/officeDocument/2006/customXml" ds:itemID="{E2F56E3A-6D9F-41DF-855A-8A273E7E292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525</Words>
  <Application>Microsoft Office PowerPoint</Application>
  <PresentationFormat>ワイド画面</PresentationFormat>
  <Paragraphs>385</Paragraphs>
  <Slides>29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ＭＳ Ｐゴシック</vt:lpstr>
      <vt:lpstr>Ricty Diminished</vt:lpstr>
      <vt:lpstr>Arial</vt:lpstr>
      <vt:lpstr>Calibri</vt:lpstr>
      <vt:lpstr>Cambria Math</vt:lpstr>
      <vt:lpstr>Wingdings</vt:lpstr>
      <vt:lpstr>Office テーマ</vt:lpstr>
      <vt:lpstr>PowerPoint プレゼンテーション</vt:lpstr>
      <vt:lpstr>考察</vt:lpstr>
      <vt:lpstr>考察</vt:lpstr>
      <vt:lpstr>考察</vt:lpstr>
      <vt:lpstr>考察</vt:lpstr>
      <vt:lpstr>DP解 (部分点1)</vt:lpstr>
      <vt:lpstr>DP解</vt:lpstr>
      <vt:lpstr>DP解</vt:lpstr>
      <vt:lpstr>フロー解1 (部分点2)</vt:lpstr>
      <vt:lpstr>フロー解1</vt:lpstr>
      <vt:lpstr>フロー解1</vt:lpstr>
      <vt:lpstr>フロー解1</vt:lpstr>
      <vt:lpstr>フロー解2 (部分点2)</vt:lpstr>
      <vt:lpstr>フロー解2</vt:lpstr>
      <vt:lpstr>フロー解2</vt:lpstr>
      <vt:lpstr>フロー解2</vt:lpstr>
      <vt:lpstr>フロー解2</vt:lpstr>
      <vt:lpstr>フロー解2</vt:lpstr>
      <vt:lpstr>フロー解2</vt:lpstr>
      <vt:lpstr>満点解法</vt:lpstr>
      <vt:lpstr>満点解法</vt:lpstr>
      <vt:lpstr>満点解法</vt:lpstr>
      <vt:lpstr>満点解法</vt:lpstr>
      <vt:lpstr>満点解法</vt:lpstr>
      <vt:lpstr>満点解法</vt:lpstr>
      <vt:lpstr>満点解法</vt:lpstr>
      <vt:lpstr>満点解法</vt:lpstr>
      <vt:lpstr>統計</vt:lpstr>
      <vt:lpstr>統計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Drafear</dc:creator>
  <cp:lastModifiedBy>Drafear</cp:lastModifiedBy>
  <cp:revision>138</cp:revision>
  <dcterms:created xsi:type="dcterms:W3CDTF">2016-07-05T00:57:30Z</dcterms:created>
  <dcterms:modified xsi:type="dcterms:W3CDTF">2016-10-02T09:08:19Z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