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0" d="100"/>
          <a:sy n="50" d="100"/>
        </p:scale>
        <p:origin x="40" y="5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991475" y="6429375"/>
            <a:ext cx="876300" cy="292100"/>
          </a:xfrm>
        </p:spPr>
        <p:txBody>
          <a:bodyPr/>
          <a:lstStyle/>
          <a:p>
            <a:fld id="{D7E17695-EA0B-3D44-9AB8-A4E2CB87DB3C}" type="slidenum">
              <a:rPr kumimoji="1" lang="ja-JP" altLang="en-US" smtClean="0"/>
              <a:t>‹#›</a:t>
            </a:fld>
            <a:endParaRPr kumimoji="1" lang="ja-JP" altLang="en-US"/>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ja-JP" altLang="en-US" smtClean="0"/>
              <a:t>マスター タイトルの書式設定</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ja-JP" altLang="en-US" smtClean="0"/>
              <a:t>マスター タイトルの書式設定</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4D71A224-C07D-6247-9472-A8C982F7E7B5}" type="datetimeFigureOut">
              <a:rPr kumimoji="1" lang="ja-JP" altLang="en-US" smtClean="0"/>
              <a:t>2016/10/2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1A224-C07D-6247-9472-A8C982F7E7B5}" type="datetimeFigureOut">
              <a:rPr kumimoji="1" lang="ja-JP" altLang="en-US" smtClean="0"/>
              <a:t>2016/10/2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4D71A224-C07D-6247-9472-A8C982F7E7B5}" type="datetimeFigureOut">
              <a:rPr kumimoji="1" lang="ja-JP" altLang="en-US" smtClean="0"/>
              <a:t>2016/10/2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ja-JP" altLang="en-US" smtClean="0"/>
              <a:t>マスター タイトルの書式設定</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ja-JP" altLang="en-US" smtClean="0"/>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4D71A224-C07D-6247-9472-A8C982F7E7B5}" type="datetimeFigureOut">
              <a:rPr kumimoji="1" lang="ja-JP" altLang="en-US" smtClean="0"/>
              <a:t>2016/10/2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E17695-EA0B-3D44-9AB8-A4E2CB87DB3C}" type="slidenum">
              <a:rPr kumimoji="1" lang="ja-JP" altLang="en-US" smtClean="0"/>
              <a:t>‹#›</a:t>
            </a:fld>
            <a:endParaRPr kumimoji="1" lang="ja-JP" alt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ja-JP" altLang="en-US" smtClean="0"/>
              <a:t>マスター タイトルの書式設定</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4D71A224-C07D-6247-9472-A8C982F7E7B5}" type="datetimeFigureOut">
              <a:rPr kumimoji="1" lang="ja-JP" altLang="en-US" smtClean="0"/>
              <a:t>2016/10/2</a:t>
            </a:fld>
            <a:endParaRPr kumimoji="1" lang="ja-JP" alt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D7E17695-EA0B-3D44-9AB8-A4E2CB87DB3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spcBef>
          <a:spcPts val="400"/>
        </a:spcBef>
        <a:buNone/>
        <a:defRPr kumimoji="1"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kumimoji="1"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kumimoji="1"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kumimoji="1"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kumimoji="1"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kumimoji="1"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原案・解説</a:t>
            </a:r>
            <a:r>
              <a:rPr kumimoji="1" lang="en-US" altLang="ja-JP" dirty="0" smtClean="0"/>
              <a:t>:</a:t>
            </a:r>
            <a:r>
              <a:rPr kumimoji="1" lang="en-US" altLang="ja-JP" dirty="0" err="1" smtClean="0"/>
              <a:t>siotouto</a:t>
            </a:r>
            <a:endParaRPr kumimoji="1" lang="en-US" altLang="ja-JP" dirty="0" smtClean="0"/>
          </a:p>
          <a:p>
            <a:r>
              <a:rPr lang="ja-JP" altLang="en-US" dirty="0" smtClean="0"/>
              <a:t>改題</a:t>
            </a:r>
            <a:r>
              <a:rPr lang="en-US" altLang="ja-JP" dirty="0" smtClean="0"/>
              <a:t>:</a:t>
            </a:r>
            <a:r>
              <a:rPr lang="en-US" altLang="ja-JP" dirty="0" err="1" smtClean="0"/>
              <a:t>siotouto</a:t>
            </a:r>
            <a:r>
              <a:rPr lang="en-US" altLang="ja-JP" dirty="0" smtClean="0"/>
              <a:t>, asi1024</a:t>
            </a:r>
          </a:p>
          <a:p>
            <a:r>
              <a:rPr kumimoji="1" lang="ja-JP" altLang="en-US" dirty="0" smtClean="0"/>
              <a:t>解答</a:t>
            </a:r>
            <a:r>
              <a:rPr kumimoji="1" lang="en-US" altLang="ja-JP" dirty="0" smtClean="0"/>
              <a:t>:</a:t>
            </a:r>
            <a:r>
              <a:rPr kumimoji="1" lang="en-US" altLang="ja-JP" dirty="0" err="1" smtClean="0"/>
              <a:t>siotouto</a:t>
            </a:r>
            <a:r>
              <a:rPr kumimoji="1" lang="en-US" altLang="ja-JP" dirty="0" smtClean="0"/>
              <a:t>, asi1024, </a:t>
            </a:r>
            <a:r>
              <a:rPr kumimoji="1" lang="en-US" altLang="ja-JP" dirty="0" err="1" smtClean="0"/>
              <a:t>joisino</a:t>
            </a:r>
            <a:endParaRPr kumimoji="1" lang="en-US" altLang="ja-JP" dirty="0" smtClean="0"/>
          </a:p>
        </p:txBody>
      </p:sp>
      <p:sp>
        <p:nvSpPr>
          <p:cNvPr id="2" name="タイトル 1"/>
          <p:cNvSpPr>
            <a:spLocks noGrp="1"/>
          </p:cNvSpPr>
          <p:nvPr>
            <p:ph type="title"/>
          </p:nvPr>
        </p:nvSpPr>
        <p:spPr/>
        <p:txBody>
          <a:bodyPr/>
          <a:lstStyle/>
          <a:p>
            <a:r>
              <a:rPr lang="ja-JP" altLang="ja-JP" dirty="0" smtClean="0"/>
              <a:t>I:</a:t>
            </a:r>
            <a:r>
              <a:rPr lang="ja-JP" altLang="en-US" dirty="0" smtClean="0"/>
              <a:t>ティッシュ配り</a:t>
            </a:r>
            <a:r>
              <a:rPr lang="en-US" altLang="ja-JP" dirty="0" smtClean="0"/>
              <a:t/>
            </a:r>
            <a:br>
              <a:rPr lang="en-US" altLang="ja-JP" dirty="0" smtClean="0"/>
            </a:br>
            <a:r>
              <a:rPr lang="en-US" altLang="ja-JP" dirty="0" smtClean="0"/>
              <a:t>(HANDING OUT LEAFLETS)</a:t>
            </a:r>
            <a:endParaRPr kumimoji="1" lang="ja-JP" altLang="en-US" dirty="0"/>
          </a:p>
        </p:txBody>
      </p:sp>
    </p:spTree>
    <p:extLst>
      <p:ext uri="{BB962C8B-B14F-4D97-AF65-F5344CB8AC3E}">
        <p14:creationId xmlns:p14="http://schemas.microsoft.com/office/powerpoint/2010/main" val="336585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問題概要</a:t>
            </a:r>
            <a:endParaRPr kumimoji="1" lang="ja-JP" altLang="en-US" dirty="0"/>
          </a:p>
        </p:txBody>
      </p:sp>
      <p:sp>
        <p:nvSpPr>
          <p:cNvPr id="3" name="コンテンツ プレースホルダー 2"/>
          <p:cNvSpPr>
            <a:spLocks noGrp="1"/>
          </p:cNvSpPr>
          <p:nvPr>
            <p:ph sz="quarter" idx="13"/>
          </p:nvPr>
        </p:nvSpPr>
        <p:spPr/>
        <p:txBody>
          <a:bodyPr/>
          <a:lstStyle/>
          <a:p>
            <a:r>
              <a:rPr kumimoji="1" lang="en-US" altLang="ja-JP" sz="2800" dirty="0" smtClean="0"/>
              <a:t>Eli</a:t>
            </a:r>
            <a:r>
              <a:rPr kumimoji="1" lang="ja-JP" altLang="en-US" sz="2800" dirty="0" smtClean="0"/>
              <a:t>さんがティッシュを配るバイトをしようとしている。</a:t>
            </a:r>
            <a:endParaRPr kumimoji="1" lang="en-US" altLang="ja-JP" sz="2800" dirty="0" smtClean="0"/>
          </a:p>
          <a:p>
            <a:r>
              <a:rPr lang="ja-JP" altLang="en-US" sz="2800" dirty="0" smtClean="0"/>
              <a:t>なるべく多くのティッシュを配りたい。</a:t>
            </a:r>
            <a:endParaRPr lang="en-US" altLang="ja-JP" sz="2800" dirty="0" smtClean="0"/>
          </a:p>
          <a:p>
            <a:r>
              <a:rPr lang="en-US" altLang="ja-JP" sz="2800" dirty="0" smtClean="0"/>
              <a:t>Eli</a:t>
            </a:r>
            <a:r>
              <a:rPr lang="ja-JP" altLang="en-US" sz="2800" dirty="0" smtClean="0"/>
              <a:t>さんができる行動は次の</a:t>
            </a:r>
            <a:r>
              <a:rPr lang="en-US" altLang="ja-JP" sz="2800" dirty="0" smtClean="0"/>
              <a:t>2</a:t>
            </a:r>
            <a:r>
              <a:rPr lang="ja-JP" altLang="en-US" sz="2800" dirty="0" smtClean="0"/>
              <a:t>種類</a:t>
            </a:r>
            <a:endParaRPr lang="en-US" altLang="ja-JP" sz="2800" dirty="0" smtClean="0"/>
          </a:p>
          <a:p>
            <a:pPr lvl="1"/>
            <a:r>
              <a:rPr lang="ja-JP" altLang="en-US" sz="2400" dirty="0" smtClean="0"/>
              <a:t>世代と係数に応じた時間をかけて分身する</a:t>
            </a:r>
            <a:endParaRPr lang="en-US" altLang="ja-JP" sz="2400" dirty="0" smtClean="0"/>
          </a:p>
          <a:p>
            <a:pPr lvl="1"/>
            <a:r>
              <a:rPr lang="ja-JP" altLang="en-US" sz="2400" dirty="0" smtClean="0"/>
              <a:t>時間</a:t>
            </a:r>
            <a:r>
              <a:rPr lang="en-US" altLang="ja-JP" sz="2400" dirty="0" smtClean="0"/>
              <a:t>1</a:t>
            </a:r>
            <a:r>
              <a:rPr lang="ja-JP" altLang="en-US" sz="2400" dirty="0" smtClean="0"/>
              <a:t>につき</a:t>
            </a:r>
            <a:r>
              <a:rPr lang="en-US" altLang="ja-JP" sz="2400" dirty="0" smtClean="0"/>
              <a:t>1</a:t>
            </a:r>
            <a:r>
              <a:rPr lang="ja-JP" altLang="en-US" sz="2400" dirty="0" smtClean="0"/>
              <a:t>個のティッシュを配る</a:t>
            </a:r>
            <a:endParaRPr lang="en-US" altLang="ja-JP" sz="2400" dirty="0" smtClean="0"/>
          </a:p>
          <a:p>
            <a:r>
              <a:rPr lang="ja-JP" altLang="en-US" sz="2800" dirty="0" smtClean="0"/>
              <a:t>配ることのできるティッシュの数の最大値を求める。</a:t>
            </a:r>
            <a:endParaRPr lang="en-US" altLang="ja-JP" sz="2800" dirty="0" smtClean="0"/>
          </a:p>
          <a:p>
            <a:endParaRPr kumimoji="1" lang="ja-JP" altLang="en-US" dirty="0"/>
          </a:p>
        </p:txBody>
      </p:sp>
    </p:spTree>
    <p:extLst>
      <p:ext uri="{BB962C8B-B14F-4D97-AF65-F5344CB8AC3E}">
        <p14:creationId xmlns:p14="http://schemas.microsoft.com/office/powerpoint/2010/main" val="134028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問題の糸口</a:t>
            </a:r>
            <a:endParaRPr kumimoji="1" lang="ja-JP" altLang="en-US" dirty="0"/>
          </a:p>
        </p:txBody>
      </p:sp>
      <p:sp>
        <p:nvSpPr>
          <p:cNvPr id="3" name="コンテンツ プレースホルダー 2"/>
          <p:cNvSpPr>
            <a:spLocks noGrp="1"/>
          </p:cNvSpPr>
          <p:nvPr>
            <p:ph sz="quarter" idx="13"/>
          </p:nvPr>
        </p:nvSpPr>
        <p:spPr/>
        <p:txBody>
          <a:bodyPr>
            <a:normAutofit/>
          </a:bodyPr>
          <a:lstStyle/>
          <a:p>
            <a:r>
              <a:rPr lang="ja-JP" altLang="en-US" sz="2800" dirty="0"/>
              <a:t>1人で配るより分身した方が配れる数が多い場合、分身した方</a:t>
            </a:r>
            <a:r>
              <a:rPr lang="ja-JP" altLang="en-US" sz="2800" dirty="0" smtClean="0"/>
              <a:t>がよい</a:t>
            </a:r>
            <a:r>
              <a:rPr lang="ja-JP" altLang="en-US" sz="2800" dirty="0"/>
              <a:t>。</a:t>
            </a:r>
            <a:endParaRPr lang="en-US" altLang="ja-JP" sz="2800" dirty="0"/>
          </a:p>
          <a:p>
            <a:r>
              <a:rPr lang="ja-JP" altLang="en-US" sz="2800" dirty="0" smtClean="0"/>
              <a:t>分身後の方が人数が多くなるため、分身をする場合はティッシュを配り始める前に分身した方がよい。</a:t>
            </a:r>
            <a:endParaRPr lang="en-US" altLang="ja-JP" sz="2800" dirty="0" smtClean="0"/>
          </a:p>
          <a:p>
            <a:r>
              <a:rPr lang="ja-JP" altLang="en-US" sz="2800" dirty="0" smtClean="0"/>
              <a:t>残り時間と世代がわかっている場合、配れる数の最大値は一意に定まるため、</a:t>
            </a:r>
            <a:r>
              <a:rPr lang="en-US" altLang="ja-JP" sz="2800" dirty="0" smtClean="0"/>
              <a:t>DP</a:t>
            </a:r>
            <a:r>
              <a:rPr lang="ja-JP" altLang="en-US" sz="2800" dirty="0" smtClean="0"/>
              <a:t>が利用できる。</a:t>
            </a:r>
            <a:endParaRPr lang="en-US" altLang="ja-JP" sz="2800" dirty="0" smtClean="0"/>
          </a:p>
          <a:p>
            <a:r>
              <a:rPr lang="ja-JP" altLang="en-US" sz="2800" dirty="0" smtClean="0"/>
              <a:t>時間中に分身できる最大回数は</a:t>
            </a:r>
            <a:r>
              <a:rPr lang="en-US" altLang="ja-JP" sz="2800" dirty="0" smtClean="0"/>
              <a:t>O(</a:t>
            </a:r>
            <a:r>
              <a:rPr lang="en-US" altLang="ja-JP" sz="2800" dirty="0" err="1" smtClean="0"/>
              <a:t>sqrt</a:t>
            </a:r>
            <a:r>
              <a:rPr lang="en-US" altLang="ja-JP" sz="2800" dirty="0" smtClean="0"/>
              <a:t>(N/C))</a:t>
            </a:r>
            <a:r>
              <a:rPr lang="ja-JP" altLang="en-US" sz="2800" dirty="0" smtClean="0"/>
              <a:t>である。</a:t>
            </a:r>
            <a:endParaRPr lang="en-US" altLang="ja-JP" sz="2800" dirty="0" smtClean="0"/>
          </a:p>
          <a:p>
            <a:pPr lvl="1"/>
            <a:r>
              <a:rPr lang="ja-JP" altLang="en-US" sz="2400" dirty="0" smtClean="0"/>
              <a:t>分身する世代</a:t>
            </a:r>
            <a:r>
              <a:rPr lang="en-US" altLang="ja-JP" sz="2400" dirty="0" smtClean="0"/>
              <a:t>g</a:t>
            </a:r>
            <a:r>
              <a:rPr lang="ja-JP" altLang="en-US" sz="2400" dirty="0" smtClean="0"/>
              <a:t>に対して、その世代を生み出すまでにかかる合計時間が</a:t>
            </a:r>
            <a:r>
              <a:rPr lang="en-US" altLang="ja-JP" sz="2400" dirty="0" smtClean="0"/>
              <a:t>C(1+2+...+g)=O(Cg^2)</a:t>
            </a:r>
            <a:r>
              <a:rPr lang="ja-JP" altLang="en-US" sz="2400" dirty="0" smtClean="0"/>
              <a:t>であるため</a:t>
            </a:r>
            <a:endParaRPr kumimoji="1" lang="ja-JP" altLang="en-US" sz="2400" dirty="0"/>
          </a:p>
        </p:txBody>
      </p:sp>
    </p:spTree>
    <p:extLst>
      <p:ext uri="{BB962C8B-B14F-4D97-AF65-F5344CB8AC3E}">
        <p14:creationId xmlns:p14="http://schemas.microsoft.com/office/powerpoint/2010/main" val="88405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部分点解法</a:t>
            </a:r>
            <a:endParaRPr kumimoji="1" lang="ja-JP" altLang="en-US" dirty="0"/>
          </a:p>
        </p:txBody>
      </p:sp>
      <p:sp>
        <p:nvSpPr>
          <p:cNvPr id="3" name="コンテンツ プレースホルダー 2"/>
          <p:cNvSpPr>
            <a:spLocks noGrp="1"/>
          </p:cNvSpPr>
          <p:nvPr>
            <p:ph sz="quarter" idx="13"/>
          </p:nvPr>
        </p:nvSpPr>
        <p:spPr/>
        <p:txBody>
          <a:bodyPr>
            <a:normAutofit/>
          </a:bodyPr>
          <a:lstStyle/>
          <a:p>
            <a:r>
              <a:rPr kumimoji="1" lang="ja-JP" altLang="en-US" sz="2800" dirty="0" smtClean="0"/>
              <a:t>先ほどの糸口から、世代と残り時間をキーに持つ</a:t>
            </a:r>
            <a:r>
              <a:rPr lang="en-US" altLang="ja-JP" sz="2800" dirty="0" smtClean="0"/>
              <a:t>DP</a:t>
            </a:r>
            <a:r>
              <a:rPr kumimoji="1" lang="ja-JP" altLang="en-US" sz="2800" dirty="0" smtClean="0"/>
              <a:t>を行うと</a:t>
            </a:r>
            <a:r>
              <a:rPr lang="ja-JP" altLang="en-US" sz="2800" dirty="0" smtClean="0"/>
              <a:t>、</a:t>
            </a:r>
            <a:r>
              <a:rPr lang="en-US" altLang="ja-JP" sz="2800" dirty="0" smtClean="0"/>
              <a:t>1</a:t>
            </a:r>
            <a:r>
              <a:rPr lang="ja-JP" altLang="en-US" sz="2800" dirty="0" smtClean="0"/>
              <a:t>つのクエリに対して時間計算量</a:t>
            </a:r>
            <a:r>
              <a:rPr lang="en-US" altLang="ja-JP" sz="2800" dirty="0" smtClean="0"/>
              <a:t>O(</a:t>
            </a:r>
            <a:r>
              <a:rPr lang="en-US" altLang="ja-JP" sz="2800" dirty="0" err="1" smtClean="0"/>
              <a:t>Nsqrt</a:t>
            </a:r>
            <a:r>
              <a:rPr lang="en-US" altLang="ja-JP" sz="2800" dirty="0" smtClean="0"/>
              <a:t>(N/C))</a:t>
            </a:r>
            <a:r>
              <a:rPr lang="ja-JP" altLang="en-US" sz="2800" dirty="0" smtClean="0"/>
              <a:t>で求まることがわかる。</a:t>
            </a:r>
            <a:endParaRPr lang="en-US" altLang="ja-JP" sz="2800" dirty="0" smtClean="0"/>
          </a:p>
          <a:p>
            <a:r>
              <a:rPr lang="ja-JP" altLang="en-US" sz="2800" dirty="0" smtClean="0"/>
              <a:t>ただし、愚直にやると空間計算量も</a:t>
            </a:r>
            <a:r>
              <a:rPr lang="en-US" altLang="ja-JP" sz="2800" dirty="0" smtClean="0"/>
              <a:t>O(</a:t>
            </a:r>
            <a:r>
              <a:rPr lang="en-US" altLang="ja-JP" sz="2800" dirty="0" err="1" smtClean="0"/>
              <a:t>Nsqrt</a:t>
            </a:r>
            <a:r>
              <a:rPr lang="en-US" altLang="ja-JP" sz="2800" dirty="0" smtClean="0"/>
              <a:t>(N/C))</a:t>
            </a:r>
            <a:r>
              <a:rPr lang="ja-JP" altLang="en-US" sz="2800" dirty="0" smtClean="0"/>
              <a:t>で、例えば</a:t>
            </a:r>
            <a:r>
              <a:rPr lang="en-US" altLang="ja-JP" sz="2800" dirty="0" smtClean="0"/>
              <a:t>N=10^5,C=1</a:t>
            </a:r>
            <a:r>
              <a:rPr lang="ja-JP" altLang="en-US" sz="2800" dirty="0" smtClean="0"/>
              <a:t>の時</a:t>
            </a:r>
            <a:r>
              <a:rPr lang="en-US" altLang="ja-JP" sz="2800" dirty="0" smtClean="0"/>
              <a:t>MLE</a:t>
            </a:r>
            <a:r>
              <a:rPr lang="ja-JP" altLang="en-US" sz="2800" dirty="0" smtClean="0"/>
              <a:t>しうる。</a:t>
            </a:r>
            <a:r>
              <a:rPr lang="en-US" altLang="ja-JP" sz="2800" dirty="0" smtClean="0"/>
              <a:t>DP</a:t>
            </a:r>
            <a:r>
              <a:rPr lang="ja-JP" altLang="en-US" sz="2800" dirty="0" smtClean="0"/>
              <a:t>テーブルを使いまわす必要がある。</a:t>
            </a:r>
            <a:endParaRPr lang="en-US" altLang="ja-JP" sz="2800" dirty="0" smtClean="0"/>
          </a:p>
          <a:p>
            <a:r>
              <a:rPr kumimoji="1" lang="ja-JP" altLang="en-US" sz="2800" dirty="0" smtClean="0"/>
              <a:t>係数</a:t>
            </a:r>
            <a:r>
              <a:rPr kumimoji="1" lang="en-US" altLang="ja-JP" sz="2800" dirty="0" smtClean="0"/>
              <a:t>C</a:t>
            </a:r>
            <a:r>
              <a:rPr kumimoji="1" lang="ja-JP" altLang="en-US" sz="2800" dirty="0" smtClean="0"/>
              <a:t>が異なるクエリを処理しようとすると新たに計算が必要となり、満点には至らない。</a:t>
            </a:r>
            <a:endParaRPr kumimoji="1" lang="en-US" altLang="ja-JP" sz="2800" dirty="0" smtClean="0"/>
          </a:p>
        </p:txBody>
      </p:sp>
    </p:spTree>
    <p:extLst>
      <p:ext uri="{BB962C8B-B14F-4D97-AF65-F5344CB8AC3E}">
        <p14:creationId xmlns:p14="http://schemas.microsoft.com/office/powerpoint/2010/main" val="102222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満点解法</a:t>
            </a:r>
            <a:endParaRPr kumimoji="1" lang="ja-JP" altLang="en-US" dirty="0"/>
          </a:p>
        </p:txBody>
      </p:sp>
      <p:sp>
        <p:nvSpPr>
          <p:cNvPr id="3" name="コンテンツ プレースホルダー 2"/>
          <p:cNvSpPr>
            <a:spLocks noGrp="1"/>
          </p:cNvSpPr>
          <p:nvPr>
            <p:ph sz="quarter" idx="13"/>
          </p:nvPr>
        </p:nvSpPr>
        <p:spPr/>
        <p:txBody>
          <a:bodyPr>
            <a:noAutofit/>
          </a:bodyPr>
          <a:lstStyle/>
          <a:p>
            <a:r>
              <a:rPr lang="ja-JP" altLang="en-US" sz="2800" dirty="0" smtClean="0"/>
              <a:t>分身後に配れる数の方が多い</a:t>
            </a:r>
            <a:r>
              <a:rPr lang="en-US" altLang="ja-JP" sz="2800" dirty="0" smtClean="0"/>
              <a:t>(</a:t>
            </a:r>
            <a:r>
              <a:rPr lang="ja-JP" altLang="en-US" sz="2800" dirty="0" smtClean="0"/>
              <a:t>または同値である</a:t>
            </a:r>
            <a:r>
              <a:rPr lang="en-US" altLang="ja-JP" sz="2800" dirty="0" smtClean="0"/>
              <a:t>)</a:t>
            </a:r>
            <a:r>
              <a:rPr lang="ja-JP" altLang="en-US" sz="2800" dirty="0" smtClean="0"/>
              <a:t>場合は分身するとよい、ということは、分身にかかる時間の</a:t>
            </a:r>
            <a:r>
              <a:rPr lang="en-US" altLang="ja-JP" sz="2800" dirty="0" smtClean="0"/>
              <a:t>2</a:t>
            </a:r>
            <a:r>
              <a:rPr lang="ja-JP" altLang="en-US" sz="2800" dirty="0" smtClean="0"/>
              <a:t>倍以上の時間が残っていると分身することが最適である、ということである。</a:t>
            </a:r>
            <a:endParaRPr lang="en-US" altLang="ja-JP" sz="2800" dirty="0" smtClean="0"/>
          </a:p>
          <a:p>
            <a:r>
              <a:rPr lang="ja-JP" altLang="en-US" sz="2800" dirty="0" smtClean="0"/>
              <a:t>分身の係数の何倍の時間が残っているかで分身するかどうかの判断を下すことができるため、</a:t>
            </a:r>
            <a:r>
              <a:rPr lang="en-US" altLang="ja-JP" sz="2800" dirty="0" smtClean="0"/>
              <a:t>a=N/C(</a:t>
            </a:r>
            <a:r>
              <a:rPr lang="ja-JP" altLang="en-US" sz="2800" dirty="0" smtClean="0"/>
              <a:t>切り捨て</a:t>
            </a:r>
            <a:r>
              <a:rPr lang="en-US" altLang="ja-JP" sz="2800" dirty="0" smtClean="0"/>
              <a:t>)</a:t>
            </a:r>
            <a:r>
              <a:rPr lang="ja-JP" altLang="en-US" sz="2800" dirty="0" smtClean="0"/>
              <a:t>として、時間を</a:t>
            </a:r>
            <a:r>
              <a:rPr lang="en-US" altLang="ja-JP" sz="2800" dirty="0" err="1" smtClean="0"/>
              <a:t>aC+b</a:t>
            </a:r>
            <a:r>
              <a:rPr lang="ja-JP" altLang="en-US" sz="2800" dirty="0" smtClean="0"/>
              <a:t>の形で表して考える。</a:t>
            </a:r>
            <a:endParaRPr lang="en-US" altLang="ja-JP" sz="2800" dirty="0" smtClean="0"/>
          </a:p>
          <a:p>
            <a:r>
              <a:rPr lang="ja-JP" altLang="en-US" sz="2800" dirty="0" smtClean="0"/>
              <a:t>答えは</a:t>
            </a:r>
            <a:r>
              <a:rPr lang="en-US" altLang="ja-JP" sz="2800" dirty="0" smtClean="0"/>
              <a:t>(</a:t>
            </a:r>
            <a:r>
              <a:rPr lang="ja-JP" altLang="en-US" sz="2800" dirty="0" smtClean="0"/>
              <a:t>時間</a:t>
            </a:r>
            <a:r>
              <a:rPr lang="en-US" altLang="ja-JP" sz="2800" dirty="0" smtClean="0"/>
              <a:t>a</a:t>
            </a:r>
            <a:r>
              <a:rPr lang="ja-JP" altLang="en-US" sz="2800" dirty="0" smtClean="0"/>
              <a:t>で</a:t>
            </a:r>
            <a:r>
              <a:rPr lang="en-US" altLang="ja-JP" sz="2800" dirty="0" smtClean="0"/>
              <a:t>C=1</a:t>
            </a:r>
            <a:r>
              <a:rPr lang="ja-JP" altLang="en-US" sz="2800" dirty="0" smtClean="0"/>
              <a:t>の時に</a:t>
            </a:r>
            <a:r>
              <a:rPr lang="en-US" altLang="ja-JP" sz="2800" dirty="0" smtClean="0"/>
              <a:t>Eli</a:t>
            </a:r>
            <a:r>
              <a:rPr lang="ja-JP" altLang="en-US" sz="2800" dirty="0" smtClean="0"/>
              <a:t>さんの配ることができる数</a:t>
            </a:r>
            <a:r>
              <a:rPr lang="en-US" altLang="ja-JP" sz="2800" dirty="0" smtClean="0"/>
              <a:t>)×</a:t>
            </a:r>
            <a:r>
              <a:rPr lang="en-US" altLang="ja-JP" sz="2800" dirty="0"/>
              <a:t>C</a:t>
            </a:r>
            <a:r>
              <a:rPr lang="en-US" altLang="ja-JP" sz="2800" dirty="0" smtClean="0"/>
              <a:t>+(</a:t>
            </a:r>
            <a:r>
              <a:rPr lang="ja-JP" altLang="en-US" sz="2800" dirty="0" smtClean="0"/>
              <a:t>最終的な</a:t>
            </a:r>
            <a:r>
              <a:rPr lang="en-US" altLang="ja-JP" sz="2800" dirty="0" smtClean="0"/>
              <a:t>Eli</a:t>
            </a:r>
            <a:r>
              <a:rPr lang="ja-JP" altLang="en-US" sz="2800" dirty="0" smtClean="0"/>
              <a:t>さんの人数</a:t>
            </a:r>
            <a:r>
              <a:rPr lang="en-US" altLang="ja-JP" sz="2800" dirty="0" smtClean="0"/>
              <a:t>)×b</a:t>
            </a:r>
            <a:r>
              <a:rPr lang="ja-JP" altLang="en-US" sz="2800" dirty="0" smtClean="0"/>
              <a:t>となる。</a:t>
            </a:r>
            <a:endParaRPr lang="en-US" altLang="ja-JP" sz="2800" dirty="0" smtClean="0"/>
          </a:p>
          <a:p>
            <a:r>
              <a:rPr lang="en-US" altLang="ja-JP" sz="2800" dirty="0" smtClean="0"/>
              <a:t>DP</a:t>
            </a:r>
            <a:r>
              <a:rPr lang="ja-JP" altLang="en-US" sz="2800" dirty="0" smtClean="0"/>
              <a:t>テーブルは配れる数の最大値だけでなく、</a:t>
            </a:r>
            <a:r>
              <a:rPr lang="en-US" altLang="ja-JP" sz="2800" dirty="0" smtClean="0"/>
              <a:t>Eli</a:t>
            </a:r>
            <a:r>
              <a:rPr lang="ja-JP" altLang="en-US" sz="2800" dirty="0" smtClean="0"/>
              <a:t>さんの人数も記録する必要がある。</a:t>
            </a:r>
            <a:endParaRPr lang="en-US" altLang="ja-JP" sz="2800" dirty="0" smtClean="0"/>
          </a:p>
        </p:txBody>
      </p:sp>
    </p:spTree>
    <p:extLst>
      <p:ext uri="{BB962C8B-B14F-4D97-AF65-F5344CB8AC3E}">
        <p14:creationId xmlns:p14="http://schemas.microsoft.com/office/powerpoint/2010/main" val="156206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統計</a:t>
            </a:r>
            <a:endParaRPr kumimoji="1" lang="ja-JP" altLang="en-US" dirty="0"/>
          </a:p>
        </p:txBody>
      </p:sp>
      <p:sp>
        <p:nvSpPr>
          <p:cNvPr id="3" name="コンテンツ プレースホルダー 2"/>
          <p:cNvSpPr>
            <a:spLocks noGrp="1"/>
          </p:cNvSpPr>
          <p:nvPr>
            <p:ph sz="quarter" idx="13"/>
          </p:nvPr>
        </p:nvSpPr>
        <p:spPr/>
        <p:txBody>
          <a:bodyPr>
            <a:normAutofit/>
          </a:bodyPr>
          <a:lstStyle/>
          <a:p>
            <a:r>
              <a:rPr kumimoji="1" lang="en-US" altLang="ja-JP" sz="4400" dirty="0" smtClean="0"/>
              <a:t>Accepted   14(15%)</a:t>
            </a:r>
          </a:p>
          <a:p>
            <a:r>
              <a:rPr lang="en-US" altLang="ja-JP" sz="4400" dirty="0" smtClean="0"/>
              <a:t>Trying   39(48%)</a:t>
            </a:r>
          </a:p>
          <a:p>
            <a:r>
              <a:rPr kumimoji="1" lang="en-US" altLang="ja-JP" sz="4400" dirty="0" smtClean="0"/>
              <a:t>Total Submission   86</a:t>
            </a:r>
          </a:p>
          <a:p>
            <a:r>
              <a:rPr lang="en-US" altLang="ja-JP" sz="4400" dirty="0" smtClean="0"/>
              <a:t>First Accepted   </a:t>
            </a:r>
            <a:r>
              <a:rPr lang="en-US" altLang="ja-JP" sz="4400" dirty="0" err="1" smtClean="0"/>
              <a:t>semiexp</a:t>
            </a:r>
            <a:r>
              <a:rPr lang="en-US" altLang="ja-JP" sz="4400" dirty="0" smtClean="0"/>
              <a:t>(106:20)</a:t>
            </a:r>
            <a:endParaRPr kumimoji="1" lang="ja-JP" altLang="en-US" sz="4400" dirty="0"/>
          </a:p>
        </p:txBody>
      </p:sp>
    </p:spTree>
    <p:extLst>
      <p:ext uri="{BB962C8B-B14F-4D97-AF65-F5344CB8AC3E}">
        <p14:creationId xmlns:p14="http://schemas.microsoft.com/office/powerpoint/2010/main" val="807462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アート.thmx</Template>
  <TotalTime>79</TotalTime>
  <Words>448</Words>
  <Application>Microsoft Office PowerPoint</Application>
  <PresentationFormat>画面に合わせる (4:3)</PresentationFormat>
  <Paragraphs>31</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Tunga</vt:lpstr>
      <vt:lpstr>Arial</vt:lpstr>
      <vt:lpstr>Candara</vt:lpstr>
      <vt:lpstr>Tahoma</vt:lpstr>
      <vt:lpstr>Soho</vt:lpstr>
      <vt:lpstr>I:ティッシュ配り (HANDING OUT LEAFLETS)</vt:lpstr>
      <vt:lpstr>問題概要</vt:lpstr>
      <vt:lpstr>問題の糸口</vt:lpstr>
      <vt:lpstr>部分点解法</vt:lpstr>
      <vt:lpstr>満点解法</vt:lpstr>
      <vt:lpstr>統計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I:ティッシュ配り (HANDING OUT LEAFLETS)</dc:title>
  <dc:creator>K</dc:creator>
  <cp:lastModifiedBy>Microsoft アカウント</cp:lastModifiedBy>
  <cp:revision>10</cp:revision>
  <dcterms:created xsi:type="dcterms:W3CDTF">2016-09-30T17:47:30Z</dcterms:created>
  <dcterms:modified xsi:type="dcterms:W3CDTF">2016-10-02T09:08:34Z</dcterms:modified>
</cp:coreProperties>
</file>