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4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16/10/02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16/10/02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16/10/02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16/10/02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16/10/02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16/10/02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16/10/02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16/10/02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16/10/02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16/10/02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16/10/02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16/10/02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kumimoji="1"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KUPC 2016</a:t>
            </a:r>
            <a:r>
              <a:rPr lang="en-US" altLang="ja-JP" dirty="0" smtClean="0"/>
              <a:t> </a:t>
            </a:r>
            <a:r>
              <a:rPr lang="ja-JP" altLang="en-US" dirty="0" smtClean="0"/>
              <a:t>総評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0167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 </a:t>
            </a:r>
            <a:r>
              <a:rPr kumimoji="1" lang="ja-JP" altLang="en-US" dirty="0" smtClean="0"/>
              <a:t>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sz="2800" dirty="0" smtClean="0">
              <a:solidFill>
                <a:schemeClr val="tx1"/>
              </a:solidFill>
              <a:ea typeface="+mj-ea"/>
            </a:endParaRPr>
          </a:p>
          <a:p>
            <a:r>
              <a:rPr kumimoji="1" lang="ja-JP" altLang="en-US" sz="2800" dirty="0" smtClean="0">
                <a:solidFill>
                  <a:schemeClr val="tx1"/>
                </a:solidFill>
                <a:ea typeface="+mj-ea"/>
                <a:cs typeface="ＭＳ Ｐゴシック"/>
              </a:rPr>
              <a:t>優勝</a:t>
            </a:r>
            <a:r>
              <a:rPr kumimoji="1" lang="en-US" altLang="ja-JP" sz="2800" dirty="0" smtClean="0">
                <a:solidFill>
                  <a:schemeClr val="tx1"/>
                </a:solidFill>
                <a:ea typeface="+mj-ea"/>
                <a:cs typeface="ＭＳ Ｐゴシック"/>
              </a:rPr>
              <a:t> : </a:t>
            </a:r>
            <a:r>
              <a:rPr lang="en-US" altLang="ja-JP" sz="2800" smtClean="0">
                <a:solidFill>
                  <a:schemeClr val="tx1"/>
                </a:solidFill>
                <a:ea typeface="+mj-ea"/>
                <a:cs typeface="ＭＳ Ｐゴシック"/>
              </a:rPr>
              <a:t>uwi</a:t>
            </a:r>
            <a:r>
              <a:rPr kumimoji="1" lang="en-US" altLang="ja-JP" sz="2800" smtClean="0">
                <a:solidFill>
                  <a:schemeClr val="tx1"/>
                </a:solidFill>
                <a:ea typeface="+mj-ea"/>
                <a:cs typeface="ＭＳ Ｐゴシック"/>
              </a:rPr>
              <a:t> </a:t>
            </a:r>
            <a:r>
              <a:rPr kumimoji="1" lang="ja-JP" altLang="en-US" sz="2800" dirty="0" smtClean="0">
                <a:solidFill>
                  <a:schemeClr val="tx1"/>
                </a:solidFill>
                <a:ea typeface="+mj-ea"/>
                <a:cs typeface="ＭＳ Ｐゴシック"/>
              </a:rPr>
              <a:t>さん</a:t>
            </a:r>
            <a:r>
              <a:rPr kumimoji="1" lang="en-US" altLang="ja-JP" sz="2800" dirty="0" smtClean="0">
                <a:solidFill>
                  <a:schemeClr val="tx1"/>
                </a:solidFill>
                <a:ea typeface="+mj-ea"/>
                <a:cs typeface="ＭＳ Ｐゴシック"/>
              </a:rPr>
              <a:t> (</a:t>
            </a:r>
            <a:r>
              <a:rPr lang="en-US" altLang="ja-JP" sz="2800" dirty="0" smtClean="0">
                <a:solidFill>
                  <a:schemeClr val="tx1"/>
                </a:solidFill>
                <a:ea typeface="+mj-ea"/>
                <a:cs typeface="ＭＳ Ｐゴシック"/>
              </a:rPr>
              <a:t>1876</a:t>
            </a:r>
            <a:r>
              <a:rPr kumimoji="1" lang="ja-JP" altLang="en-US" sz="2800" dirty="0" smtClean="0">
                <a:solidFill>
                  <a:schemeClr val="tx1"/>
                </a:solidFill>
                <a:ea typeface="+mj-ea"/>
                <a:cs typeface="ＭＳ Ｐゴシック"/>
              </a:rPr>
              <a:t>点</a:t>
            </a:r>
            <a:r>
              <a:rPr kumimoji="1" lang="en-US" altLang="ja-JP" sz="2800" dirty="0" smtClean="0">
                <a:solidFill>
                  <a:schemeClr val="tx1"/>
                </a:solidFill>
                <a:ea typeface="+mj-ea"/>
                <a:cs typeface="ＭＳ Ｐゴシック"/>
              </a:rPr>
              <a:t>)</a:t>
            </a:r>
          </a:p>
          <a:p>
            <a:endParaRPr lang="en-US" altLang="ja-JP" sz="2800" dirty="0">
              <a:solidFill>
                <a:schemeClr val="tx1"/>
              </a:solidFill>
              <a:ea typeface="+mj-ea"/>
              <a:cs typeface="ＭＳ Ｐゴシック"/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  <a:ea typeface="+mj-ea"/>
                <a:cs typeface="ＭＳ Ｐゴシック"/>
              </a:rPr>
              <a:t>優勝</a:t>
            </a:r>
            <a:r>
              <a:rPr lang="en-US" altLang="ja-JP" sz="2800" dirty="0" smtClean="0">
                <a:solidFill>
                  <a:schemeClr val="tx1"/>
                </a:solidFill>
                <a:ea typeface="+mj-ea"/>
                <a:cs typeface="ＭＳ Ｐゴシック"/>
              </a:rPr>
              <a:t> (</a:t>
            </a:r>
            <a:r>
              <a:rPr lang="ja-JP" altLang="en-US" sz="2800" dirty="0" smtClean="0">
                <a:solidFill>
                  <a:schemeClr val="tx1"/>
                </a:solidFill>
                <a:ea typeface="+mj-ea"/>
                <a:cs typeface="ＭＳ Ｐゴシック"/>
              </a:rPr>
              <a:t>京都会場</a:t>
            </a:r>
            <a:r>
              <a:rPr lang="en-US" altLang="ja-JP" sz="2800" dirty="0" smtClean="0">
                <a:solidFill>
                  <a:schemeClr val="tx1"/>
                </a:solidFill>
                <a:ea typeface="+mj-ea"/>
                <a:cs typeface="ＭＳ Ｐゴシック"/>
              </a:rPr>
              <a:t>) : </a:t>
            </a:r>
            <a:r>
              <a:rPr lang="en-US" altLang="ja-JP" sz="2800" dirty="0" err="1" smtClean="0">
                <a:solidFill>
                  <a:schemeClr val="tx1"/>
                </a:solidFill>
                <a:ea typeface="+mj-ea"/>
                <a:cs typeface="ＭＳ Ｐゴシック"/>
              </a:rPr>
              <a:t>ixmel_rd</a:t>
            </a:r>
            <a:r>
              <a:rPr lang="en-US" altLang="ja-JP" sz="2800" dirty="0" smtClean="0">
                <a:solidFill>
                  <a:schemeClr val="tx1"/>
                </a:solidFill>
                <a:ea typeface="+mj-ea"/>
                <a:cs typeface="ＭＳ Ｐゴシック"/>
              </a:rPr>
              <a:t> </a:t>
            </a:r>
            <a:r>
              <a:rPr lang="ja-JP" altLang="en-US" sz="2800" dirty="0" smtClean="0">
                <a:solidFill>
                  <a:schemeClr val="tx1"/>
                </a:solidFill>
                <a:ea typeface="+mj-ea"/>
                <a:cs typeface="ＭＳ Ｐゴシック"/>
              </a:rPr>
              <a:t>さん</a:t>
            </a:r>
            <a:r>
              <a:rPr lang="en-US" altLang="ja-JP" sz="2800" dirty="0" smtClean="0">
                <a:solidFill>
                  <a:schemeClr val="tx1"/>
                </a:solidFill>
                <a:ea typeface="+mj-ea"/>
                <a:cs typeface="ＭＳ Ｐゴシック"/>
              </a:rPr>
              <a:t> (676 </a:t>
            </a:r>
            <a:r>
              <a:rPr lang="ja-JP" altLang="en-US" sz="2800" dirty="0" smtClean="0">
                <a:solidFill>
                  <a:schemeClr val="tx1"/>
                </a:solidFill>
                <a:ea typeface="+mj-ea"/>
                <a:cs typeface="ＭＳ Ｐゴシック"/>
              </a:rPr>
              <a:t>点</a:t>
            </a:r>
            <a:r>
              <a:rPr lang="en-US" altLang="ja-JP" sz="2800" dirty="0" smtClean="0">
                <a:solidFill>
                  <a:schemeClr val="tx1"/>
                </a:solidFill>
                <a:ea typeface="+mj-ea"/>
                <a:cs typeface="ＭＳ Ｐゴシック"/>
              </a:rPr>
              <a:t>)</a:t>
            </a:r>
          </a:p>
          <a:p>
            <a:r>
              <a:rPr kumimoji="1" lang="ja-JP" altLang="en-US" sz="2800" dirty="0" smtClean="0">
                <a:solidFill>
                  <a:schemeClr val="tx1"/>
                </a:solidFill>
                <a:ea typeface="+mj-ea"/>
                <a:cs typeface="ＭＳ Ｐゴシック"/>
              </a:rPr>
              <a:t>優勝</a:t>
            </a:r>
            <a:r>
              <a:rPr kumimoji="1" lang="en-US" altLang="ja-JP" sz="2800" dirty="0" smtClean="0">
                <a:solidFill>
                  <a:schemeClr val="tx1"/>
                </a:solidFill>
                <a:ea typeface="+mj-ea"/>
                <a:cs typeface="ＭＳ Ｐゴシック"/>
              </a:rPr>
              <a:t> (</a:t>
            </a:r>
            <a:r>
              <a:rPr kumimoji="1" lang="ja-JP" altLang="en-US" sz="2800" dirty="0" smtClean="0">
                <a:solidFill>
                  <a:schemeClr val="tx1"/>
                </a:solidFill>
                <a:ea typeface="+mj-ea"/>
                <a:cs typeface="ＭＳ Ｐゴシック"/>
              </a:rPr>
              <a:t>東京会場</a:t>
            </a:r>
            <a:r>
              <a:rPr kumimoji="1" lang="en-US" altLang="ja-JP" sz="2800" dirty="0" smtClean="0">
                <a:solidFill>
                  <a:schemeClr val="tx1"/>
                </a:solidFill>
                <a:ea typeface="+mj-ea"/>
                <a:cs typeface="ＭＳ Ｐゴシック"/>
              </a:rPr>
              <a:t>) : </a:t>
            </a:r>
            <a:r>
              <a:rPr kumimoji="1" lang="en-US" altLang="ja-JP" sz="2800" dirty="0" err="1" smtClean="0">
                <a:solidFill>
                  <a:schemeClr val="tx1"/>
                </a:solidFill>
                <a:ea typeface="+mj-ea"/>
                <a:cs typeface="ＭＳ Ｐゴシック"/>
              </a:rPr>
              <a:t>semiexp</a:t>
            </a:r>
            <a:r>
              <a:rPr kumimoji="1" lang="en-US" altLang="ja-JP" sz="2800" dirty="0" smtClean="0">
                <a:solidFill>
                  <a:schemeClr val="tx1"/>
                </a:solidFill>
                <a:ea typeface="+mj-ea"/>
                <a:cs typeface="ＭＳ Ｐゴシック"/>
              </a:rPr>
              <a:t> </a:t>
            </a:r>
            <a:r>
              <a:rPr kumimoji="1" lang="ja-JP" altLang="en-US" sz="2800" dirty="0" smtClean="0">
                <a:solidFill>
                  <a:schemeClr val="tx1"/>
                </a:solidFill>
                <a:ea typeface="+mj-ea"/>
                <a:cs typeface="ＭＳ Ｐゴシック"/>
              </a:rPr>
              <a:t>さん</a:t>
            </a:r>
            <a:r>
              <a:rPr kumimoji="1" lang="en-US" altLang="ja-JP" sz="2800" dirty="0" smtClean="0">
                <a:solidFill>
                  <a:schemeClr val="tx1"/>
                </a:solidFill>
                <a:ea typeface="+mj-ea"/>
                <a:cs typeface="ＭＳ Ｐゴシック"/>
              </a:rPr>
              <a:t> (1716 </a:t>
            </a:r>
            <a:r>
              <a:rPr kumimoji="1" lang="ja-JP" altLang="en-US" sz="2800" dirty="0" smtClean="0">
                <a:solidFill>
                  <a:schemeClr val="tx1"/>
                </a:solidFill>
                <a:ea typeface="+mj-ea"/>
                <a:cs typeface="ＭＳ Ｐゴシック"/>
              </a:rPr>
              <a:t>点</a:t>
            </a:r>
            <a:r>
              <a:rPr kumimoji="1" lang="en-US" altLang="ja-JP" sz="2800" dirty="0" smtClean="0">
                <a:solidFill>
                  <a:schemeClr val="tx1"/>
                </a:solidFill>
                <a:ea typeface="+mj-ea"/>
                <a:cs typeface="ＭＳ Ｐゴシック"/>
              </a:rPr>
              <a:t>)</a:t>
            </a:r>
          </a:p>
          <a:p>
            <a:endParaRPr kumimoji="1" lang="ja-JP" altLang="en-US" sz="2800" dirty="0">
              <a:solidFill>
                <a:schemeClr val="tx1"/>
              </a:solidFill>
              <a:ea typeface="+mj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25353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 </a:t>
            </a:r>
            <a:r>
              <a:rPr kumimoji="1" lang="ja-JP" altLang="en-US" dirty="0" smtClean="0"/>
              <a:t>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sz="2800" dirty="0" smtClean="0">
              <a:solidFill>
                <a:schemeClr val="tx1"/>
              </a:solidFill>
              <a:ea typeface="+mj-ea"/>
            </a:endParaRPr>
          </a:p>
          <a:p>
            <a:r>
              <a:rPr kumimoji="1" lang="ja-JP" altLang="en-US" sz="2800" dirty="0" smtClean="0">
                <a:solidFill>
                  <a:schemeClr val="tx1"/>
                </a:solidFill>
                <a:ea typeface="+mj-ea"/>
                <a:cs typeface="ＭＳ Ｐゴシック"/>
              </a:rPr>
              <a:t>参加者数</a:t>
            </a:r>
            <a:r>
              <a:rPr kumimoji="1" lang="en-US" altLang="ja-JP" sz="2800" dirty="0" smtClean="0">
                <a:solidFill>
                  <a:schemeClr val="tx1"/>
                </a:solidFill>
                <a:ea typeface="+mj-ea"/>
                <a:cs typeface="ＭＳ Ｐゴシック"/>
              </a:rPr>
              <a:t> : </a:t>
            </a:r>
            <a:r>
              <a:rPr lang="en-US" altLang="ja-JP" sz="2800" dirty="0" smtClean="0">
                <a:solidFill>
                  <a:schemeClr val="tx1"/>
                </a:solidFill>
                <a:ea typeface="+mj-ea"/>
                <a:cs typeface="ＭＳ Ｐゴシック"/>
              </a:rPr>
              <a:t>270</a:t>
            </a:r>
            <a:endParaRPr kumimoji="1" lang="en-US" altLang="ja-JP" sz="2800" dirty="0" smtClean="0">
              <a:solidFill>
                <a:schemeClr val="tx1"/>
              </a:solidFill>
              <a:ea typeface="+mj-ea"/>
              <a:cs typeface="ＭＳ Ｐゴシック"/>
            </a:endParaRPr>
          </a:p>
          <a:p>
            <a:pPr lvl="1"/>
            <a:r>
              <a:rPr kumimoji="1" lang="ja-JP" altLang="en-US" sz="2000" dirty="0" smtClean="0">
                <a:solidFill>
                  <a:schemeClr val="tx1"/>
                </a:solidFill>
                <a:ea typeface="+mj-ea"/>
                <a:cs typeface="ＭＳ Ｐゴシック"/>
              </a:rPr>
              <a:t>東京オンサイト</a:t>
            </a:r>
            <a:r>
              <a:rPr kumimoji="1" lang="en-US" altLang="ja-JP" sz="2000" dirty="0" smtClean="0">
                <a:solidFill>
                  <a:schemeClr val="tx1"/>
                </a:solidFill>
                <a:ea typeface="+mj-ea"/>
                <a:cs typeface="ＭＳ Ｐゴシック"/>
              </a:rPr>
              <a:t> : </a:t>
            </a:r>
            <a:r>
              <a:rPr lang="en-US" altLang="ja-JP" sz="2000" dirty="0" smtClean="0">
                <a:solidFill>
                  <a:schemeClr val="tx1"/>
                </a:solidFill>
                <a:ea typeface="+mj-ea"/>
                <a:cs typeface="ＭＳ Ｐゴシック"/>
              </a:rPr>
              <a:t>28</a:t>
            </a:r>
            <a:endParaRPr kumimoji="1" lang="en-US" altLang="ja-JP" sz="2000" dirty="0" smtClean="0">
              <a:solidFill>
                <a:schemeClr val="tx1"/>
              </a:solidFill>
              <a:ea typeface="+mj-ea"/>
              <a:cs typeface="ＭＳ Ｐゴシック"/>
            </a:endParaRPr>
          </a:p>
          <a:p>
            <a:pPr lvl="1"/>
            <a:r>
              <a:rPr lang="ja-JP" altLang="en-US" sz="2000" dirty="0" smtClean="0">
                <a:solidFill>
                  <a:schemeClr val="tx1"/>
                </a:solidFill>
                <a:ea typeface="+mj-ea"/>
                <a:cs typeface="ＭＳ Ｐゴシック"/>
              </a:rPr>
              <a:t>京都オンサイト</a:t>
            </a:r>
            <a:r>
              <a:rPr lang="en-US" altLang="ja-JP" sz="2000" dirty="0" smtClean="0">
                <a:solidFill>
                  <a:schemeClr val="tx1"/>
                </a:solidFill>
                <a:ea typeface="+mj-ea"/>
                <a:cs typeface="ＭＳ Ｐゴシック"/>
              </a:rPr>
              <a:t> : 18</a:t>
            </a:r>
          </a:p>
          <a:p>
            <a:endParaRPr kumimoji="1" lang="en-US" altLang="ja-JP" sz="2800" dirty="0" smtClean="0">
              <a:solidFill>
                <a:schemeClr val="tx1"/>
              </a:solidFill>
              <a:ea typeface="+mj-ea"/>
              <a:cs typeface="ＭＳ Ｐゴシック"/>
            </a:endParaRPr>
          </a:p>
          <a:p>
            <a:r>
              <a:rPr kumimoji="1" lang="ja-JP" altLang="en-US" sz="2800" dirty="0" smtClean="0">
                <a:solidFill>
                  <a:schemeClr val="tx1"/>
                </a:solidFill>
                <a:ea typeface="+mj-ea"/>
                <a:cs typeface="ＭＳ Ｐゴシック"/>
              </a:rPr>
              <a:t>総提出数</a:t>
            </a:r>
            <a:r>
              <a:rPr kumimoji="1" lang="en-US" altLang="ja-JP" sz="2800" dirty="0" smtClean="0">
                <a:solidFill>
                  <a:schemeClr val="tx1"/>
                </a:solidFill>
                <a:ea typeface="+mj-ea"/>
                <a:cs typeface="ＭＳ Ｐゴシック"/>
              </a:rPr>
              <a:t> : 1862</a:t>
            </a:r>
          </a:p>
          <a:p>
            <a:r>
              <a:rPr lang="ja-JP" altLang="en-US" sz="2800" dirty="0" smtClean="0">
                <a:solidFill>
                  <a:schemeClr val="tx1"/>
                </a:solidFill>
                <a:ea typeface="+mj-ea"/>
                <a:cs typeface="ＭＳ Ｐゴシック"/>
              </a:rPr>
              <a:t>総受理数</a:t>
            </a:r>
            <a:r>
              <a:rPr lang="en-US" altLang="ja-JP" sz="2800" dirty="0" smtClean="0">
                <a:solidFill>
                  <a:schemeClr val="tx1"/>
                </a:solidFill>
                <a:ea typeface="+mj-ea"/>
                <a:cs typeface="ＭＳ Ｐゴシック"/>
              </a:rPr>
              <a:t> : 832</a:t>
            </a:r>
            <a:endParaRPr kumimoji="1" lang="ja-JP" altLang="en-US" sz="2800" dirty="0">
              <a:solidFill>
                <a:schemeClr val="tx1"/>
              </a:solidFill>
              <a:ea typeface="+mj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83841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 </a:t>
            </a:r>
            <a:r>
              <a:rPr lang="ja-JP" altLang="en-US" dirty="0" smtClean="0"/>
              <a:t>問題ごとの統計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7036032"/>
              </p:ext>
            </p:extLst>
          </p:nvPr>
        </p:nvGraphicFramePr>
        <p:xfrm>
          <a:off x="457200" y="1786244"/>
          <a:ext cx="8229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746"/>
                <a:gridCol w="2266797"/>
                <a:gridCol w="2376040"/>
                <a:gridCol w="1723309"/>
                <a:gridCol w="1446708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問題名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ジャンル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難易度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配点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バリケード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66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作問委員会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Greedy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☆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クッキー</a:t>
                      </a:r>
                      <a:r>
                        <a:rPr kumimoji="1" lang="en-US" altLang="ja-JP" dirty="0" smtClean="0">
                          <a:latin typeface="+mj-ea"/>
                          <a:ea typeface="+mj-ea"/>
                        </a:rPr>
                        <a:t>☆</a:t>
                      </a:r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増殖装置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Math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☆☆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長い黒板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Reactive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☆☆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150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Graph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☆☆☆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150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早解き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Parsing</a:t>
                      </a:r>
                      <a:r>
                        <a:rPr kumimoji="1" lang="en-US" altLang="ja-JP" smtClean="0"/>
                        <a:t>, 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☆☆☆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150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試験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Greedy, 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☆☆☆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200 (30 + 30)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壁壁壁壁壁壁壁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Data Structure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☆☆☆☆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200 (30 + 30)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ティッシュ配り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☆☆☆☆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300 (30)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J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色塗り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Graph,</a:t>
                      </a:r>
                      <a:r>
                        <a:rPr kumimoji="1" lang="en-US" altLang="ja-JP" baseline="0" dirty="0" smtClean="0"/>
                        <a:t> Math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☆☆☆☆☆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300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百目おばけ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Geometry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☆☆☆☆☆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300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271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 </a:t>
            </a:r>
            <a:r>
              <a:rPr lang="ja-JP" altLang="en-US" dirty="0" smtClean="0"/>
              <a:t>問題ごとの統計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5483302"/>
              </p:ext>
            </p:extLst>
          </p:nvPr>
        </p:nvGraphicFramePr>
        <p:xfrm>
          <a:off x="457200" y="1786244"/>
          <a:ext cx="822960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048"/>
                <a:gridCol w="2278226"/>
                <a:gridCol w="1466444"/>
                <a:gridCol w="1322418"/>
                <a:gridCol w="1387885"/>
                <a:gridCol w="1354581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問題名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正解者数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提出者数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提出数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正解率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バリケード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dirty="0" smtClean="0"/>
                        <a:t>264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dirty="0" smtClean="0"/>
                        <a:t>269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336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79%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作問委員会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dirty="0" smtClean="0"/>
                        <a:t>190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dirty="0" smtClean="0"/>
                        <a:t>237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497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38%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クッキー</a:t>
                      </a:r>
                      <a:r>
                        <a:rPr kumimoji="1" lang="en-US" altLang="ja-JP" dirty="0" smtClean="0">
                          <a:latin typeface="+mj-ea"/>
                          <a:ea typeface="+mj-ea"/>
                        </a:rPr>
                        <a:t>☆</a:t>
                      </a:r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増殖装置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dirty="0" smtClean="0"/>
                        <a:t>151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dirty="0" smtClean="0"/>
                        <a:t>158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181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83%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長い黒板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dirty="0" smtClean="0"/>
                        <a:t>123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dirty="0" smtClean="0"/>
                        <a:t>133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279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44%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dirty="0" smtClean="0"/>
                        <a:t>28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dirty="0" smtClean="0"/>
                        <a:t>100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256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11%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早解き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dirty="0" smtClean="0"/>
                        <a:t>25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dirty="0" smtClean="0"/>
                        <a:t>36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74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34%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試験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dirty="0" smtClean="0"/>
                        <a:t>31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dirty="0" smtClean="0"/>
                        <a:t>39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72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43%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壁壁壁壁壁壁壁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dirty="0" smtClean="0"/>
                        <a:t>35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85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7%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ティッシュ配り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dirty="0" smtClean="0"/>
                        <a:t>14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dirty="0" smtClean="0"/>
                        <a:t>31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mtClean="0"/>
                        <a:t>85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16%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J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色塗り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100%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百目おばけ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22%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432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 </a:t>
            </a:r>
            <a:r>
              <a:rPr lang="ja-JP" altLang="en-US" dirty="0" smtClean="0"/>
              <a:t>問題ごとの統計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22402"/>
              </p:ext>
            </p:extLst>
          </p:nvPr>
        </p:nvGraphicFramePr>
        <p:xfrm>
          <a:off x="457200" y="1786244"/>
          <a:ext cx="821398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048"/>
                <a:gridCol w="2278226"/>
                <a:gridCol w="2852904"/>
                <a:gridCol w="2662804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問題名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+mn-lt"/>
                          <a:ea typeface="+mj-ea"/>
                        </a:rPr>
                        <a:t>First Accept</a:t>
                      </a:r>
                      <a:endParaRPr kumimoji="1" lang="ja-JP" altLang="en-US" dirty="0">
                        <a:latin typeface="+mn-lt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+mn-lt"/>
                          <a:ea typeface="+mj-ea"/>
                        </a:rPr>
                        <a:t>First Submit</a:t>
                      </a:r>
                      <a:endParaRPr kumimoji="1" lang="ja-JP" altLang="en-US" dirty="0">
                        <a:latin typeface="+mn-lt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バリケード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anta</a:t>
                      </a:r>
                      <a:r>
                        <a:rPr lang="en-US" altLang="ja-JP" baseline="0" dirty="0" smtClean="0"/>
                        <a:t> (00 : 58)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 smtClean="0"/>
                        <a:t>anta</a:t>
                      </a:r>
                      <a:r>
                        <a:rPr lang="en-US" altLang="ja-JP" baseline="0" dirty="0" smtClean="0"/>
                        <a:t> (00 : 58)</a:t>
                      </a:r>
                      <a:endParaRPr lang="ja-JP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作問委員会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anta</a:t>
                      </a:r>
                      <a:r>
                        <a:rPr lang="en-US" altLang="ja-JP" baseline="0" dirty="0" smtClean="0"/>
                        <a:t> (03 : 26)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 smtClean="0"/>
                        <a:t>anta</a:t>
                      </a:r>
                      <a:r>
                        <a:rPr lang="en-US" altLang="ja-JP" baseline="0" dirty="0" smtClean="0"/>
                        <a:t> (03 : 26)</a:t>
                      </a:r>
                      <a:endParaRPr lang="ja-JP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クッキー</a:t>
                      </a:r>
                      <a:r>
                        <a:rPr kumimoji="1" lang="en-US" altLang="ja-JP" dirty="0" smtClean="0">
                          <a:latin typeface="+mj-ea"/>
                          <a:ea typeface="+mj-ea"/>
                        </a:rPr>
                        <a:t>☆</a:t>
                      </a:r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増殖装置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 </a:t>
                      </a:r>
                      <a:r>
                        <a:rPr lang="en-US" altLang="ja-JP" dirty="0" err="1" smtClean="0"/>
                        <a:t>DEGwer</a:t>
                      </a:r>
                      <a:r>
                        <a:rPr lang="en-US" altLang="ja-JP" dirty="0" smtClean="0"/>
                        <a:t> (05</a:t>
                      </a:r>
                      <a:r>
                        <a:rPr lang="en-US" altLang="ja-JP" baseline="0" dirty="0" smtClean="0"/>
                        <a:t> : 36</a:t>
                      </a:r>
                      <a:r>
                        <a:rPr lang="en-US" altLang="ja-JP" dirty="0" smtClean="0"/>
                        <a:t>)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 err="1" smtClean="0"/>
                        <a:t>DEGwer</a:t>
                      </a:r>
                      <a:r>
                        <a:rPr lang="en-US" altLang="ja-JP" dirty="0" smtClean="0"/>
                        <a:t> (05</a:t>
                      </a:r>
                      <a:r>
                        <a:rPr lang="en-US" altLang="ja-JP" baseline="0" dirty="0" smtClean="0"/>
                        <a:t> : 36</a:t>
                      </a:r>
                      <a:r>
                        <a:rPr lang="en-US" altLang="ja-JP" dirty="0" smtClean="0"/>
                        <a:t>)</a:t>
                      </a:r>
                      <a:endParaRPr lang="ja-JP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長い黒板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err="1" smtClean="0"/>
                        <a:t>tomerun</a:t>
                      </a:r>
                      <a:r>
                        <a:rPr lang="en-US" altLang="ja-JP" baseline="0" dirty="0" smtClean="0"/>
                        <a:t> </a:t>
                      </a:r>
                      <a:r>
                        <a:rPr lang="en-US" altLang="ja-JP" dirty="0" smtClean="0"/>
                        <a:t>(08</a:t>
                      </a:r>
                      <a:r>
                        <a:rPr lang="en-US" altLang="ja-JP" baseline="0" dirty="0" smtClean="0"/>
                        <a:t> : 46)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 err="1" smtClean="0"/>
                        <a:t>tomerun</a:t>
                      </a:r>
                      <a:r>
                        <a:rPr lang="en-US" altLang="ja-JP" baseline="0" dirty="0" smtClean="0"/>
                        <a:t> </a:t>
                      </a:r>
                      <a:r>
                        <a:rPr lang="en-US" altLang="ja-JP" dirty="0" smtClean="0"/>
                        <a:t>(08</a:t>
                      </a:r>
                      <a:r>
                        <a:rPr lang="en-US" altLang="ja-JP" baseline="0" dirty="0" smtClean="0"/>
                        <a:t> : 46)</a:t>
                      </a:r>
                      <a:endParaRPr lang="ja-JP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err="1" smtClean="0"/>
                        <a:t>snuke</a:t>
                      </a:r>
                      <a:r>
                        <a:rPr lang="en-US" altLang="ja-JP" baseline="0" dirty="0" smtClean="0"/>
                        <a:t> (15 : 04)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 err="1" smtClean="0"/>
                        <a:t>snuke</a:t>
                      </a:r>
                      <a:r>
                        <a:rPr lang="en-US" altLang="ja-JP" baseline="0" dirty="0" smtClean="0"/>
                        <a:t> (15 : 04)</a:t>
                      </a:r>
                      <a:endParaRPr lang="ja-JP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早解き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err="1" smtClean="0"/>
                        <a:t>semiexp</a:t>
                      </a:r>
                      <a:r>
                        <a:rPr lang="en-US" altLang="ja-JP" baseline="0" dirty="0" smtClean="0"/>
                        <a:t> (44 : 34)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err="1" smtClean="0"/>
                        <a:t>semiexp</a:t>
                      </a:r>
                      <a:r>
                        <a:rPr lang="en-US" altLang="ja-JP" baseline="0" dirty="0" smtClean="0"/>
                        <a:t> (44 : 34)</a:t>
                      </a:r>
                      <a:endParaRPr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試験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err="1" smtClean="0"/>
                        <a:t>snuke</a:t>
                      </a:r>
                      <a:r>
                        <a:rPr lang="en-US" altLang="ja-JP" baseline="0" dirty="0" smtClean="0"/>
                        <a:t> (71 : 09)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err="1" smtClean="0"/>
                        <a:t>semiexp</a:t>
                      </a:r>
                      <a:r>
                        <a:rPr lang="en-US" altLang="ja-JP" baseline="0" dirty="0" smtClean="0"/>
                        <a:t> (68 : 18)</a:t>
                      </a:r>
                      <a:endParaRPr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壁壁壁壁壁壁壁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yokozuna57</a:t>
                      </a:r>
                      <a:r>
                        <a:rPr lang="en-US" altLang="ja-JP" baseline="0" dirty="0" smtClean="0"/>
                        <a:t> (167 : 10)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err="1" smtClean="0"/>
                        <a:t>sugingin</a:t>
                      </a:r>
                      <a:r>
                        <a:rPr lang="en-US" altLang="ja-JP" baseline="0" dirty="0" smtClean="0"/>
                        <a:t> (59 : 18)</a:t>
                      </a:r>
                      <a:endParaRPr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ティッシュ配り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err="1" smtClean="0"/>
                        <a:t>semixp</a:t>
                      </a:r>
                      <a:r>
                        <a:rPr lang="en-US" altLang="ja-JP" baseline="0" dirty="0" smtClean="0"/>
                        <a:t> (106 : 20)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 err="1" smtClean="0"/>
                        <a:t>olphe</a:t>
                      </a:r>
                      <a:r>
                        <a:rPr lang="en-US" altLang="ja-JP" baseline="0" dirty="0" smtClean="0"/>
                        <a:t> (71 : 54)</a:t>
                      </a:r>
                      <a:endParaRPr lang="ja-JP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J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色塗り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err="1" smtClean="0"/>
                        <a:t>uwi</a:t>
                      </a:r>
                      <a:r>
                        <a:rPr lang="en-US" altLang="ja-JP" baseline="0" dirty="0" smtClean="0"/>
                        <a:t> (201 : 09)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err="1" smtClean="0"/>
                        <a:t>uwi</a:t>
                      </a:r>
                      <a:r>
                        <a:rPr lang="en-US" altLang="ja-JP" baseline="0" dirty="0" smtClean="0"/>
                        <a:t> (201 : 09)</a:t>
                      </a:r>
                      <a:endParaRPr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百目おばけ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err="1" smtClean="0"/>
                        <a:t>semiexp</a:t>
                      </a:r>
                      <a:r>
                        <a:rPr lang="en-US" altLang="ja-JP" baseline="0" dirty="0" smtClean="0"/>
                        <a:t> (188 : 43)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/>
                        <a:t>wo</a:t>
                      </a:r>
                      <a:r>
                        <a:rPr kumimoji="1" lang="en-US" altLang="ja-JP" baseline="0" dirty="0" smtClean="0"/>
                        <a:t> (140 : 58)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1728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60839"/>
            <a:ext cx="8229600" cy="1064651"/>
          </a:xfrm>
        </p:spPr>
        <p:txBody>
          <a:bodyPr>
            <a:normAutofit/>
          </a:bodyPr>
          <a:lstStyle/>
          <a:p>
            <a:r>
              <a:rPr kumimoji="1" lang="ja-JP" altLang="en-US" sz="2800" dirty="0" smtClean="0">
                <a:solidFill>
                  <a:schemeClr val="tx1"/>
                </a:solidFill>
                <a:ea typeface="+mj-ea"/>
                <a:cs typeface="ＭＳ Ｐゴシック"/>
              </a:rPr>
              <a:t>ご参加ありがとうございました</a:t>
            </a:r>
            <a:endParaRPr kumimoji="1" lang="en-US" altLang="ja-JP" sz="2800" dirty="0" smtClean="0">
              <a:solidFill>
                <a:schemeClr val="tx1"/>
              </a:solidFill>
              <a:ea typeface="+mj-ea"/>
              <a:cs typeface="ＭＳ Ｐゴシック"/>
            </a:endParaRPr>
          </a:p>
          <a:p>
            <a:pPr marL="457200" lvl="1" indent="0">
              <a:buNone/>
            </a:pPr>
            <a:endParaRPr kumimoji="1" lang="en-US" altLang="ja-JP" sz="2000" dirty="0" smtClean="0">
              <a:solidFill>
                <a:schemeClr val="tx1"/>
              </a:solidFill>
              <a:ea typeface="+mj-ea"/>
              <a:cs typeface="ＭＳ Ｐゴシック"/>
            </a:endParaRPr>
          </a:p>
          <a:p>
            <a:pPr lvl="1"/>
            <a:endParaRPr kumimoji="1" lang="en-US" altLang="ja-JP" sz="2000" dirty="0" smtClean="0">
              <a:solidFill>
                <a:schemeClr val="tx1"/>
              </a:solidFill>
              <a:ea typeface="+mj-ea"/>
              <a:cs typeface="ＭＳ Ｐゴシック"/>
            </a:endParaRPr>
          </a:p>
          <a:p>
            <a:pPr lvl="1"/>
            <a:endParaRPr kumimoji="1" lang="en-US" altLang="ja-JP" sz="2000" dirty="0" smtClean="0">
              <a:solidFill>
                <a:schemeClr val="tx1"/>
              </a:solidFill>
              <a:ea typeface="+mj-ea"/>
              <a:cs typeface="ＭＳ Ｐゴシック"/>
            </a:endParaRPr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4656492" y="2498785"/>
            <a:ext cx="3591371" cy="3345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kumimoji="1"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kumimoji="1"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kumimoji="1"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kumimoji="1"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lvl="1"/>
            <a:r>
              <a:rPr lang="en-US" altLang="ja-JP" sz="2000" dirty="0" err="1" smtClean="0">
                <a:solidFill>
                  <a:schemeClr val="tx1"/>
                </a:solidFill>
                <a:ea typeface="+mj-ea"/>
                <a:cs typeface="ＭＳ Ｐゴシック"/>
              </a:rPr>
              <a:t>amano</a:t>
            </a:r>
            <a:endParaRPr lang="en-US" altLang="ja-JP" sz="2000" dirty="0" smtClean="0">
              <a:solidFill>
                <a:schemeClr val="tx1"/>
              </a:solidFill>
              <a:ea typeface="+mj-ea"/>
              <a:cs typeface="ＭＳ Ｐゴシック"/>
            </a:endParaRPr>
          </a:p>
          <a:p>
            <a:pPr lvl="1"/>
            <a:r>
              <a:rPr lang="en-US" altLang="ja-JP" sz="2000" dirty="0" smtClean="0">
                <a:solidFill>
                  <a:schemeClr val="tx1"/>
                </a:solidFill>
                <a:ea typeface="+mj-ea"/>
                <a:cs typeface="ＭＳ Ｐゴシック"/>
              </a:rPr>
              <a:t>asi1024</a:t>
            </a:r>
          </a:p>
          <a:p>
            <a:pPr lvl="1"/>
            <a:r>
              <a:rPr lang="en-US" altLang="ja-JP" sz="2000" dirty="0" err="1" smtClean="0">
                <a:solidFill>
                  <a:schemeClr val="tx1"/>
                </a:solidFill>
                <a:ea typeface="+mj-ea"/>
                <a:cs typeface="ＭＳ Ｐゴシック"/>
              </a:rPr>
              <a:t>drafear</a:t>
            </a:r>
            <a:endParaRPr lang="en-US" altLang="ja-JP" sz="2000" dirty="0" smtClean="0">
              <a:solidFill>
                <a:schemeClr val="tx1"/>
              </a:solidFill>
              <a:ea typeface="+mj-ea"/>
              <a:cs typeface="ＭＳ Ｐゴシック"/>
            </a:endParaRPr>
          </a:p>
          <a:p>
            <a:pPr lvl="1"/>
            <a:r>
              <a:rPr lang="en-US" altLang="ja-JP" sz="2000" dirty="0" err="1" smtClean="0">
                <a:solidFill>
                  <a:schemeClr val="tx1"/>
                </a:solidFill>
                <a:ea typeface="+mj-ea"/>
                <a:cs typeface="ＭＳ Ｐゴシック"/>
              </a:rPr>
              <a:t>joisino</a:t>
            </a:r>
            <a:endParaRPr lang="en-US" altLang="ja-JP" sz="2000" dirty="0" smtClean="0">
              <a:solidFill>
                <a:schemeClr val="tx1"/>
              </a:solidFill>
              <a:ea typeface="+mj-ea"/>
              <a:cs typeface="ＭＳ Ｐゴシック"/>
            </a:endParaRPr>
          </a:p>
          <a:p>
            <a:pPr lvl="1"/>
            <a:r>
              <a:rPr lang="en-US" altLang="ja-JP" sz="2000" dirty="0" err="1" smtClean="0">
                <a:solidFill>
                  <a:schemeClr val="tx1"/>
                </a:solidFill>
                <a:ea typeface="+mj-ea"/>
                <a:cs typeface="ＭＳ Ｐゴシック"/>
              </a:rPr>
              <a:t>n_knuu</a:t>
            </a:r>
            <a:endParaRPr lang="en-US" altLang="ja-JP" sz="2000" dirty="0" smtClean="0">
              <a:solidFill>
                <a:schemeClr val="tx1"/>
              </a:solidFill>
              <a:ea typeface="+mj-ea"/>
              <a:cs typeface="ＭＳ Ｐゴシック"/>
            </a:endParaRPr>
          </a:p>
          <a:p>
            <a:pPr lvl="1"/>
            <a:r>
              <a:rPr lang="en-US" altLang="ja-JP" sz="2000" dirty="0" err="1" smtClean="0">
                <a:solidFill>
                  <a:schemeClr val="tx1"/>
                </a:solidFill>
                <a:ea typeface="+mj-ea"/>
                <a:cs typeface="ＭＳ Ｐゴシック"/>
              </a:rPr>
              <a:t>siotouto</a:t>
            </a:r>
            <a:endParaRPr lang="en-US" altLang="ja-JP" sz="2000" dirty="0" smtClean="0">
              <a:solidFill>
                <a:schemeClr val="tx1"/>
              </a:solidFill>
              <a:ea typeface="+mj-ea"/>
              <a:cs typeface="ＭＳ Ｐゴシック"/>
            </a:endParaRPr>
          </a:p>
          <a:p>
            <a:pPr lvl="1"/>
            <a:r>
              <a:rPr lang="en-US" altLang="ja-JP" sz="2000" dirty="0" err="1" smtClean="0">
                <a:solidFill>
                  <a:schemeClr val="tx1"/>
                </a:solidFill>
                <a:ea typeface="+mj-ea"/>
                <a:cs typeface="ＭＳ Ｐゴシック"/>
              </a:rPr>
              <a:t>sndtkrh</a:t>
            </a:r>
            <a:endParaRPr lang="en-US" altLang="ja-JP" sz="2000" dirty="0" smtClean="0">
              <a:solidFill>
                <a:schemeClr val="tx1"/>
              </a:solidFill>
              <a:ea typeface="+mj-ea"/>
              <a:cs typeface="ＭＳ Ｐゴシック"/>
            </a:endParaRPr>
          </a:p>
          <a:p>
            <a:pPr lvl="1"/>
            <a:r>
              <a:rPr lang="en-US" altLang="ja-JP" sz="2000" dirty="0" err="1" smtClean="0">
                <a:solidFill>
                  <a:schemeClr val="tx1"/>
                </a:solidFill>
                <a:ea typeface="+mj-ea"/>
                <a:cs typeface="ＭＳ Ｐゴシック"/>
              </a:rPr>
              <a:t>takise</a:t>
            </a:r>
            <a:endParaRPr lang="en-US" altLang="ja-JP" sz="2000" dirty="0" smtClean="0">
              <a:solidFill>
                <a:schemeClr val="tx1"/>
              </a:solidFill>
              <a:ea typeface="+mj-ea"/>
              <a:cs typeface="ＭＳ Ｐゴシック"/>
            </a:endParaRPr>
          </a:p>
          <a:p>
            <a:pPr lvl="1"/>
            <a:endParaRPr lang="en-US" altLang="ja-JP" sz="2000" dirty="0" smtClean="0">
              <a:solidFill>
                <a:schemeClr val="tx1"/>
              </a:solidFill>
              <a:ea typeface="+mj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01947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グゼクティブ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エグゼクティブ.thmx</Template>
  <TotalTime>270</TotalTime>
  <Words>454</Words>
  <Application>Microsoft Macintosh PowerPoint</Application>
  <PresentationFormat>画面に合わせる (4:3)</PresentationFormat>
  <Paragraphs>204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エグゼクティブ</vt:lpstr>
      <vt:lpstr>KUPC 2016 総評</vt:lpstr>
      <vt:lpstr> 結果</vt:lpstr>
      <vt:lpstr> 結果</vt:lpstr>
      <vt:lpstr> 問題ごとの統計</vt:lpstr>
      <vt:lpstr> 問題ごとの統計</vt:lpstr>
      <vt:lpstr> 問題ごとの統計</vt:lpstr>
      <vt:lpstr>PowerPoint プレゼンテーション</vt:lpstr>
    </vt:vector>
  </TitlesOfParts>
  <Company>Kyoto Univ.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KUPC 2016</dc:title>
  <dc:creator>Imanishi Akifumi</dc:creator>
  <cp:lastModifiedBy>Imanishi Akifumi</cp:lastModifiedBy>
  <cp:revision>68</cp:revision>
  <dcterms:created xsi:type="dcterms:W3CDTF">2016-08-14T10:43:42Z</dcterms:created>
  <dcterms:modified xsi:type="dcterms:W3CDTF">2016-10-02T09:13:41Z</dcterms:modified>
</cp:coreProperties>
</file>