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d2bb04b2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d2bb04b2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d2bb04b2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d2bb04b2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d2bb04b2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d2bb04b2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d2bb04b2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d2bb04b2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d2bb04b2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d2bb04b2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f0c18c4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f0c18c4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d2bb04b2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d2bb04b2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d2bb04b2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d2bb04b2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d2bb04b2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d2bb04b2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d2bb04b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d2bb04b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d2bb04b2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d2bb04b2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d2bb04b2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d2bb04b2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d2bb04b2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d2bb04b2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d2bb04b2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d2bb04b2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d2bb04b2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d2bb04b2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f0c18c48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f0c18c48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d2bb04b2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d2bb04b2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ink.springer.com/article/10.1186/s40708-020-00105-1" TargetMode="External"/><Relationship Id="rId4" Type="http://schemas.openxmlformats.org/officeDocument/2006/relationships/hyperlink" Target="https://arxiv.org/abs/1810.04805" TargetMode="External"/><Relationship Id="rId5" Type="http://schemas.openxmlformats.org/officeDocument/2006/relationships/hyperlink" Target="http://www.cdc.gov" TargetMode="External"/><Relationship Id="rId6" Type="http://schemas.openxmlformats.org/officeDocument/2006/relationships/hyperlink" Target="https://www.deeplearningbook.org/Health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Varshithadavarapalli/HealthAI-SymptomAnalysis" TargetMode="External"/><Relationship Id="rId4" Type="http://schemas.openxmlformats.org/officeDocument/2006/relationships/hyperlink" Target="https://github.com/KUPPALAP/HealthAI-Disease-Prediction" TargetMode="External"/><Relationship Id="rId5" Type="http://schemas.openxmlformats.org/officeDocument/2006/relationships/hyperlink" Target="https://youtu.be/fPGXMVMAJi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600"/>
              <a:t>HealthAI – Transforming Symptom Analysis with Machine Learning</a:t>
            </a:r>
            <a:endParaRPr b="1" sz="3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2"/>
            <a:ext cx="5361300" cy="1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                                                                                                                                           </a:t>
            </a:r>
            <a:r>
              <a:rPr lang="en-GB" sz="7200"/>
              <a:t>    </a:t>
            </a:r>
            <a:r>
              <a:rPr b="1" lang="en-GB" sz="7200"/>
              <a:t>Varshitha Reddy Davarapalli, </a:t>
            </a:r>
            <a:br>
              <a:rPr b="1" lang="en-GB" sz="7200"/>
            </a:br>
            <a:r>
              <a:rPr b="1" lang="en-GB" sz="7200"/>
              <a:t>                                               Karunakar Uppalapati.</a:t>
            </a:r>
            <a:endParaRPr b="1" sz="7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200"/>
              <a:t>                                                Group :18</a:t>
            </a:r>
            <a:endParaRPr sz="9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7200"/>
              <a:t>                                                                                                                                                                                            </a:t>
            </a:r>
            <a:endParaRPr sz="7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8163850" y="4572775"/>
            <a:ext cx="100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Summary and Workflow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472600"/>
            <a:ext cx="75057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Our implementation used Jupyter Notebook with well-documented steps: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Loading and cleaning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Running ML pipelines for different models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Visualizing model outcomes (graphs, tables)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The code is modular, replicable, and ready for production scaling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All logic is wrapped in functions to support future enhancements.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8316500" y="459627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and Interpretation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578275"/>
            <a:ext cx="7505700" cy="28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The models performed consistently well across training and testing splits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Random Forest was best suited due to its balance of performance and interpretability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Key insight: Certain symptoms strongly predicted specific diseases, enabling targeted triage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Confusion matrices revealed low error in high-risk predictions.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Model outcomes aligned well with expected clinical relationships.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8210800" y="4643250"/>
            <a:ext cx="96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Coherence of Results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819150" y="1566525"/>
            <a:ext cx="75057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The predictions made sense medically — fever and cough often predicted flu-like illnesses, while localized symptoms aligned with chronic conditions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Clear alignment between symptom severity and model output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Results confirmed that the system is safe and context-aware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The decision process remained transparent and traceable.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No evidence of model bias or irrelevant outputs.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8304750" y="466672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Innovation and Practical Impact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819150" y="1601775"/>
            <a:ext cx="7505700" cy="28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HealthAI is more than a model — it’s a digital health assistant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Potential use cases: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Integrated chatbot for 24/7 triage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Embedded in rural telemedicine kits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Accessible via SMS or offline app version for low-connectivity areas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It helps reduce the gap between symptoms and 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Supports scalable healthcare through digital transformation.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8222550" y="4654975"/>
            <a:ext cx="94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 and Future Enhancements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819150" y="1590025"/>
            <a:ext cx="7505700" cy="28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model doesn’t yet account for symptom severity or time-based progression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dataset may not cover all possible diseases or rare conditions, limiting generalization.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TF-IDF vectorization does not capture word meaning or context.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Deep learning model performance is constrained by the relatively small dataset size.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8293025" y="466672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60325" y="450925"/>
            <a:ext cx="7864500" cy="39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29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702"/>
              <a:t>We would like to </a:t>
            </a:r>
            <a:r>
              <a:rPr lang="en-GB" sz="2702"/>
              <a:t>:</a:t>
            </a:r>
            <a:endParaRPr sz="2702"/>
          </a:p>
          <a:p>
            <a:pPr indent="-3229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GB" sz="2702"/>
              <a:t>Add temporal analysis using LSTM models</a:t>
            </a:r>
            <a:endParaRPr sz="2702"/>
          </a:p>
          <a:p>
            <a:pPr indent="-3229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GB" sz="2702"/>
              <a:t>Train with real EMR datasets for even higher precision</a:t>
            </a:r>
            <a:endParaRPr sz="2702"/>
          </a:p>
          <a:p>
            <a:pPr indent="-322993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lang="en-GB" sz="2702"/>
              <a:t>Expand input methods: voice-to-text, multilingual NLP, and mobile UI</a:t>
            </a:r>
            <a:endParaRPr sz="2702"/>
          </a:p>
          <a:p>
            <a:pPr indent="-3229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702"/>
              <a:t>Future focus includes deployment and real-time patient engagement.</a:t>
            </a:r>
            <a:endParaRPr sz="2702"/>
          </a:p>
          <a:p>
            <a:pPr indent="-32299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2702"/>
              <a:t>Continuous learning models will improve adaptability.</a:t>
            </a:r>
            <a:endParaRPr sz="2702"/>
          </a:p>
          <a:p>
            <a:pPr indent="-3160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600"/>
              <a:buFont typeface="Arial"/>
              <a:buChar char="●"/>
            </a:pPr>
            <a:r>
              <a:rPr lang="en-GB" sz="2702"/>
              <a:t>Integrate pre-trained models like BERT or BioBERT to better capture the context of symptoms.</a:t>
            </a:r>
            <a:endParaRPr sz="2702"/>
          </a:p>
          <a:p>
            <a:pPr indent="-3160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600"/>
              <a:buFont typeface="Arial"/>
              <a:buChar char="●"/>
            </a:pPr>
            <a:r>
              <a:rPr lang="en-GB" sz="2702"/>
              <a:t>Apply data augmentation techniques such as synonym replacement or back translation to enrich the dataset.</a:t>
            </a:r>
            <a:endParaRPr sz="2702"/>
          </a:p>
          <a:p>
            <a:pPr indent="-3160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600"/>
              <a:buFont typeface="Arial"/>
              <a:buChar char="●"/>
            </a:pPr>
            <a:r>
              <a:rPr lang="en-GB" sz="2702"/>
              <a:t>Use explainability tools such as SHAP or LIME to make the model's predictions more interpretable.</a:t>
            </a:r>
            <a:endParaRPr sz="2702"/>
          </a:p>
          <a:p>
            <a:pPr indent="-31600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2600"/>
              <a:buFont typeface="Arial"/>
              <a:buChar char="●"/>
            </a:pPr>
            <a:r>
              <a:rPr lang="en-GB" sz="2702"/>
              <a:t>Build a user-friendly interface using tools like Streamlit or Gradio to improve clinical usability.</a:t>
            </a:r>
            <a:endParaRPr sz="27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2"/>
          </a:p>
        </p:txBody>
      </p:sp>
      <p:sp>
        <p:nvSpPr>
          <p:cNvPr id="227" name="Google Shape;227;p27"/>
          <p:cNvSpPr txBox="1"/>
          <p:nvPr/>
        </p:nvSpPr>
        <p:spPr>
          <a:xfrm>
            <a:off x="8324825" y="4631500"/>
            <a:ext cx="96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819150" y="1336375"/>
            <a:ext cx="75057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1)Siddiqui M.K., Morales-Menendez R., Huang X., Hussain N. A review of epileptic seizure detection using machine learning classifiers. Brain Inform. 2020;7(1):5. Doi 10.1186/s40708-020-00105-1 </a:t>
            </a: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https://link.springer.com/article/10.1186/s40708-020-00105-1</a:t>
            </a:r>
            <a:br>
              <a:rPr lang="en-GB" sz="14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2)Johnson, A., &amp; Lee, C. (2021). Deep Learning for Medical Text Classification: A Transformer-based Approach. AI in Medicine Journal, 25(4),78-92.</a:t>
            </a:r>
            <a:br>
              <a:rPr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3)Devlin, J., Chang, M. W., Lee, K., &amp; Toutanova, K. (2019). BERT: Pre-training of deep bidirectional transformers for language understanding. </a:t>
            </a:r>
            <a:r>
              <a:rPr b="1"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arXiv preprint arXiv:1810.04805.</a:t>
            </a:r>
            <a:br>
              <a:rPr b="1"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4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b="1"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https://arxiv.org/abs/1810.04805</a:t>
            </a:r>
            <a:br>
              <a:rPr b="1" lang="en-GB" sz="14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4)Centers for Disease Control and Prevention. (2022). Common </a:t>
            </a:r>
            <a:r>
              <a:rPr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Symptoms And</a:t>
            </a:r>
            <a:r>
              <a:rPr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 Associated Diseases. Retrieved from </a:t>
            </a: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www.cdc.gov</a:t>
            </a:r>
            <a:br>
              <a:rPr lang="en-GB" sz="14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5)Goodfellow, I., Bengio, Y., &amp; Courville, A. (2016). </a:t>
            </a:r>
            <a:r>
              <a:rPr i="1"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Deep Learning. </a:t>
            </a:r>
            <a:r>
              <a:rPr b="1"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MIT Press.</a:t>
            </a:r>
            <a:br>
              <a:rPr b="1" lang="en-GB" sz="14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4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Link: </a:t>
            </a:r>
            <a:r>
              <a:rPr b="1"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https://www.deeplearningbook.org/Health</a:t>
            </a:r>
            <a:br>
              <a:rPr b="1" lang="en-GB" sz="14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6) MedlinePlus. (2023). </a:t>
            </a:r>
            <a:r>
              <a:rPr i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 Checker &amp; Disease Identification.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National Library of Medicine. </a:t>
            </a:r>
            <a:r>
              <a:rPr b="1" lang="en-GB" sz="14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Link: https://medlineplus.gov/symptoms.html</a:t>
            </a:r>
            <a:endParaRPr b="1" sz="14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8375225" y="467847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819150" y="1507825"/>
            <a:ext cx="7505700" cy="29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HealthAI showcases the potential of AI to democratize healthcare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The system delivers fast, reliable, and understandable disease predictions based on symptoms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Our work lays the groundwork for AI-powered self-care and support in real-world environments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Accuracy and accessibility are key to early intervention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We hope to inspire wider adoption of patient-facing AI tools.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8469150" y="466672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819150" y="1554800"/>
            <a:ext cx="7505700" cy="28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/>
              <a:t>GitHub: </a:t>
            </a:r>
            <a:r>
              <a:rPr lang="en-GB" sz="2400" u="sng">
                <a:solidFill>
                  <a:schemeClr val="hlink"/>
                </a:solidFill>
                <a:hlinkClick r:id="rId3"/>
              </a:rPr>
              <a:t>https://github.com/Varshithadavarapalli/HealthAI-SymptomAnalysis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GB" sz="2400" u="sng">
                <a:solidFill>
                  <a:schemeClr val="hlink"/>
                </a:solidFill>
                <a:hlinkClick r:id="rId4"/>
              </a:rPr>
              <a:t>https://github.com/KUPPALAP/HealthAI-Disease-Prediction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-GB" sz="2400"/>
              <a:t>Youtube link :- </a:t>
            </a:r>
            <a:r>
              <a:rPr lang="en-GB" sz="2400" u="sng">
                <a:solidFill>
                  <a:schemeClr val="hlink"/>
                </a:solidFill>
                <a:hlinkClick r:id="rId5"/>
              </a:rPr>
              <a:t>https://youtu.be/fPGXMVMAJi4</a:t>
            </a:r>
            <a:endParaRPr sz="2400"/>
          </a:p>
        </p:txBody>
      </p:sp>
      <p:sp>
        <p:nvSpPr>
          <p:cNvPr id="248" name="Google Shape;248;p30"/>
          <p:cNvSpPr txBox="1"/>
          <p:nvPr/>
        </p:nvSpPr>
        <p:spPr>
          <a:xfrm>
            <a:off x="8257775" y="4631500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2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496075"/>
            <a:ext cx="7505700" cy="29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Artificial Intelligence is reshaping how healthcare is delivered and accessed.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Many people delay seeking medical attention due to cost, distance, or lack of awareness.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HealthAI is designed to empower users by turning simple symptom inputs into meaningful health insights using machine learning.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It bridges the healthcare accessibility gap using digital solutions.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Our goal is to create a practical, intelligent tool for public benefit.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8293025" y="465497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2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507825"/>
            <a:ext cx="7791000" cy="32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Millions struggle with symptom confusion and lack of immediate care.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Healthcare systems are overburdened, especially in underserved regions.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There’s a pressing need for a tool that’s fast, accurate, and available 24/7 Health AI is our answer.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Early identification leads to better outcomes and cost-effective interventions.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This project aims to address gaps in self-assessment tools using AI.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8046400" y="4431875"/>
            <a:ext cx="4344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519575"/>
            <a:ext cx="75057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Siddiqui et al. (2020):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Demonstrated effective ML-based diagnosis for neurological conditions.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Johnson &amp; Lee (2021):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Highlighted the impact of Transformer models in clinical NLP.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Devlin et al. (2019):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Introduced BERT, enabling contextual understanding in text-based health queries.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works emphasize the importance of scalable, explainable AI in health.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project builds upon this foundation to deliver practical value.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1" name="Google Shape;151;p16"/>
          <p:cNvSpPr txBox="1"/>
          <p:nvPr/>
        </p:nvSpPr>
        <p:spPr>
          <a:xfrm>
            <a:off x="8480900" y="4631500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and Preprocessing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613500"/>
            <a:ext cx="75057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We used a public dataset containing over 4,900 patient records with symptoms and mapped diseases.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Key preprocessing steps included: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Cleaning inconsistent entries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Tokenizing text to understand structure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Converting text into machine-readable format with TF-IDF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Goal: ensure clean, structured data to support accurate predictions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Preprocessing directly affects model performance and accuracy.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8363475" y="459627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8551350" y="4807650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 of Target Population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566525"/>
            <a:ext cx="75057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Designed for individuals with limited healthcare access, particularly in remote or resource-constrained areas.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Can assist non-specialist caregivers, community health workers, and patients for self-triage.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Offers support before professional care is accessible.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Bridges communication between symptoms and proper action.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Enhances health awareness through accessible digital tools.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Google Shape;166;p18"/>
          <p:cNvSpPr txBox="1"/>
          <p:nvPr/>
        </p:nvSpPr>
        <p:spPr>
          <a:xfrm>
            <a:off x="8563100" y="4619750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Models Used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819150" y="1413750"/>
            <a:ext cx="7370100" cy="32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explored multiple algorithms to find the best balance of speed and accuracy: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Simple, interpretable baseline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Naïve Bayes: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Fast and efficient on text data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SVM: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Excellent for classification in high-dimensional space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Ensemble learning model with top accuracy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b="1"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Gradient Boosting: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Focused on reducing error iteratively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model offered unique advantages and comparative insights.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p19"/>
          <p:cNvSpPr txBox="1"/>
          <p:nvPr/>
        </p:nvSpPr>
        <p:spPr>
          <a:xfrm>
            <a:off x="8551350" y="4643250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0" title="Screenshot 2025-04-17 2159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375" y="346938"/>
            <a:ext cx="6462524" cy="444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8457425" y="4608000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 and Performance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519575"/>
            <a:ext cx="75057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Performance was assessed on real-world metrics: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Random Forest achieved 97.5% accuracy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Gradient Boosting followed at 84.1%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GB" sz="1800"/>
              <a:t>Evaluation included confusion matrices, precision/recall curves, and F1 scores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Our models are not only accurate but also robust and generalizable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/>
              <a:t>Cross-validation confirmed model consistency across folds.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8633575" y="4572775"/>
            <a:ext cx="91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