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5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534" y="0"/>
            <a:ext cx="9144000" cy="2387600"/>
          </a:xfrm>
        </p:spPr>
        <p:txBody>
          <a:bodyPr/>
          <a:lstStyle/>
          <a:p>
            <a:r>
              <a:rPr lang="en-US" b="1" dirty="0" smtClean="0"/>
              <a:t>4 Types of Scrum Ceremonies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4918" y="3602038"/>
            <a:ext cx="9143999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-by </a:t>
            </a:r>
            <a:r>
              <a:rPr lang="en-US" dirty="0" err="1" smtClean="0"/>
              <a:t>B.Manikarthik</a:t>
            </a:r>
            <a:endParaRPr lang="en-US" dirty="0"/>
          </a:p>
          <a:p>
            <a:r>
              <a:rPr lang="en-US" dirty="0" smtClean="0"/>
              <a:t>                                                                   </a:t>
            </a:r>
            <a:r>
              <a:rPr lang="en-US" dirty="0" err="1" smtClean="0"/>
              <a:t>P.Kavitha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</a:t>
            </a:r>
            <a:r>
              <a:rPr lang="en-US" dirty="0" err="1" smtClean="0"/>
              <a:t>D.Pratyusha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</a:t>
            </a:r>
            <a:r>
              <a:rPr lang="en-US" dirty="0" err="1" smtClean="0"/>
              <a:t>J.Gaurav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15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 smtClean="0"/>
              <a:t>Is an agile, </a:t>
            </a:r>
            <a:r>
              <a:rPr lang="en-GB" altLang="en-US" dirty="0" smtClean="0">
                <a:solidFill>
                  <a:schemeClr val="accent2"/>
                </a:solidFill>
              </a:rPr>
              <a:t>lightweight</a:t>
            </a:r>
            <a:r>
              <a:rPr lang="en-GB" altLang="en-US" dirty="0" smtClean="0"/>
              <a:t> process</a:t>
            </a:r>
          </a:p>
          <a:p>
            <a:pPr lvl="1"/>
            <a:r>
              <a:rPr lang="en-GB" altLang="en-US" dirty="0" smtClean="0"/>
              <a:t>Can </a:t>
            </a:r>
            <a:r>
              <a:rPr lang="en-GB" altLang="en-US" dirty="0" smtClean="0">
                <a:solidFill>
                  <a:schemeClr val="accent2"/>
                </a:solidFill>
              </a:rPr>
              <a:t>manage</a:t>
            </a:r>
            <a:r>
              <a:rPr lang="en-GB" altLang="en-US" dirty="0" smtClean="0"/>
              <a:t> and </a:t>
            </a:r>
            <a:r>
              <a:rPr lang="en-GB" altLang="en-US" dirty="0" smtClean="0">
                <a:solidFill>
                  <a:schemeClr val="accent2"/>
                </a:solidFill>
              </a:rPr>
              <a:t>control</a:t>
            </a:r>
            <a:r>
              <a:rPr lang="en-GB" altLang="en-US" dirty="0" smtClean="0"/>
              <a:t> software and product development</a:t>
            </a:r>
          </a:p>
          <a:p>
            <a:pPr lvl="1"/>
            <a:r>
              <a:rPr lang="en-GB" altLang="en-US" dirty="0" smtClean="0"/>
              <a:t>Uses iterative, incremental practices</a:t>
            </a:r>
          </a:p>
          <a:p>
            <a:pPr lvl="1"/>
            <a:r>
              <a:rPr lang="en-GB" altLang="en-US" dirty="0" smtClean="0"/>
              <a:t>Has a </a:t>
            </a:r>
            <a:r>
              <a:rPr lang="en-GB" altLang="en-US" dirty="0" smtClean="0">
                <a:solidFill>
                  <a:schemeClr val="accent2"/>
                </a:solidFill>
              </a:rPr>
              <a:t>simple</a:t>
            </a:r>
            <a:r>
              <a:rPr lang="en-GB" altLang="en-US" dirty="0" smtClean="0"/>
              <a:t> implementation</a:t>
            </a:r>
          </a:p>
          <a:p>
            <a:pPr lvl="1"/>
            <a:r>
              <a:rPr lang="en-GB" altLang="en-US" dirty="0" smtClean="0"/>
              <a:t>Increases productivity</a:t>
            </a:r>
          </a:p>
          <a:p>
            <a:pPr lvl="1"/>
            <a:r>
              <a:rPr lang="en-GB" altLang="en-US" dirty="0" smtClean="0"/>
              <a:t>Reduces </a:t>
            </a:r>
            <a:r>
              <a:rPr lang="en-GB" altLang="en-US" dirty="0" smtClean="0">
                <a:solidFill>
                  <a:schemeClr val="accent2"/>
                </a:solidFill>
              </a:rPr>
              <a:t>time to benefits</a:t>
            </a:r>
          </a:p>
          <a:p>
            <a:pPr lvl="1"/>
            <a:r>
              <a:rPr lang="en-GB" altLang="en-US" dirty="0" smtClean="0"/>
              <a:t>Embraces </a:t>
            </a:r>
            <a:r>
              <a:rPr lang="en-GB" altLang="en-US" dirty="0" smtClean="0">
                <a:solidFill>
                  <a:schemeClr val="accent2"/>
                </a:solidFill>
              </a:rPr>
              <a:t>adaptive</a:t>
            </a:r>
            <a:r>
              <a:rPr lang="en-GB" altLang="en-US" dirty="0" smtClean="0"/>
              <a:t>, empirical systems development</a:t>
            </a:r>
          </a:p>
          <a:p>
            <a:pPr lvl="1"/>
            <a:r>
              <a:rPr lang="en-GB" altLang="en-US" dirty="0" smtClean="0"/>
              <a:t>Is not restricted to software development projects</a:t>
            </a:r>
          </a:p>
          <a:p>
            <a:pPr lvl="1"/>
            <a:endParaRPr lang="en-GB" altLang="en-US" dirty="0" smtClean="0"/>
          </a:p>
          <a:p>
            <a:pPr lvl="1"/>
            <a:r>
              <a:rPr lang="en-GB" altLang="en-US" dirty="0" smtClean="0"/>
              <a:t>Embraces the </a:t>
            </a:r>
            <a:r>
              <a:rPr lang="en-GB" altLang="en-US" dirty="0" smtClean="0">
                <a:solidFill>
                  <a:schemeClr val="accent2"/>
                </a:solidFill>
              </a:rPr>
              <a:t>opposite of the waterfall</a:t>
            </a:r>
            <a:r>
              <a:rPr lang="en-GB" altLang="en-US" dirty="0" smtClean="0"/>
              <a:t> approach…</a:t>
            </a:r>
          </a:p>
          <a:p>
            <a:endParaRPr lang="en-US" dirty="0"/>
          </a:p>
        </p:txBody>
      </p:sp>
      <p:pic>
        <p:nvPicPr>
          <p:cNvPr id="7" name="Picture 5" descr="waterfall">
            <a:extLst>
              <a:ext uri="{FF2B5EF4-FFF2-40B4-BE49-F238E27FC236}">
                <a16:creationId xmlns:a16="http://schemas.microsoft.com/office/drawing/2014/main" xmlns="" id="{C11F9D28-0CAC-4543-A43D-1354F0D81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835275"/>
            <a:ext cx="2819400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xmlns="" id="{54EDEB83-454F-47A6-AEDB-FAE73A7ECBAC}"/>
              </a:ext>
            </a:extLst>
          </p:cNvPr>
          <p:cNvGrpSpPr>
            <a:grpSpLocks/>
          </p:cNvGrpSpPr>
          <p:nvPr/>
        </p:nvGrpSpPr>
        <p:grpSpPr bwMode="auto">
          <a:xfrm>
            <a:off x="9296400" y="2859882"/>
            <a:ext cx="1752600" cy="1752600"/>
            <a:chOff x="4320" y="1968"/>
            <a:chExt cx="1104" cy="1104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xmlns="" id="{1CA985C4-88B3-4BC4-A252-86EDD07E6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8"/>
              <a:ext cx="1104" cy="11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xmlns="" id="{BE4F24BD-1348-4276-A4CD-7606A7462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112"/>
              <a:ext cx="768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3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Ceremonies: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Meetings </a:t>
            </a:r>
            <a:r>
              <a:rPr lang="en-US" dirty="0">
                <a:latin typeface="Calibri Light" panose="020F0302020204030204" pitchFamily="34" charset="0"/>
              </a:rPr>
              <a:t>or "ceremonies" are an important part of agile development. </a:t>
            </a:r>
            <a:endParaRPr lang="en-US" dirty="0" smtClean="0">
              <a:latin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</a:rPr>
              <a:t>They </a:t>
            </a:r>
            <a:r>
              <a:rPr lang="en-US" dirty="0">
                <a:latin typeface="Calibri Light" panose="020F0302020204030204" pitchFamily="34" charset="0"/>
              </a:rPr>
              <a:t>help to broadcast information to all team member, Bring common goal and vision, Share team progress appropriately.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ceremonies: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Calibri Light" panose="020F0302020204030204" pitchFamily="34" charset="0"/>
              </a:rPr>
              <a:t>Sprint </a:t>
            </a:r>
            <a:r>
              <a:rPr lang="en-US" dirty="0" smtClean="0">
                <a:latin typeface="Calibri Light" panose="020F0302020204030204" pitchFamily="34" charset="0"/>
              </a:rPr>
              <a:t>Planning</a:t>
            </a:r>
          </a:p>
          <a:p>
            <a:pPr fontAlgn="base"/>
            <a:r>
              <a:rPr lang="en-US" dirty="0">
                <a:latin typeface="Calibri Light" panose="020F0302020204030204" pitchFamily="34" charset="0"/>
              </a:rPr>
              <a:t>Daily Stand-up</a:t>
            </a:r>
          </a:p>
          <a:p>
            <a:pPr fontAlgn="base"/>
            <a:r>
              <a:rPr lang="en-US" dirty="0">
                <a:latin typeface="Calibri Light" panose="020F0302020204030204" pitchFamily="34" charset="0"/>
              </a:rPr>
              <a:t>Iteration review</a:t>
            </a:r>
          </a:p>
          <a:p>
            <a:pPr fontAlgn="base"/>
            <a:r>
              <a:rPr lang="en-US" dirty="0">
                <a:latin typeface="Calibri Light" panose="020F0302020204030204" pitchFamily="34" charset="0"/>
              </a:rPr>
              <a:t>Retrospective</a:t>
            </a:r>
          </a:p>
          <a:p>
            <a:pPr marL="0" indent="0" fontAlgn="base">
              <a:buNone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363486F-E213-4C61-B230-B28650E6320C}"/>
              </a:ext>
            </a:extLst>
          </p:cNvPr>
          <p:cNvSpPr txBox="1">
            <a:spLocks noChangeArrowheads="1"/>
          </p:cNvSpPr>
          <p:nvPr/>
        </p:nvSpPr>
        <p:spPr>
          <a:xfrm>
            <a:off x="2685245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/>
              <a:t>Sprint Planning Mtg.</a:t>
            </a:r>
            <a:endParaRPr lang="en-US" altLang="en-US" b="1" dirty="0"/>
          </a:p>
        </p:txBody>
      </p:sp>
      <p:sp>
        <p:nvSpPr>
          <p:cNvPr id="5" name="AutoShape 1">
            <a:extLst>
              <a:ext uri="{FF2B5EF4-FFF2-40B4-BE49-F238E27FC236}">
                <a16:creationId xmlns:a16="http://schemas.microsoft.com/office/drawing/2014/main" xmlns="" id="{441F4D37-E7E2-43B5-99EF-288679111A84}"/>
              </a:ext>
            </a:extLst>
          </p:cNvPr>
          <p:cNvSpPr>
            <a:spLocks/>
          </p:cNvSpPr>
          <p:nvPr/>
        </p:nvSpPr>
        <p:spPr bwMode="auto">
          <a:xfrm>
            <a:off x="4445783" y="1211263"/>
            <a:ext cx="4583112" cy="5418137"/>
          </a:xfrm>
          <a:prstGeom prst="roundRect">
            <a:avLst>
              <a:gd name="adj" fmla="val 598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8338" indent="-257175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06375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4788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1025" indent="-204788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900">
              <a:solidFill>
                <a:srgbClr val="000000"/>
              </a:solidFill>
              <a:latin typeface="Gill Sans" charset="0"/>
              <a:ea typeface="ヒラギノ角ゴ Pro W3" charset="-128"/>
              <a:sym typeface="Gill Sans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D9AC2428-3785-4FB8-B458-858E2BA1E785}"/>
              </a:ext>
            </a:extLst>
          </p:cNvPr>
          <p:cNvSpPr>
            <a:spLocks/>
          </p:cNvSpPr>
          <p:nvPr/>
        </p:nvSpPr>
        <p:spPr bwMode="auto">
          <a:xfrm>
            <a:off x="4868058" y="1211263"/>
            <a:ext cx="3143250" cy="538162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8338" indent="-257175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06375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4788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1025" indent="-204788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900">
              <a:solidFill>
                <a:srgbClr val="000000"/>
              </a:solidFill>
              <a:latin typeface="Gill Sans" charset="0"/>
              <a:ea typeface="ヒラギノ角ゴ Pro W3" charset="-128"/>
              <a:sym typeface="Gill Sans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DDF21796-2669-4B4B-AFA3-1B7E60AECAC1}"/>
              </a:ext>
            </a:extLst>
          </p:cNvPr>
          <p:cNvSpPr>
            <a:spLocks/>
          </p:cNvSpPr>
          <p:nvPr/>
        </p:nvSpPr>
        <p:spPr bwMode="auto">
          <a:xfrm>
            <a:off x="4434670" y="1211263"/>
            <a:ext cx="444500" cy="411162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DED376E6-779A-4B5A-AE30-F446BCD048ED}"/>
              </a:ext>
            </a:extLst>
          </p:cNvPr>
          <p:cNvSpPr>
            <a:spLocks/>
          </p:cNvSpPr>
          <p:nvPr/>
        </p:nvSpPr>
        <p:spPr bwMode="auto">
          <a:xfrm>
            <a:off x="4434670" y="1520825"/>
            <a:ext cx="558800" cy="22860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8338" indent="-257175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06375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4788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1025" indent="-204788" algn="l" defTabSz="822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900">
              <a:solidFill>
                <a:srgbClr val="000000"/>
              </a:solidFill>
              <a:latin typeface="Gill Sans" charset="0"/>
              <a:ea typeface="ヒラギノ角ゴ Pro W3" charset="-128"/>
              <a:sym typeface="Gill Sans" charset="0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xmlns="" id="{64C851C6-DF68-45E5-8C88-B79EE77EEAE1}"/>
              </a:ext>
            </a:extLst>
          </p:cNvPr>
          <p:cNvGrpSpPr>
            <a:grpSpLocks/>
          </p:cNvGrpSpPr>
          <p:nvPr/>
        </p:nvGrpSpPr>
        <p:grpSpPr bwMode="auto">
          <a:xfrm>
            <a:off x="7839858" y="1211263"/>
            <a:ext cx="560387" cy="538162"/>
            <a:chOff x="0" y="0"/>
            <a:chExt cx="392" cy="376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xmlns="" id="{E0D3EE59-4552-4213-9BF6-4A79BB2B35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xmlns="" id="{4C92C108-A688-4B52-B43C-91AFD6366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</p:grp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9D9543B1-91FF-4DF5-8951-E45722108AED}"/>
              </a:ext>
            </a:extLst>
          </p:cNvPr>
          <p:cNvSpPr>
            <a:spLocks/>
          </p:cNvSpPr>
          <p:nvPr/>
        </p:nvSpPr>
        <p:spPr bwMode="auto">
          <a:xfrm>
            <a:off x="4582308" y="1211263"/>
            <a:ext cx="3817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8338" indent="-2571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063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1025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50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rPr>
              <a:t>Sprint planning meeting</a:t>
            </a: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xmlns="" id="{D11F6DE3-DCAE-4E66-9651-8807112E9046}"/>
              </a:ext>
            </a:extLst>
          </p:cNvPr>
          <p:cNvGrpSpPr>
            <a:grpSpLocks/>
          </p:cNvGrpSpPr>
          <p:nvPr/>
        </p:nvGrpSpPr>
        <p:grpSpPr bwMode="auto">
          <a:xfrm>
            <a:off x="4640251" y="1919627"/>
            <a:ext cx="4194175" cy="1679575"/>
            <a:chOff x="0" y="0"/>
            <a:chExt cx="2936" cy="1176"/>
          </a:xfrm>
        </p:grpSpPr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xmlns="" id="{023F805A-1EC1-4957-A1ED-FF46CD2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936" cy="1176"/>
            </a:xfrm>
            <a:prstGeom prst="roundRect">
              <a:avLst>
                <a:gd name="adj" fmla="val 16324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82296" tIns="41148" rIns="82296" bIns="41148"/>
            <a:lstStyle>
              <a:lvl1pPr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xmlns="" id="{73FA7B83-4BFF-4CFA-9649-EB18DFDBC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xmlns="" id="{C7C7B435-5014-43EC-9102-7DA44FA89F4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3">
              <a:extLst>
                <a:ext uri="{FF2B5EF4-FFF2-40B4-BE49-F238E27FC236}">
                  <a16:creationId xmlns:a16="http://schemas.microsoft.com/office/drawing/2014/main" xmlns="" id="{E178C63E-4DD4-4D37-AFE8-B33F010E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xmlns="" id="{E7FB4FFF-AE0F-47DB-B16A-EEE9486A1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" y="0"/>
              <a:ext cx="1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Sprint prioritization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xmlns="" id="{0C8068DB-C321-4B7D-9680-35F282091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" y="336"/>
              <a:ext cx="272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>
              <a:lvl1pPr marL="252413" indent="-252413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100" dirty="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Analyze/evaluate product backlog</a:t>
              </a: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100" dirty="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Select sprint goal</a:t>
              </a:r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:a16="http://schemas.microsoft.com/office/drawing/2014/main" xmlns="" id="{C9FF5655-8FA9-4A40-8E48-FFFD404CBF7B}"/>
              </a:ext>
            </a:extLst>
          </p:cNvPr>
          <p:cNvGrpSpPr>
            <a:grpSpLocks/>
          </p:cNvGrpSpPr>
          <p:nvPr/>
        </p:nvGrpSpPr>
        <p:grpSpPr bwMode="auto">
          <a:xfrm>
            <a:off x="4674383" y="3771900"/>
            <a:ext cx="4194175" cy="2640013"/>
            <a:chOff x="0" y="0"/>
            <a:chExt cx="2936" cy="1848"/>
          </a:xfrm>
        </p:grpSpPr>
        <p:sp>
          <p:nvSpPr>
            <p:cNvPr id="21" name="AutoShape 17">
              <a:extLst>
                <a:ext uri="{FF2B5EF4-FFF2-40B4-BE49-F238E27FC236}">
                  <a16:creationId xmlns:a16="http://schemas.microsoft.com/office/drawing/2014/main" xmlns="" id="{542D2A44-30B6-4A7C-A7F1-96EE90FD0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82296" tIns="41148" rIns="82296" bIns="41148"/>
            <a:lstStyle>
              <a:lvl1pPr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xmlns="" id="{F155B7B4-2BB8-4CB9-921C-72649B446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23" name="AutoShape 19">
              <a:extLst>
                <a:ext uri="{FF2B5EF4-FFF2-40B4-BE49-F238E27FC236}">
                  <a16:creationId xmlns:a16="http://schemas.microsoft.com/office/drawing/2014/main" xmlns="" id="{76A35747-A7BF-414B-8C28-9244E81466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utoShape 20">
              <a:extLst>
                <a:ext uri="{FF2B5EF4-FFF2-40B4-BE49-F238E27FC236}">
                  <a16:creationId xmlns:a16="http://schemas.microsoft.com/office/drawing/2014/main" xmlns="" id="{9EBA8889-1B2E-4A4B-893E-203047DBA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xmlns="" id="{FCBA5767-9A10-44B8-B53C-A442391C0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Sprint planning</a:t>
              </a: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xmlns="" id="{496167A2-BA31-4DA3-A78B-BE48DF92F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" y="336"/>
              <a:ext cx="289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>
              <a:lvl1pPr marL="252413" indent="-252413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10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Decide how to achieve sprint goal (design)</a:t>
              </a: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10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Create sprint backlog (tasks) from product backlog items (user stories / features)</a:t>
              </a:r>
            </a:p>
            <a:p>
              <a:pPr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10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Estimate sprint backlog in hours</a:t>
              </a:r>
            </a:p>
          </p:txBody>
        </p:sp>
      </p:grpSp>
      <p:grpSp>
        <p:nvGrpSpPr>
          <p:cNvPr id="27" name="Group 23">
            <a:extLst>
              <a:ext uri="{FF2B5EF4-FFF2-40B4-BE49-F238E27FC236}">
                <a16:creationId xmlns:a16="http://schemas.microsoft.com/office/drawing/2014/main" xmlns="" id="{4CC6D85A-537D-499C-BB0A-AFF1D3B7E53E}"/>
              </a:ext>
            </a:extLst>
          </p:cNvPr>
          <p:cNvGrpSpPr>
            <a:grpSpLocks/>
          </p:cNvGrpSpPr>
          <p:nvPr/>
        </p:nvGrpSpPr>
        <p:grpSpPr bwMode="auto">
          <a:xfrm>
            <a:off x="8868558" y="2251075"/>
            <a:ext cx="2274887" cy="1041400"/>
            <a:chOff x="0" y="0"/>
            <a:chExt cx="1592" cy="728"/>
          </a:xfrm>
        </p:grpSpPr>
        <p:sp>
          <p:nvSpPr>
            <p:cNvPr id="28" name="Line 24">
              <a:extLst>
                <a:ext uri="{FF2B5EF4-FFF2-40B4-BE49-F238E27FC236}">
                  <a16:creationId xmlns:a16="http://schemas.microsoft.com/office/drawing/2014/main" xmlns="" id="{65C28FFF-9416-4BD4-8C1E-6A5A45EF7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5">
              <a:extLst>
                <a:ext uri="{FF2B5EF4-FFF2-40B4-BE49-F238E27FC236}">
                  <a16:creationId xmlns:a16="http://schemas.microsoft.com/office/drawing/2014/main" xmlns="" id="{B7F0AE6D-D792-4827-824A-CB906B650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900">
                  <a:solidFill>
                    <a:srgbClr val="E3F0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Sprint</a:t>
              </a:r>
            </a:p>
            <a:p>
              <a:pPr algn="ctr"/>
              <a:r>
                <a:rPr lang="en-US" altLang="en-US" sz="2900">
                  <a:solidFill>
                    <a:srgbClr val="E3F0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goal</a:t>
              </a:r>
            </a:p>
          </p:txBody>
        </p:sp>
      </p:grpSp>
      <p:sp>
        <p:nvSpPr>
          <p:cNvPr id="30" name="Line 26">
            <a:extLst>
              <a:ext uri="{FF2B5EF4-FFF2-40B4-BE49-F238E27FC236}">
                <a16:creationId xmlns:a16="http://schemas.microsoft.com/office/drawing/2014/main" xmlns="" id="{C9DAA72E-CAE3-4CE1-86F9-F05D7B7E6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6820" y="175101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27">
            <a:extLst>
              <a:ext uri="{FF2B5EF4-FFF2-40B4-BE49-F238E27FC236}">
                <a16:creationId xmlns:a16="http://schemas.microsoft.com/office/drawing/2014/main" xmlns="" id="{F7D0253D-CDC6-40C8-978A-53FDEFFEACB8}"/>
              </a:ext>
            </a:extLst>
          </p:cNvPr>
          <p:cNvGrpSpPr>
            <a:grpSpLocks/>
          </p:cNvGrpSpPr>
          <p:nvPr/>
        </p:nvGrpSpPr>
        <p:grpSpPr bwMode="auto">
          <a:xfrm>
            <a:off x="8868558" y="4560888"/>
            <a:ext cx="2274887" cy="1039812"/>
            <a:chOff x="0" y="0"/>
            <a:chExt cx="1592" cy="728"/>
          </a:xfrm>
        </p:grpSpPr>
        <p:sp>
          <p:nvSpPr>
            <p:cNvPr id="32" name="AutoShape 28">
              <a:extLst>
                <a:ext uri="{FF2B5EF4-FFF2-40B4-BE49-F238E27FC236}">
                  <a16:creationId xmlns:a16="http://schemas.microsoft.com/office/drawing/2014/main" xmlns="" id="{114A6CC7-24C8-405A-91B6-D7EF90CB6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>
              <a:lvl1pPr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8338" indent="-2571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indent="-206375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39863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51025" indent="-204788" algn="l" defTabSz="822325"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082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654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226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79825" indent="-204788" defTabSz="822325" fontAlgn="base">
                <a:spcBef>
                  <a:spcPct val="0"/>
                </a:spcBef>
                <a:spcAft>
                  <a:spcPct val="0"/>
                </a:spcAft>
                <a:tabLst>
                  <a:tab pos="9604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900">
                  <a:solidFill>
                    <a:srgbClr val="E3F0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Sprint</a:t>
              </a:r>
            </a:p>
            <a:p>
              <a:pPr algn="ctr"/>
              <a:r>
                <a:rPr lang="en-US" altLang="en-US" sz="2900">
                  <a:solidFill>
                    <a:srgbClr val="E3F0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backlog</a:t>
              </a: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xmlns="" id="{82E1DA63-4497-4148-B9A7-E986931BA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AutoShape 30">
            <a:extLst>
              <a:ext uri="{FF2B5EF4-FFF2-40B4-BE49-F238E27FC236}">
                <a16:creationId xmlns:a16="http://schemas.microsoft.com/office/drawing/2014/main" xmlns="" id="{9E736127-6366-42A3-B24E-0A0EB75540FD}"/>
              </a:ext>
            </a:extLst>
          </p:cNvPr>
          <p:cNvSpPr>
            <a:spLocks/>
          </p:cNvSpPr>
          <p:nvPr/>
        </p:nvSpPr>
        <p:spPr bwMode="auto">
          <a:xfrm>
            <a:off x="2491570" y="347503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8338" indent="-2571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063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1025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E3F0FF"/>
                </a:solidFill>
                <a:latin typeface="Gill Sans" charset="0"/>
                <a:ea typeface="ヒラギノ角ゴ Pro W3" charset="-128"/>
                <a:sym typeface="Gill Sans" charset="0"/>
              </a:rPr>
              <a:t>Business conditions</a:t>
            </a:r>
          </a:p>
        </p:txBody>
      </p:sp>
      <p:sp>
        <p:nvSpPr>
          <p:cNvPr id="35" name="AutoShape 31">
            <a:extLst>
              <a:ext uri="{FF2B5EF4-FFF2-40B4-BE49-F238E27FC236}">
                <a16:creationId xmlns:a16="http://schemas.microsoft.com/office/drawing/2014/main" xmlns="" id="{E2E58B18-5FAF-4849-AC76-ABD49FE43F38}"/>
              </a:ext>
            </a:extLst>
          </p:cNvPr>
          <p:cNvSpPr>
            <a:spLocks/>
          </p:cNvSpPr>
          <p:nvPr/>
        </p:nvSpPr>
        <p:spPr bwMode="auto">
          <a:xfrm>
            <a:off x="2491570" y="130333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8338" indent="-2571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063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1025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E3F0FF"/>
                </a:solidFill>
                <a:latin typeface="Gill Sans" charset="0"/>
                <a:ea typeface="ヒラギノ角ゴ Pro W3" charset="-128"/>
                <a:sym typeface="Gill Sans" charset="0"/>
              </a:rPr>
              <a:t>Team capacity</a:t>
            </a:r>
          </a:p>
        </p:txBody>
      </p:sp>
      <p:sp>
        <p:nvSpPr>
          <p:cNvPr id="36" name="AutoShape 32">
            <a:extLst>
              <a:ext uri="{FF2B5EF4-FFF2-40B4-BE49-F238E27FC236}">
                <a16:creationId xmlns:a16="http://schemas.microsoft.com/office/drawing/2014/main" xmlns="" id="{49657DE6-7001-4658-95B7-3EC6F8F630E1}"/>
              </a:ext>
            </a:extLst>
          </p:cNvPr>
          <p:cNvSpPr>
            <a:spLocks/>
          </p:cNvSpPr>
          <p:nvPr/>
        </p:nvSpPr>
        <p:spPr bwMode="auto">
          <a:xfrm>
            <a:off x="2491570" y="238918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8338" indent="-2571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063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1025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E3F0FF"/>
                </a:solidFill>
                <a:latin typeface="Gill Sans" charset="0"/>
                <a:ea typeface="ヒラギノ角ゴ Pro W3" charset="-128"/>
                <a:sym typeface="Gill Sans" charset="0"/>
              </a:rPr>
              <a:t>Product backlog</a:t>
            </a:r>
          </a:p>
        </p:txBody>
      </p:sp>
      <p:sp>
        <p:nvSpPr>
          <p:cNvPr id="37" name="AutoShape 33">
            <a:extLst>
              <a:ext uri="{FF2B5EF4-FFF2-40B4-BE49-F238E27FC236}">
                <a16:creationId xmlns:a16="http://schemas.microsoft.com/office/drawing/2014/main" xmlns="" id="{5076D95F-3C93-484C-9CF1-1332C9FED851}"/>
              </a:ext>
            </a:extLst>
          </p:cNvPr>
          <p:cNvSpPr>
            <a:spLocks/>
          </p:cNvSpPr>
          <p:nvPr/>
        </p:nvSpPr>
        <p:spPr bwMode="auto">
          <a:xfrm>
            <a:off x="2491570" y="564673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8338" indent="-2571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063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1025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E3F0FF"/>
                </a:solidFill>
                <a:latin typeface="Gill Sans" charset="0"/>
                <a:ea typeface="ヒラギノ角ゴ Pro W3" charset="-128"/>
                <a:sym typeface="Gill Sans" charset="0"/>
              </a:rPr>
              <a:t>Technology</a:t>
            </a:r>
          </a:p>
        </p:txBody>
      </p:sp>
      <p:sp>
        <p:nvSpPr>
          <p:cNvPr id="38" name="AutoShape 34">
            <a:extLst>
              <a:ext uri="{FF2B5EF4-FFF2-40B4-BE49-F238E27FC236}">
                <a16:creationId xmlns:a16="http://schemas.microsoft.com/office/drawing/2014/main" xmlns="" id="{6EF463E9-DF09-4BEC-960F-166A35318C64}"/>
              </a:ext>
            </a:extLst>
          </p:cNvPr>
          <p:cNvSpPr>
            <a:spLocks/>
          </p:cNvSpPr>
          <p:nvPr/>
        </p:nvSpPr>
        <p:spPr bwMode="auto">
          <a:xfrm>
            <a:off x="2491570" y="4560888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8338" indent="-2571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06375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9863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1025" indent="-204788" algn="l" defTabSz="822325"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82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54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26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79825" indent="-204788" defTabSz="822325" fontAlgn="base">
              <a:spcBef>
                <a:spcPct val="0"/>
              </a:spcBef>
              <a:spcAft>
                <a:spcPct val="0"/>
              </a:spcAft>
              <a:tabLst>
                <a:tab pos="960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E3F0FF"/>
                </a:solidFill>
                <a:latin typeface="Gill Sans" charset="0"/>
                <a:ea typeface="ヒラギノ角ゴ Pro W3" charset="-128"/>
                <a:sym typeface="Gill Sans" charset="0"/>
              </a:rPr>
              <a:t>Current product</a:t>
            </a: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xmlns="" id="{10E6E3A3-20A9-4EAA-A404-99796D426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6820" y="283686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6">
            <a:extLst>
              <a:ext uri="{FF2B5EF4-FFF2-40B4-BE49-F238E27FC236}">
                <a16:creationId xmlns:a16="http://schemas.microsoft.com/office/drawing/2014/main" xmlns="" id="{FA5EFA31-5494-4B87-83DD-8C95FF5043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6820" y="392271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7">
            <a:extLst>
              <a:ext uri="{FF2B5EF4-FFF2-40B4-BE49-F238E27FC236}">
                <a16:creationId xmlns:a16="http://schemas.microsoft.com/office/drawing/2014/main" xmlns="" id="{8E12E7CB-04C4-4B8B-A059-D7D18ED67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6820" y="500856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>
            <a:extLst>
              <a:ext uri="{FF2B5EF4-FFF2-40B4-BE49-F238E27FC236}">
                <a16:creationId xmlns:a16="http://schemas.microsoft.com/office/drawing/2014/main" xmlns="" id="{69761981-AAC6-4A97-8D08-D6778EA3B8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6820" y="6094413"/>
            <a:ext cx="588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sprint planning is important?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The </a:t>
            </a:r>
            <a:r>
              <a:rPr lang="en-US" dirty="0">
                <a:latin typeface="Calibri Light" panose="020F0302020204030204" pitchFamily="34" charset="0"/>
              </a:rPr>
              <a:t>idea behind the sprint planning is to provide understanding between development and the </a:t>
            </a:r>
            <a:r>
              <a:rPr lang="en-US" dirty="0" smtClean="0">
                <a:latin typeface="Calibri Light" panose="020F0302020204030204" pitchFamily="34" charset="0"/>
              </a:rPr>
              <a:t>customer </a:t>
            </a:r>
            <a:r>
              <a:rPr lang="en-US" dirty="0">
                <a:latin typeface="Calibri Light" panose="020F0302020204030204" pitchFamily="34" charset="0"/>
              </a:rPr>
              <a:t>when something </a:t>
            </a:r>
            <a:r>
              <a:rPr lang="en-US" dirty="0" smtClean="0">
                <a:latin typeface="Calibri Light" panose="020F0302020204030204" pitchFamily="34" charset="0"/>
              </a:rPr>
              <a:t>new will </a:t>
            </a:r>
            <a:r>
              <a:rPr lang="en-US" dirty="0">
                <a:latin typeface="Calibri Light" panose="020F0302020204030204" pitchFamily="34" charset="0"/>
              </a:rPr>
              <a:t>be available, and to define the length of the feedback loop, which is equals to the length of the sprint. </a:t>
            </a:r>
            <a:endParaRPr lang="en-US" dirty="0" smtClean="0">
              <a:latin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</a:rPr>
              <a:t>In </a:t>
            </a:r>
            <a:r>
              <a:rPr lang="en-US" dirty="0">
                <a:latin typeface="Calibri Light" panose="020F0302020204030204" pitchFamily="34" charset="0"/>
              </a:rPr>
              <a:t>other words, the customer will know that He/she will get something in 2 weeks, which works, and the development team will know that they'll receive feedback on their work and know more about the upcoming work in two weeks. That's predictability.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3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ヒラギノ角ゴ Pro W3</vt:lpstr>
      <vt:lpstr>Office Theme</vt:lpstr>
      <vt:lpstr>4 Types of Scrum Ceremonies</vt:lpstr>
      <vt:lpstr>What is Scrum?</vt:lpstr>
      <vt:lpstr>Scrum Ceremonies: </vt:lpstr>
      <vt:lpstr>Types of ceremonies:</vt:lpstr>
      <vt:lpstr>PowerPoint Presentation</vt:lpstr>
      <vt:lpstr>Why sprint planning is important?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Types of Ceremonies</dc:title>
  <dc:creator>Hvuser</dc:creator>
  <cp:lastModifiedBy>Hvuser</cp:lastModifiedBy>
  <cp:revision>6</cp:revision>
  <dcterms:created xsi:type="dcterms:W3CDTF">2018-11-07T03:29:24Z</dcterms:created>
  <dcterms:modified xsi:type="dcterms:W3CDTF">2018-11-07T06:40:00Z</dcterms:modified>
</cp:coreProperties>
</file>