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844" autoAdjust="0"/>
  </p:normalViewPr>
  <p:slideViewPr>
    <p:cSldViewPr snapToGrid="0">
      <p:cViewPr varScale="1">
        <p:scale>
          <a:sx n="68" d="100"/>
          <a:sy n="68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3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8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0749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1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4266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68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2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3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0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4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6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4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8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3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6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306" y="0"/>
            <a:ext cx="9144000" cy="2387600"/>
          </a:xfrm>
        </p:spPr>
        <p:txBody>
          <a:bodyPr/>
          <a:lstStyle/>
          <a:p>
            <a:r>
              <a:rPr lang="en-US" b="1" dirty="0" smtClean="0"/>
              <a:t>4 Types of Scrum Ceremonies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306" y="3503564"/>
            <a:ext cx="9143999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                                         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</a:t>
            </a:r>
            <a:r>
              <a:rPr lang="en-US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-by </a:t>
            </a:r>
            <a:r>
              <a:rPr lang="en-US" dirty="0" err="1" smtClean="0">
                <a:solidFill>
                  <a:schemeClr val="tx1"/>
                </a:solidFill>
                <a:latin typeface="Bookman Old Style" panose="02050604050505020204" pitchFamily="18" charset="0"/>
              </a:rPr>
              <a:t>B.Manikarthik</a:t>
            </a:r>
            <a:endParaRPr lang="en-US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                                                                   </a:t>
            </a:r>
            <a:r>
              <a:rPr lang="en-US" dirty="0" err="1" smtClean="0">
                <a:solidFill>
                  <a:schemeClr val="tx1"/>
                </a:solidFill>
                <a:latin typeface="Bookman Old Style" panose="02050604050505020204" pitchFamily="18" charset="0"/>
              </a:rPr>
              <a:t>P.Kavitha</a:t>
            </a:r>
            <a:endParaRPr lang="en-US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                                                                       </a:t>
            </a:r>
            <a:r>
              <a:rPr lang="en-US" dirty="0" err="1" smtClean="0">
                <a:solidFill>
                  <a:schemeClr val="tx1"/>
                </a:solidFill>
                <a:latin typeface="Bookman Old Style" panose="02050604050505020204" pitchFamily="18" charset="0"/>
              </a:rPr>
              <a:t>D.Pratyusha</a:t>
            </a:r>
            <a:endParaRPr lang="en-US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                                                                 </a:t>
            </a:r>
            <a:r>
              <a:rPr lang="en-US" dirty="0" err="1" smtClean="0">
                <a:solidFill>
                  <a:schemeClr val="tx1"/>
                </a:solidFill>
                <a:latin typeface="Bookman Old Style" panose="02050604050505020204" pitchFamily="18" charset="0"/>
              </a:rPr>
              <a:t>J.Gaurav</a:t>
            </a:r>
            <a:endParaRPr lang="en-US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15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624" y="443346"/>
            <a:ext cx="9144000" cy="1163782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Iteration review is important?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1397" y="2092230"/>
            <a:ext cx="9212259" cy="50292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iteration review is to measure the team’s progress by showing working stories to the Product Owner and other stakeholders to get their feedback.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review serves three important functions: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brings closure to the iteration 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box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to which many individuals have contributed to provide new value to the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gives teams an opportunity to show the contributions they have made to the business and to take some satisfaction and pride in their work and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allows stakeholders to see working stories and provide feedback to improve the product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9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RETROSPECTIVE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1682288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The retrospective is a collaborative process among all members, including the team, the product owner, and the Scrum Master.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2" y="2391508"/>
            <a:ext cx="8975188" cy="409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8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Benefits of Retrospective: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Process 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improvements are made at the end of every sprint. This ensures that the project team is always improving the way it works.</a:t>
            </a:r>
          </a:p>
          <a:p>
            <a:pPr fontAlgn="base"/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All 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team members identify what went well and what could be improved.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The team members discuss the process that they are following and give any suggestions for improvement.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The team members discuss any other ideas that could improve their productivity.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The Scrum Master prioritizes actions and lessons learned based on team direction.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The retrospective supports team formation and bonding, particularly as any areas of conflict can be identified and dealt with.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The retrospective helps build the team’s sense of ownership and its self-management.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4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4959" y="2610755"/>
            <a:ext cx="1184291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 smtClean="0"/>
              <a:t> </a:t>
            </a:r>
            <a:r>
              <a:rPr lang="en-US" sz="9600" dirty="0" smtClean="0">
                <a:solidFill>
                  <a:schemeClr val="accent1"/>
                </a:solidFill>
                <a:latin typeface="Bookman Old Style" panose="02050604050505020204" pitchFamily="18" charset="0"/>
              </a:rPr>
              <a:t>THANK YOU</a:t>
            </a:r>
            <a:endParaRPr lang="en-US" sz="9600" dirty="0">
              <a:solidFill>
                <a:schemeClr val="accent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924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Scrum?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GB" altLang="en-US" sz="2000" dirty="0" smtClean="0">
                <a:latin typeface="Calibri Light" panose="020F0302020204030204" pitchFamily="34" charset="0"/>
              </a:rPr>
              <a:t>Is an agile, </a:t>
            </a:r>
            <a:r>
              <a:rPr lang="en-GB" altLang="en-US" sz="20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lightweight</a:t>
            </a:r>
            <a:r>
              <a:rPr lang="en-GB" altLang="en-US" sz="2000" dirty="0" smtClean="0">
                <a:latin typeface="Calibri Light" panose="020F0302020204030204" pitchFamily="34" charset="0"/>
              </a:rPr>
              <a:t> process</a:t>
            </a:r>
          </a:p>
          <a:p>
            <a:pPr lvl="1"/>
            <a:r>
              <a:rPr lang="en-GB" altLang="en-US" sz="2000" dirty="0" smtClean="0">
                <a:latin typeface="Calibri Light" panose="020F0302020204030204" pitchFamily="34" charset="0"/>
              </a:rPr>
              <a:t>Can </a:t>
            </a:r>
            <a:r>
              <a:rPr lang="en-GB" altLang="en-US" sz="20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manage</a:t>
            </a:r>
            <a:r>
              <a:rPr lang="en-GB" altLang="en-US" sz="2000" dirty="0" smtClean="0">
                <a:latin typeface="Calibri Light" panose="020F0302020204030204" pitchFamily="34" charset="0"/>
              </a:rPr>
              <a:t> and </a:t>
            </a:r>
            <a:r>
              <a:rPr lang="en-GB" altLang="en-US" sz="20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control</a:t>
            </a:r>
            <a:r>
              <a:rPr lang="en-GB" altLang="en-US" sz="2000" dirty="0" smtClean="0">
                <a:latin typeface="Calibri Light" panose="020F0302020204030204" pitchFamily="34" charset="0"/>
              </a:rPr>
              <a:t> software and product development</a:t>
            </a:r>
          </a:p>
          <a:p>
            <a:pPr lvl="1"/>
            <a:r>
              <a:rPr lang="en-GB" altLang="en-US" sz="2000" dirty="0" smtClean="0">
                <a:latin typeface="Calibri Light" panose="020F0302020204030204" pitchFamily="34" charset="0"/>
              </a:rPr>
              <a:t>Uses iterative, incremental practices</a:t>
            </a:r>
          </a:p>
          <a:p>
            <a:pPr lvl="1"/>
            <a:r>
              <a:rPr lang="en-GB" altLang="en-US" sz="2000" dirty="0" smtClean="0">
                <a:latin typeface="Calibri Light" panose="020F0302020204030204" pitchFamily="34" charset="0"/>
              </a:rPr>
              <a:t>Has a </a:t>
            </a:r>
            <a:r>
              <a:rPr lang="en-GB" altLang="en-US" sz="20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simple</a:t>
            </a:r>
            <a:r>
              <a:rPr lang="en-GB" altLang="en-US" sz="2000" dirty="0" smtClean="0">
                <a:latin typeface="Calibri Light" panose="020F0302020204030204" pitchFamily="34" charset="0"/>
              </a:rPr>
              <a:t> implementation</a:t>
            </a:r>
          </a:p>
          <a:p>
            <a:pPr lvl="1"/>
            <a:r>
              <a:rPr lang="en-GB" altLang="en-US" sz="2000" dirty="0" smtClean="0">
                <a:latin typeface="Calibri Light" panose="020F0302020204030204" pitchFamily="34" charset="0"/>
              </a:rPr>
              <a:t>Increases productivity</a:t>
            </a:r>
          </a:p>
          <a:p>
            <a:pPr lvl="1"/>
            <a:r>
              <a:rPr lang="en-GB" altLang="en-US" sz="2000" dirty="0" smtClean="0">
                <a:latin typeface="Calibri Light" panose="020F0302020204030204" pitchFamily="34" charset="0"/>
              </a:rPr>
              <a:t>Reduces </a:t>
            </a:r>
            <a:r>
              <a:rPr lang="en-GB" altLang="en-US" sz="20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time to benefits</a:t>
            </a:r>
          </a:p>
          <a:p>
            <a:pPr lvl="1"/>
            <a:r>
              <a:rPr lang="en-GB" altLang="en-US" sz="2000" dirty="0" smtClean="0">
                <a:latin typeface="Calibri Light" panose="020F0302020204030204" pitchFamily="34" charset="0"/>
              </a:rPr>
              <a:t>Embraces </a:t>
            </a:r>
            <a:r>
              <a:rPr lang="en-GB" altLang="en-US" sz="20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adaptive</a:t>
            </a:r>
            <a:r>
              <a:rPr lang="en-GB" altLang="en-US" sz="2000" dirty="0" smtClean="0">
                <a:latin typeface="Calibri Light" panose="020F0302020204030204" pitchFamily="34" charset="0"/>
              </a:rPr>
              <a:t>, empirical systems development</a:t>
            </a:r>
          </a:p>
          <a:p>
            <a:pPr lvl="1"/>
            <a:r>
              <a:rPr lang="en-GB" altLang="en-US" sz="2000" dirty="0" smtClean="0">
                <a:latin typeface="Calibri Light" panose="020F0302020204030204" pitchFamily="34" charset="0"/>
              </a:rPr>
              <a:t>Is not restricted to software development projects</a:t>
            </a:r>
          </a:p>
          <a:p>
            <a:pPr lvl="1"/>
            <a:endParaRPr lang="en-GB" altLang="en-US" sz="2000" dirty="0" smtClean="0">
              <a:latin typeface="Calibri Light" panose="020F0302020204030204" pitchFamily="34" charset="0"/>
            </a:endParaRPr>
          </a:p>
          <a:p>
            <a:pPr lvl="1"/>
            <a:r>
              <a:rPr lang="en-GB" altLang="en-US" sz="2000" dirty="0" smtClean="0">
                <a:latin typeface="Calibri Light" panose="020F0302020204030204" pitchFamily="34" charset="0"/>
              </a:rPr>
              <a:t>Embraces the </a:t>
            </a:r>
            <a:r>
              <a:rPr lang="en-GB" altLang="en-US" sz="20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opposite of the waterfall</a:t>
            </a:r>
            <a:r>
              <a:rPr lang="en-GB" altLang="en-US" sz="2000" dirty="0" smtClean="0">
                <a:latin typeface="Calibri Light" panose="020F0302020204030204" pitchFamily="34" charset="0"/>
              </a:rPr>
              <a:t> approach</a:t>
            </a:r>
            <a:r>
              <a:rPr lang="en-GB" altLang="en-US" dirty="0" smtClean="0"/>
              <a:t>…</a:t>
            </a:r>
          </a:p>
          <a:p>
            <a:endParaRPr lang="en-US" dirty="0"/>
          </a:p>
        </p:txBody>
      </p:sp>
      <p:pic>
        <p:nvPicPr>
          <p:cNvPr id="7" name="Picture 5" descr="waterfall">
            <a:extLst>
              <a:ext uri="{FF2B5EF4-FFF2-40B4-BE49-F238E27FC236}">
                <a16:creationId xmlns:a16="http://schemas.microsoft.com/office/drawing/2014/main" xmlns="" id="{C11F9D28-0CAC-4543-A43D-1354F0D81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002" y="3019644"/>
            <a:ext cx="2819400" cy="239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8">
            <a:extLst>
              <a:ext uri="{FF2B5EF4-FFF2-40B4-BE49-F238E27FC236}">
                <a16:creationId xmlns:a16="http://schemas.microsoft.com/office/drawing/2014/main" xmlns="" id="{54EDEB83-454F-47A6-AEDB-FAE73A7ECBAC}"/>
              </a:ext>
            </a:extLst>
          </p:cNvPr>
          <p:cNvGrpSpPr>
            <a:grpSpLocks/>
          </p:cNvGrpSpPr>
          <p:nvPr/>
        </p:nvGrpSpPr>
        <p:grpSpPr bwMode="auto">
          <a:xfrm>
            <a:off x="7140402" y="3019644"/>
            <a:ext cx="1752600" cy="1752600"/>
            <a:chOff x="4320" y="1968"/>
            <a:chExt cx="1104" cy="1104"/>
          </a:xfrm>
        </p:grpSpPr>
        <p:sp>
          <p:nvSpPr>
            <p:cNvPr id="9" name="Oval 6">
              <a:extLst>
                <a:ext uri="{FF2B5EF4-FFF2-40B4-BE49-F238E27FC236}">
                  <a16:creationId xmlns:a16="http://schemas.microsoft.com/office/drawing/2014/main" xmlns="" id="{1CA985C4-88B3-4BC4-A252-86EDD07E6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968"/>
              <a:ext cx="1104" cy="1104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xmlns="" id="{BE4F24BD-1348-4276-A4CD-7606A74622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2112"/>
              <a:ext cx="768" cy="76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133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Ceremonies: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Meetings 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</a:rPr>
              <a:t>or "ceremonies" are an important part of agile development. </a:t>
            </a:r>
            <a:endParaRPr lang="en-US" sz="20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They 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</a:rPr>
              <a:t>help to broadcast information to all team member, Bring common goal and vision, Share team progress appropriately.</a:t>
            </a:r>
          </a:p>
          <a:p>
            <a:endParaRPr lang="en-US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9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ceremonies: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</a:rPr>
              <a:t>Sprint </a:t>
            </a:r>
            <a:r>
              <a:rPr lang="en-US" sz="2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Planning</a:t>
            </a:r>
          </a:p>
          <a:p>
            <a:pPr fontAlgn="base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</a:rPr>
              <a:t>Daily Stand-up</a:t>
            </a:r>
          </a:p>
          <a:p>
            <a:pPr fontAlgn="base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</a:rPr>
              <a:t>Iteration review</a:t>
            </a:r>
          </a:p>
          <a:p>
            <a:pPr fontAlgn="base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</a:rPr>
              <a:t>Retrospective</a:t>
            </a:r>
          </a:p>
          <a:p>
            <a:pPr marL="0" indent="0" fontAlgn="base">
              <a:buNone/>
            </a:pPr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21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8" y="450165"/>
            <a:ext cx="8623495" cy="609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0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Why sprint planning is important?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The 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</a:rPr>
              <a:t>idea behind the sprint planning is to provide understanding between development and the </a:t>
            </a:r>
            <a:r>
              <a:rPr lang="en-US" sz="2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customer 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</a:rPr>
              <a:t>when something </a:t>
            </a:r>
            <a:r>
              <a:rPr lang="en-US" sz="2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new will 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</a:rPr>
              <a:t>be available, and to define the length of the feedback loop, which is equals to the length of the sprint. </a:t>
            </a:r>
            <a:endParaRPr lang="en-US" sz="20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In 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</a:rPr>
              <a:t>other words, the customer will know that He/she will get something in 2 weeks, which works, and the development team will know that they'll receive feedback on their work and know more about the upcoming work in two weeks. That's predictability.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83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27" y="710323"/>
            <a:ext cx="8589982" cy="522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benefits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The team stays in sync with how the project is going.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There is an opportunity for swift course correction if needed.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By consistently committing and delivering, trust is built among team members.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Action can be taken with those who are consistently unable to make their commitments (not always pleasant, but usually necessary).</a:t>
            </a:r>
          </a:p>
          <a:p>
            <a:endParaRPr lang="en-US" sz="20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66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431" y="1457204"/>
            <a:ext cx="7371471" cy="4732581"/>
          </a:xfrm>
        </p:spPr>
      </p:pic>
      <p:sp>
        <p:nvSpPr>
          <p:cNvPr id="2" name="TextBox 1"/>
          <p:cNvSpPr txBox="1"/>
          <p:nvPr/>
        </p:nvSpPr>
        <p:spPr>
          <a:xfrm flipH="1">
            <a:off x="3394226" y="218940"/>
            <a:ext cx="6470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review</a:t>
            </a:r>
            <a:endParaRPr lang="en-US" sz="4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10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227</TotalTime>
  <Words>467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Bookman Old Style</vt:lpstr>
      <vt:lpstr>Calibri Light</vt:lpstr>
      <vt:lpstr>Times New Roman</vt:lpstr>
      <vt:lpstr>Trebuchet MS</vt:lpstr>
      <vt:lpstr>Wingdings</vt:lpstr>
      <vt:lpstr>Wingdings 3</vt:lpstr>
      <vt:lpstr>Facet</vt:lpstr>
      <vt:lpstr>4 Types of Scrum Ceremonies</vt:lpstr>
      <vt:lpstr>What is Scrum?</vt:lpstr>
      <vt:lpstr>Scrum Ceremonies: </vt:lpstr>
      <vt:lpstr>Types of ceremonies:</vt:lpstr>
      <vt:lpstr>PowerPoint Presentation</vt:lpstr>
      <vt:lpstr>Why sprint planning is important? </vt:lpstr>
      <vt:lpstr>PowerPoint Presentation</vt:lpstr>
      <vt:lpstr>Key benefits </vt:lpstr>
      <vt:lpstr>PowerPoint Presentation</vt:lpstr>
      <vt:lpstr>Why Iteration review is important?</vt:lpstr>
      <vt:lpstr>SPRINT RETROSPECTIVE</vt:lpstr>
      <vt:lpstr> Benefits of Retrospective: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 Types of Ceremonies</dc:title>
  <dc:creator>Hvuser</dc:creator>
  <cp:lastModifiedBy>Hvuser</cp:lastModifiedBy>
  <cp:revision>12</cp:revision>
  <dcterms:created xsi:type="dcterms:W3CDTF">2018-11-07T03:29:24Z</dcterms:created>
  <dcterms:modified xsi:type="dcterms:W3CDTF">2018-11-07T08:15:04Z</dcterms:modified>
</cp:coreProperties>
</file>