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8404800"/>
  <p:notesSz cx="7004050" cy="9290050"/>
  <p:defaultTextStyle>
    <a:defPPr>
      <a:defRPr lang="en-US"/>
    </a:defPPr>
    <a:lvl1pPr marL="0" algn="l" defTabSz="3840017" rtl="0" eaLnBrk="1" latinLnBrk="0" hangingPunct="1">
      <a:defRPr sz="7500" kern="1200">
        <a:solidFill>
          <a:schemeClr val="tx1"/>
        </a:solidFill>
        <a:latin typeface="+mn-lt"/>
        <a:ea typeface="+mn-ea"/>
        <a:cs typeface="+mn-cs"/>
      </a:defRPr>
    </a:lvl1pPr>
    <a:lvl2pPr marL="1920009" algn="l" defTabSz="3840017" rtl="0" eaLnBrk="1" latinLnBrk="0" hangingPunct="1">
      <a:defRPr sz="7500" kern="1200">
        <a:solidFill>
          <a:schemeClr val="tx1"/>
        </a:solidFill>
        <a:latin typeface="+mn-lt"/>
        <a:ea typeface="+mn-ea"/>
        <a:cs typeface="+mn-cs"/>
      </a:defRPr>
    </a:lvl2pPr>
    <a:lvl3pPr marL="3840017" algn="l" defTabSz="3840017" rtl="0" eaLnBrk="1" latinLnBrk="0" hangingPunct="1">
      <a:defRPr sz="7500" kern="1200">
        <a:solidFill>
          <a:schemeClr val="tx1"/>
        </a:solidFill>
        <a:latin typeface="+mn-lt"/>
        <a:ea typeface="+mn-ea"/>
        <a:cs typeface="+mn-cs"/>
      </a:defRPr>
    </a:lvl3pPr>
    <a:lvl4pPr marL="5760027" algn="l" defTabSz="3840017" rtl="0" eaLnBrk="1" latinLnBrk="0" hangingPunct="1">
      <a:defRPr sz="7500" kern="1200">
        <a:solidFill>
          <a:schemeClr val="tx1"/>
        </a:solidFill>
        <a:latin typeface="+mn-lt"/>
        <a:ea typeface="+mn-ea"/>
        <a:cs typeface="+mn-cs"/>
      </a:defRPr>
    </a:lvl4pPr>
    <a:lvl5pPr marL="7680036" algn="l" defTabSz="3840017" rtl="0" eaLnBrk="1" latinLnBrk="0" hangingPunct="1">
      <a:defRPr sz="7500" kern="1200">
        <a:solidFill>
          <a:schemeClr val="tx1"/>
        </a:solidFill>
        <a:latin typeface="+mn-lt"/>
        <a:ea typeface="+mn-ea"/>
        <a:cs typeface="+mn-cs"/>
      </a:defRPr>
    </a:lvl5pPr>
    <a:lvl6pPr marL="9600044" algn="l" defTabSz="3840017" rtl="0" eaLnBrk="1" latinLnBrk="0" hangingPunct="1">
      <a:defRPr sz="7500" kern="1200">
        <a:solidFill>
          <a:schemeClr val="tx1"/>
        </a:solidFill>
        <a:latin typeface="+mn-lt"/>
        <a:ea typeface="+mn-ea"/>
        <a:cs typeface="+mn-cs"/>
      </a:defRPr>
    </a:lvl6pPr>
    <a:lvl7pPr marL="11520053" algn="l" defTabSz="3840017" rtl="0" eaLnBrk="1" latinLnBrk="0" hangingPunct="1">
      <a:defRPr sz="7500" kern="1200">
        <a:solidFill>
          <a:schemeClr val="tx1"/>
        </a:solidFill>
        <a:latin typeface="+mn-lt"/>
        <a:ea typeface="+mn-ea"/>
        <a:cs typeface="+mn-cs"/>
      </a:defRPr>
    </a:lvl7pPr>
    <a:lvl8pPr marL="13440063" algn="l" defTabSz="3840017" rtl="0" eaLnBrk="1" latinLnBrk="0" hangingPunct="1">
      <a:defRPr sz="7500" kern="1200">
        <a:solidFill>
          <a:schemeClr val="tx1"/>
        </a:solidFill>
        <a:latin typeface="+mn-lt"/>
        <a:ea typeface="+mn-ea"/>
        <a:cs typeface="+mn-cs"/>
      </a:defRPr>
    </a:lvl8pPr>
    <a:lvl9pPr marL="15360072" algn="l" defTabSz="3840017" rtl="0" eaLnBrk="1" latinLnBrk="0" hangingPunct="1">
      <a:defRPr sz="7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0" d="100"/>
          <a:sy n="30" d="100"/>
        </p:scale>
        <p:origin x="-762" y="-1248"/>
      </p:cViewPr>
      <p:guideLst>
        <p:guide orient="horz" pos="12096"/>
        <p:guide pos="1209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7673280" y="0"/>
            <a:ext cx="731520" cy="38404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6" name="Rectangle 15"/>
          <p:cNvSpPr/>
          <p:nvPr userDrawn="1"/>
        </p:nvSpPr>
        <p:spPr>
          <a:xfrm>
            <a:off x="-1" y="0"/>
            <a:ext cx="731520" cy="38404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7" name="Rectangle 16"/>
          <p:cNvSpPr/>
          <p:nvPr userDrawn="1"/>
        </p:nvSpPr>
        <p:spPr>
          <a:xfrm>
            <a:off x="0" y="0"/>
            <a:ext cx="38404800" cy="4800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8" name="Rectangle 17"/>
          <p:cNvSpPr/>
          <p:nvPr userDrawn="1"/>
        </p:nvSpPr>
        <p:spPr>
          <a:xfrm>
            <a:off x="0" y="33604200"/>
            <a:ext cx="38404800" cy="4800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endParaRPr lang="en-US" dirty="0"/>
          </a:p>
        </p:txBody>
      </p:sp>
      <p:sp>
        <p:nvSpPr>
          <p:cNvPr id="19" name="Instructions"/>
          <p:cNvSpPr/>
          <p:nvPr userDrawn="1"/>
        </p:nvSpPr>
        <p:spPr>
          <a:xfrm>
            <a:off x="-12001500" y="0"/>
            <a:ext cx="11201400" cy="38404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0001" tIns="200001" rIns="200001" bIns="20000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00"/>
              </a:spcAft>
            </a:pPr>
            <a:r>
              <a:rPr lang="en-US" sz="8400" dirty="0">
                <a:solidFill>
                  <a:srgbClr val="7F7F7F"/>
                </a:solidFill>
                <a:latin typeface="Calibri" pitchFamily="34" charset="0"/>
                <a:cs typeface="Calibri" panose="020F0502020204030204" pitchFamily="34" charset="0"/>
              </a:rPr>
              <a:t>Poster Print Size:</a:t>
            </a:r>
            <a:endParaRPr sz="8400" dirty="0">
              <a:solidFill>
                <a:srgbClr val="7F7F7F"/>
              </a:solidFill>
              <a:latin typeface="Calibri" pitchFamily="34" charset="0"/>
              <a:cs typeface="Calibri" panose="020F0502020204030204" pitchFamily="34" charset="0"/>
            </a:endParaRPr>
          </a:p>
          <a:p>
            <a:pPr lvl="0">
              <a:spcBef>
                <a:spcPts val="0"/>
              </a:spcBef>
              <a:spcAft>
                <a:spcPts val="2100"/>
              </a:spcAft>
            </a:pPr>
            <a:r>
              <a:rPr lang="en-US" sz="5700" dirty="0">
                <a:solidFill>
                  <a:srgbClr val="7F7F7F"/>
                </a:solidFill>
                <a:latin typeface="Calibri" pitchFamily="34" charset="0"/>
                <a:cs typeface="Calibri" panose="020F0502020204030204" pitchFamily="34" charset="0"/>
              </a:rPr>
              <a:t>This poster template is 42” high by 42” wide. It can be used to print any poster with a 1:1 aspect ratio.</a:t>
            </a:r>
          </a:p>
          <a:p>
            <a:pPr lvl="0">
              <a:spcBef>
                <a:spcPts val="0"/>
              </a:spcBef>
              <a:spcAft>
                <a:spcPts val="2100"/>
              </a:spcAft>
            </a:pPr>
            <a:r>
              <a:rPr lang="en-US" sz="8400" dirty="0">
                <a:solidFill>
                  <a:srgbClr val="7F7F7F"/>
                </a:solidFill>
                <a:latin typeface="Calibri" pitchFamily="34" charset="0"/>
                <a:cs typeface="Calibri" panose="020F0502020204030204" pitchFamily="34" charset="0"/>
              </a:rPr>
              <a:t>Placeholders</a:t>
            </a:r>
            <a:r>
              <a:rPr sz="8400" dirty="0">
                <a:solidFill>
                  <a:srgbClr val="7F7F7F"/>
                </a:solidFill>
                <a:latin typeface="Calibri" pitchFamily="34" charset="0"/>
                <a:cs typeface="Calibri" panose="020F0502020204030204" pitchFamily="34" charset="0"/>
              </a:rPr>
              <a:t>:</a:t>
            </a:r>
          </a:p>
          <a:p>
            <a:pPr lvl="0">
              <a:spcBef>
                <a:spcPts val="0"/>
              </a:spcBef>
              <a:spcAft>
                <a:spcPts val="2100"/>
              </a:spcAft>
            </a:pPr>
            <a:r>
              <a:rPr sz="5700" dirty="0">
                <a:solidFill>
                  <a:srgbClr val="7F7F7F"/>
                </a:solidFill>
                <a:latin typeface="Calibri" pitchFamily="34" charset="0"/>
                <a:cs typeface="Calibri" panose="020F0502020204030204" pitchFamily="34" charset="0"/>
              </a:rPr>
              <a:t>The </a:t>
            </a:r>
            <a:r>
              <a:rPr lang="en-US" sz="5700" dirty="0">
                <a:solidFill>
                  <a:srgbClr val="7F7F7F"/>
                </a:solidFill>
                <a:latin typeface="Calibri" pitchFamily="34" charset="0"/>
                <a:cs typeface="Calibri" panose="020F0502020204030204" pitchFamily="34" charset="0"/>
              </a:rPr>
              <a:t>various elements included</a:t>
            </a:r>
            <a:r>
              <a:rPr sz="5700" dirty="0">
                <a:solidFill>
                  <a:srgbClr val="7F7F7F"/>
                </a:solidFill>
                <a:latin typeface="Calibri" pitchFamily="34" charset="0"/>
                <a:cs typeface="Calibri" panose="020F0502020204030204" pitchFamily="34" charset="0"/>
              </a:rPr>
              <a:t> in this </a:t>
            </a:r>
            <a:r>
              <a:rPr lang="en-US" sz="5700" dirty="0">
                <a:solidFill>
                  <a:srgbClr val="7F7F7F"/>
                </a:solidFill>
                <a:latin typeface="Calibri" pitchFamily="34" charset="0"/>
                <a:cs typeface="Calibri" panose="020F0502020204030204" pitchFamily="34" charset="0"/>
              </a:rPr>
              <a:t>poster are ones</a:t>
            </a:r>
            <a:r>
              <a:rPr lang="en-US" sz="5700" baseline="0" dirty="0">
                <a:solidFill>
                  <a:srgbClr val="7F7F7F"/>
                </a:solidFill>
                <a:latin typeface="Calibri" pitchFamily="34" charset="0"/>
                <a:cs typeface="Calibri" panose="020F0502020204030204" pitchFamily="34" charset="0"/>
              </a:rPr>
              <a:t> we often see in medical, research, and scientific posters.</a:t>
            </a:r>
            <a:r>
              <a:rPr sz="5700" dirty="0">
                <a:solidFill>
                  <a:srgbClr val="7F7F7F"/>
                </a:solidFill>
                <a:latin typeface="Calibri" pitchFamily="34" charset="0"/>
                <a:cs typeface="Calibri" panose="020F0502020204030204" pitchFamily="34" charset="0"/>
              </a:rPr>
              <a:t> </a:t>
            </a:r>
            <a:r>
              <a:rPr lang="en-US" sz="5700" dirty="0">
                <a:solidFill>
                  <a:srgbClr val="7F7F7F"/>
                </a:solidFill>
                <a:latin typeface="Calibri" pitchFamily="34" charset="0"/>
                <a:cs typeface="Calibri" panose="020F0502020204030204" pitchFamily="34" charset="0"/>
              </a:rPr>
              <a:t>Feel</a:t>
            </a:r>
            <a:r>
              <a:rPr lang="en-US" sz="57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100"/>
              </a:spcAft>
            </a:pPr>
            <a:r>
              <a:rPr lang="en-US" sz="8400" dirty="0">
                <a:solidFill>
                  <a:srgbClr val="7F7F7F"/>
                </a:solidFill>
                <a:latin typeface="Calibri" pitchFamily="34" charset="0"/>
                <a:cs typeface="Calibri" panose="020F0502020204030204" pitchFamily="34" charset="0"/>
              </a:rPr>
              <a:t>Image</a:t>
            </a:r>
            <a:r>
              <a:rPr lang="en-US" sz="8400" baseline="0" dirty="0">
                <a:solidFill>
                  <a:srgbClr val="7F7F7F"/>
                </a:solidFill>
                <a:latin typeface="Calibri" pitchFamily="34" charset="0"/>
                <a:cs typeface="Calibri" panose="020F0502020204030204" pitchFamily="34" charset="0"/>
              </a:rPr>
              <a:t> Quality</a:t>
            </a:r>
            <a:r>
              <a:rPr lang="en-US" sz="8400" dirty="0">
                <a:solidFill>
                  <a:srgbClr val="7F7F7F"/>
                </a:solidFill>
                <a:latin typeface="Calibri" pitchFamily="34" charset="0"/>
                <a:cs typeface="Calibri" panose="020F0502020204030204" pitchFamily="34" charset="0"/>
              </a:rPr>
              <a:t>:</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You can place digital photos or logo art in your poster file by selecting the </a:t>
            </a:r>
            <a:r>
              <a:rPr lang="en-US" sz="5700" b="1" dirty="0">
                <a:solidFill>
                  <a:srgbClr val="7F7F7F"/>
                </a:solidFill>
                <a:latin typeface="Calibri" pitchFamily="34" charset="0"/>
                <a:cs typeface="Calibri" panose="020F0502020204030204" pitchFamily="34" charset="0"/>
              </a:rPr>
              <a:t>Insert, Picture</a:t>
            </a:r>
            <a:r>
              <a:rPr lang="en-US" sz="57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700" b="1" dirty="0">
                <a:solidFill>
                  <a:srgbClr val="7F7F7F"/>
                </a:solidFill>
                <a:latin typeface="Calibri" pitchFamily="34" charset="0"/>
                <a:cs typeface="Calibri" panose="020F0502020204030204" pitchFamily="34" charset="0"/>
              </a:rPr>
              <a:t>150-200 pixels per inch in their final printed size</a:t>
            </a:r>
            <a:r>
              <a:rPr lang="en-US" sz="5700" dirty="0">
                <a:solidFill>
                  <a:srgbClr val="7F7F7F"/>
                </a:solidFill>
                <a:latin typeface="Calibri" pitchFamily="34" charset="0"/>
                <a:cs typeface="Calibri" panose="020F0502020204030204" pitchFamily="34" charset="0"/>
              </a:rPr>
              <a:t>. For instance, a 1600 x 1200 pixel</a:t>
            </a:r>
            <a:r>
              <a:rPr lang="en-US" sz="5700" baseline="0" dirty="0">
                <a:solidFill>
                  <a:srgbClr val="7F7F7F"/>
                </a:solidFill>
                <a:latin typeface="Calibri" pitchFamily="34" charset="0"/>
                <a:cs typeface="Calibri" panose="020F0502020204030204" pitchFamily="34" charset="0"/>
              </a:rPr>
              <a:t> photo will usually look fine up to </a:t>
            </a:r>
            <a:r>
              <a:rPr lang="en-US" sz="5700" dirty="0">
                <a:solidFill>
                  <a:srgbClr val="7F7F7F"/>
                </a:solidFill>
                <a:latin typeface="Calibri" pitchFamily="34" charset="0"/>
                <a:cs typeface="Calibri" panose="020F0502020204030204" pitchFamily="34" charset="0"/>
              </a:rPr>
              <a:t>8“-10” wide on your printed poster.</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100"/>
              </a:spcAft>
            </a:pPr>
            <a:r>
              <a:rPr lang="en-US" sz="57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100"/>
              </a:spcAft>
            </a:pPr>
            <a:br>
              <a:rPr lang="en-US" sz="4200" dirty="0">
                <a:solidFill>
                  <a:srgbClr val="7F7F7F"/>
                </a:solidFill>
                <a:latin typeface="Calibri" pitchFamily="34" charset="0"/>
                <a:cs typeface="Calibri" panose="020F0502020204030204" pitchFamily="34" charset="0"/>
              </a:rPr>
            </a:br>
            <a:r>
              <a:rPr lang="en-US" sz="42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9204900" y="0"/>
            <a:ext cx="11201400" cy="384048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00"/>
                </a:spcAft>
              </a:pPr>
              <a:r>
                <a:rPr lang="en-US" sz="8400" dirty="0">
                  <a:solidFill>
                    <a:schemeClr val="bg1">
                      <a:lumMod val="50000"/>
                    </a:schemeClr>
                  </a:solidFill>
                  <a:latin typeface="Calibri" pitchFamily="34" charset="0"/>
                  <a:cs typeface="Calibri" panose="020F0502020204030204" pitchFamily="34" charset="0"/>
                </a:rPr>
                <a:t>Change</a:t>
              </a:r>
              <a:r>
                <a:rPr lang="en-US" sz="8400" baseline="0" dirty="0">
                  <a:solidFill>
                    <a:schemeClr val="bg1">
                      <a:lumMod val="50000"/>
                    </a:schemeClr>
                  </a:solidFill>
                  <a:latin typeface="Calibri" pitchFamily="34" charset="0"/>
                  <a:cs typeface="Calibri" panose="020F0502020204030204" pitchFamily="34" charset="0"/>
                </a:rPr>
                <a:t> Color Theme</a:t>
              </a:r>
              <a:r>
                <a:rPr lang="en-US" sz="8400" dirty="0">
                  <a:solidFill>
                    <a:schemeClr val="bg1">
                      <a:lumMod val="50000"/>
                    </a:schemeClr>
                  </a:solidFill>
                  <a:latin typeface="Calibri" pitchFamily="34" charset="0"/>
                  <a:cs typeface="Calibri" panose="020F0502020204030204" pitchFamily="34" charset="0"/>
                </a:rPr>
                <a:t>:</a:t>
              </a:r>
              <a:endParaRPr sz="840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r>
                <a:rPr lang="en-US" sz="57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57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To change the color theme, select the </a:t>
              </a:r>
              <a:r>
                <a:rPr lang="en-US" sz="5700" b="1" baseline="0" dirty="0">
                  <a:solidFill>
                    <a:schemeClr val="bg1">
                      <a:lumMod val="50000"/>
                    </a:schemeClr>
                  </a:solidFill>
                  <a:latin typeface="Calibri" pitchFamily="34" charset="0"/>
                  <a:cs typeface="Calibri" panose="020F0502020204030204" pitchFamily="34" charset="0"/>
                </a:rPr>
                <a:t>Design</a:t>
              </a:r>
              <a:r>
                <a:rPr lang="en-US" sz="5700" baseline="0" dirty="0">
                  <a:solidFill>
                    <a:schemeClr val="bg1">
                      <a:lumMod val="50000"/>
                    </a:schemeClr>
                  </a:solidFill>
                  <a:latin typeface="Calibri" pitchFamily="34" charset="0"/>
                  <a:cs typeface="Calibri" panose="020F0502020204030204" pitchFamily="34" charset="0"/>
                </a:rPr>
                <a:t> tab, then select the </a:t>
              </a:r>
              <a:r>
                <a:rPr lang="en-US" sz="5700" b="1" baseline="0" dirty="0">
                  <a:solidFill>
                    <a:schemeClr val="bg1">
                      <a:lumMod val="50000"/>
                    </a:schemeClr>
                  </a:solidFill>
                  <a:latin typeface="Calibri" pitchFamily="34" charset="0"/>
                  <a:cs typeface="Calibri" panose="020F0502020204030204" pitchFamily="34" charset="0"/>
                </a:rPr>
                <a:t>Colors</a:t>
              </a:r>
              <a:r>
                <a:rPr lang="en-US" sz="57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endParaRPr lang="en-US" sz="57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100"/>
                </a:spcAft>
              </a:pPr>
              <a:r>
                <a:rPr lang="en-US" sz="8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100"/>
                </a:spcAft>
              </a:pPr>
              <a:r>
                <a:rPr lang="en-US" sz="5700" dirty="0">
                  <a:solidFill>
                    <a:schemeClr val="bg1">
                      <a:lumMod val="50000"/>
                    </a:schemeClr>
                  </a:solidFill>
                  <a:latin typeface="Calibri" pitchFamily="34" charset="0"/>
                  <a:cs typeface="Calibri" panose="020F0502020204030204" pitchFamily="34" charset="0"/>
                </a:rPr>
                <a:t>Once your poster file is ready, visit</a:t>
              </a:r>
              <a:r>
                <a:rPr lang="en-US" sz="5700" baseline="0" dirty="0">
                  <a:solidFill>
                    <a:schemeClr val="bg1">
                      <a:lumMod val="50000"/>
                    </a:schemeClr>
                  </a:solidFill>
                  <a:latin typeface="Calibri" pitchFamily="34" charset="0"/>
                  <a:cs typeface="Calibri" panose="020F0502020204030204" pitchFamily="34" charset="0"/>
                </a:rPr>
                <a:t> </a:t>
              </a:r>
              <a:r>
                <a:rPr lang="en-US" sz="5700" b="1" baseline="0" dirty="0">
                  <a:solidFill>
                    <a:schemeClr val="bg1">
                      <a:lumMod val="50000"/>
                    </a:schemeClr>
                  </a:solidFill>
                  <a:latin typeface="Calibri" pitchFamily="34" charset="0"/>
                  <a:cs typeface="Calibri" panose="020F0502020204030204" pitchFamily="34" charset="0"/>
                </a:rPr>
                <a:t>www.genigraphics.com</a:t>
              </a:r>
              <a:r>
                <a:rPr lang="en-US" sz="57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100"/>
                </a:spcAft>
              </a:pPr>
              <a:r>
                <a:rPr lang="en-US" sz="57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57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700" baseline="0" dirty="0">
                  <a:solidFill>
                    <a:schemeClr val="bg1">
                      <a:lumMod val="50000"/>
                    </a:schemeClr>
                  </a:solidFill>
                  <a:latin typeface="Calibri" pitchFamily="34" charset="0"/>
                  <a:cs typeface="Calibri" panose="020F0502020204030204" pitchFamily="34" charset="0"/>
                </a:rPr>
                <a:t>US and Canada:  1-800-790-4001</a:t>
              </a:r>
              <a:br>
                <a:rPr lang="en-US" sz="5700" baseline="0" dirty="0">
                  <a:solidFill>
                    <a:schemeClr val="bg1">
                      <a:lumMod val="50000"/>
                    </a:schemeClr>
                  </a:solidFill>
                  <a:latin typeface="Calibri" pitchFamily="34" charset="0"/>
                  <a:cs typeface="Calibri" panose="020F0502020204030204" pitchFamily="34" charset="0"/>
                </a:rPr>
              </a:br>
              <a:r>
                <a:rPr lang="en-US" sz="57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200" dirty="0">
                  <a:solidFill>
                    <a:schemeClr val="bg1">
                      <a:lumMod val="50000"/>
                    </a:schemeClr>
                  </a:solidFill>
                  <a:latin typeface="Calibri" pitchFamily="34" charset="0"/>
                  <a:cs typeface="Calibri" panose="020F0502020204030204" pitchFamily="34" charset="0"/>
                </a:rPr>
              </a:br>
              <a:r>
                <a:rPr lang="en-US" sz="42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918400" y="381000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2"/>
            <a:ext cx="34564320" cy="6400800"/>
          </a:xfrm>
          <a:prstGeom prst="rect">
            <a:avLst/>
          </a:prstGeom>
        </p:spPr>
        <p:txBody>
          <a:bodyPr vert="horz" lIns="384002" tIns="192001" rIns="384002" bIns="192001" rtlCol="0" anchor="ctr">
            <a:normAutofit/>
          </a:bodyPr>
          <a:lstStyle/>
          <a:p>
            <a:r>
              <a:rPr lang="en-US" dirty="0"/>
              <a:t>Click to edit Master title style</a:t>
            </a:r>
          </a:p>
        </p:txBody>
      </p:sp>
      <p:sp>
        <p:nvSpPr>
          <p:cNvPr id="3" name="Text Placeholder 2"/>
          <p:cNvSpPr>
            <a:spLocks noGrp="1"/>
          </p:cNvSpPr>
          <p:nvPr>
            <p:ph type="body" idx="1"/>
          </p:nvPr>
        </p:nvSpPr>
        <p:spPr>
          <a:xfrm>
            <a:off x="1920240" y="8961123"/>
            <a:ext cx="34564320" cy="25345393"/>
          </a:xfrm>
          <a:prstGeom prst="rect">
            <a:avLst/>
          </a:prstGeom>
        </p:spPr>
        <p:txBody>
          <a:bodyPr vert="horz" lIns="384002" tIns="192001" rIns="384002" bIns="19200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920240" y="35595563"/>
            <a:ext cx="8961120" cy="2044700"/>
          </a:xfrm>
          <a:prstGeom prst="rect">
            <a:avLst/>
          </a:prstGeom>
        </p:spPr>
        <p:txBody>
          <a:bodyPr vert="horz" lIns="384002" tIns="192001" rIns="384002" bIns="192001" rtlCol="0" anchor="ctr"/>
          <a:lstStyle>
            <a:lvl1pPr algn="l">
              <a:defRPr sz="5100">
                <a:solidFill>
                  <a:schemeClr val="tx1">
                    <a:tint val="75000"/>
                  </a:schemeClr>
                </a:solidFill>
              </a:defRPr>
            </a:lvl1pPr>
          </a:lstStyle>
          <a:p>
            <a:fld id="{985D6BDF-9D0E-4E2B-85B8-D8F4790360C9}" type="datetimeFigureOut">
              <a:rPr lang="en-US" smtClean="0"/>
              <a:t>11/30/2020</a:t>
            </a:fld>
            <a:endParaRPr lang="en-US" dirty="0"/>
          </a:p>
        </p:txBody>
      </p:sp>
      <p:sp>
        <p:nvSpPr>
          <p:cNvPr id="5" name="Footer Placeholder 4"/>
          <p:cNvSpPr>
            <a:spLocks noGrp="1"/>
          </p:cNvSpPr>
          <p:nvPr>
            <p:ph type="ftr" sz="quarter" idx="3"/>
          </p:nvPr>
        </p:nvSpPr>
        <p:spPr>
          <a:xfrm>
            <a:off x="13121640" y="35595563"/>
            <a:ext cx="12161520" cy="2044700"/>
          </a:xfrm>
          <a:prstGeom prst="rect">
            <a:avLst/>
          </a:prstGeom>
        </p:spPr>
        <p:txBody>
          <a:bodyPr vert="horz" lIns="384002" tIns="192001" rIns="384002" bIns="192001" rtlCol="0" anchor="ctr"/>
          <a:lstStyle>
            <a:lvl1pPr algn="ctr">
              <a:defRPr sz="5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5595563"/>
            <a:ext cx="8961120" cy="2044700"/>
          </a:xfrm>
          <a:prstGeom prst="rect">
            <a:avLst/>
          </a:prstGeom>
        </p:spPr>
        <p:txBody>
          <a:bodyPr vert="horz" lIns="384002" tIns="192001" rIns="384002" bIns="192001" rtlCol="0" anchor="ctr"/>
          <a:lstStyle>
            <a:lvl1pPr algn="r">
              <a:defRPr sz="5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840017" rtl="0" eaLnBrk="1" latinLnBrk="0" hangingPunct="1">
        <a:spcBef>
          <a:spcPct val="0"/>
        </a:spcBef>
        <a:buNone/>
        <a:defRPr sz="7000" kern="1200">
          <a:solidFill>
            <a:schemeClr val="tx1"/>
          </a:solidFill>
          <a:latin typeface="+mj-lt"/>
          <a:ea typeface="+mj-ea"/>
          <a:cs typeface="+mj-cs"/>
        </a:defRPr>
      </a:lvl1pPr>
    </p:titleStyle>
    <p:bodyStyle>
      <a:lvl1pPr marL="400002"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1pPr>
      <a:lvl2pPr marL="800004"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00006"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1600007"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2000010" indent="-400002" algn="l" defTabSz="3840017"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10560049"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058"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0067"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0075" indent="-960005" algn="l" defTabSz="3840017"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017" rtl="0" eaLnBrk="1" latinLnBrk="0" hangingPunct="1">
        <a:defRPr sz="7500" kern="1200">
          <a:solidFill>
            <a:schemeClr val="tx1"/>
          </a:solidFill>
          <a:latin typeface="+mn-lt"/>
          <a:ea typeface="+mn-ea"/>
          <a:cs typeface="+mn-cs"/>
        </a:defRPr>
      </a:lvl1pPr>
      <a:lvl2pPr marL="1920009" algn="l" defTabSz="3840017" rtl="0" eaLnBrk="1" latinLnBrk="0" hangingPunct="1">
        <a:defRPr sz="7500" kern="1200">
          <a:solidFill>
            <a:schemeClr val="tx1"/>
          </a:solidFill>
          <a:latin typeface="+mn-lt"/>
          <a:ea typeface="+mn-ea"/>
          <a:cs typeface="+mn-cs"/>
        </a:defRPr>
      </a:lvl2pPr>
      <a:lvl3pPr marL="3840017" algn="l" defTabSz="3840017" rtl="0" eaLnBrk="1" latinLnBrk="0" hangingPunct="1">
        <a:defRPr sz="7500" kern="1200">
          <a:solidFill>
            <a:schemeClr val="tx1"/>
          </a:solidFill>
          <a:latin typeface="+mn-lt"/>
          <a:ea typeface="+mn-ea"/>
          <a:cs typeface="+mn-cs"/>
        </a:defRPr>
      </a:lvl3pPr>
      <a:lvl4pPr marL="5760027" algn="l" defTabSz="3840017" rtl="0" eaLnBrk="1" latinLnBrk="0" hangingPunct="1">
        <a:defRPr sz="7500" kern="1200">
          <a:solidFill>
            <a:schemeClr val="tx1"/>
          </a:solidFill>
          <a:latin typeface="+mn-lt"/>
          <a:ea typeface="+mn-ea"/>
          <a:cs typeface="+mn-cs"/>
        </a:defRPr>
      </a:lvl4pPr>
      <a:lvl5pPr marL="7680036" algn="l" defTabSz="3840017" rtl="0" eaLnBrk="1" latinLnBrk="0" hangingPunct="1">
        <a:defRPr sz="7500" kern="1200">
          <a:solidFill>
            <a:schemeClr val="tx1"/>
          </a:solidFill>
          <a:latin typeface="+mn-lt"/>
          <a:ea typeface="+mn-ea"/>
          <a:cs typeface="+mn-cs"/>
        </a:defRPr>
      </a:lvl5pPr>
      <a:lvl6pPr marL="9600044" algn="l" defTabSz="3840017" rtl="0" eaLnBrk="1" latinLnBrk="0" hangingPunct="1">
        <a:defRPr sz="7500" kern="1200">
          <a:solidFill>
            <a:schemeClr val="tx1"/>
          </a:solidFill>
          <a:latin typeface="+mn-lt"/>
          <a:ea typeface="+mn-ea"/>
          <a:cs typeface="+mn-cs"/>
        </a:defRPr>
      </a:lvl6pPr>
      <a:lvl7pPr marL="11520053" algn="l" defTabSz="3840017" rtl="0" eaLnBrk="1" latinLnBrk="0" hangingPunct="1">
        <a:defRPr sz="7500" kern="1200">
          <a:solidFill>
            <a:schemeClr val="tx1"/>
          </a:solidFill>
          <a:latin typeface="+mn-lt"/>
          <a:ea typeface="+mn-ea"/>
          <a:cs typeface="+mn-cs"/>
        </a:defRPr>
      </a:lvl7pPr>
      <a:lvl8pPr marL="13440063" algn="l" defTabSz="3840017" rtl="0" eaLnBrk="1" latinLnBrk="0" hangingPunct="1">
        <a:defRPr sz="7500" kern="1200">
          <a:solidFill>
            <a:schemeClr val="tx1"/>
          </a:solidFill>
          <a:latin typeface="+mn-lt"/>
          <a:ea typeface="+mn-ea"/>
          <a:cs typeface="+mn-cs"/>
        </a:defRPr>
      </a:lvl8pPr>
      <a:lvl9pPr marL="15360072" algn="l" defTabSz="3840017"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youtube.com/watch?v=z1ulvgD7ptY" TargetMode="External"/><Relationship Id="rId7" Type="http://schemas.openxmlformats.org/officeDocument/2006/relationships/image" Target="../media/image4.jpeg"/><Relationship Id="rId2" Type="http://schemas.openxmlformats.org/officeDocument/2006/relationships/hyperlink" Target="https://github.com/KUSH9313-IIIT-D/EEE_Project_Detail"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www.youtube.com/watch?v=9J1_tuKW7-g" TargetMode="External"/><Relationship Id="rId10" Type="http://schemas.openxmlformats.org/officeDocument/2006/relationships/image" Target="../media/image7.png"/><Relationship Id="rId4" Type="http://schemas.openxmlformats.org/officeDocument/2006/relationships/hyperlink" Target="https://www.youtube.com/watch?v=12XRIQ2CjL8"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400800" y="569435"/>
            <a:ext cx="25603200" cy="2038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0001" tIns="400002" rIns="160001" bIns="40000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defRPr/>
            </a:pPr>
            <a:r>
              <a:rPr lang="en-US" altLang="en-US" sz="8000" dirty="0">
                <a:solidFill>
                  <a:schemeClr val="bg1"/>
                </a:solidFill>
                <a:effectLst>
                  <a:outerShdw blurRad="38100" dist="38100" dir="2700000" algn="tl">
                    <a:srgbClr val="000000"/>
                  </a:outerShdw>
                </a:effectLst>
                <a:latin typeface="Impact" panose="020B0806030902050204" pitchFamily="34" charset="0"/>
              </a:rPr>
              <a:t>Water Crisis in India is it Too late?</a:t>
            </a:r>
          </a:p>
        </p:txBody>
      </p:sp>
      <p:sp>
        <p:nvSpPr>
          <p:cNvPr id="5" name="Text Box 123"/>
          <p:cNvSpPr txBox="1">
            <a:spLocks noChangeArrowheads="1"/>
          </p:cNvSpPr>
          <p:nvPr/>
        </p:nvSpPr>
        <p:spPr bwMode="auto">
          <a:xfrm>
            <a:off x="6400800" y="2272806"/>
            <a:ext cx="25603200" cy="252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0001" tIns="160001" rIns="160001" bIns="160001"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en-US" sz="4500" dirty="0">
                <a:solidFill>
                  <a:schemeClr val="bg1"/>
                </a:solidFill>
              </a:rPr>
              <a:t>Vipul </a:t>
            </a:r>
            <a:r>
              <a:rPr lang="en-US" altLang="en-US" sz="4500" dirty="0" err="1">
                <a:solidFill>
                  <a:schemeClr val="bg1"/>
                </a:solidFill>
              </a:rPr>
              <a:t>Kesari</a:t>
            </a:r>
            <a:r>
              <a:rPr lang="en-US" altLang="en-US" sz="4500" dirty="0">
                <a:solidFill>
                  <a:schemeClr val="bg1"/>
                </a:solidFill>
              </a:rPr>
              <a:t> (18118), Manish Kushwaha(18156), </a:t>
            </a:r>
            <a:r>
              <a:rPr lang="en-US" altLang="en-US" sz="4500" dirty="0" err="1">
                <a:solidFill>
                  <a:schemeClr val="bg1"/>
                </a:solidFill>
              </a:rPr>
              <a:t>Prashubh</a:t>
            </a:r>
            <a:r>
              <a:rPr lang="en-US" altLang="en-US" sz="4500" dirty="0">
                <a:solidFill>
                  <a:schemeClr val="bg1"/>
                </a:solidFill>
              </a:rPr>
              <a:t> </a:t>
            </a:r>
            <a:r>
              <a:rPr lang="en-US" altLang="en-US" sz="4500" dirty="0" err="1">
                <a:solidFill>
                  <a:schemeClr val="bg1"/>
                </a:solidFill>
              </a:rPr>
              <a:t>Soni</a:t>
            </a:r>
            <a:r>
              <a:rPr lang="en-US" altLang="en-US" sz="4500" dirty="0">
                <a:solidFill>
                  <a:schemeClr val="bg1"/>
                </a:solidFill>
              </a:rPr>
              <a:t> (18172), Shubham </a:t>
            </a:r>
            <a:r>
              <a:rPr lang="en-US" altLang="en-US" sz="4500" dirty="0" err="1">
                <a:solidFill>
                  <a:schemeClr val="bg1"/>
                </a:solidFill>
              </a:rPr>
              <a:t>Manjhi</a:t>
            </a:r>
            <a:r>
              <a:rPr lang="en-US" altLang="en-US" sz="4500" dirty="0">
                <a:solidFill>
                  <a:schemeClr val="bg1"/>
                </a:solidFill>
              </a:rPr>
              <a:t>(18194)</a:t>
            </a:r>
          </a:p>
          <a:p>
            <a:pPr algn="ctr" eaLnBrk="1" hangingPunct="1"/>
            <a:r>
              <a:rPr lang="en-US" sz="4000" b="0" i="0" dirty="0">
                <a:solidFill>
                  <a:schemeClr val="bg1"/>
                </a:solidFill>
                <a:effectLst/>
                <a:latin typeface="arial" panose="020B0604020202020204" pitchFamily="34" charset="0"/>
              </a:rPr>
              <a:t>Indraprastha Institute of Information Technology, Delhi</a:t>
            </a:r>
            <a:endParaRPr lang="en-US" sz="4800" dirty="0">
              <a:solidFill>
                <a:schemeClr val="bg1"/>
              </a:solidFill>
              <a:latin typeface="+mn-lt"/>
            </a:endParaRPr>
          </a:p>
        </p:txBody>
      </p:sp>
      <p:sp>
        <p:nvSpPr>
          <p:cNvPr id="24" name="TextBox 23"/>
          <p:cNvSpPr txBox="1"/>
          <p:nvPr/>
        </p:nvSpPr>
        <p:spPr>
          <a:xfrm>
            <a:off x="1463040" y="35044379"/>
            <a:ext cx="9814560" cy="1804330"/>
          </a:xfrm>
          <a:prstGeom prst="rect">
            <a:avLst/>
          </a:prstGeom>
          <a:solidFill>
            <a:schemeClr val="accent1">
              <a:lumMod val="40000"/>
              <a:lumOff val="60000"/>
            </a:schemeClr>
          </a:solidFill>
        </p:spPr>
        <p:txBody>
          <a:bodyPr wrap="square" lIns="80000" tIns="40000" rIns="80000" bIns="40000" rtlCol="0">
            <a:spAutoFit/>
          </a:bodyPr>
          <a:lstStyle/>
          <a:p>
            <a:r>
              <a:rPr lang="en-US" sz="2800" dirty="0">
                <a:latin typeface="+mj-lt"/>
              </a:rPr>
              <a:t>Manish Kumar Kushwaha</a:t>
            </a:r>
          </a:p>
          <a:p>
            <a:r>
              <a:rPr lang="en-US" sz="2800" dirty="0">
                <a:latin typeface="+mj-lt"/>
              </a:rPr>
              <a:t>Email: manish18156@iiitd.ac.in</a:t>
            </a:r>
          </a:p>
          <a:p>
            <a:r>
              <a:rPr lang="en-US" sz="2800" dirty="0">
                <a:latin typeface="+mj-lt"/>
              </a:rPr>
              <a:t>Website: </a:t>
            </a:r>
            <a:r>
              <a:rPr lang="en-US" sz="2800" dirty="0">
                <a:solidFill>
                  <a:srgbClr val="0000FF"/>
                </a:solidFill>
                <a:latin typeface="+mj-lt"/>
                <a:hlinkClick r:id="rId2">
                  <a:extLst>
                    <a:ext uri="{A12FA001-AC4F-418D-AE19-62706E023703}">
                      <ahyp:hlinkClr xmlns:ahyp="http://schemas.microsoft.com/office/drawing/2018/hyperlinkcolor" val="tx"/>
                    </a:ext>
                  </a:extLst>
                </a:hlinkClick>
              </a:rPr>
              <a:t>KUSH9313-IIIT-D/</a:t>
            </a:r>
            <a:r>
              <a:rPr lang="en-US" sz="2800" dirty="0" err="1">
                <a:solidFill>
                  <a:srgbClr val="0000FF"/>
                </a:solidFill>
                <a:latin typeface="+mj-lt"/>
                <a:hlinkClick r:id="rId2">
                  <a:extLst>
                    <a:ext uri="{A12FA001-AC4F-418D-AE19-62706E023703}">
                      <ahyp:hlinkClr xmlns:ahyp="http://schemas.microsoft.com/office/drawing/2018/hyperlinkcolor" val="tx"/>
                    </a:ext>
                  </a:extLst>
                </a:hlinkClick>
              </a:rPr>
              <a:t>EEE_Project_Detail</a:t>
            </a:r>
            <a:r>
              <a:rPr lang="en-US" sz="2800" dirty="0">
                <a:latin typeface="+mj-lt"/>
                <a:hlinkClick r:id="rId2">
                  <a:extLst>
                    <a:ext uri="{A12FA001-AC4F-418D-AE19-62706E023703}">
                      <ahyp:hlinkClr xmlns:ahyp="http://schemas.microsoft.com/office/drawing/2018/hyperlinkcolor" val="tx"/>
                    </a:ext>
                  </a:extLst>
                </a:hlinkClick>
              </a:rPr>
              <a:t> (github.com)</a:t>
            </a:r>
            <a:endParaRPr lang="en-US" sz="2800" dirty="0">
              <a:latin typeface="+mj-lt"/>
            </a:endParaRPr>
          </a:p>
          <a:p>
            <a:r>
              <a:rPr lang="en-US" sz="2800" dirty="0">
                <a:latin typeface="+mj-lt"/>
              </a:rPr>
              <a:t>Phone: 9313632XX1</a:t>
            </a:r>
          </a:p>
        </p:txBody>
      </p:sp>
      <p:sp>
        <p:nvSpPr>
          <p:cNvPr id="25" name="TextBox 24"/>
          <p:cNvSpPr txBox="1"/>
          <p:nvPr/>
        </p:nvSpPr>
        <p:spPr>
          <a:xfrm>
            <a:off x="1463040" y="34004252"/>
            <a:ext cx="2371783" cy="911778"/>
          </a:xfrm>
          <a:prstGeom prst="rect">
            <a:avLst/>
          </a:prstGeom>
          <a:noFill/>
        </p:spPr>
        <p:txBody>
          <a:bodyPr wrap="none" lIns="80000" tIns="40000" rIns="80000" bIns="40000" rtlCol="0">
            <a:spAutoFit/>
          </a:bodyPr>
          <a:lstStyle/>
          <a:p>
            <a:r>
              <a:rPr lang="en-US" sz="5400" b="1" dirty="0"/>
              <a:t>Contact</a:t>
            </a:r>
          </a:p>
        </p:txBody>
      </p:sp>
      <p:sp>
        <p:nvSpPr>
          <p:cNvPr id="26" name="TextBox 25"/>
          <p:cNvSpPr txBox="1"/>
          <p:nvPr/>
        </p:nvSpPr>
        <p:spPr>
          <a:xfrm>
            <a:off x="19202400" y="35044379"/>
            <a:ext cx="17068800" cy="2560320"/>
          </a:xfrm>
          <a:prstGeom prst="rect">
            <a:avLst/>
          </a:prstGeom>
          <a:noFill/>
        </p:spPr>
        <p:txBody>
          <a:bodyPr wrap="square" lIns="80000" tIns="80000" rIns="80000" bIns="80000" numCol="1" spcCol="400002" rtlCol="0">
            <a:noAutofit/>
          </a:bodyPr>
          <a:lstStyle/>
          <a:p>
            <a:pPr marL="400002" indent="-400002">
              <a:buFont typeface="+mj-lt"/>
              <a:buAutoNum type="arabicPeriod"/>
            </a:pPr>
            <a:r>
              <a:rPr lang="en-US" sz="2400" b="0" i="0" dirty="0" err="1">
                <a:effectLst/>
                <a:latin typeface="Helvetica Neue"/>
              </a:rPr>
              <a:t>indiatimes</a:t>
            </a:r>
            <a:r>
              <a:rPr lang="en-US" sz="2400" b="0" i="0" dirty="0">
                <a:effectLst/>
                <a:latin typeface="Helvetica Neue"/>
              </a:rPr>
              <a:t>. (2020). </a:t>
            </a:r>
            <a:r>
              <a:rPr lang="en-US" sz="2400" b="0" i="1" dirty="0">
                <a:effectLst/>
                <a:latin typeface="Helvetica Neue"/>
              </a:rPr>
              <a:t>Water Crisis In India | Can India Tackle Its Water Crisis?</a:t>
            </a:r>
            <a:r>
              <a:rPr lang="en-US" sz="2400" b="0" i="0" dirty="0">
                <a:effectLst/>
                <a:latin typeface="Helvetica Neue"/>
              </a:rPr>
              <a:t>. [Online Video]. 21 July 2019. Available from: </a:t>
            </a:r>
            <a:r>
              <a:rPr lang="en-US" sz="2400" b="0" i="0" u="none" strike="noStrike" dirty="0">
                <a:effectLst/>
                <a:latin typeface="Helvetica Neue"/>
                <a:hlinkClick r:id="rId3">
                  <a:extLst>
                    <a:ext uri="{A12FA001-AC4F-418D-AE19-62706E023703}">
                      <ahyp:hlinkClr xmlns:ahyp="http://schemas.microsoft.com/office/drawing/2018/hyperlinkcolor" val="tx"/>
                    </a:ext>
                  </a:extLst>
                </a:hlinkClick>
              </a:rPr>
              <a:t>https://www.youtube.com/watch?v=z1ulvgD7ptY</a:t>
            </a:r>
            <a:r>
              <a:rPr lang="en-US" sz="2400" b="0" i="0" dirty="0">
                <a:effectLst/>
                <a:latin typeface="Helvetica Neue"/>
              </a:rPr>
              <a:t>. [Accessed: 23 November 2020].</a:t>
            </a:r>
          </a:p>
          <a:p>
            <a:pPr marL="400002" indent="-400002">
              <a:buFont typeface="+mj-lt"/>
              <a:buAutoNum type="arabicPeriod"/>
            </a:pPr>
            <a:r>
              <a:rPr lang="en-US" sz="2400" b="0" i="0" dirty="0">
                <a:effectLst/>
                <a:latin typeface="Helvetica Neue"/>
              </a:rPr>
              <a:t>Dhruv </a:t>
            </a:r>
            <a:r>
              <a:rPr lang="en-US" sz="2400" b="0" i="0" dirty="0" err="1">
                <a:effectLst/>
                <a:latin typeface="Helvetica Neue"/>
              </a:rPr>
              <a:t>Rathee</a:t>
            </a:r>
            <a:r>
              <a:rPr lang="en-US" sz="2400" b="0" i="0" dirty="0">
                <a:effectLst/>
                <a:latin typeface="Helvetica Neue"/>
              </a:rPr>
              <a:t>. (2020). </a:t>
            </a:r>
            <a:r>
              <a:rPr lang="en-US" sz="2400" b="0" i="1" dirty="0">
                <a:effectLst/>
                <a:latin typeface="Helvetica Neue"/>
              </a:rPr>
              <a:t>Water Crisis: 6 Ways to Save Yourself! | Explained by Dhruv </a:t>
            </a:r>
            <a:r>
              <a:rPr lang="en-US" sz="2400" b="0" i="1" dirty="0" err="1">
                <a:effectLst/>
                <a:latin typeface="Helvetica Neue"/>
              </a:rPr>
              <a:t>Rathee</a:t>
            </a:r>
            <a:r>
              <a:rPr lang="en-US" sz="2400" b="0" i="0" dirty="0">
                <a:effectLst/>
                <a:latin typeface="Helvetica Neue"/>
              </a:rPr>
              <a:t>. [Online Video]. 26 June 2019. Available from: </a:t>
            </a:r>
            <a:r>
              <a:rPr lang="en-US" sz="2400" b="0" i="0" u="none" strike="noStrike" dirty="0">
                <a:effectLst/>
                <a:latin typeface="Helvetica Neue"/>
                <a:hlinkClick r:id="rId4">
                  <a:extLst>
                    <a:ext uri="{A12FA001-AC4F-418D-AE19-62706E023703}">
                      <ahyp:hlinkClr xmlns:ahyp="http://schemas.microsoft.com/office/drawing/2018/hyperlinkcolor" val="tx"/>
                    </a:ext>
                  </a:extLst>
                </a:hlinkClick>
              </a:rPr>
              <a:t>https://www.youtube.com/watch?v=12XRIQ2CjL8</a:t>
            </a:r>
            <a:r>
              <a:rPr lang="en-US" sz="2400" b="0" i="0" dirty="0">
                <a:effectLst/>
                <a:latin typeface="Helvetica Neue"/>
              </a:rPr>
              <a:t>. [Accessed: 23 November 2020].</a:t>
            </a:r>
          </a:p>
          <a:p>
            <a:pPr marL="400002" indent="-400002">
              <a:buFont typeface="+mj-lt"/>
              <a:buAutoNum type="arabicPeriod"/>
            </a:pPr>
            <a:r>
              <a:rPr lang="en-US" sz="2400" b="0" i="0" dirty="0" err="1">
                <a:effectLst/>
                <a:latin typeface="Helvetica Neue"/>
              </a:rPr>
              <a:t>Edurite</a:t>
            </a:r>
            <a:r>
              <a:rPr lang="en-US" sz="2400" b="0" i="0" dirty="0">
                <a:effectLst/>
                <a:latin typeface="Helvetica Neue"/>
              </a:rPr>
              <a:t>. (2020). </a:t>
            </a:r>
            <a:r>
              <a:rPr lang="en-US" sz="2400" b="0" i="1" dirty="0">
                <a:effectLst/>
                <a:latin typeface="Helvetica Neue"/>
              </a:rPr>
              <a:t>Rainwater Harvesting</a:t>
            </a:r>
            <a:r>
              <a:rPr lang="en-US" sz="2400" b="0" i="0" dirty="0">
                <a:effectLst/>
                <a:latin typeface="Helvetica Neue"/>
              </a:rPr>
              <a:t>. [Online Video]. 1 December 2014. Available from: </a:t>
            </a:r>
            <a:r>
              <a:rPr lang="en-US" sz="2400" b="0" i="0" u="none" strike="noStrike" dirty="0">
                <a:effectLst/>
                <a:latin typeface="Helvetica Neue"/>
                <a:hlinkClick r:id="rId5">
                  <a:extLst>
                    <a:ext uri="{A12FA001-AC4F-418D-AE19-62706E023703}">
                      <ahyp:hlinkClr xmlns:ahyp="http://schemas.microsoft.com/office/drawing/2018/hyperlinkcolor" val="tx"/>
                    </a:ext>
                  </a:extLst>
                </a:hlinkClick>
              </a:rPr>
              <a:t>https://www.youtube.com/watch?v=9J1_tuKW7-g</a:t>
            </a:r>
            <a:r>
              <a:rPr lang="en-US" sz="2400" b="0" i="0" dirty="0">
                <a:effectLst/>
                <a:latin typeface="Helvetica Neue"/>
              </a:rPr>
              <a:t>. [Accessed: 23 November 2020].</a:t>
            </a:r>
            <a:endParaRPr lang="en-US" sz="2400" dirty="0"/>
          </a:p>
        </p:txBody>
      </p:sp>
      <p:sp>
        <p:nvSpPr>
          <p:cNvPr id="27" name="TextBox 26"/>
          <p:cNvSpPr txBox="1"/>
          <p:nvPr/>
        </p:nvSpPr>
        <p:spPr>
          <a:xfrm>
            <a:off x="19202402" y="34004252"/>
            <a:ext cx="3311592" cy="911778"/>
          </a:xfrm>
          <a:prstGeom prst="rect">
            <a:avLst/>
          </a:prstGeom>
          <a:noFill/>
        </p:spPr>
        <p:txBody>
          <a:bodyPr wrap="none" lIns="80000" tIns="40000" rIns="80000" bIns="40000" rtlCol="0">
            <a:spAutoFit/>
          </a:bodyPr>
          <a:lstStyle/>
          <a:p>
            <a:r>
              <a:rPr lang="en-US" sz="5400" b="1" dirty="0"/>
              <a:t>References</a:t>
            </a:r>
          </a:p>
        </p:txBody>
      </p:sp>
      <p:sp>
        <p:nvSpPr>
          <p:cNvPr id="10" name="Text Box 189"/>
          <p:cNvSpPr txBox="1">
            <a:spLocks noChangeArrowheads="1"/>
          </p:cNvSpPr>
          <p:nvPr/>
        </p:nvSpPr>
        <p:spPr bwMode="auto">
          <a:xfrm>
            <a:off x="1463039" y="6400800"/>
            <a:ext cx="23408640" cy="7217322"/>
          </a:xfrm>
          <a:prstGeom prst="rect">
            <a:avLst/>
          </a:prstGeom>
          <a:solidFill>
            <a:schemeClr val="bg1"/>
          </a:solidFill>
          <a:ln w="12700">
            <a:solidFill>
              <a:schemeClr val="accent1">
                <a:lumMod val="75000"/>
              </a:schemeClr>
            </a:solidFill>
          </a:ln>
          <a:effectLst/>
        </p:spPr>
        <p:txBody>
          <a:bodyPr wrap="square"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altLang="en-US" sz="3200" dirty="0">
                <a:latin typeface="+mj-lt"/>
              </a:rPr>
              <a:t>Groundwater is finished in Chennai, and the situation in the rest of the country is equally bad. According to </a:t>
            </a:r>
            <a:r>
              <a:rPr lang="en-US" altLang="en-US" sz="3200" dirty="0" err="1">
                <a:latin typeface="+mj-lt"/>
              </a:rPr>
              <a:t>Niti</a:t>
            </a:r>
            <a:r>
              <a:rPr lang="en-US" altLang="en-US" sz="3200" dirty="0">
                <a:latin typeface="+mj-lt"/>
              </a:rPr>
              <a:t> Aayog's report,60 crore Indians are going through an extreme water crisis right now, which means almost half of India's population. According to the same report, by 2020, this water crisis will be so bad that the groundwater of 21 cities will be finished. Delhi Bangalore, Chennai, Hyderabad are part of this list of 21 cities. While monsoon has arrived in parts of the country, there will still be a lot of places that will be suffering from drought, and while there will be places going through flooding. Over that, India's 70% water is polluted. In the list of 122 nations, we are the 3rd most water polluted country in the world. Every year 2 lakh people die out of drinking polluted water. That means in this country, every day, around 550 people are dying because of drinking polluted water.</a:t>
            </a:r>
          </a:p>
          <a:p>
            <a:pPr algn="just" eaLnBrk="1" hangingPunct="1"/>
            <a:r>
              <a:rPr lang="en-US" altLang="en-US" sz="3200" dirty="0">
                <a:latin typeface="+mj-lt"/>
              </a:rPr>
              <a:t>Gurgaon is called millennium city that has offices of all </a:t>
            </a:r>
            <a:r>
              <a:rPr lang="en-US" altLang="en-US" sz="3200" dirty="0" err="1">
                <a:latin typeface="+mj-lt"/>
              </a:rPr>
              <a:t>bigs</a:t>
            </a:r>
            <a:r>
              <a:rPr lang="en-US" altLang="en-US" sz="3200" dirty="0">
                <a:latin typeface="+mj-lt"/>
              </a:rPr>
              <a:t> MNCs. But in 2013, Central Groundwater Board listed Gurgaon as a dark zone, here, that rate at which groundwater is being pumped using borewells. At that rate, by 2040, the groundwater in Gurgaon will be finished. Pumping groundwater using submersible pumps is happening around the country, and because of that, groundwater is almost depleted in most places. According to the world bank, India takes out the most amount of groundwater in the world. We take out 25% of it every year, which is around 2.5 lakh crore liters. After monsoon and flooding, groundwater is recharge to a certain extend. But the speed at which it gets replenished, it is extracted at a much faster speed.</a:t>
            </a:r>
          </a:p>
          <a:p>
            <a:pPr algn="just" eaLnBrk="1" hangingPunct="1"/>
            <a:endParaRPr lang="en-US" sz="3200" dirty="0">
              <a:latin typeface="+mj-lt"/>
            </a:endParaRPr>
          </a:p>
        </p:txBody>
      </p:sp>
      <p:sp>
        <p:nvSpPr>
          <p:cNvPr id="32" name="Rectangle 31"/>
          <p:cNvSpPr/>
          <p:nvPr/>
        </p:nvSpPr>
        <p:spPr>
          <a:xfrm>
            <a:off x="1463038" y="5419246"/>
            <a:ext cx="23408641" cy="98155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altLang="en-US" sz="5400" dirty="0">
                <a:latin typeface="Impact" panose="020B0806030902050204" pitchFamily="34" charset="0"/>
              </a:rPr>
              <a:t>Background and Relevance</a:t>
            </a:r>
          </a:p>
        </p:txBody>
      </p:sp>
      <p:sp>
        <p:nvSpPr>
          <p:cNvPr id="15" name="Text Box 194"/>
          <p:cNvSpPr txBox="1">
            <a:spLocks noChangeArrowheads="1"/>
          </p:cNvSpPr>
          <p:nvPr/>
        </p:nvSpPr>
        <p:spPr bwMode="auto">
          <a:xfrm>
            <a:off x="14325598" y="15601950"/>
            <a:ext cx="22476687" cy="7560365"/>
          </a:xfrm>
          <a:prstGeom prst="rect">
            <a:avLst/>
          </a:prstGeom>
          <a:solidFill>
            <a:schemeClr val="bg1"/>
          </a:solidFill>
          <a:ln w="12700">
            <a:solidFill>
              <a:schemeClr val="accent1">
                <a:lumMod val="75000"/>
              </a:schemeClr>
            </a:solidFill>
          </a:ln>
          <a:effectLst/>
        </p:spPr>
        <p:txBody>
          <a:bodyPr wrap="square"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07000"/>
              </a:lnSpc>
              <a:spcAft>
                <a:spcPts val="788"/>
              </a:spcAft>
            </a:pPr>
            <a:r>
              <a:rPr lang="en-US" altLang="en-US" sz="3200" dirty="0">
                <a:solidFill>
                  <a:srgbClr val="000000"/>
                </a:solidFill>
                <a:latin typeface="+mj-lt"/>
                <a:cs typeface="Times New Roman" panose="02020603050405020304" pitchFamily="18" charset="0"/>
              </a:rPr>
              <a:t>We will develop a three-layer AI system with a capillary network. Using AI and additional data, we will figure out the rain is enough to fill out system tanks and extra rainwater pumps through the capillaries system. The Three-layer system divides into three layers. First layer A, second layer B, and third layer C.</a:t>
            </a:r>
          </a:p>
          <a:p>
            <a:pPr marL="457200" indent="-457200" algn="just">
              <a:lnSpc>
                <a:spcPct val="107000"/>
              </a:lnSpc>
              <a:spcAft>
                <a:spcPts val="788"/>
              </a:spcAft>
              <a:buFont typeface="Arial" panose="020B0604020202020204" pitchFamily="34" charset="0"/>
              <a:buChar char="•"/>
            </a:pPr>
            <a:r>
              <a:rPr lang="en-US" altLang="en-US" sz="3200" dirty="0">
                <a:solidFill>
                  <a:srgbClr val="000000"/>
                </a:solidFill>
                <a:latin typeface="+mj-lt"/>
                <a:cs typeface="Times New Roman" panose="02020603050405020304" pitchFamily="18" charset="0"/>
              </a:rPr>
              <a:t>In the first layer (layer A): Suppose a scenario when the flood happened and our capillaries system chock. So we can store water in A tanks layer for send that water in the ground after ground ready reabsorb water. So, we have an N number of tanks, and in all tanks, we will store Acidic water (rainwater) for further use.</a:t>
            </a:r>
          </a:p>
          <a:p>
            <a:pPr marL="457200" indent="-457200" algn="just">
              <a:lnSpc>
                <a:spcPct val="107000"/>
              </a:lnSpc>
              <a:spcAft>
                <a:spcPts val="788"/>
              </a:spcAft>
              <a:buFont typeface="Arial" panose="020B0604020202020204" pitchFamily="34" charset="0"/>
              <a:buChar char="•"/>
            </a:pPr>
            <a:r>
              <a:rPr lang="en-US" altLang="en-US" sz="3200" dirty="0">
                <a:solidFill>
                  <a:srgbClr val="000000"/>
                </a:solidFill>
                <a:latin typeface="+mj-lt"/>
                <a:cs typeface="Times New Roman" panose="02020603050405020304" pitchFamily="18" charset="0"/>
              </a:rPr>
              <a:t>In the second layer (layer B): Suppose a scenario when the medium acidic water through rain is suitable for household use or cleaning. We can store in tanks B layer, and when we need clean water in tanks C for drinking purposes, utilize that water into tanks C layer for C denote clear, so we hold clear water.</a:t>
            </a:r>
          </a:p>
          <a:p>
            <a:pPr marL="457200" indent="-457200" algn="just">
              <a:lnSpc>
                <a:spcPct val="107000"/>
              </a:lnSpc>
              <a:spcAft>
                <a:spcPts val="788"/>
              </a:spcAft>
              <a:buFont typeface="Arial" panose="020B0604020202020204" pitchFamily="34" charset="0"/>
              <a:buChar char="•"/>
            </a:pPr>
            <a:r>
              <a:rPr lang="en-US" altLang="en-US" sz="3200" dirty="0">
                <a:solidFill>
                  <a:srgbClr val="000000"/>
                </a:solidFill>
                <a:latin typeface="+mj-lt"/>
                <a:cs typeface="Times New Roman" panose="02020603050405020304" pitchFamily="18" charset="0"/>
              </a:rPr>
              <a:t>In the last layer (layer C): Suppose a scenario when the less acidic water through rain is suitable for our filter to filter that water using an additional water filter. After filtration, we will store that water in tank C layer for drinking other purposes.</a:t>
            </a:r>
          </a:p>
          <a:p>
            <a:pPr algn="just">
              <a:lnSpc>
                <a:spcPct val="107000"/>
              </a:lnSpc>
              <a:spcAft>
                <a:spcPts val="788"/>
              </a:spcAft>
            </a:pPr>
            <a:r>
              <a:rPr lang="en-US" altLang="en-US" sz="3200" dirty="0">
                <a:solidFill>
                  <a:srgbClr val="000000"/>
                </a:solidFill>
                <a:latin typeface="+mj-lt"/>
                <a:cs typeface="Times New Roman" panose="02020603050405020304" pitchFamily="18" charset="0"/>
              </a:rPr>
              <a:t>So using this three-layer setup and capillaries network, we add a structure that connects our local system with pounds and a small river.</a:t>
            </a:r>
            <a:endParaRPr lang="en-US" altLang="en-US" sz="4000" dirty="0">
              <a:latin typeface="+mj-lt"/>
            </a:endParaRPr>
          </a:p>
        </p:txBody>
      </p:sp>
      <p:sp>
        <p:nvSpPr>
          <p:cNvPr id="33" name="Rectangle 32"/>
          <p:cNvSpPr/>
          <p:nvPr/>
        </p:nvSpPr>
        <p:spPr>
          <a:xfrm>
            <a:off x="1463039" y="14801850"/>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altLang="en-US" sz="5400" dirty="0">
                <a:latin typeface="Impact" panose="020B0806030902050204" pitchFamily="34" charset="0"/>
              </a:rPr>
              <a:t>Goals and Objectives</a:t>
            </a:r>
          </a:p>
        </p:txBody>
      </p:sp>
      <p:sp>
        <p:nvSpPr>
          <p:cNvPr id="14" name="Text Box 193"/>
          <p:cNvSpPr txBox="1">
            <a:spLocks noChangeArrowheads="1"/>
          </p:cNvSpPr>
          <p:nvPr/>
        </p:nvSpPr>
        <p:spPr bwMode="auto">
          <a:xfrm>
            <a:off x="25645035" y="25565045"/>
            <a:ext cx="11338560" cy="7217322"/>
          </a:xfrm>
          <a:prstGeom prst="rect">
            <a:avLst/>
          </a:prstGeom>
          <a:solidFill>
            <a:schemeClr val="bg1"/>
          </a:solidFill>
          <a:ln w="12700">
            <a:solidFill>
              <a:schemeClr val="accent1">
                <a:lumMod val="75000"/>
              </a:schemeClr>
            </a:solidFill>
          </a:ln>
          <a:effectLst/>
        </p:spPr>
        <p:txBody>
          <a:bodyPr wrap="square"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altLang="en-US" sz="3200" dirty="0">
                <a:latin typeface="+mj-lt"/>
              </a:rPr>
              <a:t>This system problem solves the flood, pound, and river drought and land drought issue. As floods come, we suppose all society already installed our three-layer system, and this system controls all overflow water in monsoon. As</a:t>
            </a:r>
          </a:p>
          <a:p>
            <a:pPr marL="457200" indent="-457200" algn="just" eaLnBrk="1" hangingPunct="1">
              <a:buFont typeface="Arial" panose="020B0604020202020204" pitchFamily="34" charset="0"/>
              <a:buChar char="•"/>
            </a:pPr>
            <a:r>
              <a:rPr lang="en-US" altLang="en-US" sz="3200" dirty="0">
                <a:latin typeface="+mj-lt"/>
              </a:rPr>
              <a:t>we show in our state, most of the time, society has large coverage areas using concrete. This area does not allow water to go into the ground, so water collection comes at roads, and again roads will not let the water go into the ground, and our water drain network is not enough to handle such a water and water supply cock. Then flood happens in Delhi, but if the rainwater harvest with our system then 10-20% water left and which will not cause the flood issue and that system helps us retrain our groundwater level.</a:t>
            </a:r>
          </a:p>
          <a:p>
            <a:pPr eaLnBrk="1" hangingPunct="1"/>
            <a:endParaRPr lang="en-US" sz="3200" dirty="0">
              <a:latin typeface="+mj-lt"/>
            </a:endParaRPr>
          </a:p>
        </p:txBody>
      </p:sp>
      <p:sp>
        <p:nvSpPr>
          <p:cNvPr id="36" name="Rectangle 35"/>
          <p:cNvSpPr/>
          <p:nvPr/>
        </p:nvSpPr>
        <p:spPr>
          <a:xfrm>
            <a:off x="25645035" y="24764945"/>
            <a:ext cx="11338560"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a:r>
              <a:rPr lang="en-US" sz="5400" b="1" dirty="0">
                <a:solidFill>
                  <a:schemeClr val="accent3">
                    <a:lumMod val="20000"/>
                    <a:lumOff val="80000"/>
                  </a:schemeClr>
                </a:solidFill>
              </a:rPr>
              <a:t>Result</a:t>
            </a:r>
          </a:p>
        </p:txBody>
      </p:sp>
      <p:sp>
        <p:nvSpPr>
          <p:cNvPr id="11" name="Text Box 190"/>
          <p:cNvSpPr txBox="1">
            <a:spLocks noChangeArrowheads="1"/>
          </p:cNvSpPr>
          <p:nvPr/>
        </p:nvSpPr>
        <p:spPr bwMode="auto">
          <a:xfrm>
            <a:off x="1463039" y="15601952"/>
            <a:ext cx="11338560" cy="10171977"/>
          </a:xfrm>
          <a:prstGeom prst="rect">
            <a:avLst/>
          </a:prstGeom>
          <a:solidFill>
            <a:schemeClr val="bg1"/>
          </a:solidFill>
          <a:ln w="12700">
            <a:solidFill>
              <a:schemeClr val="accent1">
                <a:lumMod val="75000"/>
              </a:schemeClr>
            </a:solidFill>
          </a:ln>
          <a:effectLst/>
        </p:spPr>
        <p:txBody>
          <a:bodyPr wrap="square" lIns="160001" tIns="160001" rIns="160001" bIns="16000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altLang="en-US" sz="3200" dirty="0">
                <a:latin typeface="+mj-lt"/>
              </a:rPr>
              <a:t>Our goal is to solve the problem of floods and drought. So we are planning to develop a water harvesting system in three-layer with a capillary network in the last layer to equally spread rainwater in the ground to maximize the water absorption capability of the ground in monsoon season in cities/urban areas.</a:t>
            </a:r>
          </a:p>
          <a:p>
            <a:pPr marL="457200" indent="-457200" algn="just" eaLnBrk="1" hangingPunct="1">
              <a:buFont typeface="Arial" panose="020B0604020202020204" pitchFamily="34" charset="0"/>
              <a:buChar char="•"/>
            </a:pPr>
            <a:r>
              <a:rPr lang="en-US" altLang="en-US" sz="3200" dirty="0">
                <a:latin typeface="+mj-lt"/>
              </a:rPr>
              <a:t>Our primary focus is to recharge the groundwater through the three-layer system, and through this system and with the help of nature, we can filter polluted rainwater (acidic water). So this system is base on harvesting rainwater and uses according to our needs. </a:t>
            </a:r>
          </a:p>
          <a:p>
            <a:pPr marL="457200" indent="-457200" algn="just" eaLnBrk="1" hangingPunct="1">
              <a:buFont typeface="Arial" panose="020B0604020202020204" pitchFamily="34" charset="0"/>
              <a:buChar char="•"/>
            </a:pPr>
            <a:r>
              <a:rPr lang="en-US" altLang="en-US" sz="3200" dirty="0">
                <a:latin typeface="+mj-lt"/>
              </a:rPr>
              <a:t>At the time of independence, Madras had more than 30,000 pounds and 5000 hectares of marshland. Its soil and rock type suggests that the city is historically a flood plain. Ponds and marshland help recharge the natural aquifer in regions. Most of these ponds don't exist, and 5000 hectares of marshland are now left with less than 600 hectares. The remaining marshland, it's groundwater is highly polluted due to garbage dumping in those areas, So we are also focusing on resolving this issue with our solution.</a:t>
            </a:r>
          </a:p>
        </p:txBody>
      </p:sp>
      <p:sp>
        <p:nvSpPr>
          <p:cNvPr id="45" name="Rectangle 44"/>
          <p:cNvSpPr/>
          <p:nvPr/>
        </p:nvSpPr>
        <p:spPr>
          <a:xfrm>
            <a:off x="14325600" y="14801850"/>
            <a:ext cx="22476686" cy="8001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0000" tIns="40000" rIns="80000" bIns="40000" rtlCol="0" anchor="ctr"/>
          <a:lstStyle/>
          <a:p>
            <a:pPr algn="ctr" eaLnBrk="1" hangingPunct="1"/>
            <a:r>
              <a:rPr lang="en-US" altLang="en-US" sz="5400">
                <a:latin typeface="Impact" panose="020B0806030902050204" pitchFamily="34" charset="0"/>
              </a:rPr>
              <a:t>Methodology and Justification</a:t>
            </a:r>
            <a:endParaRPr lang="en-US" altLang="en-US" sz="5400" dirty="0">
              <a:latin typeface="Impact" panose="020B0806030902050204" pitchFamily="34" charset="0"/>
            </a:endParaRPr>
          </a:p>
        </p:txBody>
      </p:sp>
      <p:sp>
        <p:nvSpPr>
          <p:cNvPr id="51" name="Text Box 180"/>
          <p:cNvSpPr txBox="1">
            <a:spLocks noChangeArrowheads="1"/>
          </p:cNvSpPr>
          <p:nvPr/>
        </p:nvSpPr>
        <p:spPr bwMode="auto">
          <a:xfrm>
            <a:off x="1828803" y="32337376"/>
            <a:ext cx="1443132" cy="51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000" tIns="40000" rIns="80000" bIns="4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Figure 2.</a:t>
            </a:r>
            <a:endParaRPr lang="en-US" sz="2800" dirty="0">
              <a:latin typeface="Calibri" pitchFamily="34" charset="0"/>
            </a:endParaRPr>
          </a:p>
        </p:txBody>
      </p:sp>
      <p:sp>
        <p:nvSpPr>
          <p:cNvPr id="37" name="Text Box 180"/>
          <p:cNvSpPr txBox="1">
            <a:spLocks noChangeArrowheads="1"/>
          </p:cNvSpPr>
          <p:nvPr/>
        </p:nvSpPr>
        <p:spPr bwMode="auto">
          <a:xfrm>
            <a:off x="25617101" y="13601701"/>
            <a:ext cx="4354698" cy="51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000" tIns="40000" rIns="80000" bIns="4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latin typeface="Calibri" pitchFamily="34" charset="0"/>
              </a:rPr>
              <a:t>Figure 1.</a:t>
            </a:r>
            <a:r>
              <a:rPr lang="en-US" sz="2800" dirty="0">
                <a:latin typeface="Calibri" pitchFamily="34" charset="0"/>
              </a:rPr>
              <a:t> India’s water </a:t>
            </a:r>
            <a:r>
              <a:rPr lang="en-US" sz="2800" dirty="0" err="1">
                <a:latin typeface="Calibri" pitchFamily="34" charset="0"/>
              </a:rPr>
              <a:t>crisisi</a:t>
            </a:r>
            <a:r>
              <a:rPr lang="en-US" sz="2800" dirty="0">
                <a:latin typeface="Calibri" pitchFamily="34" charset="0"/>
              </a:rPr>
              <a:t>.</a:t>
            </a:r>
          </a:p>
        </p:txBody>
      </p:sp>
      <p:pic>
        <p:nvPicPr>
          <p:cNvPr id="38" name="Picture 4">
            <a:extLst>
              <a:ext uri="{FF2B5EF4-FFF2-40B4-BE49-F238E27FC236}">
                <a16:creationId xmlns:a16="http://schemas.microsoft.com/office/drawing/2014/main" id="{921F243E-69E5-4908-B54F-A5C4E8A4B8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2974" y="5419246"/>
            <a:ext cx="10969625" cy="788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8">
            <a:extLst>
              <a:ext uri="{FF2B5EF4-FFF2-40B4-BE49-F238E27FC236}">
                <a16:creationId xmlns:a16="http://schemas.microsoft.com/office/drawing/2014/main" id="{6EAB9DE8-0932-464C-98E6-89DC71FB78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1374" y="26333752"/>
            <a:ext cx="11138392" cy="556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6">
            <a:extLst>
              <a:ext uri="{FF2B5EF4-FFF2-40B4-BE49-F238E27FC236}">
                <a16:creationId xmlns:a16="http://schemas.microsoft.com/office/drawing/2014/main" id="{FBBD40DA-F821-4749-ADFD-3328F08A81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8187" y="23902671"/>
            <a:ext cx="11138392" cy="543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180">
            <a:extLst>
              <a:ext uri="{FF2B5EF4-FFF2-40B4-BE49-F238E27FC236}">
                <a16:creationId xmlns:a16="http://schemas.microsoft.com/office/drawing/2014/main" id="{C7AB2247-0B81-46C4-B702-DFA75808DA36}"/>
              </a:ext>
            </a:extLst>
          </p:cNvPr>
          <p:cNvSpPr txBox="1">
            <a:spLocks noChangeArrowheads="1"/>
          </p:cNvSpPr>
          <p:nvPr/>
        </p:nvSpPr>
        <p:spPr bwMode="auto">
          <a:xfrm>
            <a:off x="14325598" y="29467036"/>
            <a:ext cx="1443132" cy="51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000" tIns="40000" rIns="80000" bIns="4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Figure 3.</a:t>
            </a:r>
            <a:endParaRPr lang="en-US" sz="2800" dirty="0">
              <a:latin typeface="Calibri" pitchFamily="34" charset="0"/>
            </a:endParaRPr>
          </a:p>
        </p:txBody>
      </p:sp>
      <p:pic>
        <p:nvPicPr>
          <p:cNvPr id="43" name="Picture 2">
            <a:extLst>
              <a:ext uri="{FF2B5EF4-FFF2-40B4-BE49-F238E27FC236}">
                <a16:creationId xmlns:a16="http://schemas.microsoft.com/office/drawing/2014/main" id="{B8FB0041-9328-4AC1-8E87-34C4B693BD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335" y="810076"/>
            <a:ext cx="6022975" cy="361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See the source image">
            <a:extLst>
              <a:ext uri="{FF2B5EF4-FFF2-40B4-BE49-F238E27FC236}">
                <a16:creationId xmlns:a16="http://schemas.microsoft.com/office/drawing/2014/main" id="{94E2018A-891D-46C0-968F-DCEE863701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86387" y="202882"/>
            <a:ext cx="5400675"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2582</TotalTime>
  <Words>1182</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vt:lpstr>
      <vt:lpstr>Calibri</vt:lpstr>
      <vt:lpstr>Helvetica Neue</vt:lpstr>
      <vt:lpstr>Impact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42x42</dc:title>
  <dc:creator>Jay Larson</dc:creator>
  <dc:description>Quality poster printing
www.genigraphics.com
1-800-790-4001</dc:description>
  <cp:lastModifiedBy>manish kumar</cp:lastModifiedBy>
  <cp:revision>81</cp:revision>
  <cp:lastPrinted>2013-02-12T02:21:55Z</cp:lastPrinted>
  <dcterms:created xsi:type="dcterms:W3CDTF">2013-02-10T21:14:48Z</dcterms:created>
  <dcterms:modified xsi:type="dcterms:W3CDTF">2020-11-30T11:17:55Z</dcterms:modified>
</cp:coreProperties>
</file>